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73" r:id="rId5"/>
    <p:sldId id="274" r:id="rId6"/>
    <p:sldId id="278" r:id="rId7"/>
    <p:sldId id="276" r:id="rId8"/>
    <p:sldId id="277" r:id="rId9"/>
    <p:sldId id="261" r:id="rId10"/>
    <p:sldId id="267" r:id="rId11"/>
    <p:sldId id="262" r:id="rId12"/>
    <p:sldId id="279" r:id="rId13"/>
    <p:sldId id="259" r:id="rId14"/>
    <p:sldId id="263" r:id="rId15"/>
    <p:sldId id="292" r:id="rId16"/>
    <p:sldId id="280" r:id="rId17"/>
    <p:sldId id="281" r:id="rId18"/>
    <p:sldId id="270" r:id="rId19"/>
    <p:sldId id="293" r:id="rId20"/>
    <p:sldId id="282" r:id="rId21"/>
    <p:sldId id="286" r:id="rId22"/>
    <p:sldId id="287" r:id="rId23"/>
    <p:sldId id="288" r:id="rId24"/>
    <p:sldId id="271" r:id="rId25"/>
    <p:sldId id="264" r:id="rId26"/>
    <p:sldId id="289" r:id="rId27"/>
    <p:sldId id="290" r:id="rId28"/>
    <p:sldId id="269" r:id="rId29"/>
    <p:sldId id="268" r:id="rId30"/>
    <p:sldId id="291" r:id="rId31"/>
    <p:sldId id="257"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91" y="2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563849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987390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44B1-D9A0-4B4F-A2F0-A1CA765B8115}"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2749710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B344B1-D9A0-4B4F-A2F0-A1CA765B8115}"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4135255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B344B1-D9A0-4B4F-A2F0-A1CA765B8115}" type="datetimeFigureOut">
              <a:rPr lang="en-GB" smtClean="0"/>
              <a:t>07/05/2020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216720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B344B1-D9A0-4B4F-A2F0-A1CA765B8115}" type="datetimeFigureOut">
              <a:rPr lang="en-GB" smtClean="0"/>
              <a:t>07/05/2020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3095941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B344B1-D9A0-4B4F-A2F0-A1CA765B8115}" type="datetimeFigureOut">
              <a:rPr lang="en-GB" smtClean="0"/>
              <a:t>07/05/2020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2961015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B344B1-D9A0-4B4F-A2F0-A1CA765B8115}"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141762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B344B1-D9A0-4B4F-A2F0-A1CA765B8115}"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585772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53334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634307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B344B1-D9A0-4B4F-A2F0-A1CA765B8115}" type="datetimeFigureOut">
              <a:rPr lang="en-GB" smtClean="0"/>
              <a:t>07/05/2020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DCCA03-0331-44B3-8C8B-727759A50BB1}" type="slidenum">
              <a:rPr lang="en-GB" smtClean="0"/>
              <a:t>‹#›</a:t>
            </a:fld>
            <a:endParaRPr lang="en-GB"/>
          </a:p>
        </p:txBody>
      </p:sp>
    </p:spTree>
    <p:extLst>
      <p:ext uri="{BB962C8B-B14F-4D97-AF65-F5344CB8AC3E}">
        <p14:creationId xmlns:p14="http://schemas.microsoft.com/office/powerpoint/2010/main" val="39706266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www.bing.com/videos/search?q=limits+to+population+increase+&amp;&amp;view=detail&amp;mid=BA30861CC1FE077E4810BA30861CC1FE077E4810&amp;&amp;FORM=VDRVRV"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 Id="rId5" Type="http://schemas.openxmlformats.org/officeDocument/2006/relationships/image" Target="../media/image31.jp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4.xml"/><Relationship Id="rId5" Type="http://schemas.openxmlformats.org/officeDocument/2006/relationships/image" Target="../media/image37.jpg"/><Relationship Id="rId4" Type="http://schemas.openxmlformats.org/officeDocument/2006/relationships/image" Target="../media/image36.jpg"/></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hyperlink" Target="https://www.bing.com/videos/search?q=Great+Thunberg+fairytales+of+eternal+economic+growth&amp;&amp;view=detail&amp;mid=4531CE4912584F0D43954531CE4912584F0D4395&amp;&amp;FORM=VRDGAR"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63AB00AE-4340-440F-82E1-9F69D1D55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global warming">
            <a:extLst>
              <a:ext uri="{FF2B5EF4-FFF2-40B4-BE49-F238E27FC236}">
                <a16:creationId xmlns:a16="http://schemas.microsoft.com/office/drawing/2014/main" id="{68E3D7F9-3155-406B-A8DC-785B04F63851}"/>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l="5976" r="7969" b="-2"/>
          <a:stretch/>
        </p:blipFill>
        <p:spPr bwMode="auto">
          <a:xfrm>
            <a:off x="4562839" y="-168316"/>
            <a:ext cx="4695998" cy="3932313"/>
          </a:xfrm>
          <a:prstGeom prst="rect">
            <a:avLst/>
          </a:prstGeom>
          <a:noFill/>
          <a:effectLst>
            <a:softEdge rad="533400"/>
          </a:effectLst>
          <a:extLst>
            <a:ext uri="{909E8E84-426E-40DD-AFC4-6F175D3DCCD1}">
              <a14:hiddenFill xmlns:a14="http://schemas.microsoft.com/office/drawing/2010/main">
                <a:solidFill>
                  <a:srgbClr val="FFFFFF"/>
                </a:solidFill>
              </a14:hiddenFill>
            </a:ext>
          </a:extLst>
        </p:spPr>
      </p:pic>
      <p:pic>
        <p:nvPicPr>
          <p:cNvPr id="1028" name="Picture 4" descr="Image result for refugees climate change">
            <a:extLst>
              <a:ext uri="{FF2B5EF4-FFF2-40B4-BE49-F238E27FC236}">
                <a16:creationId xmlns:a16="http://schemas.microsoft.com/office/drawing/2014/main" id="{0C16F3A0-3CC1-43E0-B3F8-002E893BD7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61" r="32631" b="-1"/>
          <a:stretch/>
        </p:blipFill>
        <p:spPr bwMode="auto">
          <a:xfrm>
            <a:off x="4567428" y="2487166"/>
            <a:ext cx="4697730" cy="4215384"/>
          </a:xfrm>
          <a:prstGeom prst="rect">
            <a:avLst/>
          </a:prstGeom>
          <a:noFill/>
          <a:effectLst>
            <a:softEdge rad="533400"/>
          </a:effectLst>
          <a:extLst>
            <a:ext uri="{909E8E84-426E-40DD-AFC4-6F175D3DCCD1}">
              <a14:hiddenFill xmlns:a14="http://schemas.microsoft.com/office/drawing/2010/main">
                <a:solidFill>
                  <a:srgbClr val="FFFFFF"/>
                </a:solidFill>
              </a14:hiddenFill>
            </a:ext>
          </a:extLst>
        </p:spPr>
      </p:pic>
      <p:pic>
        <p:nvPicPr>
          <p:cNvPr id="75" name="Picture 74">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tle 3">
            <a:extLst>
              <a:ext uri="{FF2B5EF4-FFF2-40B4-BE49-F238E27FC236}">
                <a16:creationId xmlns:a16="http://schemas.microsoft.com/office/drawing/2014/main" id="{88F23C5A-8EBC-4379-8181-BB0D08DD5AD9}"/>
              </a:ext>
            </a:extLst>
          </p:cNvPr>
          <p:cNvSpPr>
            <a:spLocks noGrp="1"/>
          </p:cNvSpPr>
          <p:nvPr>
            <p:ph type="title"/>
          </p:nvPr>
        </p:nvSpPr>
        <p:spPr>
          <a:xfrm>
            <a:off x="603748" y="798445"/>
            <a:ext cx="3602727" cy="1311664"/>
          </a:xfrm>
        </p:spPr>
        <p:txBody>
          <a:bodyPr>
            <a:normAutofit/>
          </a:bodyPr>
          <a:lstStyle/>
          <a:p>
            <a:r>
              <a:rPr lang="en-GB" sz="1900" b="1">
                <a:solidFill>
                  <a:srgbClr val="000000"/>
                </a:solidFill>
                <a:latin typeface="+mn-lt"/>
              </a:rPr>
              <a:t>HPAN5003/6003 Contemporary Issues in Comparative Politics</a:t>
            </a:r>
            <a:br>
              <a:rPr lang="en-GB" sz="1900" b="1">
                <a:solidFill>
                  <a:srgbClr val="000000"/>
                </a:solidFill>
                <a:latin typeface="+mn-lt"/>
              </a:rPr>
            </a:br>
            <a:r>
              <a:rPr lang="en-GB" sz="1900" b="1">
                <a:solidFill>
                  <a:srgbClr val="000000"/>
                </a:solidFill>
                <a:latin typeface="+mn-lt"/>
              </a:rPr>
              <a:t>Lecture 7: Development, Growth and Resources</a:t>
            </a:r>
          </a:p>
        </p:txBody>
      </p:sp>
      <p:sp>
        <p:nvSpPr>
          <p:cNvPr id="5" name="Content Placeholder 4">
            <a:extLst>
              <a:ext uri="{FF2B5EF4-FFF2-40B4-BE49-F238E27FC236}">
                <a16:creationId xmlns:a16="http://schemas.microsoft.com/office/drawing/2014/main" id="{8F853406-8205-409C-B6D2-A6EF4C616B90}"/>
              </a:ext>
            </a:extLst>
          </p:cNvPr>
          <p:cNvSpPr>
            <a:spLocks noGrp="1"/>
          </p:cNvSpPr>
          <p:nvPr>
            <p:ph idx="1"/>
          </p:nvPr>
        </p:nvSpPr>
        <p:spPr>
          <a:xfrm>
            <a:off x="603747" y="2272143"/>
            <a:ext cx="3602728" cy="3788830"/>
          </a:xfrm>
        </p:spPr>
        <p:txBody>
          <a:bodyPr anchor="ctr">
            <a:normAutofit/>
          </a:bodyPr>
          <a:lstStyle/>
          <a:p>
            <a:pPr marL="0" indent="0">
              <a:buNone/>
            </a:pPr>
            <a:endParaRPr lang="en-GB" sz="1300">
              <a:solidFill>
                <a:srgbClr val="000000"/>
              </a:solidFill>
            </a:endParaRPr>
          </a:p>
          <a:p>
            <a:pPr marL="0" indent="0">
              <a:buNone/>
            </a:pPr>
            <a:endParaRPr lang="en-GB" sz="1300">
              <a:solidFill>
                <a:srgbClr val="000000"/>
              </a:solidFill>
            </a:endParaRPr>
          </a:p>
          <a:p>
            <a:pPr marL="0" indent="0">
              <a:buNone/>
            </a:pPr>
            <a:endParaRPr lang="en-GB" sz="1300">
              <a:solidFill>
                <a:srgbClr val="000000"/>
              </a:solidFill>
            </a:endParaRPr>
          </a:p>
          <a:p>
            <a:pPr marL="0" indent="0">
              <a:buNone/>
            </a:pPr>
            <a:r>
              <a:rPr lang="en-GB" sz="1300">
                <a:solidFill>
                  <a:srgbClr val="000000"/>
                </a:solidFill>
              </a:rPr>
              <a:t>Drawing the module to a close, we'll attempt a balance sheet of the big contemporary issues in comparative politics internationally, and how these relate to the challenges posed by: </a:t>
            </a:r>
          </a:p>
          <a:p>
            <a:r>
              <a:rPr lang="en-GB" sz="1300">
                <a:solidFill>
                  <a:srgbClr val="000000"/>
                </a:solidFill>
              </a:rPr>
              <a:t>Population growth</a:t>
            </a:r>
          </a:p>
          <a:p>
            <a:r>
              <a:rPr lang="en-GB" sz="1300">
                <a:solidFill>
                  <a:srgbClr val="000000"/>
                </a:solidFill>
              </a:rPr>
              <a:t>Global warming </a:t>
            </a:r>
          </a:p>
          <a:p>
            <a:r>
              <a:rPr lang="en-GB" sz="1300">
                <a:solidFill>
                  <a:srgbClr val="000000"/>
                </a:solidFill>
              </a:rPr>
              <a:t>Depletion of resources </a:t>
            </a:r>
          </a:p>
          <a:p>
            <a:r>
              <a:rPr lang="en-GB" sz="1300">
                <a:solidFill>
                  <a:srgbClr val="000000"/>
                </a:solidFill>
              </a:rPr>
              <a:t>Demands for global equity in the </a:t>
            </a:r>
            <a:r>
              <a:rPr lang="en-GB" sz="1300" i="1">
                <a:solidFill>
                  <a:srgbClr val="000000"/>
                </a:solidFill>
              </a:rPr>
              <a:t>sharing</a:t>
            </a:r>
            <a:r>
              <a:rPr lang="en-GB" sz="1300">
                <a:solidFill>
                  <a:srgbClr val="000000"/>
                </a:solidFill>
              </a:rPr>
              <a:t> of resources, within countries and between countries</a:t>
            </a:r>
          </a:p>
          <a:p>
            <a:pPr marL="0" indent="0">
              <a:buNone/>
            </a:pPr>
            <a:r>
              <a:rPr lang="en-GB" sz="1300" b="1">
                <a:solidFill>
                  <a:srgbClr val="000000"/>
                </a:solidFill>
              </a:rPr>
              <a:t>An agenda for change?</a:t>
            </a:r>
          </a:p>
        </p:txBody>
      </p:sp>
    </p:spTree>
    <p:extLst>
      <p:ext uri="{BB962C8B-B14F-4D97-AF65-F5344CB8AC3E}">
        <p14:creationId xmlns:p14="http://schemas.microsoft.com/office/powerpoint/2010/main" val="1957521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30" name="Rectangle 72">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E9B23A-31FF-4082-B1F8-468608C8AFB9}"/>
              </a:ext>
            </a:extLst>
          </p:cNvPr>
          <p:cNvSpPr>
            <a:spLocks noGrp="1"/>
          </p:cNvSpPr>
          <p:nvPr>
            <p:ph type="title"/>
          </p:nvPr>
        </p:nvSpPr>
        <p:spPr>
          <a:xfrm>
            <a:off x="482601" y="623392"/>
            <a:ext cx="2522980" cy="1607060"/>
          </a:xfrm>
          <a:noFill/>
          <a:ln w="19050">
            <a:solidFill>
              <a:schemeClr val="tx1"/>
            </a:solidFill>
          </a:ln>
        </p:spPr>
        <p:txBody>
          <a:bodyPr wrap="square" anchor="ctr">
            <a:normAutofit/>
          </a:bodyPr>
          <a:lstStyle/>
          <a:p>
            <a:pPr algn="ctr"/>
            <a:r>
              <a:rPr lang="en-GB" sz="2400" b="1">
                <a:latin typeface="+mn-lt"/>
              </a:rPr>
              <a:t>An agenda for </a:t>
            </a:r>
            <a:r>
              <a:rPr lang="en-GB" sz="2400" b="1" i="1">
                <a:latin typeface="+mn-lt"/>
              </a:rPr>
              <a:t>change</a:t>
            </a:r>
            <a:r>
              <a:rPr lang="en-GB" sz="2400" b="1">
                <a:latin typeface="+mn-lt"/>
              </a:rPr>
              <a:t> – do we have a choice?</a:t>
            </a:r>
          </a:p>
        </p:txBody>
      </p:sp>
      <p:sp>
        <p:nvSpPr>
          <p:cNvPr id="3" name="Content Placeholder 2">
            <a:extLst>
              <a:ext uri="{FF2B5EF4-FFF2-40B4-BE49-F238E27FC236}">
                <a16:creationId xmlns:a16="http://schemas.microsoft.com/office/drawing/2014/main" id="{B923C5DC-0371-4992-B5FF-25EDD919EF12}"/>
              </a:ext>
            </a:extLst>
          </p:cNvPr>
          <p:cNvSpPr>
            <a:spLocks noGrp="1"/>
          </p:cNvSpPr>
          <p:nvPr>
            <p:ph idx="1"/>
          </p:nvPr>
        </p:nvSpPr>
        <p:spPr>
          <a:xfrm>
            <a:off x="482601" y="2638043"/>
            <a:ext cx="2522980" cy="3415623"/>
          </a:xfrm>
        </p:spPr>
        <p:txBody>
          <a:bodyPr>
            <a:normAutofit/>
          </a:bodyPr>
          <a:lstStyle/>
          <a:p>
            <a:endParaRPr lang="en-GB" sz="1600"/>
          </a:p>
          <a:p>
            <a:endParaRPr lang="en-GB" sz="1600"/>
          </a:p>
          <a:p>
            <a:endParaRPr lang="en-GB" sz="1600"/>
          </a:p>
          <a:p>
            <a:r>
              <a:rPr lang="en-GB" sz="1600"/>
              <a:t>Population growth</a:t>
            </a:r>
          </a:p>
          <a:p>
            <a:r>
              <a:rPr lang="en-GB" sz="1600"/>
              <a:t>Global warming</a:t>
            </a:r>
          </a:p>
          <a:p>
            <a:r>
              <a:rPr lang="en-GB" sz="1600"/>
              <a:t>Depletion of resources</a:t>
            </a:r>
          </a:p>
          <a:p>
            <a:r>
              <a:rPr lang="en-GB" sz="1600"/>
              <a:t>Demands for global equity in the sharing of resources: </a:t>
            </a:r>
            <a:r>
              <a:rPr lang="en-GB" sz="1600" i="1"/>
              <a:t>within</a:t>
            </a:r>
            <a:r>
              <a:rPr lang="en-GB" sz="1600"/>
              <a:t> countries and </a:t>
            </a:r>
            <a:r>
              <a:rPr lang="en-GB" sz="1600" i="1"/>
              <a:t>between </a:t>
            </a:r>
            <a:r>
              <a:rPr lang="en-GB" sz="1600"/>
              <a:t>countries</a:t>
            </a:r>
          </a:p>
          <a:p>
            <a:pPr marL="0" indent="0">
              <a:buNone/>
            </a:pPr>
            <a:endParaRPr lang="en-GB" sz="1600"/>
          </a:p>
          <a:p>
            <a:endParaRPr lang="en-GB" sz="1600"/>
          </a:p>
        </p:txBody>
      </p:sp>
      <p:pic>
        <p:nvPicPr>
          <p:cNvPr id="1028" name="Picture 4" descr="Image result for global distributive justice">
            <a:extLst>
              <a:ext uri="{FF2B5EF4-FFF2-40B4-BE49-F238E27FC236}">
                <a16:creationId xmlns:a16="http://schemas.microsoft.com/office/drawing/2014/main" id="{D251A7F8-4457-4C80-8367-922640A1A51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73322" y="1594694"/>
            <a:ext cx="4688077" cy="3507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05116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8D697-C094-453B-B973-EBE34761F2AA}"/>
              </a:ext>
            </a:extLst>
          </p:cNvPr>
          <p:cNvSpPr>
            <a:spLocks noGrp="1"/>
          </p:cNvSpPr>
          <p:nvPr>
            <p:ph type="title"/>
          </p:nvPr>
        </p:nvSpPr>
        <p:spPr/>
        <p:txBody>
          <a:bodyPr/>
          <a:lstStyle/>
          <a:p>
            <a:r>
              <a:rPr lang="en-GB" b="1" dirty="0">
                <a:latin typeface="+mn-lt"/>
              </a:rPr>
              <a:t>Population Growth</a:t>
            </a:r>
          </a:p>
        </p:txBody>
      </p:sp>
      <p:pic>
        <p:nvPicPr>
          <p:cNvPr id="4" name="Content Placeholder 3">
            <a:extLst>
              <a:ext uri="{FF2B5EF4-FFF2-40B4-BE49-F238E27FC236}">
                <a16:creationId xmlns:a16="http://schemas.microsoft.com/office/drawing/2014/main" id="{95BC89E6-9BB4-4255-97CC-55436CD681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64174" y="1416551"/>
            <a:ext cx="5223148" cy="4351338"/>
          </a:xfrm>
          <a:prstGeom prst="rect">
            <a:avLst/>
          </a:prstGeom>
        </p:spPr>
      </p:pic>
    </p:spTree>
    <p:extLst>
      <p:ext uri="{BB962C8B-B14F-4D97-AF65-F5344CB8AC3E}">
        <p14:creationId xmlns:p14="http://schemas.microsoft.com/office/powerpoint/2010/main" val="4060141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b="1" dirty="0">
                <a:latin typeface="+mn-lt"/>
              </a:rPr>
              <a:t>Population Growth</a:t>
            </a:r>
            <a:br>
              <a:rPr lang="en-GB" b="1" dirty="0">
                <a:latin typeface="+mn-lt"/>
              </a:rPr>
            </a:br>
            <a:r>
              <a:rPr lang="en-GB" sz="3100" b="1" dirty="0">
                <a:latin typeface="+mn-lt"/>
              </a:rPr>
              <a:t>End of the Black Death in 1350:  370 million</a:t>
            </a:r>
            <a:br>
              <a:rPr lang="en-GB" sz="3100" b="1" dirty="0">
                <a:latin typeface="+mn-lt"/>
              </a:rPr>
            </a:br>
            <a:endParaRPr lang="en-GB" sz="3100" b="1" dirty="0">
              <a:latin typeface="+mn-lt"/>
            </a:endParaRPr>
          </a:p>
        </p:txBody>
      </p:sp>
      <p:sp>
        <p:nvSpPr>
          <p:cNvPr id="3" name="Content Placeholder 2"/>
          <p:cNvSpPr>
            <a:spLocks noGrp="1"/>
          </p:cNvSpPr>
          <p:nvPr>
            <p:ph idx="1"/>
          </p:nvPr>
        </p:nvSpPr>
        <p:spPr>
          <a:xfrm>
            <a:off x="628650" y="1842878"/>
            <a:ext cx="7886700" cy="4351338"/>
          </a:xfrm>
        </p:spPr>
        <p:txBody>
          <a:bodyPr>
            <a:normAutofit lnSpcReduction="10000"/>
          </a:bodyPr>
          <a:lstStyle/>
          <a:p>
            <a:pPr marL="0" indent="0">
              <a:buNone/>
            </a:pPr>
            <a:r>
              <a:rPr lang="en-GB" dirty="0">
                <a:solidFill>
                  <a:schemeClr val="accent1">
                    <a:lumMod val="50000"/>
                  </a:schemeClr>
                </a:solidFill>
              </a:rPr>
              <a:t>First billion: 1800</a:t>
            </a:r>
          </a:p>
          <a:p>
            <a:pPr marL="0" indent="0">
              <a:buNone/>
            </a:pPr>
            <a:r>
              <a:rPr lang="en-GB" dirty="0">
                <a:solidFill>
                  <a:schemeClr val="accent1">
                    <a:lumMod val="50000"/>
                  </a:schemeClr>
                </a:solidFill>
              </a:rPr>
              <a:t>Second billion: 1930s</a:t>
            </a:r>
          </a:p>
          <a:p>
            <a:pPr marL="0" indent="0">
              <a:buNone/>
            </a:pPr>
            <a:r>
              <a:rPr lang="en-GB" dirty="0">
                <a:solidFill>
                  <a:schemeClr val="accent1">
                    <a:lumMod val="50000"/>
                  </a:schemeClr>
                </a:solidFill>
              </a:rPr>
              <a:t>Third billion: 1960</a:t>
            </a:r>
          </a:p>
          <a:p>
            <a:pPr marL="0" indent="0">
              <a:buNone/>
            </a:pPr>
            <a:r>
              <a:rPr lang="en-GB" dirty="0">
                <a:solidFill>
                  <a:schemeClr val="accent1">
                    <a:lumMod val="50000"/>
                  </a:schemeClr>
                </a:solidFill>
              </a:rPr>
              <a:t>Fourth billion: 1977</a:t>
            </a:r>
          </a:p>
          <a:p>
            <a:pPr marL="0" indent="0">
              <a:buNone/>
            </a:pPr>
            <a:r>
              <a:rPr lang="en-GB" dirty="0">
                <a:solidFill>
                  <a:schemeClr val="accent1">
                    <a:lumMod val="50000"/>
                  </a:schemeClr>
                </a:solidFill>
              </a:rPr>
              <a:t>Fifth billion: 1987</a:t>
            </a:r>
          </a:p>
          <a:p>
            <a:pPr marL="0" indent="0">
              <a:buNone/>
            </a:pPr>
            <a:r>
              <a:rPr lang="en-GB" dirty="0">
                <a:solidFill>
                  <a:schemeClr val="accent1">
                    <a:lumMod val="50000"/>
                  </a:schemeClr>
                </a:solidFill>
              </a:rPr>
              <a:t>Sixth billion: 1999</a:t>
            </a:r>
          </a:p>
          <a:p>
            <a:pPr marL="0" indent="0">
              <a:buNone/>
            </a:pPr>
            <a:r>
              <a:rPr lang="en-GB" dirty="0">
                <a:solidFill>
                  <a:schemeClr val="accent1">
                    <a:lumMod val="50000"/>
                  </a:schemeClr>
                </a:solidFill>
              </a:rPr>
              <a:t>Seven billion: 2012</a:t>
            </a:r>
          </a:p>
          <a:p>
            <a:pPr marL="0" indent="0">
              <a:buNone/>
            </a:pPr>
            <a:r>
              <a:rPr lang="en-GB" dirty="0">
                <a:solidFill>
                  <a:schemeClr val="accent1">
                    <a:lumMod val="50000"/>
                  </a:schemeClr>
                </a:solidFill>
              </a:rPr>
              <a:t>April 2019: 7.7 billion</a:t>
            </a:r>
          </a:p>
          <a:p>
            <a:pPr marL="0" indent="0">
              <a:buNone/>
            </a:pPr>
            <a:r>
              <a:rPr lang="en-GB" dirty="0">
                <a:solidFill>
                  <a:schemeClr val="accent1">
                    <a:lumMod val="50000"/>
                  </a:schemeClr>
                </a:solidFill>
              </a:rPr>
              <a:t>Projections: 9.8 billion by 2050</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595" y="1825624"/>
            <a:ext cx="4995023" cy="3643523"/>
          </a:xfrm>
          <a:prstGeom prst="rect">
            <a:avLst/>
          </a:prstGeom>
        </p:spPr>
      </p:pic>
    </p:spTree>
    <p:extLst>
      <p:ext uri="{BB962C8B-B14F-4D97-AF65-F5344CB8AC3E}">
        <p14:creationId xmlns:p14="http://schemas.microsoft.com/office/powerpoint/2010/main" val="1466001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1445" y="365126"/>
            <a:ext cx="8200103" cy="1325563"/>
          </a:xfrm>
        </p:spPr>
        <p:txBody>
          <a:bodyPr>
            <a:normAutofit fontScale="90000"/>
          </a:bodyPr>
          <a:lstStyle/>
          <a:p>
            <a:r>
              <a:rPr lang="en-GB" sz="5300" b="1" dirty="0">
                <a:latin typeface="+mn-lt"/>
              </a:rPr>
              <a:t>Human population </a:t>
            </a:r>
            <a:br>
              <a:rPr lang="en-GB" b="1" dirty="0">
                <a:latin typeface="+mn-lt"/>
              </a:rPr>
            </a:br>
            <a:r>
              <a:rPr lang="en-GB" sz="3600" b="1" dirty="0">
                <a:latin typeface="+mn-lt"/>
              </a:rPr>
              <a:t>(over the last 12,000 years)</a:t>
            </a:r>
            <a:br>
              <a:rPr lang="en-GB" b="1" dirty="0">
                <a:latin typeface="+mn-lt"/>
              </a:rPr>
            </a:br>
            <a:r>
              <a:rPr lang="en-GB" sz="1800" dirty="0"/>
              <a:t>Source: Sachs, J.D., 2015. </a:t>
            </a:r>
            <a:r>
              <a:rPr lang="en-GB" sz="1800" i="1" dirty="0"/>
              <a:t>The Age of Sustainable Development</a:t>
            </a:r>
            <a:r>
              <a:rPr lang="en-GB" sz="1800" dirty="0"/>
              <a:t>. New York: Columbia UP</a:t>
            </a:r>
            <a:endParaRPr lang="en-GB" sz="1800" b="1" dirty="0">
              <a:latin typeface="+mn-lt"/>
            </a:endParaRPr>
          </a:p>
        </p:txBody>
      </p:sp>
      <p:pic>
        <p:nvPicPr>
          <p:cNvPr id="4" name="Content Placeholder 3"/>
          <p:cNvPicPr>
            <a:picLocks noGrp="1" noChangeAspect="1"/>
          </p:cNvPicPr>
          <p:nvPr>
            <p:ph idx="1"/>
          </p:nvPr>
        </p:nvPicPr>
        <p:blipFill>
          <a:blip r:embed="rId2"/>
          <a:stretch>
            <a:fillRect/>
          </a:stretch>
        </p:blipFill>
        <p:spPr>
          <a:xfrm>
            <a:off x="1777179" y="2044650"/>
            <a:ext cx="5648633" cy="4090679"/>
          </a:xfrm>
          <a:prstGeom prst="rect">
            <a:avLst/>
          </a:prstGeom>
          <a:ln>
            <a:solidFill>
              <a:schemeClr val="accent1">
                <a:lumMod val="75000"/>
              </a:schemeClr>
            </a:solidFill>
          </a:ln>
        </p:spPr>
      </p:pic>
    </p:spTree>
    <p:extLst>
      <p:ext uri="{BB962C8B-B14F-4D97-AF65-F5344CB8AC3E}">
        <p14:creationId xmlns:p14="http://schemas.microsoft.com/office/powerpoint/2010/main" val="1870841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8650" y="232255"/>
            <a:ext cx="7886700" cy="1325563"/>
          </a:xfrm>
        </p:spPr>
        <p:txBody>
          <a:bodyPr>
            <a:normAutofit fontScale="90000"/>
          </a:bodyPr>
          <a:lstStyle/>
          <a:p>
            <a:br>
              <a:rPr lang="en-GB" b="1" dirty="0">
                <a:latin typeface="+mn-lt"/>
              </a:rPr>
            </a:br>
            <a:r>
              <a:rPr lang="en-GB" b="1" dirty="0">
                <a:latin typeface="+mn-lt"/>
              </a:rPr>
              <a:t>Human population growth into the future</a:t>
            </a:r>
            <a:br>
              <a:rPr lang="en-GB" sz="3200" b="1" dirty="0">
                <a:solidFill>
                  <a:schemeClr val="accent1">
                    <a:lumMod val="50000"/>
                  </a:schemeClr>
                </a:solidFill>
                <a:latin typeface="+mn-lt"/>
              </a:rPr>
            </a:br>
            <a:endParaRPr lang="en-GB" sz="3200" b="1" dirty="0">
              <a:latin typeface="+mn-lt"/>
            </a:endParaRPr>
          </a:p>
        </p:txBody>
      </p:sp>
      <p:sp>
        <p:nvSpPr>
          <p:cNvPr id="5" name="Content Placeholder 4"/>
          <p:cNvSpPr>
            <a:spLocks noGrp="1"/>
          </p:cNvSpPr>
          <p:nvPr>
            <p:ph idx="1"/>
          </p:nvPr>
        </p:nvSpPr>
        <p:spPr>
          <a:xfrm>
            <a:off x="628650" y="1471613"/>
            <a:ext cx="7886700" cy="4719638"/>
          </a:xfrm>
        </p:spPr>
        <p:txBody>
          <a:bodyPr>
            <a:normAutofit/>
          </a:bodyPr>
          <a:lstStyle/>
          <a:p>
            <a:pPr marL="0" indent="0">
              <a:buNone/>
            </a:pPr>
            <a:endParaRPr lang="en-GB" b="1" dirty="0">
              <a:solidFill>
                <a:schemeClr val="accent1">
                  <a:lumMod val="50000"/>
                </a:schemeClr>
              </a:solidFill>
            </a:endParaRPr>
          </a:p>
          <a:p>
            <a:pPr marL="0" indent="0">
              <a:buNone/>
            </a:pPr>
            <a:r>
              <a:rPr lang="en-GB" b="1" dirty="0">
                <a:solidFill>
                  <a:schemeClr val="accent1">
                    <a:lumMod val="50000"/>
                  </a:schemeClr>
                </a:solidFill>
              </a:rPr>
              <a:t>Is it levelling off? </a:t>
            </a:r>
          </a:p>
          <a:p>
            <a:pPr marL="0" indent="0">
              <a:buNone/>
            </a:pPr>
            <a:r>
              <a:rPr lang="en-GB" b="1" dirty="0">
                <a:solidFill>
                  <a:schemeClr val="accent1">
                    <a:lumMod val="50000"/>
                  </a:schemeClr>
                </a:solidFill>
              </a:rPr>
              <a:t>If so, why?</a:t>
            </a:r>
          </a:p>
          <a:p>
            <a:pPr marL="0" indent="0">
              <a:buNone/>
            </a:pPr>
            <a:endParaRPr lang="en-GB" dirty="0"/>
          </a:p>
          <a:p>
            <a:pPr marL="0" indent="0">
              <a:buNone/>
            </a:pPr>
            <a:endParaRPr lang="en-GB" dirty="0"/>
          </a:p>
          <a:p>
            <a:pPr marL="0" indent="0">
              <a:buNone/>
            </a:pPr>
            <a:endParaRPr lang="en-GB" dirty="0"/>
          </a:p>
          <a:p>
            <a:pPr marL="0" indent="0">
              <a:buNone/>
            </a:pPr>
            <a:r>
              <a:rPr lang="en-GB" sz="1800" b="1" dirty="0">
                <a:solidFill>
                  <a:schemeClr val="accent1">
                    <a:lumMod val="50000"/>
                  </a:schemeClr>
                </a:solidFill>
              </a:rPr>
              <a:t>Setting the scene: Human Population through time. American Museum of Natural History. 2016. 6:24</a:t>
            </a:r>
          </a:p>
          <a:p>
            <a:pPr marL="0" indent="0">
              <a:buNone/>
            </a:pPr>
            <a:r>
              <a:rPr lang="en-GB" sz="1600" u="sng" dirty="0">
                <a:hlinkClick r:id="rId2"/>
              </a:rPr>
              <a:t>https://www.bing.com/videos/search?q=limits+to+population+increase+&amp;&amp;view=detail&amp;mid=BA30861CC1FE077E4810BA30861CC1FE077E4810&amp;&amp;FORM=VDRVRV</a:t>
            </a:r>
            <a:endParaRPr lang="en-GB"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94489" y="1943100"/>
            <a:ext cx="4620785" cy="2537306"/>
          </a:xfrm>
          <a:prstGeom prst="rect">
            <a:avLst/>
          </a:prstGeom>
        </p:spPr>
      </p:pic>
    </p:spTree>
    <p:extLst>
      <p:ext uri="{BB962C8B-B14F-4D97-AF65-F5344CB8AC3E}">
        <p14:creationId xmlns:p14="http://schemas.microsoft.com/office/powerpoint/2010/main" val="990250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sz="2200" b="1" cap="all" dirty="0">
                <a:latin typeface="+mn-lt"/>
              </a:rPr>
            </a:br>
            <a:br>
              <a:rPr lang="en-GB" sz="2200" b="1" cap="all" dirty="0">
                <a:latin typeface="+mn-lt"/>
              </a:rPr>
            </a:br>
            <a:r>
              <a:rPr lang="en-GB" sz="3100" b="1" dirty="0">
                <a:latin typeface="+mn-lt"/>
              </a:rPr>
              <a:t>Relax, Hans says, it's all going to be okay. </a:t>
            </a:r>
            <a:br>
              <a:rPr lang="en-GB" sz="3100" b="1" dirty="0">
                <a:latin typeface="+mn-lt"/>
              </a:rPr>
            </a:br>
            <a:r>
              <a:rPr lang="en-GB" sz="2700" dirty="0">
                <a:latin typeface="+mn-lt"/>
              </a:rPr>
              <a:t>by Ben Winsor (SBS Australia), 13 July 2016</a:t>
            </a:r>
            <a:br>
              <a:rPr lang="en-GB" sz="2700" dirty="0">
                <a:latin typeface="+mn-lt"/>
              </a:rPr>
            </a:br>
            <a:br>
              <a:rPr lang="en-GB" sz="2700" b="1" dirty="0">
                <a:latin typeface="+mn-lt"/>
              </a:rPr>
            </a:br>
            <a:endParaRPr lang="en-GB" sz="2700" b="1" dirty="0">
              <a:latin typeface="+mn-lt"/>
            </a:endParaRPr>
          </a:p>
        </p:txBody>
      </p:sp>
      <p:sp>
        <p:nvSpPr>
          <p:cNvPr id="3" name="Content Placeholder 2"/>
          <p:cNvSpPr>
            <a:spLocks noGrp="1"/>
          </p:cNvSpPr>
          <p:nvPr>
            <p:ph idx="1"/>
          </p:nvPr>
        </p:nvSpPr>
        <p:spPr>
          <a:xfrm>
            <a:off x="628650" y="1485900"/>
            <a:ext cx="7886700" cy="4691063"/>
          </a:xfrm>
        </p:spPr>
        <p:txBody>
          <a:bodyPr>
            <a:normAutofit/>
          </a:bodyPr>
          <a:lstStyle/>
          <a:p>
            <a:pPr marL="0" indent="0" fontAlgn="t">
              <a:buNone/>
            </a:pPr>
            <a:endParaRPr lang="en-GB" sz="2400" dirty="0"/>
          </a:p>
          <a:p>
            <a:pPr marL="0" indent="0" fontAlgn="t">
              <a:buNone/>
            </a:pPr>
            <a:endParaRPr lang="en-GB" sz="2400" dirty="0"/>
          </a:p>
          <a:p>
            <a:pPr marL="0" indent="0" fontAlgn="t">
              <a:buNone/>
            </a:pPr>
            <a:endParaRPr lang="en-GB" sz="2400" dirty="0"/>
          </a:p>
          <a:p>
            <a:pPr marL="0" indent="0" fontAlgn="t">
              <a:buNone/>
            </a:pPr>
            <a:endParaRPr lang="en-GB" sz="2400" dirty="0"/>
          </a:p>
          <a:p>
            <a:pPr marL="0" indent="0" fontAlgn="t">
              <a:buNone/>
            </a:pPr>
            <a:endParaRPr lang="en-GB" sz="2400" dirty="0"/>
          </a:p>
          <a:p>
            <a:pPr marL="0" indent="0" fontAlgn="t">
              <a:buNone/>
            </a:pPr>
            <a:r>
              <a:rPr lang="en-GB" sz="2400" dirty="0">
                <a:solidFill>
                  <a:schemeClr val="accent1">
                    <a:lumMod val="50000"/>
                  </a:schemeClr>
                </a:solidFill>
              </a:rPr>
              <a:t>Hans </a:t>
            </a:r>
            <a:r>
              <a:rPr lang="en-GB" sz="2400" dirty="0" err="1">
                <a:solidFill>
                  <a:schemeClr val="accent1">
                    <a:lumMod val="50000"/>
                  </a:schemeClr>
                </a:solidFill>
              </a:rPr>
              <a:t>Rosling</a:t>
            </a:r>
            <a:r>
              <a:rPr lang="en-GB" sz="2400" dirty="0">
                <a:solidFill>
                  <a:schemeClr val="accent1">
                    <a:lumMod val="50000"/>
                  </a:schemeClr>
                </a:solidFill>
              </a:rPr>
              <a:t> (1948-2017) was a Swedish doctor, academic, statistician and public speaker, Professor of International Health at </a:t>
            </a:r>
            <a:r>
              <a:rPr lang="en-GB" sz="2400" dirty="0" err="1">
                <a:solidFill>
                  <a:schemeClr val="accent1">
                    <a:lumMod val="50000"/>
                  </a:schemeClr>
                </a:solidFill>
              </a:rPr>
              <a:t>Karolinska</a:t>
            </a:r>
            <a:r>
              <a:rPr lang="en-GB" sz="2400" dirty="0">
                <a:solidFill>
                  <a:schemeClr val="accent1">
                    <a:lumMod val="50000"/>
                  </a:schemeClr>
                </a:solidFill>
              </a:rPr>
              <a:t> Institute co-founder and chairman of the </a:t>
            </a:r>
            <a:r>
              <a:rPr lang="en-GB" sz="2400" dirty="0" err="1">
                <a:solidFill>
                  <a:schemeClr val="accent1">
                    <a:lumMod val="50000"/>
                  </a:schemeClr>
                </a:solidFill>
              </a:rPr>
              <a:t>Gapminder</a:t>
            </a:r>
            <a:r>
              <a:rPr lang="en-GB" sz="2400" dirty="0">
                <a:solidFill>
                  <a:schemeClr val="accent1">
                    <a:lumMod val="50000"/>
                  </a:schemeClr>
                </a:solidFill>
              </a:rPr>
              <a:t> Foundation.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1238" y="1381125"/>
            <a:ext cx="3163562" cy="2305049"/>
          </a:xfrm>
          <a:prstGeom prst="rect">
            <a:avLst/>
          </a:prstGeom>
        </p:spPr>
      </p:pic>
    </p:spTree>
    <p:extLst>
      <p:ext uri="{BB962C8B-B14F-4D97-AF65-F5344CB8AC3E}">
        <p14:creationId xmlns:p14="http://schemas.microsoft.com/office/powerpoint/2010/main" val="3787778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F0DD27-D683-4161-BB9A-4C06BE5FF622}"/>
              </a:ext>
            </a:extLst>
          </p:cNvPr>
          <p:cNvSpPr>
            <a:spLocks noGrp="1"/>
          </p:cNvSpPr>
          <p:nvPr>
            <p:ph type="title"/>
          </p:nvPr>
        </p:nvSpPr>
        <p:spPr>
          <a:xfrm>
            <a:off x="482601" y="623392"/>
            <a:ext cx="2522980" cy="1607060"/>
          </a:xfrm>
          <a:noFill/>
          <a:ln w="19050">
            <a:solidFill>
              <a:schemeClr val="tx1"/>
            </a:solidFill>
          </a:ln>
        </p:spPr>
        <p:txBody>
          <a:bodyPr wrap="square" anchor="ctr">
            <a:normAutofit/>
          </a:bodyPr>
          <a:lstStyle/>
          <a:p>
            <a:pPr algn="ctr"/>
            <a:r>
              <a:rPr lang="en-GB" sz="2400" b="1">
                <a:latin typeface="+mn-lt"/>
              </a:rPr>
              <a:t>Four main reasons for this predicted levelling off</a:t>
            </a:r>
          </a:p>
        </p:txBody>
      </p:sp>
      <p:sp>
        <p:nvSpPr>
          <p:cNvPr id="3" name="Content Placeholder 2">
            <a:extLst>
              <a:ext uri="{FF2B5EF4-FFF2-40B4-BE49-F238E27FC236}">
                <a16:creationId xmlns:a16="http://schemas.microsoft.com/office/drawing/2014/main" id="{37627806-3E53-441B-BEDC-F3121A13FE65}"/>
              </a:ext>
            </a:extLst>
          </p:cNvPr>
          <p:cNvSpPr>
            <a:spLocks noGrp="1"/>
          </p:cNvSpPr>
          <p:nvPr>
            <p:ph idx="1"/>
          </p:nvPr>
        </p:nvSpPr>
        <p:spPr>
          <a:xfrm>
            <a:off x="482601" y="2638043"/>
            <a:ext cx="2522980" cy="3415623"/>
          </a:xfrm>
        </p:spPr>
        <p:txBody>
          <a:bodyPr>
            <a:normAutofit/>
          </a:bodyPr>
          <a:lstStyle/>
          <a:p>
            <a:pPr marL="0" indent="0">
              <a:buNone/>
            </a:pPr>
            <a:r>
              <a:rPr lang="en-GB" sz="1700" b="1"/>
              <a:t>1) As lifespan gets longer, fertility rates fall</a:t>
            </a:r>
          </a:p>
          <a:p>
            <a:pPr marL="0" indent="0">
              <a:buNone/>
            </a:pPr>
            <a:r>
              <a:rPr lang="en-GB" sz="1700" b="1"/>
              <a:t>2) Women’s education means fewer children</a:t>
            </a:r>
          </a:p>
          <a:p>
            <a:pPr marL="0" indent="0">
              <a:buNone/>
            </a:pPr>
            <a:r>
              <a:rPr lang="en-GB" sz="1700" b="1"/>
              <a:t>3) We're getting used to low child mortality</a:t>
            </a:r>
          </a:p>
          <a:p>
            <a:pPr marL="0" indent="0">
              <a:buNone/>
            </a:pPr>
            <a:r>
              <a:rPr lang="en-GB" sz="1700" b="1"/>
              <a:t>4) We’ve reached peak child</a:t>
            </a:r>
          </a:p>
          <a:p>
            <a:pPr marL="0" indent="0">
              <a:buNone/>
            </a:pPr>
            <a:br>
              <a:rPr lang="en-GB" sz="1700" b="1"/>
            </a:br>
            <a:endParaRPr lang="en-GB" sz="1700"/>
          </a:p>
        </p:txBody>
      </p:sp>
      <p:pic>
        <p:nvPicPr>
          <p:cNvPr id="1026" name="Picture 2" descr="Image result for fertility rates">
            <a:extLst>
              <a:ext uri="{FF2B5EF4-FFF2-40B4-BE49-F238E27FC236}">
                <a16:creationId xmlns:a16="http://schemas.microsoft.com/office/drawing/2014/main" id="{58A29C18-D56E-4617-80ED-282413438F1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73322" y="1653045"/>
            <a:ext cx="4688077" cy="3391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324299"/>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D2A0E-FFD1-4E25-9A6D-28D344DC06C1}"/>
              </a:ext>
            </a:extLst>
          </p:cNvPr>
          <p:cNvSpPr>
            <a:spLocks noGrp="1"/>
          </p:cNvSpPr>
          <p:nvPr>
            <p:ph type="title"/>
          </p:nvPr>
        </p:nvSpPr>
        <p:spPr>
          <a:xfrm>
            <a:off x="559468" y="292937"/>
            <a:ext cx="7886700" cy="1325563"/>
          </a:xfrm>
        </p:spPr>
        <p:txBody>
          <a:bodyPr/>
          <a:lstStyle/>
          <a:p>
            <a:r>
              <a:rPr lang="en-GB" b="1" dirty="0">
                <a:latin typeface="+mn-lt"/>
              </a:rPr>
              <a:t>Global warming </a:t>
            </a:r>
          </a:p>
        </p:txBody>
      </p:sp>
      <p:pic>
        <p:nvPicPr>
          <p:cNvPr id="1026" name="Picture 2" descr="See the source image">
            <a:extLst>
              <a:ext uri="{FF2B5EF4-FFF2-40B4-BE49-F238E27FC236}">
                <a16:creationId xmlns:a16="http://schemas.microsoft.com/office/drawing/2014/main" id="{62C48F75-B4FD-46A9-8EF1-BA60355D78B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8650" y="1450252"/>
            <a:ext cx="7015878" cy="3957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1432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7703" y="365126"/>
            <a:ext cx="8200103" cy="1325563"/>
          </a:xfrm>
        </p:spPr>
        <p:txBody>
          <a:bodyPr>
            <a:normAutofit/>
          </a:bodyPr>
          <a:lstStyle/>
          <a:p>
            <a:r>
              <a:rPr lang="en-GB" b="1" dirty="0">
                <a:latin typeface="+mn-lt"/>
              </a:rPr>
              <a:t>Carbon dioxide emissions</a:t>
            </a:r>
            <a:br>
              <a:rPr lang="en-GB" b="1" dirty="0">
                <a:latin typeface="+mn-lt"/>
              </a:rPr>
            </a:br>
            <a:r>
              <a:rPr lang="en-GB" sz="1800" dirty="0"/>
              <a:t>Source: Sachs, J.D., 2015. The Age of Sustainable Development. New York: Columbia UP</a:t>
            </a:r>
            <a:endParaRPr lang="en-GB" sz="1800" b="1" dirty="0">
              <a:latin typeface="+mn-lt"/>
            </a:endParaRPr>
          </a:p>
        </p:txBody>
      </p:sp>
      <p:pic>
        <p:nvPicPr>
          <p:cNvPr id="4" name="Content Placeholder 3"/>
          <p:cNvPicPr>
            <a:picLocks noGrp="1" noChangeAspect="1"/>
          </p:cNvPicPr>
          <p:nvPr>
            <p:ph idx="1"/>
          </p:nvPr>
        </p:nvPicPr>
        <p:blipFill>
          <a:blip r:embed="rId2"/>
          <a:stretch>
            <a:fillRect/>
          </a:stretch>
        </p:blipFill>
        <p:spPr>
          <a:xfrm>
            <a:off x="1143000" y="2125268"/>
            <a:ext cx="5915025" cy="1926074"/>
          </a:xfrm>
          <a:prstGeom prst="rect">
            <a:avLst/>
          </a:prstGeom>
        </p:spPr>
      </p:pic>
      <p:pic>
        <p:nvPicPr>
          <p:cNvPr id="6" name="Picture 5"/>
          <p:cNvPicPr>
            <a:picLocks noChangeAspect="1"/>
          </p:cNvPicPr>
          <p:nvPr/>
        </p:nvPicPr>
        <p:blipFill>
          <a:blip r:embed="rId3"/>
          <a:stretch>
            <a:fillRect/>
          </a:stretch>
        </p:blipFill>
        <p:spPr>
          <a:xfrm>
            <a:off x="1143000" y="4051341"/>
            <a:ext cx="5915025" cy="1887696"/>
          </a:xfrm>
          <a:prstGeom prst="rect">
            <a:avLst/>
          </a:prstGeom>
        </p:spPr>
      </p:pic>
    </p:spTree>
    <p:extLst>
      <p:ext uri="{BB962C8B-B14F-4D97-AF65-F5344CB8AC3E}">
        <p14:creationId xmlns:p14="http://schemas.microsoft.com/office/powerpoint/2010/main" val="1773358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4" name="Rectangle 72">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5" name="Freeform: Shape 74">
            <a:extLst>
              <a:ext uri="{FF2B5EF4-FFF2-40B4-BE49-F238E27FC236}">
                <a16:creationId xmlns:a16="http://schemas.microsoft.com/office/drawing/2014/main" id="{342402E1-B9D8-424B-837F-6E4AA2E0F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3805"/>
            <a:ext cx="5850331" cy="5696020"/>
          </a:xfrm>
          <a:custGeom>
            <a:avLst/>
            <a:gdLst>
              <a:gd name="connsiteX0" fmla="*/ 0 w 7800441"/>
              <a:gd name="connsiteY0" fmla="*/ 0 h 5696020"/>
              <a:gd name="connsiteX1" fmla="*/ 7800441 w 7800441"/>
              <a:gd name="connsiteY1" fmla="*/ 0 h 5696020"/>
              <a:gd name="connsiteX2" fmla="*/ 5037161 w 7800441"/>
              <a:gd name="connsiteY2" fmla="*/ 5696020 h 5696020"/>
              <a:gd name="connsiteX3" fmla="*/ 0 w 7800441"/>
              <a:gd name="connsiteY3" fmla="*/ 5696020 h 5696020"/>
            </a:gdLst>
            <a:ahLst/>
            <a:cxnLst>
              <a:cxn ang="0">
                <a:pos x="connsiteX0" y="connsiteY0"/>
              </a:cxn>
              <a:cxn ang="0">
                <a:pos x="connsiteX1" y="connsiteY1"/>
              </a:cxn>
              <a:cxn ang="0">
                <a:pos x="connsiteX2" y="connsiteY2"/>
              </a:cxn>
              <a:cxn ang="0">
                <a:pos x="connsiteX3" y="connsiteY3"/>
              </a:cxn>
            </a:cxnLst>
            <a:rect l="l" t="t" r="r" b="b"/>
            <a:pathLst>
              <a:path w="7800441" h="5696020">
                <a:moveTo>
                  <a:pt x="0" y="0"/>
                </a:moveTo>
                <a:lnTo>
                  <a:pt x="7800441" y="0"/>
                </a:lnTo>
                <a:lnTo>
                  <a:pt x="5037161" y="5696020"/>
                </a:lnTo>
                <a:lnTo>
                  <a:pt x="0" y="569602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2" name="Title 1">
            <a:extLst>
              <a:ext uri="{FF2B5EF4-FFF2-40B4-BE49-F238E27FC236}">
                <a16:creationId xmlns:a16="http://schemas.microsoft.com/office/drawing/2014/main" id="{74780BBE-9FD2-498A-9662-9E00268C6A9F}"/>
              </a:ext>
            </a:extLst>
          </p:cNvPr>
          <p:cNvSpPr>
            <a:spLocks noGrp="1"/>
          </p:cNvSpPr>
          <p:nvPr>
            <p:ph type="title"/>
          </p:nvPr>
        </p:nvSpPr>
        <p:spPr>
          <a:xfrm>
            <a:off x="628650" y="914400"/>
            <a:ext cx="3833622" cy="1097280"/>
          </a:xfrm>
        </p:spPr>
        <p:txBody>
          <a:bodyPr>
            <a:normAutofit/>
          </a:bodyPr>
          <a:lstStyle/>
          <a:p>
            <a:r>
              <a:rPr lang="en-GB" sz="3400" b="1">
                <a:solidFill>
                  <a:srgbClr val="FFFFFE"/>
                </a:solidFill>
                <a:latin typeface="+mn-lt"/>
              </a:rPr>
              <a:t>Depletion of resources</a:t>
            </a:r>
          </a:p>
        </p:txBody>
      </p:sp>
      <p:sp>
        <p:nvSpPr>
          <p:cNvPr id="3" name="Content Placeholder 2">
            <a:extLst>
              <a:ext uri="{FF2B5EF4-FFF2-40B4-BE49-F238E27FC236}">
                <a16:creationId xmlns:a16="http://schemas.microsoft.com/office/drawing/2014/main" id="{6967B96C-EE7D-4812-B873-B35CBB8F5ABF}"/>
              </a:ext>
            </a:extLst>
          </p:cNvPr>
          <p:cNvSpPr>
            <a:spLocks noGrp="1"/>
          </p:cNvSpPr>
          <p:nvPr>
            <p:ph idx="1"/>
          </p:nvPr>
        </p:nvSpPr>
        <p:spPr>
          <a:xfrm>
            <a:off x="628650" y="2331720"/>
            <a:ext cx="3284982" cy="3547872"/>
          </a:xfrm>
        </p:spPr>
        <p:txBody>
          <a:bodyPr anchor="t">
            <a:normAutofit lnSpcReduction="10000"/>
          </a:bodyPr>
          <a:lstStyle/>
          <a:p>
            <a:pPr marL="0" indent="0">
              <a:buNone/>
            </a:pPr>
            <a:endParaRPr lang="en-GB" sz="1400" dirty="0">
              <a:solidFill>
                <a:srgbClr val="FFFFFE"/>
              </a:solidFill>
            </a:endParaRPr>
          </a:p>
          <a:p>
            <a:pPr marL="0" indent="0">
              <a:buNone/>
            </a:pPr>
            <a:endParaRPr lang="en-GB" sz="1400" dirty="0">
              <a:solidFill>
                <a:srgbClr val="FFFFFE"/>
              </a:solidFill>
            </a:endParaRPr>
          </a:p>
          <a:p>
            <a:pPr marL="0" indent="0">
              <a:buNone/>
            </a:pPr>
            <a:endParaRPr lang="en-GB" sz="1400" dirty="0">
              <a:solidFill>
                <a:srgbClr val="FFFFFE"/>
              </a:solidFill>
            </a:endParaRPr>
          </a:p>
          <a:p>
            <a:pPr marL="0" indent="0">
              <a:buNone/>
            </a:pPr>
            <a:endParaRPr lang="en-GB" sz="1400" dirty="0">
              <a:solidFill>
                <a:srgbClr val="FFFFFE"/>
              </a:solidFill>
            </a:endParaRPr>
          </a:p>
          <a:p>
            <a:pPr marL="0" indent="0">
              <a:buNone/>
            </a:pPr>
            <a:r>
              <a:rPr lang="en-GB" sz="1800" dirty="0">
                <a:solidFill>
                  <a:srgbClr val="FFFFFE"/>
                </a:solidFill>
              </a:rPr>
              <a:t>Human </a:t>
            </a:r>
            <a:r>
              <a:rPr lang="en-GB" sz="1800" b="1" dirty="0">
                <a:solidFill>
                  <a:srgbClr val="FFFFFE"/>
                </a:solidFill>
              </a:rPr>
              <a:t>interaction</a:t>
            </a:r>
            <a:r>
              <a:rPr lang="en-GB" sz="1800" dirty="0">
                <a:solidFill>
                  <a:srgbClr val="FFFFFE"/>
                </a:solidFill>
              </a:rPr>
              <a:t> with the environment</a:t>
            </a:r>
          </a:p>
          <a:p>
            <a:pPr marL="0" indent="0">
              <a:buNone/>
            </a:pPr>
            <a:r>
              <a:rPr lang="en-GB" sz="1800" dirty="0">
                <a:solidFill>
                  <a:srgbClr val="FFFFFE"/>
                </a:solidFill>
              </a:rPr>
              <a:t>From </a:t>
            </a:r>
            <a:r>
              <a:rPr lang="en-GB" sz="1800" b="1" dirty="0">
                <a:solidFill>
                  <a:srgbClr val="FFFFFE"/>
                </a:solidFill>
              </a:rPr>
              <a:t>incidental impact </a:t>
            </a:r>
            <a:r>
              <a:rPr lang="en-GB" sz="1800" dirty="0">
                <a:solidFill>
                  <a:srgbClr val="FFFFFE"/>
                </a:solidFill>
              </a:rPr>
              <a:t>on the planet to</a:t>
            </a:r>
          </a:p>
          <a:p>
            <a:pPr marL="0" indent="0">
              <a:buNone/>
            </a:pPr>
            <a:r>
              <a:rPr lang="en-GB" sz="1800" b="1" dirty="0">
                <a:solidFill>
                  <a:srgbClr val="FFFFFE"/>
                </a:solidFill>
              </a:rPr>
              <a:t>Fundamental impact </a:t>
            </a:r>
            <a:r>
              <a:rPr lang="en-GB" sz="1800" dirty="0">
                <a:solidFill>
                  <a:srgbClr val="FFFFFE"/>
                </a:solidFill>
              </a:rPr>
              <a:t>on the planet to</a:t>
            </a:r>
          </a:p>
          <a:p>
            <a:pPr marL="0" indent="0">
              <a:buNone/>
            </a:pPr>
            <a:r>
              <a:rPr lang="en-GB" sz="1800" b="1" dirty="0">
                <a:solidFill>
                  <a:srgbClr val="FFFFFE"/>
                </a:solidFill>
              </a:rPr>
              <a:t>Overwhelming impact</a:t>
            </a:r>
            <a:r>
              <a:rPr lang="en-GB" sz="1800" dirty="0">
                <a:solidFill>
                  <a:srgbClr val="FFFFFE"/>
                </a:solidFill>
              </a:rPr>
              <a:t>: the Anthropocene era</a:t>
            </a:r>
          </a:p>
          <a:p>
            <a:pPr marL="0" indent="0">
              <a:buNone/>
            </a:pPr>
            <a:endParaRPr lang="en-GB" sz="1400" dirty="0">
              <a:solidFill>
                <a:srgbClr val="FFFFFE"/>
              </a:solidFill>
            </a:endParaRPr>
          </a:p>
        </p:txBody>
      </p:sp>
      <p:pic>
        <p:nvPicPr>
          <p:cNvPr id="2052" name="Picture 4" descr="See the source image">
            <a:extLst>
              <a:ext uri="{FF2B5EF4-FFF2-40B4-BE49-F238E27FC236}">
                <a16:creationId xmlns:a16="http://schemas.microsoft.com/office/drawing/2014/main" id="{C73ECCA4-1865-4A5A-9E3A-05CC6C9C1D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027" r="2584" b="3"/>
          <a:stretch/>
        </p:blipFill>
        <p:spPr bwMode="auto">
          <a:xfrm>
            <a:off x="5093232" y="521208"/>
            <a:ext cx="4050768" cy="2770632"/>
          </a:xfrm>
          <a:custGeom>
            <a:avLst/>
            <a:gdLst/>
            <a:ahLst/>
            <a:cxnLst/>
            <a:rect l="l" t="t" r="r" b="b"/>
            <a:pathLst>
              <a:path w="5401023" h="2770632">
                <a:moveTo>
                  <a:pt x="3214941" y="0"/>
                </a:moveTo>
                <a:lnTo>
                  <a:pt x="5401023" y="0"/>
                </a:lnTo>
                <a:lnTo>
                  <a:pt x="5401023" y="2770632"/>
                </a:lnTo>
                <a:lnTo>
                  <a:pt x="3214941" y="2770632"/>
                </a:lnTo>
                <a:lnTo>
                  <a:pt x="3214941" y="2768786"/>
                </a:lnTo>
                <a:lnTo>
                  <a:pt x="1865202" y="2768786"/>
                </a:lnTo>
                <a:lnTo>
                  <a:pt x="1865202" y="2768787"/>
                </a:lnTo>
                <a:lnTo>
                  <a:pt x="0" y="2768787"/>
                </a:lnTo>
                <a:lnTo>
                  <a:pt x="1325372" y="2605"/>
                </a:lnTo>
                <a:lnTo>
                  <a:pt x="1653397" y="2605"/>
                </a:lnTo>
                <a:lnTo>
                  <a:pt x="1653397" y="2597"/>
                </a:lnTo>
                <a:lnTo>
                  <a:pt x="1723225" y="2597"/>
                </a:lnTo>
                <a:lnTo>
                  <a:pt x="1723225" y="2596"/>
                </a:lnTo>
                <a:lnTo>
                  <a:pt x="2263055" y="2596"/>
                </a:lnTo>
                <a:lnTo>
                  <a:pt x="2263055" y="2597"/>
                </a:lnTo>
                <a:lnTo>
                  <a:pt x="3204175" y="2597"/>
                </a:lnTo>
                <a:lnTo>
                  <a:pt x="3204175" y="2604"/>
                </a:lnTo>
                <a:lnTo>
                  <a:pt x="3214941" y="2604"/>
                </a:lnTo>
                <a:close/>
              </a:path>
            </a:pathLst>
          </a:custGeom>
          <a:noFill/>
          <a:extLst>
            <a:ext uri="{909E8E84-426E-40DD-AFC4-6F175D3DCCD1}">
              <a14:hiddenFill xmlns:a14="http://schemas.microsoft.com/office/drawing/2010/main">
                <a:solidFill>
                  <a:srgbClr val="FFFFFF"/>
                </a:solidFill>
              </a14:hiddenFill>
            </a:ext>
          </a:extLst>
        </p:spPr>
      </p:pic>
      <p:pic>
        <p:nvPicPr>
          <p:cNvPr id="2050" name="Picture 2" descr="Image result for pollution">
            <a:extLst>
              <a:ext uri="{FF2B5EF4-FFF2-40B4-BE49-F238E27FC236}">
                <a16:creationId xmlns:a16="http://schemas.microsoft.com/office/drawing/2014/main" id="{6F494A34-6CAF-4770-A94D-B626BA5738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661" r="3" b="2"/>
          <a:stretch/>
        </p:blipFill>
        <p:spPr bwMode="auto">
          <a:xfrm>
            <a:off x="4024688" y="3453634"/>
            <a:ext cx="5119312" cy="2755142"/>
          </a:xfrm>
          <a:custGeom>
            <a:avLst/>
            <a:gdLst/>
            <a:ahLst/>
            <a:cxnLst/>
            <a:rect l="l" t="t" r="r" b="b"/>
            <a:pathLst>
              <a:path w="6825749" h="2755142">
                <a:moveTo>
                  <a:pt x="3353180" y="0"/>
                </a:moveTo>
                <a:lnTo>
                  <a:pt x="4045207" y="0"/>
                </a:lnTo>
                <a:lnTo>
                  <a:pt x="4045207" y="1"/>
                </a:lnTo>
                <a:lnTo>
                  <a:pt x="4692417" y="1"/>
                </a:lnTo>
                <a:lnTo>
                  <a:pt x="4781930" y="1"/>
                </a:lnTo>
                <a:lnTo>
                  <a:pt x="4781930" y="0"/>
                </a:lnTo>
                <a:lnTo>
                  <a:pt x="5473957" y="0"/>
                </a:lnTo>
                <a:lnTo>
                  <a:pt x="5473957" y="1"/>
                </a:lnTo>
                <a:lnTo>
                  <a:pt x="6680412" y="1"/>
                </a:lnTo>
                <a:lnTo>
                  <a:pt x="6680412" y="2798"/>
                </a:lnTo>
                <a:lnTo>
                  <a:pt x="6825749" y="2798"/>
                </a:lnTo>
                <a:lnTo>
                  <a:pt x="6825749" y="2755142"/>
                </a:lnTo>
                <a:lnTo>
                  <a:pt x="4748668" y="2755142"/>
                </a:lnTo>
                <a:lnTo>
                  <a:pt x="4748668" y="2755099"/>
                </a:lnTo>
                <a:lnTo>
                  <a:pt x="3535184" y="2755099"/>
                </a:lnTo>
                <a:lnTo>
                  <a:pt x="3321602" y="2755099"/>
                </a:lnTo>
                <a:lnTo>
                  <a:pt x="3321602" y="2755100"/>
                </a:lnTo>
                <a:lnTo>
                  <a:pt x="1892852" y="2755100"/>
                </a:lnTo>
                <a:lnTo>
                  <a:pt x="1428750" y="2755100"/>
                </a:lnTo>
                <a:lnTo>
                  <a:pt x="0" y="2755100"/>
                </a:lnTo>
                <a:lnTo>
                  <a:pt x="1345020" y="10"/>
                </a:lnTo>
                <a:lnTo>
                  <a:pt x="1677909" y="10"/>
                </a:lnTo>
                <a:lnTo>
                  <a:pt x="1677909" y="2"/>
                </a:lnTo>
                <a:lnTo>
                  <a:pt x="1748771" y="2"/>
                </a:lnTo>
                <a:lnTo>
                  <a:pt x="1748771" y="1"/>
                </a:lnTo>
                <a:lnTo>
                  <a:pt x="2296604" y="1"/>
                </a:lnTo>
                <a:lnTo>
                  <a:pt x="2296604" y="2"/>
                </a:lnTo>
                <a:lnTo>
                  <a:pt x="3106658" y="2"/>
                </a:lnTo>
                <a:lnTo>
                  <a:pt x="3177521" y="2"/>
                </a:lnTo>
                <a:lnTo>
                  <a:pt x="3177521" y="1"/>
                </a:lnTo>
                <a:lnTo>
                  <a:pt x="3263667" y="1"/>
                </a:lnTo>
                <a:lnTo>
                  <a:pt x="3353180" y="1"/>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08423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mn-lt"/>
              </a:rPr>
              <a:t>Gross world output (over the last 2000 years)</a:t>
            </a:r>
            <a:br>
              <a:rPr lang="en-GB" b="1" dirty="0">
                <a:latin typeface="+mn-lt"/>
              </a:rPr>
            </a:br>
            <a:r>
              <a:rPr lang="en-GB" sz="1800" dirty="0">
                <a:latin typeface="+mn-lt"/>
              </a:rPr>
              <a:t>Source: Sachs, J.D., 2015. </a:t>
            </a:r>
            <a:r>
              <a:rPr lang="en-GB" sz="1800" i="1" dirty="0">
                <a:latin typeface="+mn-lt"/>
              </a:rPr>
              <a:t>The Age of Sustainable Development</a:t>
            </a:r>
            <a:r>
              <a:rPr lang="en-GB" sz="1800" dirty="0">
                <a:latin typeface="+mn-lt"/>
              </a:rPr>
              <a:t>. New York: Columbia UP</a:t>
            </a:r>
            <a:endParaRPr lang="en-GB" dirty="0">
              <a:latin typeface="+mn-lt"/>
            </a:endParaRPr>
          </a:p>
        </p:txBody>
      </p:sp>
      <p:pic>
        <p:nvPicPr>
          <p:cNvPr id="4" name="Content Placeholder 3"/>
          <p:cNvPicPr>
            <a:picLocks noGrp="1" noChangeAspect="1"/>
          </p:cNvPicPr>
          <p:nvPr>
            <p:ph idx="1"/>
          </p:nvPr>
        </p:nvPicPr>
        <p:blipFill>
          <a:blip r:embed="rId2"/>
          <a:stretch>
            <a:fillRect/>
          </a:stretch>
        </p:blipFill>
        <p:spPr>
          <a:xfrm>
            <a:off x="1607574" y="1873046"/>
            <a:ext cx="5840361" cy="4144296"/>
          </a:xfrm>
          <a:prstGeom prst="rect">
            <a:avLst/>
          </a:prstGeom>
          <a:ln>
            <a:solidFill>
              <a:schemeClr val="accent1">
                <a:lumMod val="75000"/>
              </a:schemeClr>
            </a:solidFill>
          </a:ln>
        </p:spPr>
      </p:pic>
    </p:spTree>
    <p:extLst>
      <p:ext uri="{BB962C8B-B14F-4D97-AF65-F5344CB8AC3E}">
        <p14:creationId xmlns:p14="http://schemas.microsoft.com/office/powerpoint/2010/main" val="1191708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97D7C-D344-40D4-8FFA-9FC2B1EAA215}"/>
              </a:ext>
            </a:extLst>
          </p:cNvPr>
          <p:cNvSpPr>
            <a:spLocks noGrp="1"/>
          </p:cNvSpPr>
          <p:nvPr>
            <p:ph type="title"/>
          </p:nvPr>
        </p:nvSpPr>
        <p:spPr>
          <a:xfrm>
            <a:off x="628650" y="365126"/>
            <a:ext cx="7886700" cy="1325563"/>
          </a:xfrm>
        </p:spPr>
        <p:txBody>
          <a:bodyPr/>
          <a:lstStyle/>
          <a:p>
            <a:r>
              <a:rPr lang="en-GB" b="1">
                <a:latin typeface="+mn-lt"/>
              </a:rPr>
              <a:t>Inequality/Poverty</a:t>
            </a:r>
            <a:endParaRPr lang="en-GB" b="1" dirty="0">
              <a:latin typeface="+mn-lt"/>
            </a:endParaRPr>
          </a:p>
        </p:txBody>
      </p:sp>
      <p:pic>
        <p:nvPicPr>
          <p:cNvPr id="4" name="Picture 2" descr="Image result for global distributive justice">
            <a:extLst>
              <a:ext uri="{FF2B5EF4-FFF2-40B4-BE49-F238E27FC236}">
                <a16:creationId xmlns:a16="http://schemas.microsoft.com/office/drawing/2014/main" id="{05B376CD-9027-4DB2-9E27-32B2A6180A5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8650" y="1316182"/>
            <a:ext cx="7781059" cy="4748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783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9775CD-1DDD-408C-9955-8EE17FDF37D3}"/>
              </a:ext>
            </a:extLst>
          </p:cNvPr>
          <p:cNvSpPr>
            <a:spLocks noGrp="1"/>
          </p:cNvSpPr>
          <p:nvPr>
            <p:ph type="title"/>
          </p:nvPr>
        </p:nvSpPr>
        <p:spPr>
          <a:xfrm>
            <a:off x="482601" y="623392"/>
            <a:ext cx="2522980" cy="1607060"/>
          </a:xfrm>
          <a:noFill/>
          <a:ln w="19050">
            <a:solidFill>
              <a:schemeClr val="tx1"/>
            </a:solidFill>
          </a:ln>
        </p:spPr>
        <p:txBody>
          <a:bodyPr wrap="square" anchor="ctr">
            <a:normAutofit/>
          </a:bodyPr>
          <a:lstStyle/>
          <a:p>
            <a:pPr algn="ctr"/>
            <a:r>
              <a:rPr lang="en-GB" sz="2400" b="1">
                <a:latin typeface="+mn-lt"/>
              </a:rPr>
              <a:t>Development and </a:t>
            </a:r>
            <a:br>
              <a:rPr lang="en-GB" sz="2400" b="1">
                <a:latin typeface="+mn-lt"/>
              </a:rPr>
            </a:br>
            <a:r>
              <a:rPr lang="en-GB" sz="2400" b="1">
                <a:latin typeface="+mn-lt"/>
              </a:rPr>
              <a:t>Post-Development Theory</a:t>
            </a:r>
          </a:p>
        </p:txBody>
      </p:sp>
      <p:sp>
        <p:nvSpPr>
          <p:cNvPr id="3" name="Content Placeholder 2">
            <a:extLst>
              <a:ext uri="{FF2B5EF4-FFF2-40B4-BE49-F238E27FC236}">
                <a16:creationId xmlns:a16="http://schemas.microsoft.com/office/drawing/2014/main" id="{DC1E5B8B-6D64-439A-88DC-B7E1EF294973}"/>
              </a:ext>
            </a:extLst>
          </p:cNvPr>
          <p:cNvSpPr>
            <a:spLocks noGrp="1"/>
          </p:cNvSpPr>
          <p:nvPr>
            <p:ph idx="1"/>
          </p:nvPr>
        </p:nvSpPr>
        <p:spPr>
          <a:xfrm>
            <a:off x="482601" y="2638043"/>
            <a:ext cx="2522980" cy="3415623"/>
          </a:xfrm>
        </p:spPr>
        <p:txBody>
          <a:bodyPr>
            <a:normAutofit/>
          </a:bodyPr>
          <a:lstStyle/>
          <a:p>
            <a:pPr marL="0" indent="0">
              <a:buNone/>
            </a:pPr>
            <a:r>
              <a:rPr lang="en-GB" sz="1700" b="1"/>
              <a:t>1945, the Wind of Change and the Post-Colonial Epoch</a:t>
            </a:r>
          </a:p>
          <a:p>
            <a:pPr marL="0" indent="0">
              <a:buNone/>
            </a:pPr>
            <a:endParaRPr lang="en-GB" sz="1700"/>
          </a:p>
        </p:txBody>
      </p:sp>
      <p:pic>
        <p:nvPicPr>
          <p:cNvPr id="2050" name="Picture 2" descr="See the source image">
            <a:extLst>
              <a:ext uri="{FF2B5EF4-FFF2-40B4-BE49-F238E27FC236}">
                <a16:creationId xmlns:a16="http://schemas.microsoft.com/office/drawing/2014/main" id="{D00AD7FC-8515-4DA1-B9D5-715F523A861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73322" y="1590538"/>
            <a:ext cx="4688077" cy="3516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622202"/>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8FD74D4-C0F3-4E5B-9628-885593F0B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98398" y="891540"/>
            <a:ext cx="3673601" cy="1356436"/>
          </a:xfrm>
        </p:spPr>
        <p:txBody>
          <a:bodyPr>
            <a:normAutofit/>
          </a:bodyPr>
          <a:lstStyle/>
          <a:p>
            <a:r>
              <a:rPr lang="en-GB" sz="3700" b="1" dirty="0">
                <a:latin typeface="+mn-lt"/>
              </a:rPr>
              <a:t>The idea of Neo-Colonialism</a:t>
            </a:r>
          </a:p>
        </p:txBody>
      </p:sp>
      <p:sp>
        <p:nvSpPr>
          <p:cNvPr id="15" name="Rectangle 14">
            <a:extLst>
              <a:ext uri="{FF2B5EF4-FFF2-40B4-BE49-F238E27FC236}">
                <a16:creationId xmlns:a16="http://schemas.microsoft.com/office/drawing/2014/main" id="{372F8E69-ED5F-4AAD-AABF-FF126E45F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541782"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98398" y="2394280"/>
            <a:ext cx="3659233" cy="3649903"/>
          </a:xfrm>
        </p:spPr>
        <p:txBody>
          <a:bodyPr>
            <a:normAutofit/>
          </a:bodyPr>
          <a:lstStyle/>
          <a:p>
            <a:pPr marL="0" indent="0">
              <a:buNone/>
            </a:pPr>
            <a:r>
              <a:rPr lang="en-GB" sz="1400" b="1" dirty="0"/>
              <a:t>“The neo-colonialism of today represents imperialism in its final and perhaps most dangerous stage…In place of colonialism as the main instrument of imperialism we have today neo-colonialism.</a:t>
            </a:r>
          </a:p>
          <a:p>
            <a:pPr marL="0" indent="0">
              <a:buNone/>
            </a:pPr>
            <a:r>
              <a:rPr lang="en-GB" sz="1400" b="1" dirty="0"/>
              <a:t>  The essence of neo-colonialism is that the State which is subject to it is, in theory, independent and has all the outward trappings of international sovereignty. In reality its economic system and thus its political policy is directed from outside.”</a:t>
            </a:r>
          </a:p>
          <a:p>
            <a:pPr marL="0" indent="0">
              <a:buNone/>
            </a:pPr>
            <a:endParaRPr lang="en-GB" sz="1400" i="1" dirty="0"/>
          </a:p>
          <a:p>
            <a:pPr marL="0" indent="0">
              <a:buNone/>
            </a:pPr>
            <a:r>
              <a:rPr lang="en-GB" sz="1400" i="1" dirty="0"/>
              <a:t>Introduction</a:t>
            </a:r>
            <a:r>
              <a:rPr lang="en-GB" sz="1400" dirty="0"/>
              <a:t> </a:t>
            </a:r>
            <a:r>
              <a:rPr lang="en-GB" sz="1400"/>
              <a:t>p.ix</a:t>
            </a:r>
            <a:r>
              <a:rPr lang="en-GB" sz="1400" dirty="0"/>
              <a:t> in Nkrumah, K., 1965. </a:t>
            </a:r>
            <a:r>
              <a:rPr lang="en-GB" sz="1400" i="1" dirty="0"/>
              <a:t>Neo-Colonialism: The Last Stage of Imperialism</a:t>
            </a:r>
            <a:r>
              <a:rPr lang="en-GB" sz="1400" dirty="0"/>
              <a:t>. London: Heinemann</a:t>
            </a:r>
          </a:p>
          <a:p>
            <a:pPr marL="0" indent="0">
              <a:buNone/>
            </a:pPr>
            <a:endParaRPr lang="en-GB" sz="1400"/>
          </a:p>
          <a:p>
            <a:pPr marL="0" indent="0">
              <a:buNone/>
            </a:pPr>
            <a:endParaRPr lang="en-GB" sz="1400"/>
          </a:p>
          <a:p>
            <a:pPr marL="0" indent="0">
              <a:buNone/>
            </a:pPr>
            <a:endParaRPr lang="en-GB" sz="1400"/>
          </a:p>
          <a:p>
            <a:pPr marL="0" indent="0">
              <a:buNone/>
            </a:pPr>
            <a:endParaRPr lang="en-GB" sz="1400"/>
          </a:p>
          <a:p>
            <a:pPr marL="0" indent="0">
              <a:buNone/>
            </a:pPr>
            <a:endParaRPr lang="en-GB" sz="140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9811" r="31388" b="-2"/>
          <a:stretch/>
        </p:blipFill>
        <p:spPr>
          <a:xfrm>
            <a:off x="5098245" y="892787"/>
            <a:ext cx="2033790" cy="2548619"/>
          </a:xfrm>
          <a:prstGeom prst="rect">
            <a:avLst/>
          </a:prstGeom>
        </p:spPr>
      </p:pic>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0916" r="26513"/>
          <a:stretch/>
        </p:blipFill>
        <p:spPr>
          <a:xfrm>
            <a:off x="7117488" y="3427760"/>
            <a:ext cx="2026512" cy="2537454"/>
          </a:xfrm>
          <a:prstGeom prst="rect">
            <a:avLst/>
          </a:prstGeom>
          <a:effectLst>
            <a:outerShdw blurRad="406400" dist="317500" dir="5400000" sx="89000" sy="89000" rotWithShape="0">
              <a:prstClr val="black">
                <a:alpha val="15000"/>
              </a:prstClr>
            </a:outerShdw>
          </a:effectLst>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25611" r="21436" b="1"/>
          <a:stretch/>
        </p:blipFill>
        <p:spPr>
          <a:xfrm>
            <a:off x="5098249" y="3427752"/>
            <a:ext cx="2026512" cy="2537462"/>
          </a:xfrm>
          <a:prstGeom prst="rect">
            <a:avLst/>
          </a:prstGeom>
          <a:effectLst>
            <a:outerShdw blurRad="406400" dist="317500" dir="5400000" sx="89000" sy="89000" rotWithShape="0">
              <a:prstClr val="black">
                <a:alpha val="15000"/>
              </a:prstClr>
            </a:outerShdw>
          </a:effectLst>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r="1" b="5799"/>
          <a:stretch/>
        </p:blipFill>
        <p:spPr>
          <a:xfrm>
            <a:off x="7117488" y="892785"/>
            <a:ext cx="2026512" cy="2548622"/>
          </a:xfrm>
          <a:prstGeom prst="rect">
            <a:avLst/>
          </a:prstGeom>
        </p:spPr>
      </p:pic>
      <p:cxnSp>
        <p:nvCxnSpPr>
          <p:cNvPr id="17" name="Straight Connector 16">
            <a:extLst>
              <a:ext uri="{FF2B5EF4-FFF2-40B4-BE49-F238E27FC236}">
                <a16:creationId xmlns:a16="http://schemas.microsoft.com/office/drawing/2014/main" id="{07EBD21B-F126-49B7-A7E1-BF43C0BD87C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24761" y="891540"/>
            <a:ext cx="0" cy="5074920"/>
          </a:xfrm>
          <a:prstGeom prst="line">
            <a:avLst/>
          </a:prstGeom>
          <a:ln>
            <a:solidFill>
              <a:srgbClr val="00000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7317188-56BC-41FF-AD5C-D2617F2E14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97780" y="3429000"/>
            <a:ext cx="4046220" cy="0"/>
          </a:xfrm>
          <a:prstGeom prst="line">
            <a:avLst/>
          </a:prstGeom>
          <a:ln>
            <a:solidFill>
              <a:srgbClr val="00000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2107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Freeform: Shape 20">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000" b="1">
                <a:latin typeface="+mn-lt"/>
              </a:rPr>
              <a:t>Theories of “Development” in the post-colonial epoch</a:t>
            </a:r>
          </a:p>
        </p:txBody>
      </p:sp>
      <p:sp>
        <p:nvSpPr>
          <p:cNvPr id="25" name="Rectangle 2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4075611" y="932688"/>
            <a:ext cx="4437453" cy="4992624"/>
          </a:xfrm>
        </p:spPr>
        <p:txBody>
          <a:bodyPr anchor="ctr">
            <a:normAutofit/>
          </a:bodyPr>
          <a:lstStyle/>
          <a:p>
            <a:r>
              <a:rPr lang="en-GB" sz="1700" b="1"/>
              <a:t>Modernisation Theory: popular in the 1950s-</a:t>
            </a:r>
          </a:p>
          <a:p>
            <a:pPr marL="0" indent="0">
              <a:buNone/>
            </a:pPr>
            <a:r>
              <a:rPr lang="en-GB" sz="1700" b="1"/>
              <a:t>     mid-1960s</a:t>
            </a:r>
          </a:p>
          <a:p>
            <a:r>
              <a:rPr lang="en-GB" sz="1700" b="1"/>
              <a:t>Structuralism and Dependency Theory: mid-1960s-1970s</a:t>
            </a:r>
          </a:p>
          <a:p>
            <a:r>
              <a:rPr lang="en-GB" sz="1700" b="1"/>
              <a:t>Basic Needs Theory: 1970s</a:t>
            </a:r>
          </a:p>
          <a:p>
            <a:r>
              <a:rPr lang="en-GB" sz="1700" b="1"/>
              <a:t>Neo-Classical Counter-Revolution/Neo-Liberalism/The Washington Consensus: 1980s-1990s</a:t>
            </a:r>
          </a:p>
          <a:p>
            <a:r>
              <a:rPr lang="en-GB" sz="1700" b="1"/>
              <a:t>Human Development Theory: 1990s</a:t>
            </a:r>
          </a:p>
          <a:p>
            <a:r>
              <a:rPr lang="en-GB" sz="1700" b="1"/>
              <a:t>Post-Development Theory: 2000s</a:t>
            </a:r>
          </a:p>
          <a:p>
            <a:r>
              <a:rPr lang="en-GB" sz="1700" b="1"/>
              <a:t>Sustainable Development: the latest thing?</a:t>
            </a:r>
          </a:p>
          <a:p>
            <a:pPr marL="0" indent="0">
              <a:buNone/>
            </a:pPr>
            <a:endParaRPr lang="en-GB" sz="1700"/>
          </a:p>
        </p:txBody>
      </p:sp>
    </p:spTree>
    <p:extLst>
      <p:ext uri="{BB962C8B-B14F-4D97-AF65-F5344CB8AC3E}">
        <p14:creationId xmlns:p14="http://schemas.microsoft.com/office/powerpoint/2010/main" val="2507797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ormAutofit/>
          </a:bodyPr>
          <a:lstStyle/>
          <a:p>
            <a:pPr algn="l"/>
            <a:r>
              <a:rPr lang="en-GB" b="1">
                <a:latin typeface="+mn-lt"/>
              </a:rPr>
              <a:t>Modernisation Theory </a:t>
            </a:r>
            <a:br>
              <a:rPr lang="en-GB" b="1">
                <a:latin typeface="+mn-lt"/>
              </a:rPr>
            </a:br>
            <a:r>
              <a:rPr lang="en-GB" b="1">
                <a:latin typeface="+mn-lt"/>
              </a:rPr>
              <a:t>1950s – mid-1960s</a:t>
            </a:r>
            <a:endParaRPr lang="en-GB" b="1" dirty="0">
              <a:latin typeface="+mn-lt"/>
            </a:endParaRPr>
          </a:p>
        </p:txBody>
      </p:sp>
      <p:sp>
        <p:nvSpPr>
          <p:cNvPr id="3" name="Content Placeholder 2"/>
          <p:cNvSpPr>
            <a:spLocks noGrp="1"/>
          </p:cNvSpPr>
          <p:nvPr>
            <p:ph idx="1"/>
          </p:nvPr>
        </p:nvSpPr>
        <p:spPr>
          <a:xfrm>
            <a:off x="628650" y="1825625"/>
            <a:ext cx="7886700" cy="4351338"/>
          </a:xfrm>
        </p:spPr>
        <p:txBody>
          <a:bodyPr>
            <a:normAutofit/>
          </a:bodyPr>
          <a:lstStyle/>
          <a:p>
            <a:pPr marL="0" indent="0">
              <a:buNone/>
            </a:pPr>
            <a:r>
              <a:rPr lang="en-GB" sz="2800" b="1"/>
              <a:t>Walt Whitman Rostow (1916-2003)</a:t>
            </a:r>
            <a:endParaRPr lang="en-GB" sz="28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381051"/>
            <a:ext cx="4680177" cy="3927673"/>
          </a:xfrm>
          <a:prstGeom prst="rect">
            <a:avLst/>
          </a:prstGeom>
          <a:ln>
            <a:solidFill>
              <a:srgbClr val="FF0000"/>
            </a:solidFill>
          </a:ln>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3717031"/>
            <a:ext cx="3487936" cy="259169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155910"/>
            <a:ext cx="2479824" cy="3378560"/>
          </a:xfrm>
          <a:prstGeom prst="rect">
            <a:avLst/>
          </a:prstGeom>
        </p:spPr>
      </p:pic>
    </p:spTree>
    <p:extLst>
      <p:ext uri="{BB962C8B-B14F-4D97-AF65-F5344CB8AC3E}">
        <p14:creationId xmlns:p14="http://schemas.microsoft.com/office/powerpoint/2010/main" val="972518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err="1">
                <a:latin typeface="+mn-lt"/>
              </a:rPr>
              <a:t>Rostow’s</a:t>
            </a:r>
            <a:r>
              <a:rPr lang="en-GB" b="1" dirty="0">
                <a:latin typeface="+mn-lt"/>
              </a:rPr>
              <a:t> 5-stage model of economic growth</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4691" y="1639341"/>
            <a:ext cx="6034617" cy="4525963"/>
          </a:xfrm>
        </p:spPr>
      </p:pic>
    </p:spTree>
    <p:extLst>
      <p:ext uri="{BB962C8B-B14F-4D97-AF65-F5344CB8AC3E}">
        <p14:creationId xmlns:p14="http://schemas.microsoft.com/office/powerpoint/2010/main" val="2907350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solidFill>
            <a:schemeClr val="bg1">
              <a:lumMod val="85000"/>
            </a:schemeClr>
          </a:solidFill>
        </p:spPr>
        <p:txBody>
          <a:bodyPr/>
          <a:lstStyle/>
          <a:p>
            <a:r>
              <a:rPr lang="en-GB" b="1" dirty="0">
                <a:latin typeface="+mn-lt"/>
              </a:rPr>
              <a:t>Critique of </a:t>
            </a:r>
            <a:r>
              <a:rPr lang="en-GB" b="1" dirty="0" err="1">
                <a:latin typeface="+mn-lt"/>
              </a:rPr>
              <a:t>Rostow’s</a:t>
            </a:r>
            <a:r>
              <a:rPr lang="en-GB" b="1" dirty="0">
                <a:latin typeface="+mn-lt"/>
              </a:rPr>
              <a:t> Theory</a:t>
            </a:r>
          </a:p>
        </p:txBody>
      </p:sp>
      <p:sp>
        <p:nvSpPr>
          <p:cNvPr id="3" name="Content Placeholder 2"/>
          <p:cNvSpPr>
            <a:spLocks noGrp="1"/>
          </p:cNvSpPr>
          <p:nvPr>
            <p:ph idx="1"/>
          </p:nvPr>
        </p:nvSpPr>
        <p:spPr>
          <a:xfrm>
            <a:off x="628650" y="1825625"/>
            <a:ext cx="7886700" cy="4351338"/>
          </a:xfrm>
          <a:solidFill>
            <a:schemeClr val="bg1">
              <a:lumMod val="85000"/>
            </a:schemeClr>
          </a:solidFill>
        </p:spPr>
        <p:txBody>
          <a:bodyPr>
            <a:normAutofit fontScale="92500" lnSpcReduction="20000"/>
          </a:bodyPr>
          <a:lstStyle/>
          <a:p>
            <a:r>
              <a:rPr lang="en-GB" sz="2400"/>
              <a:t>An attempt to explain development in an over-arching way (in the footsteps of G F Hegel and Karl Marx - and Karl Polanyi: </a:t>
            </a:r>
            <a:r>
              <a:rPr lang="en-GB" sz="2400" i="1"/>
              <a:t>The Great Transformation, </a:t>
            </a:r>
            <a:r>
              <a:rPr lang="en-GB" sz="2400"/>
              <a:t>1944)</a:t>
            </a:r>
          </a:p>
          <a:p>
            <a:endParaRPr lang="en-GB" sz="2400"/>
          </a:p>
          <a:p>
            <a:r>
              <a:rPr lang="en-GB" sz="2400"/>
              <a:t>“A non-Communist manifesto” – the</a:t>
            </a:r>
          </a:p>
          <a:p>
            <a:pPr marL="0" indent="0">
              <a:buNone/>
            </a:pPr>
            <a:r>
              <a:rPr lang="en-GB" sz="2400"/>
              <a:t>    subtitle of Rostow’s famous book</a:t>
            </a:r>
          </a:p>
          <a:p>
            <a:pPr marL="0" indent="0">
              <a:buNone/>
            </a:pPr>
            <a:endParaRPr lang="en-GB" sz="2400"/>
          </a:p>
          <a:p>
            <a:r>
              <a:rPr lang="en-GB" sz="2400"/>
              <a:t>Mimicry and repetition, in parallel</a:t>
            </a:r>
          </a:p>
          <a:p>
            <a:pPr marL="0" indent="0">
              <a:buNone/>
            </a:pPr>
            <a:r>
              <a:rPr lang="en-GB" sz="2400"/>
              <a:t>     with the West: naïve?</a:t>
            </a:r>
          </a:p>
          <a:p>
            <a:pPr marL="0" indent="0">
              <a:buNone/>
            </a:pPr>
            <a:endParaRPr lang="en-GB" sz="2400"/>
          </a:p>
          <a:p>
            <a:r>
              <a:rPr lang="en-GB" sz="2400"/>
              <a:t>Don’t worry: there is a way forward </a:t>
            </a:r>
          </a:p>
          <a:p>
            <a:pPr marL="0" indent="0">
              <a:buNone/>
            </a:pPr>
            <a:r>
              <a:rPr lang="en-GB" sz="2400"/>
              <a:t>      and it doesn’t involve a revolution!</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2348880"/>
            <a:ext cx="2664296" cy="3600400"/>
          </a:xfrm>
          <a:prstGeom prst="rect">
            <a:avLst/>
          </a:prstGeom>
          <a:solidFill>
            <a:schemeClr val="bg1">
              <a:lumMod val="85000"/>
            </a:schemeClr>
          </a:solidFill>
        </p:spPr>
      </p:pic>
    </p:spTree>
    <p:extLst>
      <p:ext uri="{BB962C8B-B14F-4D97-AF65-F5344CB8AC3E}">
        <p14:creationId xmlns:p14="http://schemas.microsoft.com/office/powerpoint/2010/main" val="3097264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3504" y="723578"/>
            <a:ext cx="2540329" cy="1645501"/>
          </a:xfrm>
        </p:spPr>
        <p:txBody>
          <a:bodyPr>
            <a:normAutofit/>
          </a:bodyPr>
          <a:lstStyle/>
          <a:p>
            <a:r>
              <a:rPr lang="en-GB" sz="2100" b="1">
                <a:latin typeface="+mn-lt"/>
              </a:rPr>
              <a:t>Structuralism and Dependency Theory</a:t>
            </a:r>
            <a:br>
              <a:rPr lang="en-GB" sz="2100" b="1">
                <a:latin typeface="+mn-lt"/>
              </a:rPr>
            </a:br>
            <a:r>
              <a:rPr lang="en-GB" sz="2100" b="1">
                <a:latin typeface="+mn-lt"/>
              </a:rPr>
              <a:t>Mid-1960s – 1970s</a:t>
            </a:r>
          </a:p>
        </p:txBody>
      </p:sp>
      <p:sp>
        <p:nvSpPr>
          <p:cNvPr id="3" name="Content Placeholder 2"/>
          <p:cNvSpPr>
            <a:spLocks noGrp="1"/>
          </p:cNvSpPr>
          <p:nvPr>
            <p:ph idx="1"/>
          </p:nvPr>
        </p:nvSpPr>
        <p:spPr>
          <a:xfrm>
            <a:off x="603504" y="2548467"/>
            <a:ext cx="2540328" cy="3628495"/>
          </a:xfrm>
        </p:spPr>
        <p:txBody>
          <a:bodyPr>
            <a:normAutofit/>
          </a:bodyPr>
          <a:lstStyle/>
          <a:p>
            <a:pPr marL="0" indent="0">
              <a:buNone/>
            </a:pPr>
            <a:r>
              <a:rPr lang="en-GB" sz="1500" b="1"/>
              <a:t>André Gunder Frank (1929-2005)</a:t>
            </a:r>
          </a:p>
          <a:p>
            <a:pPr marL="0" indent="0">
              <a:buNone/>
            </a:pPr>
            <a:r>
              <a:rPr lang="en-GB" sz="1500"/>
              <a:t>German-American Economist</a:t>
            </a:r>
          </a:p>
          <a:p>
            <a:r>
              <a:rPr lang="en-GB" sz="1500"/>
              <a:t>Went to Chile in 1962</a:t>
            </a:r>
          </a:p>
          <a:p>
            <a:r>
              <a:rPr lang="en-GB" sz="1500" i="1"/>
              <a:t>The Development of Underdevelopment</a:t>
            </a:r>
            <a:r>
              <a:rPr lang="en-GB" sz="1500"/>
              <a:t> (1966)</a:t>
            </a:r>
          </a:p>
          <a:p>
            <a:r>
              <a:rPr lang="en-GB" sz="1500" i="1"/>
              <a:t>Capitalism and Underdevelopment in Latin America (1967)</a:t>
            </a:r>
            <a:endParaRPr lang="en-GB" sz="1500"/>
          </a:p>
          <a:p>
            <a:r>
              <a:rPr lang="en-GB" sz="1500"/>
              <a:t>CD Government of Eduardo Frei 1964-1970</a:t>
            </a:r>
          </a:p>
          <a:p>
            <a:r>
              <a:rPr lang="en-GB" sz="1500"/>
              <a:t>Popular Unity Government, Salvador Allende 1970-73</a:t>
            </a:r>
          </a:p>
          <a:p>
            <a:pPr marL="0" indent="0">
              <a:buNone/>
            </a:pPr>
            <a:endParaRPr lang="en-GB" sz="1500"/>
          </a:p>
          <a:p>
            <a:pPr marL="0" indent="0">
              <a:buNone/>
            </a:pPr>
            <a:endParaRPr lang="en-GB" sz="1500"/>
          </a:p>
        </p:txBody>
      </p:sp>
      <p:sp>
        <p:nvSpPr>
          <p:cNvPr id="12" name="Rectangle 11">
            <a:extLst>
              <a:ext uri="{FF2B5EF4-FFF2-40B4-BE49-F238E27FC236}">
                <a16:creationId xmlns:a16="http://schemas.microsoft.com/office/drawing/2014/main" id="{EBB6D9F6-3E47-45AD-8461-718A3C87E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03806" y="0"/>
            <a:ext cx="5740194" cy="6858000"/>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3B16A00-A549-4B07-B8C2-4B3A966D9E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5105" y="321732"/>
            <a:ext cx="3083291" cy="3674848"/>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7097" y="865495"/>
            <a:ext cx="2831924" cy="2578858"/>
          </a:xfrm>
          <a:prstGeom prst="rect">
            <a:avLst/>
          </a:prstGeom>
        </p:spPr>
      </p:pic>
      <p:sp>
        <p:nvSpPr>
          <p:cNvPr id="16" name="Rectangle 15">
            <a:extLst>
              <a:ext uri="{FF2B5EF4-FFF2-40B4-BE49-F238E27FC236}">
                <a16:creationId xmlns:a16="http://schemas.microsoft.com/office/drawing/2014/main" id="{33B86BAE-87B4-4192-ABB2-627FFC965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38617" y="321732"/>
            <a:ext cx="2074512" cy="3026832"/>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9729" y="476285"/>
            <a:ext cx="1828877" cy="2713496"/>
          </a:xfrm>
          <a:prstGeom prst="rect">
            <a:avLst/>
          </a:prstGeom>
        </p:spPr>
      </p:pic>
      <p:sp>
        <p:nvSpPr>
          <p:cNvPr id="18" name="Rectangle 17">
            <a:extLst>
              <a:ext uri="{FF2B5EF4-FFF2-40B4-BE49-F238E27FC236}">
                <a16:creationId xmlns:a16="http://schemas.microsoft.com/office/drawing/2014/main" id="{22BB4F03-4463-45CC-89A7-8E03412ED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5105" y="4155753"/>
            <a:ext cx="3083291" cy="2380509"/>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7097" y="4417375"/>
            <a:ext cx="2831924" cy="1867428"/>
          </a:xfrm>
          <a:prstGeom prst="rect">
            <a:avLst/>
          </a:prstGeom>
        </p:spPr>
      </p:pic>
      <p:sp>
        <p:nvSpPr>
          <p:cNvPr id="26" name="Rectangle 19">
            <a:extLst>
              <a:ext uri="{FF2B5EF4-FFF2-40B4-BE49-F238E27FC236}">
                <a16:creationId xmlns:a16="http://schemas.microsoft.com/office/drawing/2014/main" id="{80E1AEAE-1F52-4C29-925C-27738417E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38617" y="3509431"/>
            <a:ext cx="2074512" cy="3026832"/>
          </a:xfrm>
          <a:prstGeom prst="rect">
            <a:avLst/>
          </a:prstGeom>
          <a:solidFill>
            <a:srgbClr val="FFFFFF"/>
          </a:solidFill>
          <a:ln w="158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9729" y="4027578"/>
            <a:ext cx="1828877" cy="1999005"/>
          </a:xfrm>
          <a:prstGeom prst="rect">
            <a:avLst/>
          </a:prstGeom>
        </p:spPr>
      </p:pic>
    </p:spTree>
    <p:extLst>
      <p:ext uri="{BB962C8B-B14F-4D97-AF65-F5344CB8AC3E}">
        <p14:creationId xmlns:p14="http://schemas.microsoft.com/office/powerpoint/2010/main" val="2305677664"/>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txBody>
          <a:bodyPr>
            <a:normAutofit fontScale="90000"/>
          </a:bodyPr>
          <a:lstStyle/>
          <a:p>
            <a:r>
              <a:rPr lang="en-GB" sz="3600" b="1" dirty="0">
                <a:latin typeface="+mn-lt"/>
              </a:rPr>
              <a:t>Applying the idea of “Underdevelopment”:  </a:t>
            </a:r>
            <a:br>
              <a:rPr lang="en-GB" sz="3600" b="1" dirty="0">
                <a:latin typeface="+mn-lt"/>
              </a:rPr>
            </a:br>
            <a:r>
              <a:rPr lang="en-GB" sz="2700" b="1" dirty="0">
                <a:latin typeface="+mn-lt"/>
              </a:rPr>
              <a:t>Walter Rodney (1942-1980)</a:t>
            </a:r>
            <a:br>
              <a:rPr lang="en-GB" sz="2700" b="1" dirty="0">
                <a:latin typeface="+mn-lt"/>
              </a:rPr>
            </a:br>
            <a:r>
              <a:rPr lang="en-GB" sz="3600" b="1" dirty="0">
                <a:latin typeface="+mn-lt"/>
              </a:rPr>
              <a:t>How Europe Underdeveloped Africa (1972)</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988840"/>
            <a:ext cx="3598164" cy="424847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1988840"/>
            <a:ext cx="2794000" cy="4248472"/>
          </a:xfrm>
          <a:prstGeom prst="rect">
            <a:avLst/>
          </a:prstGeom>
        </p:spPr>
      </p:pic>
    </p:spTree>
    <p:extLst>
      <p:ext uri="{BB962C8B-B14F-4D97-AF65-F5344CB8AC3E}">
        <p14:creationId xmlns:p14="http://schemas.microsoft.com/office/powerpoint/2010/main" val="3207076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31870"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463248"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03503" y="640263"/>
            <a:ext cx="2463248" cy="5254510"/>
          </a:xfrm>
        </p:spPr>
        <p:txBody>
          <a:bodyPr>
            <a:normAutofit/>
          </a:bodyPr>
          <a:lstStyle/>
          <a:p>
            <a:r>
              <a:rPr lang="en-GB" sz="3100" b="1">
                <a:latin typeface="+mn-lt"/>
              </a:rPr>
              <a:t>Structuralism</a:t>
            </a:r>
          </a:p>
        </p:txBody>
      </p:sp>
      <p:sp>
        <p:nvSpPr>
          <p:cNvPr id="3" name="Content Placeholder 2"/>
          <p:cNvSpPr>
            <a:spLocks noGrp="1"/>
          </p:cNvSpPr>
          <p:nvPr>
            <p:ph idx="1"/>
          </p:nvPr>
        </p:nvSpPr>
        <p:spPr>
          <a:xfrm>
            <a:off x="4018788" y="640263"/>
            <a:ext cx="4521708" cy="5254510"/>
          </a:xfrm>
        </p:spPr>
        <p:txBody>
          <a:bodyPr anchor="ctr">
            <a:normAutofit/>
          </a:bodyPr>
          <a:lstStyle/>
          <a:p>
            <a:pPr marL="0" indent="0">
              <a:buNone/>
            </a:pPr>
            <a:r>
              <a:rPr lang="en-GB" sz="1400" b="1" dirty="0">
                <a:solidFill>
                  <a:schemeClr val="bg1"/>
                </a:solidFill>
              </a:rPr>
              <a:t>Dependency Theory: Core and Periphery</a:t>
            </a:r>
          </a:p>
          <a:p>
            <a:r>
              <a:rPr lang="en-GB" sz="1400" dirty="0">
                <a:solidFill>
                  <a:schemeClr val="bg1"/>
                </a:solidFill>
              </a:rPr>
              <a:t>Latin American roots</a:t>
            </a:r>
          </a:p>
          <a:p>
            <a:r>
              <a:rPr lang="en-GB" sz="1400" dirty="0">
                <a:solidFill>
                  <a:schemeClr val="bg1"/>
                </a:solidFill>
              </a:rPr>
              <a:t>Development and </a:t>
            </a:r>
            <a:r>
              <a:rPr lang="en-GB" sz="1400" b="1" dirty="0">
                <a:solidFill>
                  <a:schemeClr val="bg1"/>
                </a:solidFill>
              </a:rPr>
              <a:t>underdevelopment </a:t>
            </a:r>
            <a:r>
              <a:rPr lang="en-GB" sz="1400" dirty="0">
                <a:solidFill>
                  <a:schemeClr val="bg1"/>
                </a:solidFill>
              </a:rPr>
              <a:t>seen as two sides of the same coin</a:t>
            </a:r>
          </a:p>
          <a:p>
            <a:r>
              <a:rPr lang="en-GB" sz="1400" dirty="0">
                <a:solidFill>
                  <a:schemeClr val="bg1"/>
                </a:solidFill>
              </a:rPr>
              <a:t>Post-colonial </a:t>
            </a:r>
            <a:r>
              <a:rPr lang="en-GB" sz="1400" b="1" dirty="0">
                <a:solidFill>
                  <a:schemeClr val="bg1"/>
                </a:solidFill>
              </a:rPr>
              <a:t>dependence</a:t>
            </a:r>
            <a:r>
              <a:rPr lang="en-GB" sz="1400" dirty="0">
                <a:solidFill>
                  <a:schemeClr val="bg1"/>
                </a:solidFill>
              </a:rPr>
              <a:t> is ensured by the reproduction of socio-economic and political </a:t>
            </a:r>
            <a:r>
              <a:rPr lang="en-GB" sz="1400" b="1" dirty="0">
                <a:solidFill>
                  <a:schemeClr val="bg1"/>
                </a:solidFill>
              </a:rPr>
              <a:t>structures </a:t>
            </a:r>
            <a:r>
              <a:rPr lang="en-GB" sz="1400" dirty="0">
                <a:solidFill>
                  <a:schemeClr val="bg1"/>
                </a:solidFill>
              </a:rPr>
              <a:t>at the </a:t>
            </a:r>
            <a:r>
              <a:rPr lang="en-GB" sz="1400" b="1" dirty="0">
                <a:solidFill>
                  <a:schemeClr val="bg1"/>
                </a:solidFill>
              </a:rPr>
              <a:t>periphery</a:t>
            </a:r>
            <a:r>
              <a:rPr lang="en-GB" sz="1400" dirty="0">
                <a:solidFill>
                  <a:schemeClr val="bg1"/>
                </a:solidFill>
              </a:rPr>
              <a:t> in accordance with the interest of the </a:t>
            </a:r>
            <a:r>
              <a:rPr lang="en-GB" sz="1400" b="1" dirty="0">
                <a:solidFill>
                  <a:schemeClr val="bg1"/>
                </a:solidFill>
              </a:rPr>
              <a:t>centre </a:t>
            </a:r>
            <a:r>
              <a:rPr lang="en-GB" sz="1400" dirty="0">
                <a:solidFill>
                  <a:schemeClr val="bg1"/>
                </a:solidFill>
              </a:rPr>
              <a:t>of power</a:t>
            </a:r>
          </a:p>
          <a:p>
            <a:r>
              <a:rPr lang="en-GB" sz="1400" dirty="0">
                <a:solidFill>
                  <a:schemeClr val="bg1"/>
                </a:solidFill>
              </a:rPr>
              <a:t>Main interest of Western monopoly capitalism is to prevent, slow down or control the economic development of underdeveloped countries</a:t>
            </a:r>
          </a:p>
          <a:p>
            <a:pPr marL="0" indent="0">
              <a:buNone/>
            </a:pPr>
            <a:endParaRPr lang="en-GB" sz="1400" dirty="0">
              <a:solidFill>
                <a:schemeClr val="bg1"/>
              </a:solidFill>
            </a:endParaRPr>
          </a:p>
          <a:p>
            <a:pPr marL="0" indent="0">
              <a:buNone/>
            </a:pPr>
            <a:r>
              <a:rPr lang="en-GB" sz="1400" dirty="0">
                <a:solidFill>
                  <a:schemeClr val="bg1"/>
                </a:solidFill>
              </a:rPr>
              <a:t>So, what </a:t>
            </a:r>
            <a:r>
              <a:rPr lang="en-GB" sz="1400" i="1" dirty="0">
                <a:solidFill>
                  <a:schemeClr val="bg1"/>
                </a:solidFill>
              </a:rPr>
              <a:t>structural </a:t>
            </a:r>
            <a:r>
              <a:rPr lang="en-GB" sz="1400" dirty="0">
                <a:solidFill>
                  <a:schemeClr val="bg1"/>
                </a:solidFill>
              </a:rPr>
              <a:t>changes are needed?</a:t>
            </a:r>
          </a:p>
          <a:p>
            <a:r>
              <a:rPr lang="en-GB" sz="1400" dirty="0">
                <a:solidFill>
                  <a:schemeClr val="bg1"/>
                </a:solidFill>
              </a:rPr>
              <a:t>Breaking the constraints imposed by the world trade system: tariffs to protect indigenous “infant industry”  and promote ISI (</a:t>
            </a:r>
            <a:r>
              <a:rPr lang="en-GB" sz="1400" b="1" dirty="0">
                <a:solidFill>
                  <a:schemeClr val="bg1"/>
                </a:solidFill>
              </a:rPr>
              <a:t>Import Substitution Industries*</a:t>
            </a:r>
            <a:r>
              <a:rPr lang="en-GB" sz="1400" dirty="0">
                <a:solidFill>
                  <a:schemeClr val="bg1"/>
                </a:solidFill>
              </a:rPr>
              <a:t>)</a:t>
            </a:r>
          </a:p>
          <a:p>
            <a:r>
              <a:rPr lang="en-GB" sz="1400" dirty="0">
                <a:solidFill>
                  <a:schemeClr val="bg1"/>
                </a:solidFill>
              </a:rPr>
              <a:t>More national control over and speed of the transition from rural to urban life</a:t>
            </a:r>
          </a:p>
          <a:p>
            <a:r>
              <a:rPr lang="en-GB" sz="1400" dirty="0">
                <a:solidFill>
                  <a:schemeClr val="bg1"/>
                </a:solidFill>
              </a:rPr>
              <a:t>National control and ownership of extractive industry and of foreign trade</a:t>
            </a:r>
          </a:p>
          <a:p>
            <a:pPr marL="0" indent="0">
              <a:buNone/>
            </a:pPr>
            <a:endParaRPr lang="en-GB" sz="1200" dirty="0">
              <a:solidFill>
                <a:schemeClr val="bg1"/>
              </a:solidFill>
            </a:endParaRPr>
          </a:p>
        </p:txBody>
      </p:sp>
    </p:spTree>
    <p:extLst>
      <p:ext uri="{BB962C8B-B14F-4D97-AF65-F5344CB8AC3E}">
        <p14:creationId xmlns:p14="http://schemas.microsoft.com/office/powerpoint/2010/main" val="3674370482"/>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31870"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463248"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03503" y="640263"/>
            <a:ext cx="2463248" cy="5254510"/>
          </a:xfrm>
        </p:spPr>
        <p:txBody>
          <a:bodyPr>
            <a:normAutofit/>
          </a:bodyPr>
          <a:lstStyle/>
          <a:p>
            <a:r>
              <a:rPr lang="en-GB" sz="2800" b="1" dirty="0">
                <a:latin typeface="+mn-lt"/>
              </a:rPr>
              <a:t>Neo-Classical Counter-Revolution/</a:t>
            </a:r>
            <a:br>
              <a:rPr lang="en-GB" sz="2800" b="1" dirty="0">
                <a:latin typeface="+mn-lt"/>
              </a:rPr>
            </a:br>
            <a:r>
              <a:rPr lang="en-GB" sz="2800" b="1" dirty="0">
                <a:latin typeface="+mn-lt"/>
              </a:rPr>
              <a:t>Neo-Liberalism/The Washington Consensus</a:t>
            </a:r>
            <a:br>
              <a:rPr lang="en-GB" sz="2800" b="1" dirty="0">
                <a:latin typeface="+mn-lt"/>
              </a:rPr>
            </a:br>
            <a:r>
              <a:rPr lang="en-GB" sz="2800" b="1" dirty="0">
                <a:latin typeface="+mn-lt"/>
              </a:rPr>
              <a:t>1980s - 1990s</a:t>
            </a:r>
            <a:endParaRPr lang="en-GB" sz="2800" dirty="0">
              <a:latin typeface="+mn-lt"/>
            </a:endParaRPr>
          </a:p>
        </p:txBody>
      </p:sp>
      <p:sp>
        <p:nvSpPr>
          <p:cNvPr id="3" name="Content Placeholder 2"/>
          <p:cNvSpPr>
            <a:spLocks noGrp="1"/>
          </p:cNvSpPr>
          <p:nvPr>
            <p:ph idx="1"/>
          </p:nvPr>
        </p:nvSpPr>
        <p:spPr>
          <a:xfrm>
            <a:off x="4018788" y="640263"/>
            <a:ext cx="4521708" cy="5254510"/>
          </a:xfrm>
        </p:spPr>
        <p:txBody>
          <a:bodyPr anchor="ctr">
            <a:normAutofit/>
          </a:bodyPr>
          <a:lstStyle/>
          <a:p>
            <a:pPr marL="0" indent="0">
              <a:buNone/>
            </a:pPr>
            <a:r>
              <a:rPr lang="en-GB" sz="1900" b="1">
                <a:solidFill>
                  <a:schemeClr val="bg1"/>
                </a:solidFill>
              </a:rPr>
              <a:t>A powerful combination</a:t>
            </a:r>
          </a:p>
          <a:p>
            <a:pPr marL="0" indent="0">
              <a:buNone/>
            </a:pPr>
            <a:endParaRPr lang="en-GB" sz="1900">
              <a:solidFill>
                <a:schemeClr val="bg1"/>
              </a:solidFill>
            </a:endParaRPr>
          </a:p>
          <a:p>
            <a:pPr marL="0" indent="0">
              <a:buNone/>
            </a:pPr>
            <a:r>
              <a:rPr lang="en-GB" sz="1900">
                <a:solidFill>
                  <a:schemeClr val="bg1"/>
                </a:solidFill>
              </a:rPr>
              <a:t>1979: Thatcher’s election victory brings in policies based on monetarism and ideas of the Chicago School: privatisation, rolling back the state</a:t>
            </a:r>
          </a:p>
          <a:p>
            <a:pPr marL="0" indent="0">
              <a:buNone/>
            </a:pPr>
            <a:endParaRPr lang="en-GB" sz="1900">
              <a:solidFill>
                <a:schemeClr val="bg1"/>
              </a:solidFill>
            </a:endParaRPr>
          </a:p>
          <a:p>
            <a:pPr marL="0" indent="0">
              <a:buNone/>
            </a:pPr>
            <a:r>
              <a:rPr lang="en-GB" sz="1900">
                <a:solidFill>
                  <a:schemeClr val="bg1"/>
                </a:solidFill>
              </a:rPr>
              <a:t>1980: Reagan’s election: Reaganomics</a:t>
            </a:r>
          </a:p>
          <a:p>
            <a:pPr marL="0" indent="0">
              <a:buNone/>
            </a:pPr>
            <a:endParaRPr lang="en-GB" sz="1900">
              <a:solidFill>
                <a:schemeClr val="bg1"/>
              </a:solidFill>
            </a:endParaRPr>
          </a:p>
          <a:p>
            <a:pPr marL="0" indent="0">
              <a:buNone/>
            </a:pPr>
            <a:r>
              <a:rPr lang="en-GB" sz="1900" b="1">
                <a:solidFill>
                  <a:schemeClr val="bg1"/>
                </a:solidFill>
              </a:rPr>
              <a:t>The Washington Consensus and a new tack for the World Bank and IMF</a:t>
            </a:r>
          </a:p>
          <a:p>
            <a:pPr marL="0" indent="0">
              <a:buNone/>
            </a:pPr>
            <a:endParaRPr lang="en-GB" sz="1900">
              <a:solidFill>
                <a:schemeClr val="bg1"/>
              </a:solidFill>
            </a:endParaRPr>
          </a:p>
        </p:txBody>
      </p:sp>
    </p:spTree>
    <p:extLst>
      <p:ext uri="{BB962C8B-B14F-4D97-AF65-F5344CB8AC3E}">
        <p14:creationId xmlns:p14="http://schemas.microsoft.com/office/powerpoint/2010/main" val="4155971690"/>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ormAutofit/>
          </a:bodyPr>
          <a:lstStyle/>
          <a:p>
            <a:pPr algn="l"/>
            <a:r>
              <a:rPr lang="en-GB" sz="3600" b="1">
                <a:latin typeface="+mn-lt"/>
              </a:rPr>
              <a:t>Human Development Theory : 1990s</a:t>
            </a:r>
            <a:br>
              <a:rPr lang="en-GB" sz="4000" b="1">
                <a:latin typeface="+mn-lt"/>
              </a:rPr>
            </a:br>
            <a:endParaRPr lang="en-GB" dirty="0">
              <a:latin typeface="+mn-lt"/>
            </a:endParaRPr>
          </a:p>
        </p:txBody>
      </p:sp>
      <p:sp>
        <p:nvSpPr>
          <p:cNvPr id="3" name="Content Placeholder 2"/>
          <p:cNvSpPr>
            <a:spLocks noGrp="1"/>
          </p:cNvSpPr>
          <p:nvPr>
            <p:ph sz="half" idx="1"/>
          </p:nvPr>
        </p:nvSpPr>
        <p:spPr>
          <a:xfrm>
            <a:off x="395536" y="800070"/>
            <a:ext cx="5122912" cy="5326094"/>
          </a:xfrm>
        </p:spPr>
        <p:txBody>
          <a:bodyPr>
            <a:normAutofit/>
          </a:bodyPr>
          <a:lstStyle/>
          <a:p>
            <a:pPr marL="0" indent="0">
              <a:buNone/>
            </a:pPr>
            <a:r>
              <a:rPr lang="en-GB" sz="2400" b="1"/>
              <a:t>    Amartya Kumar Sen </a:t>
            </a:r>
            <a:r>
              <a:rPr lang="en-GB" sz="2000" b="1"/>
              <a:t>(b. 1933)</a:t>
            </a:r>
          </a:p>
          <a:p>
            <a:pPr marL="0" indent="0">
              <a:buNone/>
            </a:pPr>
            <a:endParaRPr lang="en-GB" b="1"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121811" y="1352699"/>
            <a:ext cx="2944233" cy="2449440"/>
          </a:xfr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1069683"/>
            <a:ext cx="4231382" cy="1964997"/>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5733" y="4010927"/>
            <a:ext cx="2714625" cy="1906448"/>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9205" y="3076333"/>
            <a:ext cx="3864364" cy="2841042"/>
          </a:xfrm>
          <a:prstGeom prst="rect">
            <a:avLst/>
          </a:prstGeom>
        </p:spPr>
      </p:pic>
    </p:spTree>
    <p:extLst>
      <p:ext uri="{BB962C8B-B14F-4D97-AF65-F5344CB8AC3E}">
        <p14:creationId xmlns:p14="http://schemas.microsoft.com/office/powerpoint/2010/main" val="23040454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ormAutofit fontScale="90000"/>
          </a:bodyPr>
          <a:lstStyle/>
          <a:p>
            <a:r>
              <a:rPr lang="en-GB" sz="4900" b="1">
                <a:latin typeface="+mn-lt"/>
              </a:rPr>
              <a:t>Post-development Theory</a:t>
            </a:r>
            <a:br>
              <a:rPr lang="en-GB" b="1">
                <a:latin typeface="+mn-lt"/>
              </a:rPr>
            </a:br>
            <a:r>
              <a:rPr lang="en-GB" b="1">
                <a:latin typeface="+mn-lt"/>
              </a:rPr>
              <a:t>2000s</a:t>
            </a:r>
            <a:endParaRPr lang="en-GB" b="1" dirty="0">
              <a:latin typeface="+mn-lt"/>
            </a:endParaRPr>
          </a:p>
        </p:txBody>
      </p:sp>
      <p:sp>
        <p:nvSpPr>
          <p:cNvPr id="3" name="Content Placeholder 2"/>
          <p:cNvSpPr>
            <a:spLocks noGrp="1"/>
          </p:cNvSpPr>
          <p:nvPr>
            <p:ph idx="1"/>
          </p:nvPr>
        </p:nvSpPr>
        <p:spPr>
          <a:xfrm>
            <a:off x="628650" y="1825625"/>
            <a:ext cx="7886700" cy="4351338"/>
          </a:xfrm>
        </p:spPr>
        <p:txBody>
          <a:bodyPr/>
          <a:lstStyle/>
          <a:p>
            <a:pPr marL="0" indent="0">
              <a:buNone/>
            </a:pPr>
            <a:r>
              <a:rPr lang="en-GB" b="1"/>
              <a:t>Arturo Escobar (b. 1952) </a:t>
            </a:r>
          </a:p>
          <a:p>
            <a:pPr marL="0" indent="0">
              <a:buNone/>
            </a:pPr>
            <a:r>
              <a:rPr lang="en-GB"/>
              <a:t>Colombian-American anthropologist</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2780927"/>
            <a:ext cx="4608512" cy="350104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2780927"/>
            <a:ext cx="2376264" cy="3501042"/>
          </a:xfrm>
          <a:prstGeom prst="rect">
            <a:avLst/>
          </a:prstGeom>
        </p:spPr>
      </p:pic>
    </p:spTree>
    <p:extLst>
      <p:ext uri="{BB962C8B-B14F-4D97-AF65-F5344CB8AC3E}">
        <p14:creationId xmlns:p14="http://schemas.microsoft.com/office/powerpoint/2010/main" val="23840352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500" b="1"/>
              <a:t>Some key concepts – and challenges to development “orthodoxy”</a:t>
            </a:r>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4075611" y="932688"/>
            <a:ext cx="4437453" cy="4992624"/>
          </a:xfrm>
        </p:spPr>
        <p:txBody>
          <a:bodyPr anchor="ctr">
            <a:normAutofit/>
          </a:bodyPr>
          <a:lstStyle/>
          <a:p>
            <a:r>
              <a:rPr lang="en-GB" sz="1700"/>
              <a:t>The post-development school argue that development was always unjust, never worked, and has clearly failed. </a:t>
            </a:r>
          </a:p>
          <a:p>
            <a:pPr marL="0" indent="0">
              <a:buNone/>
            </a:pPr>
            <a:endParaRPr lang="en-GB" sz="1700"/>
          </a:p>
          <a:p>
            <a:r>
              <a:rPr lang="en-GB" sz="1700"/>
              <a:t>Post-development thought takes inspiration from </a:t>
            </a:r>
            <a:r>
              <a:rPr lang="en-GB" sz="1700" i="1"/>
              <a:t>vernacular societies</a:t>
            </a:r>
            <a:r>
              <a:rPr lang="en-GB" sz="1700"/>
              <a:t>, the </a:t>
            </a:r>
            <a:r>
              <a:rPr lang="en-GB" sz="1700" i="1"/>
              <a:t>informal sector </a:t>
            </a:r>
            <a:r>
              <a:rPr lang="en-GB" sz="1700"/>
              <a:t>and “frugal” rather than atavistic/materialistic lifestyles. </a:t>
            </a:r>
          </a:p>
          <a:p>
            <a:pPr marL="0" indent="0">
              <a:buNone/>
            </a:pPr>
            <a:endParaRPr lang="en-GB" sz="1700"/>
          </a:p>
          <a:p>
            <a:r>
              <a:rPr lang="en-GB" sz="1700"/>
              <a:t>It </a:t>
            </a:r>
            <a:r>
              <a:rPr lang="en-GB" sz="1700" i="1"/>
              <a:t>does</a:t>
            </a:r>
            <a:r>
              <a:rPr lang="en-GB" sz="1700"/>
              <a:t> advocate structural changes. According to Escobar, post-developmental thinking believes that the economy must be based around solidarity and reciprocity; policy must focus on direct democracy; and knowledge systems should be traditional, </a:t>
            </a:r>
            <a:r>
              <a:rPr lang="en-GB" sz="1700" i="1"/>
              <a:t>or at least a hybrid of modern and traditional knowledge</a:t>
            </a:r>
            <a:r>
              <a:rPr lang="en-GB" sz="1700"/>
              <a:t>.</a:t>
            </a:r>
          </a:p>
          <a:p>
            <a:endParaRPr lang="en-GB" sz="1700"/>
          </a:p>
          <a:p>
            <a:endParaRPr lang="en-GB" sz="1700"/>
          </a:p>
        </p:txBody>
      </p:sp>
    </p:spTree>
    <p:extLst>
      <p:ext uri="{BB962C8B-B14F-4D97-AF65-F5344CB8AC3E}">
        <p14:creationId xmlns:p14="http://schemas.microsoft.com/office/powerpoint/2010/main" val="1841011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500" b="1"/>
              <a:t>Post-development: some key ideas</a:t>
            </a:r>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4075611" y="932688"/>
            <a:ext cx="4437453" cy="4992624"/>
          </a:xfrm>
        </p:spPr>
        <p:txBody>
          <a:bodyPr anchor="ctr">
            <a:normAutofit/>
          </a:bodyPr>
          <a:lstStyle/>
          <a:p>
            <a:pPr marL="0" indent="0">
              <a:buNone/>
            </a:pPr>
            <a:endParaRPr lang="en-GB" sz="1300" b="1" dirty="0"/>
          </a:p>
          <a:p>
            <a:r>
              <a:rPr lang="en-GB" sz="1300" b="1" dirty="0"/>
              <a:t>Wolfgang Sachs </a:t>
            </a:r>
            <a:r>
              <a:rPr lang="en-GB" sz="1300" dirty="0"/>
              <a:t>is a leading writer in post-development thought. In 1992 he co-authored and edited </a:t>
            </a:r>
            <a:r>
              <a:rPr lang="en-GB" sz="1300" i="1" dirty="0"/>
              <a:t>The Development Dictionary: A Guide to Knowledge as Power</a:t>
            </a:r>
            <a:r>
              <a:rPr lang="en-GB" sz="1300" dirty="0"/>
              <a:t> which contributed greatly to the compilation of post-development literature as a general theory. According to Wolfgang Sachs, </a:t>
            </a:r>
            <a:r>
              <a:rPr lang="en-GB" sz="1300" i="1" dirty="0"/>
              <a:t>"the idea of development stands like a ruin in the intellectual landscape"</a:t>
            </a:r>
            <a:r>
              <a:rPr lang="en-GB" sz="1300" dirty="0"/>
              <a:t> and </a:t>
            </a:r>
            <a:r>
              <a:rPr lang="en-GB" sz="1300" i="1" dirty="0"/>
              <a:t>"it is time to dismantle this mental structure."</a:t>
            </a:r>
            <a:endParaRPr lang="en-GB" sz="1300" dirty="0"/>
          </a:p>
          <a:p>
            <a:pPr marL="0" indent="0">
              <a:buNone/>
            </a:pPr>
            <a:endParaRPr lang="en-GB" sz="1300" dirty="0"/>
          </a:p>
          <a:p>
            <a:r>
              <a:rPr lang="en-GB" sz="1300" b="1" dirty="0"/>
              <a:t>Arturo Escobar</a:t>
            </a:r>
            <a:r>
              <a:rPr lang="en-GB" sz="1300" dirty="0"/>
              <a:t> has outlined the common features of post-development thought and societal vision. According to Escobar, the post-development school of thought is interested (in terms of searching for an alternative to development) in "local culture and knowledge; a critical stance toward established scientific discourses; and the defence and promotion of localized, pluralistic grassroots movements." Grassroots movements, Escobar argues, are "local, pluralistic, and distrust organized politics and development establishment.“</a:t>
            </a:r>
          </a:p>
          <a:p>
            <a:pPr marL="0" indent="0">
              <a:buNone/>
            </a:pPr>
            <a:endParaRPr lang="en-GB" sz="1300" dirty="0"/>
          </a:p>
          <a:p>
            <a:pPr marL="0" indent="0">
              <a:buNone/>
            </a:pPr>
            <a:r>
              <a:rPr lang="en-GB" sz="1300" b="1" dirty="0"/>
              <a:t>See: A. Escobar, G. </a:t>
            </a:r>
            <a:r>
              <a:rPr lang="en-GB" sz="1300" b="1" dirty="0" err="1"/>
              <a:t>Esteva</a:t>
            </a:r>
            <a:r>
              <a:rPr lang="en-GB" sz="1300" b="1" dirty="0"/>
              <a:t>, M. </a:t>
            </a:r>
            <a:r>
              <a:rPr lang="en-GB" sz="1300" b="1" dirty="0" err="1"/>
              <a:t>Rahnema</a:t>
            </a:r>
            <a:r>
              <a:rPr lang="en-GB" sz="1300" b="1" dirty="0"/>
              <a:t>, W. Sachs, J. Ferguson, S. </a:t>
            </a:r>
            <a:r>
              <a:rPr lang="en-GB" sz="1300" b="1" dirty="0" err="1"/>
              <a:t>Latouche</a:t>
            </a:r>
            <a:r>
              <a:rPr lang="en-GB" sz="1300" b="1" dirty="0"/>
              <a:t>, G. </a:t>
            </a:r>
            <a:r>
              <a:rPr lang="en-GB" sz="1300" b="1" dirty="0" err="1"/>
              <a:t>Rist</a:t>
            </a:r>
            <a:r>
              <a:rPr lang="en-GB" sz="1300" b="1" dirty="0"/>
              <a:t> and F. </a:t>
            </a:r>
            <a:r>
              <a:rPr lang="en-GB" sz="1300" b="1" dirty="0" err="1"/>
              <a:t>Sabelli</a:t>
            </a:r>
            <a:endParaRPr lang="en-GB" sz="1300" b="1" dirty="0"/>
          </a:p>
          <a:p>
            <a:endParaRPr lang="en-GB" sz="1300" dirty="0"/>
          </a:p>
          <a:p>
            <a:endParaRPr lang="en-GB" sz="1300" baseline="30000" dirty="0"/>
          </a:p>
          <a:p>
            <a:endParaRPr lang="en-GB" sz="1300" baseline="30000" dirty="0"/>
          </a:p>
          <a:p>
            <a:endParaRPr lang="en-GB" sz="1300" dirty="0"/>
          </a:p>
        </p:txBody>
      </p:sp>
    </p:spTree>
    <p:extLst>
      <p:ext uri="{BB962C8B-B14F-4D97-AF65-F5344CB8AC3E}">
        <p14:creationId xmlns:p14="http://schemas.microsoft.com/office/powerpoint/2010/main" val="22970388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mn-lt"/>
              </a:rPr>
              <a:t>So, is sustainability enough?</a:t>
            </a:r>
            <a:br>
              <a:rPr lang="en-GB" b="1" dirty="0">
                <a:latin typeface="+mn-lt"/>
              </a:rPr>
            </a:br>
            <a:r>
              <a:rPr lang="en-GB" sz="3100" b="1" dirty="0">
                <a:latin typeface="+mn-lt"/>
              </a:rPr>
              <a:t>Should we be questioning the growth paradigm?</a:t>
            </a:r>
            <a:br>
              <a:rPr lang="en-GB" sz="3100" b="1" dirty="0">
                <a:latin typeface="+mn-lt"/>
              </a:rPr>
            </a:br>
            <a:endParaRPr lang="en-GB" sz="3100" b="1" dirty="0">
              <a:latin typeface="+mn-lt"/>
            </a:endParaRPr>
          </a:p>
        </p:txBody>
      </p:sp>
      <p:sp>
        <p:nvSpPr>
          <p:cNvPr id="3" name="Content Placeholder 2"/>
          <p:cNvSpPr>
            <a:spLocks noGrp="1"/>
          </p:cNvSpPr>
          <p:nvPr>
            <p:ph idx="1"/>
          </p:nvPr>
        </p:nvSpPr>
        <p:spPr/>
        <p:txBody>
          <a:bodyPr>
            <a:normAutofit/>
          </a:bodyPr>
          <a:lstStyle/>
          <a:p>
            <a:pPr marL="0" indent="0">
              <a:buNone/>
            </a:pPr>
            <a:r>
              <a:rPr lang="en-GB" dirty="0"/>
              <a:t>                    </a:t>
            </a:r>
            <a:r>
              <a:rPr lang="en-GB" sz="2400" b="1" dirty="0"/>
              <a:t>What is the growth paradigm </a:t>
            </a:r>
            <a:r>
              <a:rPr lang="en-GB" sz="2400" dirty="0"/>
              <a:t>(the </a:t>
            </a:r>
          </a:p>
          <a:p>
            <a:pPr marL="0" indent="0">
              <a:buNone/>
            </a:pPr>
            <a:r>
              <a:rPr lang="en-GB" sz="2400" dirty="0"/>
              <a:t>                        assumption of more-or-less uninterrupted </a:t>
            </a:r>
          </a:p>
          <a:p>
            <a:pPr marL="0" indent="0">
              <a:buNone/>
            </a:pPr>
            <a:r>
              <a:rPr lang="en-GB" sz="2400" dirty="0"/>
              <a:t>                        growth)?</a:t>
            </a:r>
          </a:p>
          <a:p>
            <a:pPr marL="0" indent="0">
              <a:buNone/>
            </a:pPr>
            <a:endParaRPr lang="en-GB" dirty="0"/>
          </a:p>
          <a:p>
            <a:pPr marL="0" indent="0">
              <a:buNone/>
            </a:pPr>
            <a:endParaRPr lang="en-GB" dirty="0"/>
          </a:p>
          <a:p>
            <a:r>
              <a:rPr lang="en-GB" sz="2400" dirty="0"/>
              <a:t>W </a:t>
            </a:r>
            <a:r>
              <a:rPr lang="en-GB" sz="2400" dirty="0" err="1"/>
              <a:t>W</a:t>
            </a:r>
            <a:r>
              <a:rPr lang="en-GB" sz="2400" dirty="0"/>
              <a:t> </a:t>
            </a:r>
            <a:r>
              <a:rPr lang="en-GB" sz="2400" dirty="0" err="1"/>
              <a:t>Rostow</a:t>
            </a:r>
            <a:r>
              <a:rPr lang="en-GB" sz="2400" dirty="0"/>
              <a:t> (1916-2003) Modernisation theory</a:t>
            </a:r>
          </a:p>
          <a:p>
            <a:r>
              <a:rPr lang="en-GB" sz="2400" dirty="0"/>
              <a:t>Truman Doctrine, March 29, 1947: Anti-communism; consumerism</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1433513"/>
            <a:ext cx="1571625" cy="2363625"/>
          </a:xfrm>
          <a:prstGeom prst="rect">
            <a:avLst/>
          </a:prstGeom>
        </p:spPr>
      </p:pic>
    </p:spTree>
    <p:extLst>
      <p:ext uri="{BB962C8B-B14F-4D97-AF65-F5344CB8AC3E}">
        <p14:creationId xmlns:p14="http://schemas.microsoft.com/office/powerpoint/2010/main" val="4060209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latin typeface="+mn-lt"/>
              </a:rPr>
            </a:br>
            <a:r>
              <a:rPr lang="en-GB" b="1" dirty="0">
                <a:latin typeface="+mn-lt"/>
              </a:rPr>
              <a:t>Should we be questioning the growth paradigm?</a:t>
            </a:r>
            <a:br>
              <a:rPr lang="en-GB" b="1" dirty="0">
                <a:latin typeface="+mn-lt"/>
              </a:rPr>
            </a:br>
            <a:endParaRPr lang="en-GB" b="1" dirty="0">
              <a:latin typeface="+mn-lt"/>
            </a:endParaRP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dirty="0"/>
              <a:t>Greta Thunberg, at the UN Environment Summit, September 2019:</a:t>
            </a:r>
          </a:p>
          <a:p>
            <a:pPr marL="0" indent="0">
              <a:buNone/>
            </a:pPr>
            <a:r>
              <a:rPr lang="en-GB" dirty="0"/>
              <a:t>“</a:t>
            </a:r>
            <a:r>
              <a:rPr lang="en-GB" dirty="0" err="1"/>
              <a:t>Fairytales</a:t>
            </a:r>
            <a:r>
              <a:rPr lang="en-GB" dirty="0"/>
              <a:t> of eternal economic growth”</a:t>
            </a:r>
            <a:endParaRPr lang="en-GB" sz="1400" dirty="0">
              <a:hlinkClick r:id="rId2"/>
            </a:endParaRPr>
          </a:p>
          <a:p>
            <a:pPr marL="0" indent="0">
              <a:buNone/>
            </a:pPr>
            <a:r>
              <a:rPr lang="en-GB" sz="1400" dirty="0">
                <a:hlinkClick r:id="rId2"/>
              </a:rPr>
              <a:t>https://www.bing.com/videos/search?q=Great+Thunberg+fairytales+of+eternal+economic+growth&amp;&amp;view=detail&amp;mid=4531CE4912584F0D43954531CE4912584F0D4395&amp;&amp;FORM=VRDGAR</a:t>
            </a:r>
            <a:endParaRPr lang="en-GB" sz="1400" dirty="0"/>
          </a:p>
          <a:p>
            <a:pPr marL="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50" y="1690689"/>
            <a:ext cx="2847975" cy="1381125"/>
          </a:xfrm>
          <a:prstGeom prst="rect">
            <a:avLst/>
          </a:prstGeom>
        </p:spPr>
      </p:pic>
    </p:spTree>
    <p:extLst>
      <p:ext uri="{BB962C8B-B14F-4D97-AF65-F5344CB8AC3E}">
        <p14:creationId xmlns:p14="http://schemas.microsoft.com/office/powerpoint/2010/main" val="1428439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6344" y="1161288"/>
            <a:ext cx="2702052" cy="4526280"/>
          </a:xfrm>
        </p:spPr>
        <p:txBody>
          <a:bodyPr>
            <a:normAutofit/>
          </a:bodyPr>
          <a:lstStyle/>
          <a:p>
            <a:r>
              <a:rPr lang="en-GB" sz="3500" b="1">
                <a:latin typeface="+mn-lt"/>
              </a:rPr>
              <a:t>Sustainable Development</a:t>
            </a:r>
            <a:br>
              <a:rPr lang="en-GB" sz="3500" b="1">
                <a:latin typeface="+mn-lt"/>
              </a:rPr>
            </a:br>
            <a:r>
              <a:rPr lang="en-GB" sz="3500" b="1">
                <a:latin typeface="+mn-lt"/>
              </a:rPr>
              <a:t>in the 21</a:t>
            </a:r>
            <a:r>
              <a:rPr lang="en-GB" sz="3500" b="1" baseline="30000">
                <a:latin typeface="+mn-lt"/>
              </a:rPr>
              <a:t>st</a:t>
            </a:r>
            <a:r>
              <a:rPr lang="en-GB" sz="3500" b="1">
                <a:latin typeface="+mn-lt"/>
              </a:rPr>
              <a:t> century: A world-wide issue</a:t>
            </a:r>
            <a:br>
              <a:rPr lang="en-GB" sz="3500">
                <a:latin typeface="+mn-lt"/>
              </a:rPr>
            </a:br>
            <a:endParaRPr lang="en-GB" sz="3500" b="1">
              <a:latin typeface="+mn-lt"/>
            </a:endParaRPr>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4075611" y="932688"/>
            <a:ext cx="4437453" cy="4992624"/>
          </a:xfrm>
        </p:spPr>
        <p:txBody>
          <a:bodyPr anchor="ctr">
            <a:normAutofit/>
          </a:bodyPr>
          <a:lstStyle/>
          <a:p>
            <a:pPr marL="0" indent="0">
              <a:buNone/>
            </a:pPr>
            <a:endParaRPr lang="en-GB" sz="1700" dirty="0"/>
          </a:p>
          <a:p>
            <a:pPr marL="0" indent="0">
              <a:buNone/>
            </a:pPr>
            <a:r>
              <a:rPr lang="en-GB" sz="1700" b="1" dirty="0"/>
              <a:t>Academia, the world of Ideas and the Third World</a:t>
            </a:r>
            <a:r>
              <a:rPr lang="en-GB" sz="1700" dirty="0"/>
              <a:t>: who and what has really made an impact?</a:t>
            </a:r>
          </a:p>
          <a:p>
            <a:pPr marL="0" indent="0">
              <a:buNone/>
            </a:pPr>
            <a:r>
              <a:rPr lang="en-GB" sz="1700" dirty="0"/>
              <a:t>My verdict:</a:t>
            </a:r>
          </a:p>
          <a:p>
            <a:r>
              <a:rPr lang="en-GB" sz="1700" dirty="0"/>
              <a:t>Nkrumah and the concept of Neo-Colonialism?</a:t>
            </a:r>
          </a:p>
          <a:p>
            <a:r>
              <a:rPr lang="en-GB" sz="1700" dirty="0" err="1"/>
              <a:t>Gunder</a:t>
            </a:r>
            <a:r>
              <a:rPr lang="en-GB" sz="1700" dirty="0"/>
              <a:t> Frank and Structuralism?</a:t>
            </a:r>
          </a:p>
          <a:p>
            <a:r>
              <a:rPr lang="en-GB" sz="1700" dirty="0"/>
              <a:t>The IMF, the World Bank and Structural Adjustment?</a:t>
            </a:r>
          </a:p>
          <a:p>
            <a:r>
              <a:rPr lang="en-GB" sz="1700" dirty="0"/>
              <a:t>Amartya Sen and Human Development: the UN General Assembly’s “rank and file”?</a:t>
            </a:r>
          </a:p>
        </p:txBody>
      </p:sp>
    </p:spTree>
    <p:extLst>
      <p:ext uri="{BB962C8B-B14F-4D97-AF65-F5344CB8AC3E}">
        <p14:creationId xmlns:p14="http://schemas.microsoft.com/office/powerpoint/2010/main" val="42606040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C691-668F-43CF-84FB-6F8FF82174EB}"/>
              </a:ext>
            </a:extLst>
          </p:cNvPr>
          <p:cNvSpPr>
            <a:spLocks noGrp="1"/>
          </p:cNvSpPr>
          <p:nvPr>
            <p:ph type="title"/>
          </p:nvPr>
        </p:nvSpPr>
        <p:spPr/>
        <p:txBody>
          <a:bodyPr>
            <a:normAutofit fontScale="90000"/>
          </a:bodyPr>
          <a:lstStyle/>
          <a:p>
            <a:r>
              <a:rPr lang="en-GB" sz="4000" b="1" dirty="0">
                <a:latin typeface="+mn-lt"/>
              </a:rPr>
              <a:t>Lessons of Covid-19: A wake-up call?</a:t>
            </a:r>
            <a:br>
              <a:rPr lang="en-GB" sz="4000" b="1" dirty="0">
                <a:latin typeface="+mn-lt"/>
              </a:rPr>
            </a:br>
            <a:r>
              <a:rPr lang="en-GB" sz="3600" b="1" dirty="0">
                <a:latin typeface="+mn-lt"/>
              </a:rPr>
              <a:t>What would </a:t>
            </a:r>
            <a:r>
              <a:rPr lang="en-GB" sz="3600" b="1" i="1" dirty="0">
                <a:latin typeface="+mn-lt"/>
              </a:rPr>
              <a:t>you</a:t>
            </a:r>
            <a:r>
              <a:rPr lang="en-GB" sz="3600" b="1" dirty="0">
                <a:latin typeface="+mn-lt"/>
              </a:rPr>
              <a:t> say this crisis has taught us?</a:t>
            </a:r>
          </a:p>
        </p:txBody>
      </p:sp>
      <p:sp>
        <p:nvSpPr>
          <p:cNvPr id="3" name="Content Placeholder 2">
            <a:extLst>
              <a:ext uri="{FF2B5EF4-FFF2-40B4-BE49-F238E27FC236}">
                <a16:creationId xmlns:a16="http://schemas.microsoft.com/office/drawing/2014/main" id="{E5AF36A2-B6F5-4D6D-A4F0-3CEFD7D50264}"/>
              </a:ext>
            </a:extLst>
          </p:cNvPr>
          <p:cNvSpPr>
            <a:spLocks noGrp="1"/>
          </p:cNvSpPr>
          <p:nvPr>
            <p:ph idx="1"/>
          </p:nvPr>
        </p:nvSpPr>
        <p:spPr>
          <a:xfrm>
            <a:off x="412082" y="1825625"/>
            <a:ext cx="7886700" cy="4351338"/>
          </a:xfrm>
        </p:spPr>
        <p:txBody>
          <a:bodyPr>
            <a:normAutofit/>
          </a:bodyPr>
          <a:lstStyle/>
          <a:p>
            <a:pPr marL="0" indent="0">
              <a:buNone/>
            </a:pPr>
            <a:endParaRPr lang="it-IT" dirty="0"/>
          </a:p>
          <a:p>
            <a:endParaRPr lang="it-IT" dirty="0"/>
          </a:p>
          <a:p>
            <a:endParaRPr lang="it-IT" dirty="0"/>
          </a:p>
          <a:p>
            <a:endParaRPr lang="it-IT" dirty="0"/>
          </a:p>
          <a:p>
            <a:endParaRPr lang="it-IT" dirty="0"/>
          </a:p>
          <a:p>
            <a:endParaRPr lang="it-IT" dirty="0"/>
          </a:p>
          <a:p>
            <a:endParaRPr lang="it-IT" dirty="0"/>
          </a:p>
          <a:p>
            <a:pPr marL="0" indent="0">
              <a:buNone/>
            </a:pPr>
            <a:r>
              <a:rPr lang="it-IT" sz="1800"/>
              <a:t>   Burkina </a:t>
            </a:r>
            <a:r>
              <a:rPr lang="it-IT" sz="1800" dirty="0"/>
              <a:t>Faso: MSF: Covid-19 aggravates the existing humanitarian crisis</a:t>
            </a:r>
          </a:p>
          <a:p>
            <a:endParaRPr lang="en-GB" dirty="0"/>
          </a:p>
        </p:txBody>
      </p:sp>
      <p:pic>
        <p:nvPicPr>
          <p:cNvPr id="3074" name="Picture 2" descr="See the source image">
            <a:extLst>
              <a:ext uri="{FF2B5EF4-FFF2-40B4-BE49-F238E27FC236}">
                <a16:creationId xmlns:a16="http://schemas.microsoft.com/office/drawing/2014/main" id="{19DAA115-9788-4A20-98CC-83A94BDB64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2015541"/>
            <a:ext cx="6059154" cy="3405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7720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1289</Words>
  <Application>Microsoft Office PowerPoint</Application>
  <PresentationFormat>On-screen Show (4:3)</PresentationFormat>
  <Paragraphs>178</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HPAN5003/6003 Contemporary Issues in Comparative Politics Lecture 7: Development, Growth and Resources</vt:lpstr>
      <vt:lpstr>An agenda for change – do we have a choice?</vt:lpstr>
      <vt:lpstr>Population Growth</vt:lpstr>
      <vt:lpstr> Population Growth End of the Black Death in 1350:  370 million </vt:lpstr>
      <vt:lpstr>Human population  (over the last 12,000 years) Source: Sachs, J.D., 2015. The Age of Sustainable Development. New York: Columbia UP</vt:lpstr>
      <vt:lpstr> Human population growth into the future </vt:lpstr>
      <vt:lpstr>  Relax, Hans says, it's all going to be okay.  by Ben Winsor (SBS Australia), 13 July 2016  </vt:lpstr>
      <vt:lpstr>Four main reasons for this predicted levelling off</vt:lpstr>
      <vt:lpstr>Global warming </vt:lpstr>
      <vt:lpstr>Carbon dioxide emissions Source: Sachs, J.D., 2015. The Age of Sustainable Development. New York: Columbia UP</vt:lpstr>
      <vt:lpstr>Depletion of resources</vt:lpstr>
      <vt:lpstr>Gross world output (over the last 2000 years) Source: Sachs, J.D., 2015. The Age of Sustainable Development. New York: Columbia UP</vt:lpstr>
      <vt:lpstr>Inequality/Poverty</vt:lpstr>
      <vt:lpstr>Development and  Post-Development Theory</vt:lpstr>
      <vt:lpstr>The idea of Neo-Colonialism</vt:lpstr>
      <vt:lpstr>Theories of “Development” in the post-colonial epoch</vt:lpstr>
      <vt:lpstr>Modernisation Theory  1950s – mid-1960s</vt:lpstr>
      <vt:lpstr>Rostow’s 5-stage model of economic growth</vt:lpstr>
      <vt:lpstr>Critique of Rostow’s Theory</vt:lpstr>
      <vt:lpstr>Structuralism and Dependency Theory Mid-1960s – 1970s</vt:lpstr>
      <vt:lpstr>Applying the idea of “Underdevelopment”:   Walter Rodney (1942-1980) How Europe Underdeveloped Africa (1972)</vt:lpstr>
      <vt:lpstr>Structuralism</vt:lpstr>
      <vt:lpstr>Neo-Classical Counter-Revolution/ Neo-Liberalism/The Washington Consensus 1980s - 1990s</vt:lpstr>
      <vt:lpstr>Human Development Theory : 1990s </vt:lpstr>
      <vt:lpstr>Post-development Theory 2000s</vt:lpstr>
      <vt:lpstr>Some key concepts – and challenges to development “orthodoxy”</vt:lpstr>
      <vt:lpstr>Post-development: some key ideas</vt:lpstr>
      <vt:lpstr>So, is sustainability enough? Should we be questioning the growth paradigm? </vt:lpstr>
      <vt:lpstr> Should we be questioning the growth paradigm? </vt:lpstr>
      <vt:lpstr>Sustainable Development in the 21st century: A world-wide issue </vt:lpstr>
      <vt:lpstr>Lessons of Covid-19: A wake-up call? What would you say this crisis has taught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HPAN5003/6003 Contemporary Issues in Comparative Politics Lecture 1: Introduction and Overview</dc:title>
  <dc:creator>Andy Bevan</dc:creator>
  <cp:lastModifiedBy>Andy Bevan</cp:lastModifiedBy>
  <cp:revision>31</cp:revision>
  <dcterms:created xsi:type="dcterms:W3CDTF">2020-03-26T12:00:56Z</dcterms:created>
  <dcterms:modified xsi:type="dcterms:W3CDTF">2020-05-07T16:06:50Z</dcterms:modified>
</cp:coreProperties>
</file>