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4"/>
  </p:sldMasterIdLst>
  <p:notesMasterIdLst>
    <p:notesMasterId r:id="rId34"/>
  </p:notesMasterIdLst>
  <p:sldIdLst>
    <p:sldId id="256" r:id="rId5"/>
    <p:sldId id="308" r:id="rId6"/>
    <p:sldId id="322" r:id="rId7"/>
    <p:sldId id="320" r:id="rId8"/>
    <p:sldId id="319" r:id="rId9"/>
    <p:sldId id="323" r:id="rId10"/>
    <p:sldId id="312" r:id="rId11"/>
    <p:sldId id="307" r:id="rId12"/>
    <p:sldId id="295" r:id="rId13"/>
    <p:sldId id="297" r:id="rId14"/>
    <p:sldId id="298" r:id="rId15"/>
    <p:sldId id="299" r:id="rId16"/>
    <p:sldId id="296" r:id="rId17"/>
    <p:sldId id="306" r:id="rId18"/>
    <p:sldId id="301" r:id="rId19"/>
    <p:sldId id="300" r:id="rId20"/>
    <p:sldId id="302" r:id="rId21"/>
    <p:sldId id="303" r:id="rId22"/>
    <p:sldId id="304" r:id="rId23"/>
    <p:sldId id="334" r:id="rId24"/>
    <p:sldId id="332" r:id="rId25"/>
    <p:sldId id="326" r:id="rId26"/>
    <p:sldId id="327" r:id="rId27"/>
    <p:sldId id="328" r:id="rId28"/>
    <p:sldId id="329" r:id="rId29"/>
    <p:sldId id="331" r:id="rId30"/>
    <p:sldId id="330" r:id="rId31"/>
    <p:sldId id="318" r:id="rId32"/>
    <p:sldId id="333" r:id="rId33"/>
  </p:sldIdLst>
  <p:sldSz cx="9144000" cy="5143500" type="screen16x9"/>
  <p:notesSz cx="6858000" cy="9144000"/>
  <p:embeddedFontLst>
    <p:embeddedFont>
      <p:font typeface="Calisto MT" panose="02040603050505030304" pitchFamily="18" charset="0"/>
      <p:regular r:id="rId35"/>
      <p:bold r:id="rId36"/>
      <p:italic r:id="rId37"/>
      <p:boldItalic r:id="rId38"/>
    </p:embeddedFont>
    <p:embeddedFont>
      <p:font typeface="Cinzel" panose="020B0604020202020204" charset="0"/>
      <p:regular r:id="rId39"/>
      <p:bold r:id="rId40"/>
    </p:embeddedFont>
    <p:embeddedFont>
      <p:font typeface="Verdana" panose="020B0604030504040204" pitchFamily="34" charset="0"/>
      <p:regular r:id="rId41"/>
      <p:bold r:id="rId42"/>
      <p:italic r:id="rId43"/>
      <p:boldItalic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BBEA0"/>
    <a:srgbClr val="E8CC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71224-90BA-492A-EE8E-90617258160F}" v="1827" dt="2021-03-09T21:30:00.899"/>
    <p1510:client id="{38FD56F9-23C3-92EF-75F5-BD368F522C73}" v="50" dt="2021-02-11T11:12:14.626"/>
    <p1510:client id="{3D303A1B-44A1-442D-84B7-AAA513BF4F68}" v="3" dt="2021-02-05T15:40:18.807"/>
    <p1510:client id="{4401688B-A422-C44B-9CB8-63DA55936CC3}" v="128" dt="2021-02-26T18:01:35.064"/>
    <p1510:client id="{585E51EE-4026-A319-31BA-0E5344A90EC7}" v="699" dt="2021-03-12T09:11:28.366"/>
    <p1510:client id="{6BE99340-A183-5B25-8586-7B41F4413AC9}" v="6137" dt="2021-03-11T17:37:54.948"/>
    <p1510:client id="{8DAB953A-4865-8AF7-E8EE-086BE967DA8E}" v="1705" dt="2021-02-26T18:42:03.276"/>
    <p1510:client id="{A314D97D-1FB9-7CD3-D729-E8402B824383}" v="1148" dt="2021-03-04T12:16:16.202"/>
    <p1510:client id="{AB12B20A-E2F6-2A6C-6318-F51AE0347163}" v="1431" dt="2021-03-11T23:30:30.775"/>
    <p1510:client id="{C3986A13-535F-020F-CDE1-5A4F0A1D1DF9}" v="156" dt="2021-03-09T13:43:23.923"/>
    <p1510:client id="{D7C35528-584B-AE3C-9C89-7D8A01D3CF1A}" v="45" dt="2021-03-08T22:47:40.925"/>
    <p1510:client id="{DF0A8E71-5D01-1816-80C8-D4E01163C7AA}" v="1292" dt="2021-03-02T15:14:54.213"/>
    <p1510:client id="{F05EB29F-F0F6-B000-CBF9-9C28300F5493}" v="540" dt="2021-03-08T22:16:21.647"/>
  </p1510:revLst>
</p1510:revInfo>
</file>

<file path=ppt/tableStyles.xml><?xml version="1.0" encoding="utf-8"?>
<a:tblStyleLst xmlns:a="http://schemas.openxmlformats.org/drawingml/2006/main" def="{C343F6DC-9459-4DDC-B756-FFA558F8BBD8}">
  <a:tblStyle styleId="{C343F6DC-9459-4DDC-B756-FFA558F8BBD8}"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5.fntdata"/><Relationship Id="rId21" Type="http://schemas.openxmlformats.org/officeDocument/2006/relationships/slide" Target="slides/slide17.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2.fntdata"/><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10.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1.fntdata"/><Relationship Id="rId43" Type="http://schemas.openxmlformats.org/officeDocument/2006/relationships/font" Target="fonts/font9.fntdata"/><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4.fntdata"/><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
        <p:cNvGrpSpPr/>
        <p:nvPr/>
      </p:nvGrpSpPr>
      <p:grpSpPr>
        <a:xfrm>
          <a:off x="0" y="0"/>
          <a:ext cx="0" cy="0"/>
          <a:chOff x="0" y="0"/>
          <a:chExt cx="0" cy="0"/>
        </a:xfrm>
      </p:grpSpPr>
      <p:sp>
        <p:nvSpPr>
          <p:cNvPr id="48" name="Google Shape;4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 name="Google Shape;4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2798700" y="1991850"/>
            <a:ext cx="3546600" cy="11598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403228"/>
              </a:buClr>
              <a:buSzPts val="3600"/>
              <a:buNone/>
              <a:defRPr sz="3600">
                <a:solidFill>
                  <a:srgbClr val="403228"/>
                </a:solidFill>
              </a:defRPr>
            </a:lvl1pPr>
            <a:lvl2pPr lvl="1" algn="ctr">
              <a:spcBef>
                <a:spcPts val="0"/>
              </a:spcBef>
              <a:spcAft>
                <a:spcPts val="0"/>
              </a:spcAft>
              <a:buClr>
                <a:srgbClr val="403228"/>
              </a:buClr>
              <a:buSzPts val="3600"/>
              <a:buNone/>
              <a:defRPr sz="3600">
                <a:solidFill>
                  <a:srgbClr val="403228"/>
                </a:solidFill>
              </a:defRPr>
            </a:lvl2pPr>
            <a:lvl3pPr lvl="2" algn="ctr">
              <a:spcBef>
                <a:spcPts val="0"/>
              </a:spcBef>
              <a:spcAft>
                <a:spcPts val="0"/>
              </a:spcAft>
              <a:buClr>
                <a:srgbClr val="403228"/>
              </a:buClr>
              <a:buSzPts val="3600"/>
              <a:buNone/>
              <a:defRPr sz="3600">
                <a:solidFill>
                  <a:srgbClr val="403228"/>
                </a:solidFill>
              </a:defRPr>
            </a:lvl3pPr>
            <a:lvl4pPr lvl="3" algn="ctr">
              <a:spcBef>
                <a:spcPts val="0"/>
              </a:spcBef>
              <a:spcAft>
                <a:spcPts val="0"/>
              </a:spcAft>
              <a:buClr>
                <a:srgbClr val="403228"/>
              </a:buClr>
              <a:buSzPts val="3600"/>
              <a:buNone/>
              <a:defRPr sz="3600">
                <a:solidFill>
                  <a:srgbClr val="403228"/>
                </a:solidFill>
              </a:defRPr>
            </a:lvl4pPr>
            <a:lvl5pPr lvl="4" algn="ctr">
              <a:spcBef>
                <a:spcPts val="0"/>
              </a:spcBef>
              <a:spcAft>
                <a:spcPts val="0"/>
              </a:spcAft>
              <a:buClr>
                <a:srgbClr val="403228"/>
              </a:buClr>
              <a:buSzPts val="3600"/>
              <a:buNone/>
              <a:defRPr sz="3600">
                <a:solidFill>
                  <a:srgbClr val="403228"/>
                </a:solidFill>
              </a:defRPr>
            </a:lvl5pPr>
            <a:lvl6pPr lvl="5" algn="ctr">
              <a:spcBef>
                <a:spcPts val="0"/>
              </a:spcBef>
              <a:spcAft>
                <a:spcPts val="0"/>
              </a:spcAft>
              <a:buClr>
                <a:srgbClr val="403228"/>
              </a:buClr>
              <a:buSzPts val="3600"/>
              <a:buNone/>
              <a:defRPr sz="3600">
                <a:solidFill>
                  <a:srgbClr val="403228"/>
                </a:solidFill>
              </a:defRPr>
            </a:lvl6pPr>
            <a:lvl7pPr lvl="6" algn="ctr">
              <a:spcBef>
                <a:spcPts val="0"/>
              </a:spcBef>
              <a:spcAft>
                <a:spcPts val="0"/>
              </a:spcAft>
              <a:buClr>
                <a:srgbClr val="403228"/>
              </a:buClr>
              <a:buSzPts val="3600"/>
              <a:buNone/>
              <a:defRPr sz="3600">
                <a:solidFill>
                  <a:srgbClr val="403228"/>
                </a:solidFill>
              </a:defRPr>
            </a:lvl7pPr>
            <a:lvl8pPr lvl="7" algn="ctr">
              <a:spcBef>
                <a:spcPts val="0"/>
              </a:spcBef>
              <a:spcAft>
                <a:spcPts val="0"/>
              </a:spcAft>
              <a:buClr>
                <a:srgbClr val="403228"/>
              </a:buClr>
              <a:buSzPts val="3600"/>
              <a:buNone/>
              <a:defRPr sz="3600">
                <a:solidFill>
                  <a:srgbClr val="403228"/>
                </a:solidFill>
              </a:defRPr>
            </a:lvl8pPr>
            <a:lvl9pPr lvl="8" algn="ctr">
              <a:spcBef>
                <a:spcPts val="0"/>
              </a:spcBef>
              <a:spcAft>
                <a:spcPts val="0"/>
              </a:spcAft>
              <a:buClr>
                <a:srgbClr val="403228"/>
              </a:buClr>
              <a:buSzPts val="3600"/>
              <a:buNone/>
              <a:defRPr sz="3600">
                <a:solidFill>
                  <a:srgbClr val="403228"/>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
        <p:nvSpPr>
          <p:cNvPr id="46" name="Google Shape;46;p10"/>
          <p:cNvSpPr txBox="1">
            <a:spLocks noGrp="1"/>
          </p:cNvSpPr>
          <p:nvPr>
            <p:ph type="sldNum" idx="12"/>
          </p:nvPr>
        </p:nvSpPr>
        <p:spPr>
          <a:xfrm>
            <a:off x="4297650" y="474990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887900" y="434575"/>
            <a:ext cx="5368200" cy="857400"/>
          </a:xfrm>
          <a:prstGeom prst="rect">
            <a:avLst/>
          </a:prstGeom>
          <a:noFill/>
          <a:ln>
            <a:noFill/>
          </a:ln>
        </p:spPr>
        <p:txBody>
          <a:bodyPr spcFirstLastPara="1" wrap="square" lIns="91425" tIns="91425" rIns="91425" bIns="91425" anchor="b" anchorCtr="0">
            <a:noAutofit/>
          </a:bodyPr>
          <a:lstStyle>
            <a:lvl1pPr lvl="0"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1pPr>
            <a:lvl2pPr lvl="1"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2pPr>
            <a:lvl3pPr lvl="2"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3pPr>
            <a:lvl4pPr lvl="3"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4pPr>
            <a:lvl5pPr lvl="4"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5pPr>
            <a:lvl6pPr lvl="5"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6pPr>
            <a:lvl7pPr lvl="6"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7pPr>
            <a:lvl8pPr lvl="7"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8pPr>
            <a:lvl9pPr lvl="8" algn="ctr">
              <a:spcBef>
                <a:spcPts val="0"/>
              </a:spcBef>
              <a:spcAft>
                <a:spcPts val="0"/>
              </a:spcAft>
              <a:buClr>
                <a:srgbClr val="926940"/>
              </a:buClr>
              <a:buSzPts val="2400"/>
              <a:buFont typeface="Cinzel"/>
              <a:buNone/>
              <a:defRPr sz="2400">
                <a:solidFill>
                  <a:srgbClr val="926940"/>
                </a:solidFill>
                <a:latin typeface="Cinzel"/>
                <a:ea typeface="Cinzel"/>
                <a:cs typeface="Cinzel"/>
                <a:sym typeface="Cinzel"/>
              </a:defRPr>
            </a:lvl9pPr>
          </a:lstStyle>
          <a:p>
            <a:endParaRPr/>
          </a:p>
        </p:txBody>
      </p:sp>
      <p:sp>
        <p:nvSpPr>
          <p:cNvPr id="7" name="Google Shape;7;p1"/>
          <p:cNvSpPr txBox="1">
            <a:spLocks noGrp="1"/>
          </p:cNvSpPr>
          <p:nvPr>
            <p:ph type="body" idx="1"/>
          </p:nvPr>
        </p:nvSpPr>
        <p:spPr>
          <a:xfrm>
            <a:off x="1224425" y="1477750"/>
            <a:ext cx="6695100" cy="34482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rgbClr val="926940"/>
              </a:buClr>
              <a:buSzPts val="2400"/>
              <a:buFont typeface="Libre Baskerville"/>
              <a:buChar char="✣"/>
              <a:defRPr sz="2400">
                <a:solidFill>
                  <a:srgbClr val="403228"/>
                </a:solidFill>
                <a:latin typeface="Libre Baskerville"/>
                <a:ea typeface="Libre Baskerville"/>
                <a:cs typeface="Libre Baskerville"/>
                <a:sym typeface="Libre Baskerville"/>
              </a:defRPr>
            </a:lvl1pPr>
            <a:lvl2pPr marL="914400" lvl="1" indent="-355600">
              <a:spcBef>
                <a:spcPts val="0"/>
              </a:spcBef>
              <a:spcAft>
                <a:spcPts val="0"/>
              </a:spcAft>
              <a:buClr>
                <a:srgbClr val="926940"/>
              </a:buClr>
              <a:buSzPts val="2000"/>
              <a:buFont typeface="Libre Baskerville"/>
              <a:buChar char="⨳"/>
              <a:defRPr sz="2000">
                <a:solidFill>
                  <a:srgbClr val="403228"/>
                </a:solidFill>
                <a:latin typeface="Libre Baskerville"/>
                <a:ea typeface="Libre Baskerville"/>
                <a:cs typeface="Libre Baskerville"/>
                <a:sym typeface="Libre Baskerville"/>
              </a:defRPr>
            </a:lvl2pPr>
            <a:lvl3pPr marL="1371600" lvl="2" indent="-355600">
              <a:spcBef>
                <a:spcPts val="0"/>
              </a:spcBef>
              <a:spcAft>
                <a:spcPts val="0"/>
              </a:spcAft>
              <a:buClr>
                <a:srgbClr val="926940"/>
              </a:buClr>
              <a:buSzPts val="2000"/>
              <a:buFont typeface="Libre Baskerville"/>
              <a:buChar char="■"/>
              <a:defRPr sz="2000">
                <a:solidFill>
                  <a:srgbClr val="403228"/>
                </a:solidFill>
                <a:latin typeface="Libre Baskerville"/>
                <a:ea typeface="Libre Baskerville"/>
                <a:cs typeface="Libre Baskerville"/>
                <a:sym typeface="Libre Baskerville"/>
              </a:defRPr>
            </a:lvl3pPr>
            <a:lvl4pPr marL="1828800" lvl="3" indent="-330200">
              <a:spcBef>
                <a:spcPts val="0"/>
              </a:spcBef>
              <a:spcAft>
                <a:spcPts val="0"/>
              </a:spcAft>
              <a:buClr>
                <a:srgbClr val="926940"/>
              </a:buClr>
              <a:buSzPts val="1600"/>
              <a:buFont typeface="Libre Baskerville"/>
              <a:buChar char="●"/>
              <a:defRPr sz="1600">
                <a:solidFill>
                  <a:srgbClr val="403228"/>
                </a:solidFill>
                <a:latin typeface="Libre Baskerville"/>
                <a:ea typeface="Libre Baskerville"/>
                <a:cs typeface="Libre Baskerville"/>
                <a:sym typeface="Libre Baskerville"/>
              </a:defRPr>
            </a:lvl4pPr>
            <a:lvl5pPr marL="2286000" lvl="4" indent="-330200">
              <a:spcBef>
                <a:spcPts val="0"/>
              </a:spcBef>
              <a:spcAft>
                <a:spcPts val="0"/>
              </a:spcAft>
              <a:buClr>
                <a:srgbClr val="926940"/>
              </a:buClr>
              <a:buSzPts val="1600"/>
              <a:buFont typeface="Libre Baskerville"/>
              <a:buChar char="○"/>
              <a:defRPr sz="1600">
                <a:solidFill>
                  <a:srgbClr val="403228"/>
                </a:solidFill>
                <a:latin typeface="Libre Baskerville"/>
                <a:ea typeface="Libre Baskerville"/>
                <a:cs typeface="Libre Baskerville"/>
                <a:sym typeface="Libre Baskerville"/>
              </a:defRPr>
            </a:lvl5pPr>
            <a:lvl6pPr marL="2743200" lvl="5" indent="-330200">
              <a:spcBef>
                <a:spcPts val="0"/>
              </a:spcBef>
              <a:spcAft>
                <a:spcPts val="0"/>
              </a:spcAft>
              <a:buClr>
                <a:srgbClr val="926940"/>
              </a:buClr>
              <a:buSzPts val="1600"/>
              <a:buFont typeface="Libre Baskerville"/>
              <a:buChar char="■"/>
              <a:defRPr sz="1600">
                <a:solidFill>
                  <a:srgbClr val="403228"/>
                </a:solidFill>
                <a:latin typeface="Libre Baskerville"/>
                <a:ea typeface="Libre Baskerville"/>
                <a:cs typeface="Libre Baskerville"/>
                <a:sym typeface="Libre Baskerville"/>
              </a:defRPr>
            </a:lvl6pPr>
            <a:lvl7pPr marL="3200400" lvl="6" indent="-330200">
              <a:spcBef>
                <a:spcPts val="0"/>
              </a:spcBef>
              <a:spcAft>
                <a:spcPts val="0"/>
              </a:spcAft>
              <a:buClr>
                <a:srgbClr val="403228"/>
              </a:buClr>
              <a:buSzPts val="1600"/>
              <a:buFont typeface="Libre Baskerville"/>
              <a:buChar char="●"/>
              <a:defRPr sz="1600">
                <a:solidFill>
                  <a:srgbClr val="403228"/>
                </a:solidFill>
                <a:latin typeface="Libre Baskerville"/>
                <a:ea typeface="Libre Baskerville"/>
                <a:cs typeface="Libre Baskerville"/>
                <a:sym typeface="Libre Baskerville"/>
              </a:defRPr>
            </a:lvl7pPr>
            <a:lvl8pPr marL="3657600" lvl="7" indent="-330200">
              <a:spcBef>
                <a:spcPts val="0"/>
              </a:spcBef>
              <a:spcAft>
                <a:spcPts val="0"/>
              </a:spcAft>
              <a:buClr>
                <a:srgbClr val="403228"/>
              </a:buClr>
              <a:buSzPts val="1600"/>
              <a:buFont typeface="Libre Baskerville"/>
              <a:buChar char="○"/>
              <a:defRPr sz="1600">
                <a:solidFill>
                  <a:srgbClr val="403228"/>
                </a:solidFill>
                <a:latin typeface="Libre Baskerville"/>
                <a:ea typeface="Libre Baskerville"/>
                <a:cs typeface="Libre Baskerville"/>
                <a:sym typeface="Libre Baskerville"/>
              </a:defRPr>
            </a:lvl8pPr>
            <a:lvl9pPr marL="4114800" lvl="8" indent="-330200">
              <a:spcBef>
                <a:spcPts val="0"/>
              </a:spcBef>
              <a:spcAft>
                <a:spcPts val="0"/>
              </a:spcAft>
              <a:buClr>
                <a:srgbClr val="403228"/>
              </a:buClr>
              <a:buSzPts val="1600"/>
              <a:buFont typeface="Libre Baskerville"/>
              <a:buChar char="■"/>
              <a:defRPr sz="1600">
                <a:solidFill>
                  <a:srgbClr val="403228"/>
                </a:solidFill>
                <a:latin typeface="Libre Baskerville"/>
                <a:ea typeface="Libre Baskerville"/>
                <a:cs typeface="Libre Baskerville"/>
                <a:sym typeface="Libre Baskerville"/>
              </a:defRPr>
            </a:lvl9pPr>
          </a:lstStyle>
          <a:p>
            <a:endParaRPr/>
          </a:p>
        </p:txBody>
      </p:sp>
      <p:sp>
        <p:nvSpPr>
          <p:cNvPr id="8" name="Google Shape;8;p1"/>
          <p:cNvSpPr txBox="1">
            <a:spLocks noGrp="1"/>
          </p:cNvSpPr>
          <p:nvPr>
            <p:ph type="sldNum" idx="12"/>
          </p:nvPr>
        </p:nvSpPr>
        <p:spPr>
          <a:xfrm>
            <a:off x="4297650" y="4749901"/>
            <a:ext cx="548700" cy="393600"/>
          </a:xfrm>
          <a:prstGeom prst="rect">
            <a:avLst/>
          </a:prstGeom>
          <a:noFill/>
          <a:ln>
            <a:noFill/>
          </a:ln>
        </p:spPr>
        <p:txBody>
          <a:bodyPr spcFirstLastPara="1" wrap="square" lIns="91425" tIns="91425" rIns="91425" bIns="91425" anchor="t" anchorCtr="0">
            <a:noAutofit/>
          </a:bodyPr>
          <a:lstStyle>
            <a:lvl1pPr lvl="0" algn="ctr">
              <a:buNone/>
              <a:defRPr sz="1200">
                <a:solidFill>
                  <a:srgbClr val="926940"/>
                </a:solidFill>
                <a:latin typeface="Cinzel"/>
                <a:ea typeface="Cinzel"/>
                <a:cs typeface="Cinzel"/>
                <a:sym typeface="Cinzel"/>
              </a:defRPr>
            </a:lvl1pPr>
            <a:lvl2pPr lvl="1" algn="ctr">
              <a:buNone/>
              <a:defRPr sz="1200">
                <a:solidFill>
                  <a:srgbClr val="926940"/>
                </a:solidFill>
                <a:latin typeface="Cinzel"/>
                <a:ea typeface="Cinzel"/>
                <a:cs typeface="Cinzel"/>
                <a:sym typeface="Cinzel"/>
              </a:defRPr>
            </a:lvl2pPr>
            <a:lvl3pPr lvl="2" algn="ctr">
              <a:buNone/>
              <a:defRPr sz="1200">
                <a:solidFill>
                  <a:srgbClr val="926940"/>
                </a:solidFill>
                <a:latin typeface="Cinzel"/>
                <a:ea typeface="Cinzel"/>
                <a:cs typeface="Cinzel"/>
                <a:sym typeface="Cinzel"/>
              </a:defRPr>
            </a:lvl3pPr>
            <a:lvl4pPr lvl="3" algn="ctr">
              <a:buNone/>
              <a:defRPr sz="1200">
                <a:solidFill>
                  <a:srgbClr val="926940"/>
                </a:solidFill>
                <a:latin typeface="Cinzel"/>
                <a:ea typeface="Cinzel"/>
                <a:cs typeface="Cinzel"/>
                <a:sym typeface="Cinzel"/>
              </a:defRPr>
            </a:lvl4pPr>
            <a:lvl5pPr lvl="4" algn="ctr">
              <a:buNone/>
              <a:defRPr sz="1200">
                <a:solidFill>
                  <a:srgbClr val="926940"/>
                </a:solidFill>
                <a:latin typeface="Cinzel"/>
                <a:ea typeface="Cinzel"/>
                <a:cs typeface="Cinzel"/>
                <a:sym typeface="Cinzel"/>
              </a:defRPr>
            </a:lvl5pPr>
            <a:lvl6pPr lvl="5" algn="ctr">
              <a:buNone/>
              <a:defRPr sz="1200">
                <a:solidFill>
                  <a:srgbClr val="926940"/>
                </a:solidFill>
                <a:latin typeface="Cinzel"/>
                <a:ea typeface="Cinzel"/>
                <a:cs typeface="Cinzel"/>
                <a:sym typeface="Cinzel"/>
              </a:defRPr>
            </a:lvl6pPr>
            <a:lvl7pPr lvl="6" algn="ctr">
              <a:buNone/>
              <a:defRPr sz="1200">
                <a:solidFill>
                  <a:srgbClr val="926940"/>
                </a:solidFill>
                <a:latin typeface="Cinzel"/>
                <a:ea typeface="Cinzel"/>
                <a:cs typeface="Cinzel"/>
                <a:sym typeface="Cinzel"/>
              </a:defRPr>
            </a:lvl7pPr>
            <a:lvl8pPr lvl="7" algn="ctr">
              <a:buNone/>
              <a:defRPr sz="1200">
                <a:solidFill>
                  <a:srgbClr val="926940"/>
                </a:solidFill>
                <a:latin typeface="Cinzel"/>
                <a:ea typeface="Cinzel"/>
                <a:cs typeface="Cinzel"/>
                <a:sym typeface="Cinzel"/>
              </a:defRPr>
            </a:lvl8pPr>
            <a:lvl9pPr lvl="8" algn="ctr">
              <a:buNone/>
              <a:defRPr sz="1200">
                <a:solidFill>
                  <a:srgbClr val="926940"/>
                </a:solidFill>
                <a:latin typeface="Cinzel"/>
                <a:ea typeface="Cinzel"/>
                <a:cs typeface="Cinzel"/>
                <a:sym typeface="Cinzel"/>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6" r:id="rId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34.jpeg"/><Relationship Id="rId11" Type="http://schemas.openxmlformats.org/officeDocument/2006/relationships/image" Target="../media/image39.png"/><Relationship Id="rId5" Type="http://schemas.openxmlformats.org/officeDocument/2006/relationships/image" Target="../media/image33.jpeg"/><Relationship Id="rId10" Type="http://schemas.openxmlformats.org/officeDocument/2006/relationships/image" Target="../media/image38.png"/><Relationship Id="rId4" Type="http://schemas.openxmlformats.org/officeDocument/2006/relationships/image" Target="../media/image32.jpeg"/><Relationship Id="rId9" Type="http://schemas.openxmlformats.org/officeDocument/2006/relationships/image" Target="../media/image37.png"/></Relationships>
</file>

<file path=ppt/slides/_rels/slide10.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5.jpeg"/><Relationship Id="rId7" Type="http://schemas.openxmlformats.org/officeDocument/2006/relationships/image" Target="../media/image36.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10" Type="http://schemas.openxmlformats.org/officeDocument/2006/relationships/image" Target="../media/image45.png"/><Relationship Id="rId4" Type="http://schemas.openxmlformats.org/officeDocument/2006/relationships/image" Target="../media/image40.jpeg"/><Relationship Id="rId9" Type="http://schemas.openxmlformats.org/officeDocument/2006/relationships/image" Target="../media/image44.jpeg"/></Relationships>
</file>

<file path=ppt/slides/_rels/slide1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_rels/slide12.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50.jpeg"/><Relationship Id="rId7" Type="http://schemas.openxmlformats.org/officeDocument/2006/relationships/image" Target="../media/image54.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51.jpeg"/></Relationships>
</file>

<file path=ppt/slides/_rels/slide13.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image" Target="../media/image56.jpeg"/><Relationship Id="rId7" Type="http://schemas.openxmlformats.org/officeDocument/2006/relationships/image" Target="../media/image60.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59.jpeg"/><Relationship Id="rId5" Type="http://schemas.openxmlformats.org/officeDocument/2006/relationships/image" Target="../media/image58.jpeg"/><Relationship Id="rId10" Type="http://schemas.openxmlformats.org/officeDocument/2006/relationships/image" Target="../media/image63.jpeg"/><Relationship Id="rId4" Type="http://schemas.openxmlformats.org/officeDocument/2006/relationships/image" Target="../media/image57.jpeg"/><Relationship Id="rId9" Type="http://schemas.openxmlformats.org/officeDocument/2006/relationships/image" Target="../media/image62.jpeg"/></Relationships>
</file>

<file path=ppt/slides/_rels/slide1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67.png"/><Relationship Id="rId5" Type="http://schemas.openxmlformats.org/officeDocument/2006/relationships/image" Target="../media/image66.jpeg"/><Relationship Id="rId4" Type="http://schemas.openxmlformats.org/officeDocument/2006/relationships/image" Target="../media/image65.jpeg"/></Relationships>
</file>

<file path=ppt/slides/_rels/slide15.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68.jpeg"/><Relationship Id="rId7" Type="http://schemas.openxmlformats.org/officeDocument/2006/relationships/image" Target="../media/image72.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jpeg"/></Relationships>
</file>

<file path=ppt/slides/_rels/slide16.xml.rels><?xml version="1.0" encoding="UTF-8" standalone="yes"?>
<Relationships xmlns="http://schemas.openxmlformats.org/package/2006/relationships"><Relationship Id="rId8" Type="http://schemas.openxmlformats.org/officeDocument/2006/relationships/image" Target="../media/image80.jpeg"/><Relationship Id="rId3" Type="http://schemas.openxmlformats.org/officeDocument/2006/relationships/image" Target="../media/image75.jpeg"/><Relationship Id="rId7" Type="http://schemas.openxmlformats.org/officeDocument/2006/relationships/image" Target="../media/image79.jpeg"/><Relationship Id="rId2" Type="http://schemas.openxmlformats.org/officeDocument/2006/relationships/image" Target="../media/image74.jpeg"/><Relationship Id="rId1" Type="http://schemas.openxmlformats.org/officeDocument/2006/relationships/slideLayout" Target="../slideLayouts/slideLayout2.xml"/><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s>
</file>

<file path=ppt/slides/_rels/slide1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2.xml"/><Relationship Id="rId4" Type="http://schemas.openxmlformats.org/officeDocument/2006/relationships/image" Target="../media/image83.jpeg"/></Relationships>
</file>

<file path=ppt/slides/_rels/slide18.xml.rels><?xml version="1.0" encoding="UTF-8" standalone="yes"?>
<Relationships xmlns="http://schemas.openxmlformats.org/package/2006/relationships"><Relationship Id="rId3" Type="http://schemas.openxmlformats.org/officeDocument/2006/relationships/image" Target="../media/image85.jpeg"/><Relationship Id="rId7" Type="http://schemas.openxmlformats.org/officeDocument/2006/relationships/image" Target="../media/image89.jpeg"/><Relationship Id="rId2" Type="http://schemas.openxmlformats.org/officeDocument/2006/relationships/image" Target="../media/image84.jpeg"/><Relationship Id="rId1" Type="http://schemas.openxmlformats.org/officeDocument/2006/relationships/slideLayout" Target="../slideLayouts/slideLayout2.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s>
</file>

<file path=ppt/slides/_rels/slide19.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image" Target="../media/image91.jpeg"/><Relationship Id="rId7" Type="http://schemas.openxmlformats.org/officeDocument/2006/relationships/image" Target="../media/image95.jpeg"/><Relationship Id="rId2" Type="http://schemas.openxmlformats.org/officeDocument/2006/relationships/image" Target="../media/image90.jpeg"/><Relationship Id="rId1" Type="http://schemas.openxmlformats.org/officeDocument/2006/relationships/slideLayout" Target="../slideLayouts/slideLayout2.xml"/><Relationship Id="rId6" Type="http://schemas.openxmlformats.org/officeDocument/2006/relationships/image" Target="../media/image94.jpeg"/><Relationship Id="rId5" Type="http://schemas.openxmlformats.org/officeDocument/2006/relationships/image" Target="../media/image93.jpeg"/><Relationship Id="rId4" Type="http://schemas.openxmlformats.org/officeDocument/2006/relationships/image" Target="../media/image92.jpeg"/><Relationship Id="rId9" Type="http://schemas.openxmlformats.org/officeDocument/2006/relationships/image" Target="../media/image97.jpeg"/></Relationships>
</file>

<file path=ppt/slides/_rels/slide20.xml.rels><?xml version="1.0" encoding="UTF-8" standalone="yes"?>
<Relationships xmlns="http://schemas.openxmlformats.org/package/2006/relationships"><Relationship Id="rId8" Type="http://schemas.openxmlformats.org/officeDocument/2006/relationships/image" Target="../media/image104.jpeg"/><Relationship Id="rId3" Type="http://schemas.openxmlformats.org/officeDocument/2006/relationships/image" Target="../media/image99.jpeg"/><Relationship Id="rId7" Type="http://schemas.openxmlformats.org/officeDocument/2006/relationships/image" Target="../media/image103.jpeg"/><Relationship Id="rId2" Type="http://schemas.openxmlformats.org/officeDocument/2006/relationships/image" Target="../media/image98.jpeg"/><Relationship Id="rId1" Type="http://schemas.openxmlformats.org/officeDocument/2006/relationships/slideLayout" Target="../slideLayouts/slideLayout2.xml"/><Relationship Id="rId6" Type="http://schemas.openxmlformats.org/officeDocument/2006/relationships/image" Target="../media/image102.jpeg"/><Relationship Id="rId5" Type="http://schemas.openxmlformats.org/officeDocument/2006/relationships/image" Target="../media/image101.jpeg"/><Relationship Id="rId4" Type="http://schemas.openxmlformats.org/officeDocument/2006/relationships/image" Target="../media/image100.jpeg"/><Relationship Id="rId9" Type="http://schemas.openxmlformats.org/officeDocument/2006/relationships/image" Target="../media/image105.jpeg"/></Relationships>
</file>

<file path=ppt/slides/_rels/slide21.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107.jpeg"/></Relationships>
</file>

<file path=ppt/slides/_rels/slide22.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2.xml"/><Relationship Id="rId5" Type="http://schemas.openxmlformats.org/officeDocument/2006/relationships/image" Target="../media/image111.jpeg"/><Relationship Id="rId4" Type="http://schemas.openxmlformats.org/officeDocument/2006/relationships/image" Target="../media/image110.jpeg"/></Relationships>
</file>

<file path=ppt/slides/_rels/slide23.xml.rels><?xml version="1.0" encoding="UTF-8" standalone="yes"?>
<Relationships xmlns="http://schemas.openxmlformats.org/package/2006/relationships"><Relationship Id="rId3" Type="http://schemas.openxmlformats.org/officeDocument/2006/relationships/image" Target="../media/image113.jpeg"/><Relationship Id="rId7" Type="http://schemas.openxmlformats.org/officeDocument/2006/relationships/image" Target="../media/image117.jpeg"/><Relationship Id="rId2" Type="http://schemas.openxmlformats.org/officeDocument/2006/relationships/image" Target="../media/image112.jpeg"/><Relationship Id="rId1" Type="http://schemas.openxmlformats.org/officeDocument/2006/relationships/slideLayout" Target="../slideLayouts/slideLayout2.xml"/><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114.jpeg"/></Relationships>
</file>

<file path=ppt/slides/_rels/slide24.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2.xml"/><Relationship Id="rId5" Type="http://schemas.openxmlformats.org/officeDocument/2006/relationships/image" Target="../media/image121.jpeg"/><Relationship Id="rId4" Type="http://schemas.openxmlformats.org/officeDocument/2006/relationships/image" Target="../media/image120.jpeg"/></Relationships>
</file>

<file path=ppt/slides/_rels/slide25.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2.xml"/><Relationship Id="rId5" Type="http://schemas.openxmlformats.org/officeDocument/2006/relationships/image" Target="../media/image120.jpeg"/><Relationship Id="rId4" Type="http://schemas.openxmlformats.org/officeDocument/2006/relationships/image" Target="../media/image124.jpeg"/></Relationships>
</file>

<file path=ppt/slides/_rels/slide26.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2.xml"/><Relationship Id="rId5" Type="http://schemas.openxmlformats.org/officeDocument/2006/relationships/image" Target="../media/image128.jpeg"/><Relationship Id="rId4" Type="http://schemas.openxmlformats.org/officeDocument/2006/relationships/image" Target="../media/image127.jpeg"/></Relationships>
</file>

<file path=ppt/slides/_rels/slide27.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partisans.com/project/fold-house/" TargetMode="External"/><Relationship Id="rId3" Type="http://schemas.openxmlformats.org/officeDocument/2006/relationships/hyperlink" Target="https://www.gov.uk/government/history/lancaster-house" TargetMode="External"/><Relationship Id="rId7" Type="http://schemas.openxmlformats.org/officeDocument/2006/relationships/hyperlink" Target="http://jhttps/www.insider.com/the-crown-facts-2018-10#the-corgis-on-the-show-love-cheese-12"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www.imdb.com/title/tt4786824/" TargetMode="External"/><Relationship Id="rId5" Type="http://schemas.openxmlformats.org/officeDocument/2006/relationships/hyperlink" Target="https://www.townandcountrymag.com/leisure/arts-and-culture/a29873503/the-crown-netflix-tv-show-accuracy/" TargetMode="External"/><Relationship Id="rId4" Type="http://schemas.openxmlformats.org/officeDocument/2006/relationships/hyperlink" Target="https://www.britain-magazine.com/attractions-2/visit-buckingham-palac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lofficielusa.com/pop-culture/the-crown-filming-locations-buckingham-palace-netflix" TargetMode="External"/><Relationship Id="rId7" Type="http://schemas.openxmlformats.org/officeDocument/2006/relationships/hyperlink" Target="http://whttps/en.wikipedia.org/wiki/Jock_Colville"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en.wikipedia.org/wiki/The_Crown_(season_1" TargetMode="External"/><Relationship Id="rId5" Type="http://schemas.openxmlformats.org/officeDocument/2006/relationships/hyperlink" Target="https://www.veranda.com/luxury-lifestyle/a34644683/the-crown-season-4-filming-locations/#:~:text=Award%2Dwinning%20production%20designer%20Martin,of%20his%20career%20so%20far" TargetMode="External"/><Relationship Id="rId4" Type="http://schemas.openxmlformats.org/officeDocument/2006/relationships/hyperlink" Target="https://www.abbieskinner-biring.co.uk/storybo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0"/>
        <p:cNvGrpSpPr/>
        <p:nvPr/>
      </p:nvGrpSpPr>
      <p:grpSpPr>
        <a:xfrm>
          <a:off x="0" y="0"/>
          <a:ext cx="0" cy="0"/>
          <a:chOff x="0" y="0"/>
          <a:chExt cx="0" cy="0"/>
        </a:xfrm>
      </p:grpSpPr>
      <p:sp>
        <p:nvSpPr>
          <p:cNvPr id="51" name="Google Shape;51;p11"/>
          <p:cNvSpPr txBox="1">
            <a:spLocks noGrp="1"/>
          </p:cNvSpPr>
          <p:nvPr>
            <p:ph type="ctrTitle"/>
          </p:nvPr>
        </p:nvSpPr>
        <p:spPr>
          <a:xfrm>
            <a:off x="1945986" y="1991850"/>
            <a:ext cx="5252027" cy="1159800"/>
          </a:xfrm>
          <a:prstGeom prst="rect">
            <a:avLst/>
          </a:prstGeom>
        </p:spPr>
        <p:txBody>
          <a:bodyPr spcFirstLastPara="1" wrap="square" lIns="91425" tIns="91425" rIns="91425" bIns="91425" anchor="ctr" anchorCtr="0">
            <a:noAutofit/>
          </a:bodyPr>
          <a:lstStyle/>
          <a:p>
            <a:r>
              <a:rPr lang="en-GB" sz="4800">
                <a:solidFill>
                  <a:srgbClr val="000000"/>
                </a:solidFill>
                <a:latin typeface="Calisto MT"/>
                <a:cs typeface="Calibri"/>
              </a:rPr>
              <a:t>Modelling a Set</a:t>
            </a:r>
            <a:br>
              <a:rPr lang="en-GB" sz="4800" dirty="0">
                <a:solidFill>
                  <a:srgbClr val="000000"/>
                </a:solidFill>
                <a:latin typeface="Calisto MT"/>
                <a:cs typeface="Calibri"/>
              </a:rPr>
            </a:br>
            <a:r>
              <a:rPr lang="en-GB" sz="4800">
                <a:solidFill>
                  <a:srgbClr val="000000"/>
                </a:solidFill>
                <a:latin typeface="Calisto MT"/>
                <a:cs typeface="Calibri"/>
              </a:rPr>
              <a:t>Ellie Reynolds</a:t>
            </a:r>
            <a:br>
              <a:rPr lang="en-GB" sz="4800" dirty="0">
                <a:solidFill>
                  <a:srgbClr val="000000"/>
                </a:solidFill>
                <a:latin typeface="Calisto MT"/>
                <a:cs typeface="Calibri"/>
              </a:rPr>
            </a:br>
            <a:r>
              <a:rPr lang="en-GB" sz="4800">
                <a:solidFill>
                  <a:srgbClr val="000000"/>
                </a:solidFill>
                <a:latin typeface="Calisto MT"/>
                <a:cs typeface="Calibri"/>
              </a:rPr>
              <a:t>2004007</a:t>
            </a:r>
            <a:endParaRPr lang="en-GB" sz="4800">
              <a:solidFill>
                <a:srgbClr val="000000"/>
              </a:solidFill>
              <a:latin typeface="Calisto MT" panose="02040603050505030304" pitchFamily="18" charset="0"/>
              <a:cs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36586B-B9EC-4F57-9F4D-046C9EDD76A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a:t>
            </a:fld>
            <a:endParaRPr lang="en"/>
          </a:p>
        </p:txBody>
      </p:sp>
      <p:sp>
        <p:nvSpPr>
          <p:cNvPr id="9" name="TextBox 8">
            <a:extLst>
              <a:ext uri="{FF2B5EF4-FFF2-40B4-BE49-F238E27FC236}">
                <a16:creationId xmlns:a16="http://schemas.microsoft.com/office/drawing/2014/main" id="{86CF1753-9C2D-4EA8-85B9-0F574D541B62}"/>
              </a:ext>
            </a:extLst>
          </p:cNvPr>
          <p:cNvSpPr txBox="1"/>
          <p:nvPr/>
        </p:nvSpPr>
        <p:spPr>
          <a:xfrm>
            <a:off x="389873" y="511217"/>
            <a:ext cx="2774515"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1"/>
                </a:solidFill>
                <a:ea typeface="Verdana"/>
                <a:cs typeface="Verdana"/>
              </a:rPr>
              <a:t>Written by Peter Morgan, The Crown is a historical drama television series focusing on the reign of Queen Elizabeth II. Peter Morgan reveals the Queen's private journey behind the public façade. (IMDb, </a:t>
            </a:r>
            <a:r>
              <a:rPr lang="en-US" dirty="0" err="1">
                <a:solidFill>
                  <a:schemeClr val="tx1"/>
                </a:solidFill>
                <a:ea typeface="Verdana"/>
                <a:cs typeface="Verdana"/>
              </a:rPr>
              <a:t>n.d</a:t>
            </a:r>
            <a:r>
              <a:rPr lang="en-US" dirty="0">
                <a:solidFill>
                  <a:schemeClr val="tx1"/>
                </a:solidFill>
                <a:ea typeface="Verdana"/>
                <a:cs typeface="Verdana"/>
              </a:rPr>
              <a:t>) </a:t>
            </a:r>
            <a:r>
              <a:rPr lang="en-US" dirty="0">
                <a:solidFill>
                  <a:srgbClr val="323232"/>
                </a:solidFill>
                <a:ea typeface="Verdana"/>
              </a:rPr>
              <a:t>Although the series is based on true history, Peter Morgan was against creating a documentary and instead preferred working with timelines, characters and even invent situations that would not have taken place in real life (</a:t>
            </a:r>
            <a:r>
              <a:rPr lang="en-US" dirty="0" err="1">
                <a:solidFill>
                  <a:srgbClr val="323232"/>
                </a:solidFill>
                <a:ea typeface="Verdana"/>
              </a:rPr>
              <a:t>Hallemann</a:t>
            </a:r>
            <a:r>
              <a:rPr lang="en-US" dirty="0">
                <a:solidFill>
                  <a:srgbClr val="323232"/>
                </a:solidFill>
                <a:ea typeface="Verdana"/>
              </a:rPr>
              <a:t>, C. 2020).</a:t>
            </a:r>
            <a:endParaRPr lang="en-US" dirty="0">
              <a:ea typeface="Verdana"/>
            </a:endParaRPr>
          </a:p>
          <a:p>
            <a:endParaRPr lang="en-US" dirty="0">
              <a:solidFill>
                <a:schemeClr val="tx1"/>
              </a:solidFill>
              <a:latin typeface="Verdana"/>
              <a:ea typeface="Verdana"/>
              <a:cs typeface="Verdana"/>
            </a:endParaRPr>
          </a:p>
        </p:txBody>
      </p:sp>
      <p:pic>
        <p:nvPicPr>
          <p:cNvPr id="3" name="Picture 3">
            <a:extLst>
              <a:ext uri="{FF2B5EF4-FFF2-40B4-BE49-F238E27FC236}">
                <a16:creationId xmlns:a16="http://schemas.microsoft.com/office/drawing/2014/main" id="{96FC1BA5-05FE-4D93-936D-3151A191B72D}"/>
              </a:ext>
            </a:extLst>
          </p:cNvPr>
          <p:cNvPicPr>
            <a:picLocks noChangeAspect="1"/>
          </p:cNvPicPr>
          <p:nvPr/>
        </p:nvPicPr>
        <p:blipFill>
          <a:blip r:embed="rId3"/>
          <a:stretch>
            <a:fillRect/>
          </a:stretch>
        </p:blipFill>
        <p:spPr>
          <a:xfrm>
            <a:off x="3435263" y="398074"/>
            <a:ext cx="5585042" cy="4355180"/>
          </a:xfrm>
          <a:prstGeom prst="rect">
            <a:avLst/>
          </a:prstGeom>
        </p:spPr>
      </p:pic>
      <p:sp>
        <p:nvSpPr>
          <p:cNvPr id="4" name="TextBox 3">
            <a:extLst>
              <a:ext uri="{FF2B5EF4-FFF2-40B4-BE49-F238E27FC236}">
                <a16:creationId xmlns:a16="http://schemas.microsoft.com/office/drawing/2014/main" id="{275817FA-6F5D-476F-83A6-4C442DF825D1}"/>
              </a:ext>
            </a:extLst>
          </p:cNvPr>
          <p:cNvSpPr txBox="1"/>
          <p:nvPr/>
        </p:nvSpPr>
        <p:spPr>
          <a:xfrm>
            <a:off x="585591" y="1432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a:t>About The Crown</a:t>
            </a:r>
            <a:endParaRPr lang="en-GB" sz="1800" dirty="0"/>
          </a:p>
        </p:txBody>
      </p:sp>
    </p:spTree>
    <p:extLst>
      <p:ext uri="{BB962C8B-B14F-4D97-AF65-F5344CB8AC3E}">
        <p14:creationId xmlns:p14="http://schemas.microsoft.com/office/powerpoint/2010/main" val="1085341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9F4797D-E74B-4073-B015-232278066D0B}"/>
              </a:ext>
            </a:extLst>
          </p:cNvPr>
          <p:cNvSpPr>
            <a:spLocks noGrp="1"/>
          </p:cNvSpPr>
          <p:nvPr>
            <p:ph type="sldNum" idx="12"/>
          </p:nvPr>
        </p:nvSpPr>
        <p:spPr/>
        <p:txBody>
          <a:bodyPr/>
          <a:lstStyle/>
          <a:p>
            <a:fld id="{00000000-1234-1234-1234-123412341234}" type="slidenum">
              <a:rPr lang="en"/>
              <a:pPr/>
              <a:t>3</a:t>
            </a:fld>
            <a:endParaRPr lang="en"/>
          </a:p>
        </p:txBody>
      </p:sp>
      <p:sp>
        <p:nvSpPr>
          <p:cNvPr id="3" name="TextBox 2">
            <a:extLst>
              <a:ext uri="{FF2B5EF4-FFF2-40B4-BE49-F238E27FC236}">
                <a16:creationId xmlns:a16="http://schemas.microsoft.com/office/drawing/2014/main" id="{0E4F0ABC-DB50-4CAC-ABA6-88245B2A4E8F}"/>
              </a:ext>
            </a:extLst>
          </p:cNvPr>
          <p:cNvSpPr txBox="1"/>
          <p:nvPr/>
        </p:nvSpPr>
        <p:spPr>
          <a:xfrm>
            <a:off x="1469652" y="74579"/>
            <a:ext cx="56535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ctr"/>
            <a:r>
              <a:rPr lang="en-GB" sz="1800" b="1"/>
              <a:t>Martin Childs</a:t>
            </a:r>
            <a:endParaRPr lang="en-US"/>
          </a:p>
          <a:p>
            <a:pPr lvl="1" algn="ctr"/>
            <a:r>
              <a:rPr lang="en-GB" sz="1800" b="1"/>
              <a:t>Production Designer </a:t>
            </a:r>
            <a:r>
              <a:rPr lang="en-GB" sz="1800" b="1" dirty="0"/>
              <a:t>for The Crown</a:t>
            </a:r>
          </a:p>
        </p:txBody>
      </p:sp>
      <p:sp>
        <p:nvSpPr>
          <p:cNvPr id="4" name="TextBox 3">
            <a:extLst>
              <a:ext uri="{FF2B5EF4-FFF2-40B4-BE49-F238E27FC236}">
                <a16:creationId xmlns:a16="http://schemas.microsoft.com/office/drawing/2014/main" id="{BDD9102D-1680-4B18-A352-DFBD87B3DF41}"/>
              </a:ext>
            </a:extLst>
          </p:cNvPr>
          <p:cNvSpPr txBox="1"/>
          <p:nvPr/>
        </p:nvSpPr>
        <p:spPr>
          <a:xfrm>
            <a:off x="675378" y="2695637"/>
            <a:ext cx="778462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t>In other jobs before The Crown, Martin Childs was given a two-hour film that deals with one period, however with the crown the story takes place over half a century which meant he had to keep details quite subtle and tell the story gradually. Martin carefully avoided cliches as his era inspiration and instead mimicked a more gradual change in design trends. Although Childs did not have to create a fantasy world from scratch, replicating famous historical landmarks wasn't easy. Child's process involves deconstructing the scripts episode by episode and creating a mind map representing buckingham palace, he then draws arrows out to represent the scripts various journeys and how these journeys are undertaken throughout the season. In each season there are 400 sets across 90 locations. Each set needs to display a unique sense of immense wealth, distinguishing colour schemes and a balance of history and creativity (Wicks, L. 2021).</a:t>
            </a:r>
            <a:endParaRPr lang="en-US" sz="1800" dirty="0"/>
          </a:p>
        </p:txBody>
      </p:sp>
      <p:pic>
        <p:nvPicPr>
          <p:cNvPr id="6" name="Picture 6" descr="A picture containing text&#10;&#10;Description automatically generated">
            <a:extLst>
              <a:ext uri="{FF2B5EF4-FFF2-40B4-BE49-F238E27FC236}">
                <a16:creationId xmlns:a16="http://schemas.microsoft.com/office/drawing/2014/main" id="{EAE6D68A-004B-447C-B9A5-CF0D6CE03180}"/>
              </a:ext>
            </a:extLst>
          </p:cNvPr>
          <p:cNvPicPr>
            <a:picLocks noChangeAspect="1"/>
          </p:cNvPicPr>
          <p:nvPr/>
        </p:nvPicPr>
        <p:blipFill>
          <a:blip r:embed="rId3"/>
          <a:stretch>
            <a:fillRect/>
          </a:stretch>
        </p:blipFill>
        <p:spPr>
          <a:xfrm>
            <a:off x="4573979" y="773328"/>
            <a:ext cx="3346014" cy="1871857"/>
          </a:xfrm>
          <a:prstGeom prst="rect">
            <a:avLst/>
          </a:prstGeom>
        </p:spPr>
      </p:pic>
      <p:pic>
        <p:nvPicPr>
          <p:cNvPr id="8" name="Picture 8" descr="Diagram&#10;&#10;Description automatically generated">
            <a:extLst>
              <a:ext uri="{FF2B5EF4-FFF2-40B4-BE49-F238E27FC236}">
                <a16:creationId xmlns:a16="http://schemas.microsoft.com/office/drawing/2014/main" id="{97D78AE4-4B04-4672-9E7D-255766AF1286}"/>
              </a:ext>
            </a:extLst>
          </p:cNvPr>
          <p:cNvPicPr>
            <a:picLocks noChangeAspect="1"/>
          </p:cNvPicPr>
          <p:nvPr/>
        </p:nvPicPr>
        <p:blipFill>
          <a:blip r:embed="rId4"/>
          <a:stretch>
            <a:fillRect/>
          </a:stretch>
        </p:blipFill>
        <p:spPr>
          <a:xfrm>
            <a:off x="945716" y="773846"/>
            <a:ext cx="3353844" cy="1873481"/>
          </a:xfrm>
          <a:prstGeom prst="rect">
            <a:avLst/>
          </a:prstGeom>
        </p:spPr>
      </p:pic>
    </p:spTree>
    <p:extLst>
      <p:ext uri="{BB962C8B-B14F-4D97-AF65-F5344CB8AC3E}">
        <p14:creationId xmlns:p14="http://schemas.microsoft.com/office/powerpoint/2010/main" val="2436741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pic>
        <p:nvPicPr>
          <p:cNvPr id="14" name="Picture 14" descr="A picture containing indoor, room, window, living&#10;&#10;Description automatically generated">
            <a:extLst>
              <a:ext uri="{FF2B5EF4-FFF2-40B4-BE49-F238E27FC236}">
                <a16:creationId xmlns:a16="http://schemas.microsoft.com/office/drawing/2014/main" id="{34DDE544-A11A-482B-A9CC-BB435BF1CC54}"/>
              </a:ext>
            </a:extLst>
          </p:cNvPr>
          <p:cNvPicPr>
            <a:picLocks noChangeAspect="1"/>
          </p:cNvPicPr>
          <p:nvPr/>
        </p:nvPicPr>
        <p:blipFill rotWithShape="1">
          <a:blip r:embed="rId3"/>
          <a:srcRect l="-490" t="1293" r="15768" b="-862"/>
          <a:stretch/>
        </p:blipFill>
        <p:spPr>
          <a:xfrm>
            <a:off x="6418024" y="-101367"/>
            <a:ext cx="2780455" cy="1823224"/>
          </a:xfrm>
          <a:prstGeom prst="rect">
            <a:avLst/>
          </a:prstGeom>
        </p:spPr>
      </p:pic>
      <p:pic>
        <p:nvPicPr>
          <p:cNvPr id="12" name="Picture 12" descr="A picture containing indoor, bed, wall, room&#10;&#10;Description automatically generated">
            <a:extLst>
              <a:ext uri="{FF2B5EF4-FFF2-40B4-BE49-F238E27FC236}">
                <a16:creationId xmlns:a16="http://schemas.microsoft.com/office/drawing/2014/main" id="{C446B9D5-993F-49B4-BB1B-0AA782AFEA37}"/>
              </a:ext>
            </a:extLst>
          </p:cNvPr>
          <p:cNvPicPr>
            <a:picLocks noChangeAspect="1"/>
          </p:cNvPicPr>
          <p:nvPr/>
        </p:nvPicPr>
        <p:blipFill rotWithShape="1">
          <a:blip r:embed="rId4"/>
          <a:srcRect r="43455" b="-353"/>
          <a:stretch/>
        </p:blipFill>
        <p:spPr>
          <a:xfrm>
            <a:off x="7200900" y="845799"/>
            <a:ext cx="1945143" cy="2230643"/>
          </a:xfrm>
          <a:prstGeom prst="rect">
            <a:avLst/>
          </a:prstGeom>
        </p:spPr>
      </p:pic>
      <p:sp>
        <p:nvSpPr>
          <p:cNvPr id="2" name="Slide Number Placeholder 1">
            <a:extLst>
              <a:ext uri="{FF2B5EF4-FFF2-40B4-BE49-F238E27FC236}">
                <a16:creationId xmlns:a16="http://schemas.microsoft.com/office/drawing/2014/main" id="{B95D0D07-E862-4AED-921D-B1D19E521869}"/>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4</a:t>
            </a:fld>
            <a:endParaRPr lang="en"/>
          </a:p>
        </p:txBody>
      </p:sp>
      <p:sp>
        <p:nvSpPr>
          <p:cNvPr id="4" name="TextBox 3">
            <a:extLst>
              <a:ext uri="{FF2B5EF4-FFF2-40B4-BE49-F238E27FC236}">
                <a16:creationId xmlns:a16="http://schemas.microsoft.com/office/drawing/2014/main" id="{88FD333D-1F76-4449-9498-02D296730D53}"/>
              </a:ext>
            </a:extLst>
          </p:cNvPr>
          <p:cNvSpPr txBox="1"/>
          <p:nvPr/>
        </p:nvSpPr>
        <p:spPr>
          <a:xfrm>
            <a:off x="84551" y="409443"/>
            <a:ext cx="3651336"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111111"/>
                </a:solidFill>
                <a:latin typeface="TiemposTextWeb"/>
              </a:rPr>
              <a:t>Although the series is incredibly realistic, none of the scenes were filmed in Buckingham </a:t>
            </a:r>
            <a:r>
              <a:rPr lang="en-US">
                <a:solidFill>
                  <a:srgbClr val="111111"/>
                </a:solidFill>
                <a:latin typeface="TiemposTextWeb"/>
              </a:rPr>
              <a:t>Palace due to cost. Therefore, in order to </a:t>
            </a:r>
            <a:r>
              <a:rPr lang="en-US" dirty="0">
                <a:solidFill>
                  <a:srgbClr val="111111"/>
                </a:solidFill>
                <a:latin typeface="TiemposTextWeb"/>
              </a:rPr>
              <a:t>recreate the ornate interior, researchers went on tours of the palace and were more focused on creating the atmosphere of the palace as opposed to making accurate replicas. (Jeunesse, L,M. 2020).</a:t>
            </a:r>
          </a:p>
          <a:p>
            <a:endParaRPr lang="en-US" dirty="0">
              <a:solidFill>
                <a:srgbClr val="111111"/>
              </a:solidFill>
              <a:latin typeface="TiemposTextWeb"/>
            </a:endParaRPr>
          </a:p>
          <a:p>
            <a:r>
              <a:rPr lang="en-US">
                <a:solidFill>
                  <a:srgbClr val="202124"/>
                </a:solidFill>
              </a:rPr>
              <a:t>Wilton House in Salisbury served as the predominate filming location for interior shots of Buckingham Palace, while Goldsmiths Hall and Lancaster House in London were also used to stand in as various offices of the palace secretaries. (Reda</a:t>
            </a:r>
            <a:r>
              <a:rPr lang="en-US"/>
              <a:t>ção, 2020).</a:t>
            </a:r>
          </a:p>
          <a:p>
            <a:endParaRPr lang="en-US" dirty="0">
              <a:solidFill>
                <a:srgbClr val="111111"/>
              </a:solidFill>
              <a:latin typeface="TiemposTextWeb"/>
            </a:endParaRPr>
          </a:p>
        </p:txBody>
      </p:sp>
      <p:pic>
        <p:nvPicPr>
          <p:cNvPr id="8" name="Picture 8" descr="A picture containing indoor, dining room&#10;&#10;Description automatically generated">
            <a:extLst>
              <a:ext uri="{FF2B5EF4-FFF2-40B4-BE49-F238E27FC236}">
                <a16:creationId xmlns:a16="http://schemas.microsoft.com/office/drawing/2014/main" id="{AA9F3A5B-DF05-4FE4-A5BE-A2E9BF51E950}"/>
              </a:ext>
            </a:extLst>
          </p:cNvPr>
          <p:cNvPicPr>
            <a:picLocks noChangeAspect="1"/>
          </p:cNvPicPr>
          <p:nvPr/>
        </p:nvPicPr>
        <p:blipFill>
          <a:blip r:embed="rId5"/>
          <a:stretch>
            <a:fillRect/>
          </a:stretch>
        </p:blipFill>
        <p:spPr>
          <a:xfrm>
            <a:off x="6034414" y="3068815"/>
            <a:ext cx="3111152" cy="2066919"/>
          </a:xfrm>
          <a:prstGeom prst="rect">
            <a:avLst/>
          </a:prstGeom>
        </p:spPr>
      </p:pic>
      <p:sp>
        <p:nvSpPr>
          <p:cNvPr id="9" name="TextBox 8">
            <a:extLst>
              <a:ext uri="{FF2B5EF4-FFF2-40B4-BE49-F238E27FC236}">
                <a16:creationId xmlns:a16="http://schemas.microsoft.com/office/drawing/2014/main" id="{65DA05A4-F50A-4666-9360-6ACE263E97B5}"/>
              </a:ext>
            </a:extLst>
          </p:cNvPr>
          <p:cNvSpPr txBox="1"/>
          <p:nvPr/>
        </p:nvSpPr>
        <p:spPr>
          <a:xfrm>
            <a:off x="84550" y="41492"/>
            <a:ext cx="39566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a:t>Where was The Crown filmed?</a:t>
            </a:r>
            <a:endParaRPr lang="en-GB" sz="1800" b="1" dirty="0"/>
          </a:p>
        </p:txBody>
      </p:sp>
      <p:pic>
        <p:nvPicPr>
          <p:cNvPr id="10" name="Picture 10" descr="A picture containing grass, outdoor, sky, building&#10;&#10;Description automatically generated">
            <a:extLst>
              <a:ext uri="{FF2B5EF4-FFF2-40B4-BE49-F238E27FC236}">
                <a16:creationId xmlns:a16="http://schemas.microsoft.com/office/drawing/2014/main" id="{4938C5B3-4C52-443B-A81C-B69DE0D60EFF}"/>
              </a:ext>
            </a:extLst>
          </p:cNvPr>
          <p:cNvPicPr>
            <a:picLocks noChangeAspect="1"/>
          </p:cNvPicPr>
          <p:nvPr/>
        </p:nvPicPr>
        <p:blipFill>
          <a:blip r:embed="rId6"/>
          <a:stretch>
            <a:fillRect/>
          </a:stretch>
        </p:blipFill>
        <p:spPr>
          <a:xfrm>
            <a:off x="3787557" y="1565854"/>
            <a:ext cx="3815741" cy="2011792"/>
          </a:xfrm>
          <a:prstGeom prst="rect">
            <a:avLst/>
          </a:prstGeom>
        </p:spPr>
      </p:pic>
      <p:pic>
        <p:nvPicPr>
          <p:cNvPr id="11" name="Picture 11" descr="A picture containing indoor, room, furniture, decorated&#10;&#10;Description automatically generated">
            <a:extLst>
              <a:ext uri="{FF2B5EF4-FFF2-40B4-BE49-F238E27FC236}">
                <a16:creationId xmlns:a16="http://schemas.microsoft.com/office/drawing/2014/main" id="{DA326C98-3D85-47A5-9F6B-FFAFEDF6E724}"/>
              </a:ext>
            </a:extLst>
          </p:cNvPr>
          <p:cNvPicPr>
            <a:picLocks noChangeAspect="1"/>
          </p:cNvPicPr>
          <p:nvPr/>
        </p:nvPicPr>
        <p:blipFill>
          <a:blip r:embed="rId7"/>
          <a:stretch>
            <a:fillRect/>
          </a:stretch>
        </p:blipFill>
        <p:spPr>
          <a:xfrm>
            <a:off x="3787557" y="3392742"/>
            <a:ext cx="2633598" cy="1740044"/>
          </a:xfrm>
          <a:prstGeom prst="rect">
            <a:avLst/>
          </a:prstGeom>
        </p:spPr>
      </p:pic>
      <p:pic>
        <p:nvPicPr>
          <p:cNvPr id="13" name="Picture 13" descr="A picture containing indoor, room, furniture, altar&#10;&#10;Description automatically generated">
            <a:extLst>
              <a:ext uri="{FF2B5EF4-FFF2-40B4-BE49-F238E27FC236}">
                <a16:creationId xmlns:a16="http://schemas.microsoft.com/office/drawing/2014/main" id="{BCD1509D-4D42-4DD7-A631-6F56058E0EA9}"/>
              </a:ext>
            </a:extLst>
          </p:cNvPr>
          <p:cNvPicPr>
            <a:picLocks noChangeAspect="1"/>
          </p:cNvPicPr>
          <p:nvPr/>
        </p:nvPicPr>
        <p:blipFill>
          <a:blip r:embed="rId8"/>
          <a:stretch>
            <a:fillRect/>
          </a:stretch>
        </p:blipFill>
        <p:spPr>
          <a:xfrm>
            <a:off x="3787558" y="-234080"/>
            <a:ext cx="2743200" cy="2057400"/>
          </a:xfrm>
          <a:prstGeom prst="rect">
            <a:avLst/>
          </a:prstGeom>
        </p:spPr>
      </p:pic>
    </p:spTree>
    <p:extLst>
      <p:ext uri="{BB962C8B-B14F-4D97-AF65-F5344CB8AC3E}">
        <p14:creationId xmlns:p14="http://schemas.microsoft.com/office/powerpoint/2010/main" val="3379704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99303F-A1C6-4DF7-AF2B-D6BA627C904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5</a:t>
            </a:fld>
            <a:endParaRPr lang="en"/>
          </a:p>
        </p:txBody>
      </p:sp>
      <p:pic>
        <p:nvPicPr>
          <p:cNvPr id="3" name="Picture 3">
            <a:extLst>
              <a:ext uri="{FF2B5EF4-FFF2-40B4-BE49-F238E27FC236}">
                <a16:creationId xmlns:a16="http://schemas.microsoft.com/office/drawing/2014/main" id="{7A5C563B-3A0A-4353-9947-3F9BEA657F86}"/>
              </a:ext>
            </a:extLst>
          </p:cNvPr>
          <p:cNvPicPr>
            <a:picLocks noChangeAspect="1"/>
          </p:cNvPicPr>
          <p:nvPr/>
        </p:nvPicPr>
        <p:blipFill>
          <a:blip r:embed="rId3"/>
          <a:stretch>
            <a:fillRect/>
          </a:stretch>
        </p:blipFill>
        <p:spPr>
          <a:xfrm>
            <a:off x="3419605" y="540968"/>
            <a:ext cx="2617941" cy="19791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4">
            <a:extLst>
              <a:ext uri="{FF2B5EF4-FFF2-40B4-BE49-F238E27FC236}">
                <a16:creationId xmlns:a16="http://schemas.microsoft.com/office/drawing/2014/main" id="{582389C4-EDCE-4B48-9A60-43E813CF29CF}"/>
              </a:ext>
            </a:extLst>
          </p:cNvPr>
          <p:cNvPicPr>
            <a:picLocks noChangeAspect="1"/>
          </p:cNvPicPr>
          <p:nvPr/>
        </p:nvPicPr>
        <p:blipFill rotWithShape="1">
          <a:blip r:embed="rId4"/>
          <a:srcRect t="4198" r="285" b="-382"/>
          <a:stretch/>
        </p:blipFill>
        <p:spPr>
          <a:xfrm>
            <a:off x="108036" y="540967"/>
            <a:ext cx="2688413" cy="1978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CD98425-8925-4A76-A5F1-4D7799E6E63E}"/>
              </a:ext>
            </a:extLst>
          </p:cNvPr>
          <p:cNvSpPr txBox="1"/>
          <p:nvPr/>
        </p:nvSpPr>
        <p:spPr>
          <a:xfrm>
            <a:off x="2049573" y="8063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Season 1, Episode 7</a:t>
            </a:r>
          </a:p>
        </p:txBody>
      </p:sp>
      <p:sp>
        <p:nvSpPr>
          <p:cNvPr id="7" name="Arrow: Right 6">
            <a:extLst>
              <a:ext uri="{FF2B5EF4-FFF2-40B4-BE49-F238E27FC236}">
                <a16:creationId xmlns:a16="http://schemas.microsoft.com/office/drawing/2014/main" id="{AC9BD6BC-B07B-467D-BD60-F63D38869B98}"/>
              </a:ext>
            </a:extLst>
          </p:cNvPr>
          <p:cNvSpPr/>
          <p:nvPr/>
        </p:nvSpPr>
        <p:spPr>
          <a:xfrm>
            <a:off x="2918265" y="1423254"/>
            <a:ext cx="438412" cy="21137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79E26AD-1C6F-4A2E-99C2-F49290448ED6}"/>
              </a:ext>
            </a:extLst>
          </p:cNvPr>
          <p:cNvSpPr txBox="1"/>
          <p:nvPr/>
        </p:nvSpPr>
        <p:spPr>
          <a:xfrm>
            <a:off x="6245791" y="423611"/>
            <a:ext cx="2899775" cy="4001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About this episode</a:t>
            </a:r>
          </a:p>
          <a:p>
            <a:r>
              <a:rPr lang="en-GB" dirty="0"/>
              <a:t>Episode 7 is set in August of 1953; Churchill urges an international summit with American President Eisenhower after discovering that the Soviet Union has tested their first thermonuclear weapon. Suddenly, Churchill suffers a stroke which interferes with his ability to govern causing Lord Salisbury to keep this a secret from everyone (Wikipedia, 2021). Jock Colville who served as a private secretary to the then Princess Elizabeth reveals Churchill's secret to the Queen by accident. (Wikipedia, 2021).</a:t>
            </a:r>
          </a:p>
        </p:txBody>
      </p:sp>
      <p:sp>
        <p:nvSpPr>
          <p:cNvPr id="10" name="TextBox 9">
            <a:extLst>
              <a:ext uri="{FF2B5EF4-FFF2-40B4-BE49-F238E27FC236}">
                <a16:creationId xmlns:a16="http://schemas.microsoft.com/office/drawing/2014/main" id="{F658D9E2-E503-41C1-9C73-39B615125866}"/>
              </a:ext>
            </a:extLst>
          </p:cNvPr>
          <p:cNvSpPr txBox="1"/>
          <p:nvPr/>
        </p:nvSpPr>
        <p:spPr>
          <a:xfrm>
            <a:off x="108037" y="2742417"/>
            <a:ext cx="5021371"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Why this scene?</a:t>
            </a:r>
          </a:p>
          <a:p>
            <a:r>
              <a:rPr lang="en-GB" dirty="0"/>
              <a:t>Within this scene, we see Jock Colville arriving at Buckingham Palace in a car, where he is then greeted by staff. We briefly see Colville enter Buckingham Palace however due to the medium close up shot the palace is not fully shown. Suddenly, Colville is seen with Queen Elizabeth. I believe the missing scene could showcase different perspectives of the palace, such as the grand staircase as it is one of the first views of the interior and provides a grand </a:t>
            </a:r>
            <a:r>
              <a:rPr lang="en-GB"/>
              <a:t>and dramatic entrance.</a:t>
            </a:r>
          </a:p>
        </p:txBody>
      </p:sp>
    </p:spTree>
    <p:extLst>
      <p:ext uri="{BB962C8B-B14F-4D97-AF65-F5344CB8AC3E}">
        <p14:creationId xmlns:p14="http://schemas.microsoft.com/office/powerpoint/2010/main" val="4002575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BBE206-DCDC-43F8-9535-EB9FD32D9012}"/>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6</a:t>
            </a:fld>
            <a:endParaRPr lang="en"/>
          </a:p>
        </p:txBody>
      </p:sp>
      <p:sp>
        <p:nvSpPr>
          <p:cNvPr id="3" name="TextBox 2">
            <a:extLst>
              <a:ext uri="{FF2B5EF4-FFF2-40B4-BE49-F238E27FC236}">
                <a16:creationId xmlns:a16="http://schemas.microsoft.com/office/drawing/2014/main" id="{AC445843-DDDF-433F-85A5-1CAEFE56C471}"/>
              </a:ext>
            </a:extLst>
          </p:cNvPr>
          <p:cNvSpPr txBox="1"/>
          <p:nvPr/>
        </p:nvSpPr>
        <p:spPr>
          <a:xfrm>
            <a:off x="342901" y="2304007"/>
            <a:ext cx="3635679"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B0C0C"/>
                </a:solidFill>
              </a:rPr>
              <a:t>In the Lancaster House the hall opens up to reveal a sweeping staircase in a deliberate echo of Versailles. This and the rococo balustrade are both part of Benjamin Wyatt’s original design. (GOV, </a:t>
            </a:r>
            <a:r>
              <a:rPr lang="en-US" dirty="0" err="1">
                <a:solidFill>
                  <a:srgbClr val="0B0C0C"/>
                </a:solidFill>
              </a:rPr>
              <a:t>n.d</a:t>
            </a:r>
            <a:r>
              <a:rPr lang="en-US" dirty="0">
                <a:solidFill>
                  <a:srgbClr val="0B0C0C"/>
                </a:solidFill>
              </a:rPr>
              <a:t>)</a:t>
            </a:r>
          </a:p>
        </p:txBody>
      </p:sp>
      <p:pic>
        <p:nvPicPr>
          <p:cNvPr id="5" name="Picture 5" descr="A picture containing indoor, red, hall, furniture&#10;&#10;Description automatically generated">
            <a:extLst>
              <a:ext uri="{FF2B5EF4-FFF2-40B4-BE49-F238E27FC236}">
                <a16:creationId xmlns:a16="http://schemas.microsoft.com/office/drawing/2014/main" id="{BB83C403-09A1-47E6-B22C-5400C7E882EE}"/>
              </a:ext>
            </a:extLst>
          </p:cNvPr>
          <p:cNvPicPr>
            <a:picLocks noChangeAspect="1"/>
          </p:cNvPicPr>
          <p:nvPr/>
        </p:nvPicPr>
        <p:blipFill>
          <a:blip r:embed="rId3"/>
          <a:stretch>
            <a:fillRect/>
          </a:stretch>
        </p:blipFill>
        <p:spPr>
          <a:xfrm>
            <a:off x="787524" y="421648"/>
            <a:ext cx="2743200" cy="1828800"/>
          </a:xfrm>
          <a:prstGeom prst="rect">
            <a:avLst/>
          </a:prstGeom>
        </p:spPr>
      </p:pic>
      <p:pic>
        <p:nvPicPr>
          <p:cNvPr id="6" name="Picture 6" descr="A picture containing floor, indoor, stone, decorated&#10;&#10;Description automatically generated">
            <a:extLst>
              <a:ext uri="{FF2B5EF4-FFF2-40B4-BE49-F238E27FC236}">
                <a16:creationId xmlns:a16="http://schemas.microsoft.com/office/drawing/2014/main" id="{1D19577D-A1B5-460A-8263-58B603B71FA3}"/>
              </a:ext>
            </a:extLst>
          </p:cNvPr>
          <p:cNvPicPr>
            <a:picLocks noChangeAspect="1"/>
          </p:cNvPicPr>
          <p:nvPr/>
        </p:nvPicPr>
        <p:blipFill>
          <a:blip r:embed="rId4"/>
          <a:stretch>
            <a:fillRect/>
          </a:stretch>
        </p:blipFill>
        <p:spPr>
          <a:xfrm>
            <a:off x="5703244" y="417864"/>
            <a:ext cx="2743200" cy="1828537"/>
          </a:xfrm>
          <a:prstGeom prst="rect">
            <a:avLst/>
          </a:prstGeom>
        </p:spPr>
      </p:pic>
      <p:sp>
        <p:nvSpPr>
          <p:cNvPr id="7" name="TextBox 6">
            <a:extLst>
              <a:ext uri="{FF2B5EF4-FFF2-40B4-BE49-F238E27FC236}">
                <a16:creationId xmlns:a16="http://schemas.microsoft.com/office/drawing/2014/main" id="{7E35F68D-FDFF-4FF0-8F16-E9841792D1C3}"/>
              </a:ext>
            </a:extLst>
          </p:cNvPr>
          <p:cNvSpPr txBox="1"/>
          <p:nvPr/>
        </p:nvSpPr>
        <p:spPr>
          <a:xfrm>
            <a:off x="1085266" y="50563"/>
            <a:ext cx="2165611" cy="3784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a:t>Lancaster House</a:t>
            </a:r>
            <a:endParaRPr lang="en-GB" b="1" dirty="0"/>
          </a:p>
        </p:txBody>
      </p:sp>
      <p:sp>
        <p:nvSpPr>
          <p:cNvPr id="8" name="TextBox 7">
            <a:extLst>
              <a:ext uri="{FF2B5EF4-FFF2-40B4-BE49-F238E27FC236}">
                <a16:creationId xmlns:a16="http://schemas.microsoft.com/office/drawing/2014/main" id="{466679B0-5999-4AB5-A6D5-4687125885B5}"/>
              </a:ext>
            </a:extLst>
          </p:cNvPr>
          <p:cNvSpPr txBox="1"/>
          <p:nvPr/>
        </p:nvSpPr>
        <p:spPr>
          <a:xfrm>
            <a:off x="5047491" y="2304006"/>
            <a:ext cx="404277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22222"/>
                </a:solidFill>
                <a:ea typeface="Verdana"/>
                <a:cs typeface="Verdana"/>
              </a:rPr>
              <a:t>Buckingham Palace grand stairs have a Belle Epoque cream and gold colour scheme which was introduced by King Edward VII. The staircase was put in by Queen Victoria in 1898 at the cost of £3,900 (£211,000 in today’s money). (Grafton, B. 2018).</a:t>
            </a:r>
          </a:p>
        </p:txBody>
      </p:sp>
      <p:sp>
        <p:nvSpPr>
          <p:cNvPr id="9" name="TextBox 8">
            <a:extLst>
              <a:ext uri="{FF2B5EF4-FFF2-40B4-BE49-F238E27FC236}">
                <a16:creationId xmlns:a16="http://schemas.microsoft.com/office/drawing/2014/main" id="{B1F8614A-4D3F-4DFD-A1C1-2B9A1D70E704}"/>
              </a:ext>
            </a:extLst>
          </p:cNvPr>
          <p:cNvSpPr txBox="1"/>
          <p:nvPr/>
        </p:nvSpPr>
        <p:spPr>
          <a:xfrm>
            <a:off x="395838" y="3988185"/>
            <a:ext cx="853238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As previoudly mentioned, the filming for The Crown was mostly done in locations other than Buckingham Palace due to cost. When comparing both staircases, I believe that filming scenes on the grand staircase in Buckingham Palace would be difficult due to the lack of space. Whilst on the other hand </a:t>
            </a:r>
            <a:r>
              <a:rPr lang="en-GB"/>
              <a:t>Lancaster House allows for a range of different shots due to its scale </a:t>
            </a:r>
            <a:r>
              <a:rPr lang="en-GB" dirty="0"/>
              <a:t>and lighting.</a:t>
            </a:r>
          </a:p>
        </p:txBody>
      </p:sp>
      <p:sp>
        <p:nvSpPr>
          <p:cNvPr id="4" name="TextBox 3">
            <a:extLst>
              <a:ext uri="{FF2B5EF4-FFF2-40B4-BE49-F238E27FC236}">
                <a16:creationId xmlns:a16="http://schemas.microsoft.com/office/drawing/2014/main" id="{81330A5E-7F9A-4611-9A45-3D31A4957CDA}"/>
              </a:ext>
            </a:extLst>
          </p:cNvPr>
          <p:cNvSpPr txBox="1"/>
          <p:nvPr/>
        </p:nvSpPr>
        <p:spPr>
          <a:xfrm>
            <a:off x="5885543" y="4807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a:t>Buckingham Palace</a:t>
            </a:r>
            <a:endParaRPr lang="en-GB" sz="1600"/>
          </a:p>
        </p:txBody>
      </p:sp>
      <p:sp>
        <p:nvSpPr>
          <p:cNvPr id="10" name="TextBox 9">
            <a:extLst>
              <a:ext uri="{FF2B5EF4-FFF2-40B4-BE49-F238E27FC236}">
                <a16:creationId xmlns:a16="http://schemas.microsoft.com/office/drawing/2014/main" id="{6F1BA887-BBE6-4F21-B3BF-979471133154}"/>
              </a:ext>
            </a:extLst>
          </p:cNvPr>
          <p:cNvSpPr txBox="1"/>
          <p:nvPr/>
        </p:nvSpPr>
        <p:spPr>
          <a:xfrm>
            <a:off x="4298043" y="1100364"/>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Vs</a:t>
            </a:r>
            <a:endParaRPr lang="en-GB" sz="2400" b="1" dirty="0"/>
          </a:p>
        </p:txBody>
      </p:sp>
    </p:spTree>
    <p:extLst>
      <p:ext uri="{BB962C8B-B14F-4D97-AF65-F5344CB8AC3E}">
        <p14:creationId xmlns:p14="http://schemas.microsoft.com/office/powerpoint/2010/main" val="3184294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9518CDE-F913-45E8-AC8B-E41FED0E8D07}"/>
              </a:ext>
            </a:extLst>
          </p:cNvPr>
          <p:cNvSpPr>
            <a:spLocks noGrp="1"/>
          </p:cNvSpPr>
          <p:nvPr>
            <p:ph type="sldNum" idx="12"/>
          </p:nvPr>
        </p:nvSpPr>
        <p:spPr/>
        <p:txBody>
          <a:bodyPr/>
          <a:lstStyle/>
          <a:p>
            <a:fld id="{00000000-1234-1234-1234-123412341234}" type="slidenum">
              <a:rPr lang="en"/>
              <a:pPr/>
              <a:t>7</a:t>
            </a:fld>
            <a:endParaRPr lang="en"/>
          </a:p>
        </p:txBody>
      </p:sp>
      <p:pic>
        <p:nvPicPr>
          <p:cNvPr id="3" name="Picture 3" descr="Text&#10;&#10;Description automatically generated">
            <a:extLst>
              <a:ext uri="{FF2B5EF4-FFF2-40B4-BE49-F238E27FC236}">
                <a16:creationId xmlns:a16="http://schemas.microsoft.com/office/drawing/2014/main" id="{CD01BDD4-BC32-41F0-9BBC-8FBC13A63088}"/>
              </a:ext>
            </a:extLst>
          </p:cNvPr>
          <p:cNvPicPr>
            <a:picLocks noChangeAspect="1"/>
          </p:cNvPicPr>
          <p:nvPr/>
        </p:nvPicPr>
        <p:blipFill>
          <a:blip r:embed="rId3"/>
          <a:stretch>
            <a:fillRect/>
          </a:stretch>
        </p:blipFill>
        <p:spPr>
          <a:xfrm>
            <a:off x="68893" y="162056"/>
            <a:ext cx="3385157" cy="4788074"/>
          </a:xfrm>
          <a:prstGeom prst="rect">
            <a:avLst/>
          </a:prstGeom>
        </p:spPr>
      </p:pic>
      <p:pic>
        <p:nvPicPr>
          <p:cNvPr id="5" name="Picture 5">
            <a:extLst>
              <a:ext uri="{FF2B5EF4-FFF2-40B4-BE49-F238E27FC236}">
                <a16:creationId xmlns:a16="http://schemas.microsoft.com/office/drawing/2014/main" id="{7C21419A-9474-40CA-8107-89B08AAA52EB}"/>
              </a:ext>
            </a:extLst>
          </p:cNvPr>
          <p:cNvPicPr>
            <a:picLocks noChangeAspect="1"/>
          </p:cNvPicPr>
          <p:nvPr/>
        </p:nvPicPr>
        <p:blipFill>
          <a:blip r:embed="rId4"/>
          <a:stretch>
            <a:fillRect/>
          </a:stretch>
        </p:blipFill>
        <p:spPr>
          <a:xfrm>
            <a:off x="6875330" y="557751"/>
            <a:ext cx="2148215" cy="2687393"/>
          </a:xfrm>
          <a:prstGeom prst="rect">
            <a:avLst/>
          </a:prstGeom>
        </p:spPr>
      </p:pic>
      <p:sp>
        <p:nvSpPr>
          <p:cNvPr id="6" name="TextBox 5">
            <a:extLst>
              <a:ext uri="{FF2B5EF4-FFF2-40B4-BE49-F238E27FC236}">
                <a16:creationId xmlns:a16="http://schemas.microsoft.com/office/drawing/2014/main" id="{680D4C10-3C92-4177-91B7-6737EC378D37}"/>
              </a:ext>
            </a:extLst>
          </p:cNvPr>
          <p:cNvSpPr txBox="1"/>
          <p:nvPr/>
        </p:nvSpPr>
        <p:spPr>
          <a:xfrm>
            <a:off x="6916634" y="3249804"/>
            <a:ext cx="2062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Work by Stephanoff, J. (1818)</a:t>
            </a:r>
            <a:endParaRPr lang="en-US"/>
          </a:p>
        </p:txBody>
      </p:sp>
      <p:sp>
        <p:nvSpPr>
          <p:cNvPr id="8" name="TextBox 7">
            <a:extLst>
              <a:ext uri="{FF2B5EF4-FFF2-40B4-BE49-F238E27FC236}">
                <a16:creationId xmlns:a16="http://schemas.microsoft.com/office/drawing/2014/main" id="{55AF3279-8A04-42AD-AFD9-8E658965C0D6}"/>
              </a:ext>
            </a:extLst>
          </p:cNvPr>
          <p:cNvSpPr txBox="1"/>
          <p:nvPr/>
        </p:nvSpPr>
        <p:spPr>
          <a:xfrm>
            <a:off x="3450920" y="99151"/>
            <a:ext cx="3486932"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Queen's House is a biography of the house </a:t>
            </a:r>
            <a:r>
              <a:rPr lang="en-US"/>
              <a:t>that was a gift to Queen Charlotte in 1763, which </a:t>
            </a:r>
            <a:r>
              <a:rPr lang="en-US" dirty="0"/>
              <a:t>talks about the transformations during nine generations of British monarchy.</a:t>
            </a:r>
          </a:p>
          <a:p>
            <a:endParaRPr lang="en-US" dirty="0"/>
          </a:p>
          <a:p>
            <a:r>
              <a:rPr lang="en-GB" dirty="0"/>
              <a:t>To reach the first floor given to Queen Charlotte Healey states there were (pp. </a:t>
            </a:r>
            <a:r>
              <a:rPr lang="en-GB"/>
              <a:t>51):</a:t>
            </a:r>
            <a:endParaRPr lang="en-GB" dirty="0"/>
          </a:p>
          <a:p>
            <a:endParaRPr lang="en-GB" dirty="0"/>
          </a:p>
          <a:p>
            <a:r>
              <a:rPr lang="en-GB" dirty="0"/>
              <a:t>eight and forty steps, ten foot broad, each step of one entire Portland stone. The </a:t>
            </a:r>
            <a:r>
              <a:rPr lang="en-GB"/>
              <a:t>roof of this staircase is 55 foot from the </a:t>
            </a:r>
            <a:r>
              <a:rPr lang="en-GB" dirty="0"/>
              <a:t>ground, filled with figures of Gods and Goddesses. From a wide landing place, great double doors opened into a succession of rooms.</a:t>
            </a:r>
            <a:endParaRPr lang="en-US" dirty="0"/>
          </a:p>
          <a:p>
            <a:endParaRPr lang="en-GB" dirty="0"/>
          </a:p>
          <a:p>
            <a:r>
              <a:rPr lang="en-GB" dirty="0"/>
              <a:t>Healey noted the designer of the intricate balustrades was Samuel Parker, who also designed the 'main staircase and the </a:t>
            </a:r>
            <a:r>
              <a:rPr lang="en-GB"/>
              <a:t>bronze capitals of many of the pillars'. (pp.119)</a:t>
            </a:r>
          </a:p>
        </p:txBody>
      </p:sp>
      <p:sp>
        <p:nvSpPr>
          <p:cNvPr id="9" name="TextBox 8">
            <a:extLst>
              <a:ext uri="{FF2B5EF4-FFF2-40B4-BE49-F238E27FC236}">
                <a16:creationId xmlns:a16="http://schemas.microsoft.com/office/drawing/2014/main" id="{A5128B24-A257-478A-9096-3E412F32180D}"/>
              </a:ext>
            </a:extLst>
          </p:cNvPr>
          <p:cNvSpPr txBox="1"/>
          <p:nvPr/>
        </p:nvSpPr>
        <p:spPr>
          <a:xfrm>
            <a:off x="6973865" y="3650554"/>
            <a:ext cx="196032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'The staircase at Buckingham </a:t>
            </a:r>
            <a:r>
              <a:rPr lang="en-US"/>
              <a:t>House' </a:t>
            </a:r>
            <a:endParaRPr lang="en-US" dirty="0"/>
          </a:p>
          <a:p>
            <a:pPr algn="ctr"/>
            <a:r>
              <a:rPr lang="en-US"/>
              <a:t>Pencil, watercolour and bodycolour</a:t>
            </a:r>
          </a:p>
        </p:txBody>
      </p:sp>
    </p:spTree>
    <p:extLst>
      <p:ext uri="{BB962C8B-B14F-4D97-AF65-F5344CB8AC3E}">
        <p14:creationId xmlns:p14="http://schemas.microsoft.com/office/powerpoint/2010/main" val="3811567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A picture containing chain, several&#10;&#10;Description automatically generated">
            <a:extLst>
              <a:ext uri="{FF2B5EF4-FFF2-40B4-BE49-F238E27FC236}">
                <a16:creationId xmlns:a16="http://schemas.microsoft.com/office/drawing/2014/main" id="{3872DFA4-6DFC-44A9-82AF-089ADA3E40F5}"/>
              </a:ext>
            </a:extLst>
          </p:cNvPr>
          <p:cNvPicPr>
            <a:picLocks noChangeAspect="1"/>
          </p:cNvPicPr>
          <p:nvPr/>
        </p:nvPicPr>
        <p:blipFill>
          <a:blip r:embed="rId2"/>
          <a:stretch>
            <a:fillRect/>
          </a:stretch>
        </p:blipFill>
        <p:spPr>
          <a:xfrm>
            <a:off x="4337051" y="-51933"/>
            <a:ext cx="2247900" cy="2562225"/>
          </a:xfrm>
          <a:prstGeom prst="rect">
            <a:avLst/>
          </a:prstGeom>
        </p:spPr>
      </p:pic>
      <p:pic>
        <p:nvPicPr>
          <p:cNvPr id="15" name="Picture 15" descr="Background pattern&#10;&#10;Description automatically generated">
            <a:extLst>
              <a:ext uri="{FF2B5EF4-FFF2-40B4-BE49-F238E27FC236}">
                <a16:creationId xmlns:a16="http://schemas.microsoft.com/office/drawing/2014/main" id="{F5CD7EBE-56F2-443C-81BC-1E7048C39648}"/>
              </a:ext>
            </a:extLst>
          </p:cNvPr>
          <p:cNvPicPr>
            <a:picLocks noChangeAspect="1"/>
          </p:cNvPicPr>
          <p:nvPr/>
        </p:nvPicPr>
        <p:blipFill rotWithShape="1">
          <a:blip r:embed="rId3"/>
          <a:srcRect l="54098" r="-656" b="75410"/>
          <a:stretch/>
        </p:blipFill>
        <p:spPr>
          <a:xfrm>
            <a:off x="1615624" y="5445"/>
            <a:ext cx="2865104" cy="1505413"/>
          </a:xfrm>
          <a:prstGeom prst="rect">
            <a:avLst/>
          </a:prstGeom>
        </p:spPr>
      </p:pic>
      <p:sp>
        <p:nvSpPr>
          <p:cNvPr id="2" name="Slide Number Placeholder 1">
            <a:extLst>
              <a:ext uri="{FF2B5EF4-FFF2-40B4-BE49-F238E27FC236}">
                <a16:creationId xmlns:a16="http://schemas.microsoft.com/office/drawing/2014/main" id="{E582AD84-06C9-43C3-B793-8DCF2CD9FAE4}"/>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8</a:t>
            </a:fld>
            <a:endParaRPr lang="en"/>
          </a:p>
        </p:txBody>
      </p:sp>
      <p:pic>
        <p:nvPicPr>
          <p:cNvPr id="4" name="Picture 4" descr="A picture containing car&#10;&#10;Description automatically generated">
            <a:extLst>
              <a:ext uri="{FF2B5EF4-FFF2-40B4-BE49-F238E27FC236}">
                <a16:creationId xmlns:a16="http://schemas.microsoft.com/office/drawing/2014/main" id="{317D7265-B192-4F7A-B00A-D4BC06055315}"/>
              </a:ext>
            </a:extLst>
          </p:cNvPr>
          <p:cNvPicPr>
            <a:picLocks noChangeAspect="1"/>
          </p:cNvPicPr>
          <p:nvPr/>
        </p:nvPicPr>
        <p:blipFill>
          <a:blip r:embed="rId4"/>
          <a:stretch>
            <a:fillRect/>
          </a:stretch>
        </p:blipFill>
        <p:spPr>
          <a:xfrm>
            <a:off x="1703614" y="2926153"/>
            <a:ext cx="2207986" cy="2230336"/>
          </a:xfrm>
          <a:prstGeom prst="rect">
            <a:avLst/>
          </a:prstGeom>
        </p:spPr>
      </p:pic>
      <p:pic>
        <p:nvPicPr>
          <p:cNvPr id="6" name="Picture 6">
            <a:extLst>
              <a:ext uri="{FF2B5EF4-FFF2-40B4-BE49-F238E27FC236}">
                <a16:creationId xmlns:a16="http://schemas.microsoft.com/office/drawing/2014/main" id="{EDFCB4F0-BCE7-4E47-887F-0A97F52AFA5B}"/>
              </a:ext>
            </a:extLst>
          </p:cNvPr>
          <p:cNvPicPr>
            <a:picLocks noChangeAspect="1"/>
          </p:cNvPicPr>
          <p:nvPr/>
        </p:nvPicPr>
        <p:blipFill>
          <a:blip r:embed="rId5"/>
          <a:stretch>
            <a:fillRect/>
          </a:stretch>
        </p:blipFill>
        <p:spPr>
          <a:xfrm>
            <a:off x="907" y="1756682"/>
            <a:ext cx="2247900" cy="3371850"/>
          </a:xfrm>
          <a:prstGeom prst="rect">
            <a:avLst/>
          </a:prstGeom>
        </p:spPr>
      </p:pic>
      <p:pic>
        <p:nvPicPr>
          <p:cNvPr id="7" name="Picture 7">
            <a:extLst>
              <a:ext uri="{FF2B5EF4-FFF2-40B4-BE49-F238E27FC236}">
                <a16:creationId xmlns:a16="http://schemas.microsoft.com/office/drawing/2014/main" id="{5D85F3A1-0E72-4C16-965F-17F893A4E0F8}"/>
              </a:ext>
            </a:extLst>
          </p:cNvPr>
          <p:cNvPicPr>
            <a:picLocks noChangeAspect="1"/>
          </p:cNvPicPr>
          <p:nvPr/>
        </p:nvPicPr>
        <p:blipFill>
          <a:blip r:embed="rId6"/>
          <a:stretch>
            <a:fillRect/>
          </a:stretch>
        </p:blipFill>
        <p:spPr>
          <a:xfrm>
            <a:off x="3148693" y="994682"/>
            <a:ext cx="1694543" cy="2564493"/>
          </a:xfrm>
          <a:prstGeom prst="rect">
            <a:avLst/>
          </a:prstGeom>
        </p:spPr>
      </p:pic>
      <p:pic>
        <p:nvPicPr>
          <p:cNvPr id="9" name="Picture 9" descr="A picture containing window, building, arch&#10;&#10;Description automatically generated">
            <a:extLst>
              <a:ext uri="{FF2B5EF4-FFF2-40B4-BE49-F238E27FC236}">
                <a16:creationId xmlns:a16="http://schemas.microsoft.com/office/drawing/2014/main" id="{9840A1CE-966B-49EA-8C57-B65AEC62A5A6}"/>
              </a:ext>
            </a:extLst>
          </p:cNvPr>
          <p:cNvPicPr>
            <a:picLocks noChangeAspect="1"/>
          </p:cNvPicPr>
          <p:nvPr/>
        </p:nvPicPr>
        <p:blipFill>
          <a:blip r:embed="rId7"/>
          <a:stretch>
            <a:fillRect/>
          </a:stretch>
        </p:blipFill>
        <p:spPr>
          <a:xfrm>
            <a:off x="6278336" y="-48986"/>
            <a:ext cx="2864757" cy="1885042"/>
          </a:xfrm>
          <a:prstGeom prst="rect">
            <a:avLst/>
          </a:prstGeom>
        </p:spPr>
      </p:pic>
      <p:pic>
        <p:nvPicPr>
          <p:cNvPr id="10" name="Picture 10" descr="A picture containing indoor, room, altar, decorated&#10;&#10;Description automatically generated">
            <a:extLst>
              <a:ext uri="{FF2B5EF4-FFF2-40B4-BE49-F238E27FC236}">
                <a16:creationId xmlns:a16="http://schemas.microsoft.com/office/drawing/2014/main" id="{E6CEAA2F-EA78-4662-86BC-BB618B62886D}"/>
              </a:ext>
            </a:extLst>
          </p:cNvPr>
          <p:cNvPicPr>
            <a:picLocks noChangeAspect="1"/>
          </p:cNvPicPr>
          <p:nvPr/>
        </p:nvPicPr>
        <p:blipFill>
          <a:blip r:embed="rId8"/>
          <a:stretch>
            <a:fillRect/>
          </a:stretch>
        </p:blipFill>
        <p:spPr>
          <a:xfrm>
            <a:off x="6895193" y="1612673"/>
            <a:ext cx="2247900" cy="3514725"/>
          </a:xfrm>
          <a:prstGeom prst="rect">
            <a:avLst/>
          </a:prstGeom>
        </p:spPr>
      </p:pic>
      <p:pic>
        <p:nvPicPr>
          <p:cNvPr id="14" name="Picture 14" descr="A picture containing indoor, pew, altar&#10;&#10;Description automatically generated">
            <a:extLst>
              <a:ext uri="{FF2B5EF4-FFF2-40B4-BE49-F238E27FC236}">
                <a16:creationId xmlns:a16="http://schemas.microsoft.com/office/drawing/2014/main" id="{36432C33-78E2-4258-8E6A-74A8CF77CE15}"/>
              </a:ext>
            </a:extLst>
          </p:cNvPr>
          <p:cNvPicPr>
            <a:picLocks noChangeAspect="1"/>
          </p:cNvPicPr>
          <p:nvPr/>
        </p:nvPicPr>
        <p:blipFill>
          <a:blip r:embed="rId9"/>
          <a:stretch>
            <a:fillRect/>
          </a:stretch>
        </p:blipFill>
        <p:spPr>
          <a:xfrm>
            <a:off x="-1814" y="7264"/>
            <a:ext cx="2743200" cy="1826971"/>
          </a:xfrm>
          <a:prstGeom prst="rect">
            <a:avLst/>
          </a:prstGeom>
        </p:spPr>
      </p:pic>
      <p:pic>
        <p:nvPicPr>
          <p:cNvPr id="16" name="Picture 16" descr="A picture containing indoor, altar, hall&#10;&#10;Description automatically generated">
            <a:extLst>
              <a:ext uri="{FF2B5EF4-FFF2-40B4-BE49-F238E27FC236}">
                <a16:creationId xmlns:a16="http://schemas.microsoft.com/office/drawing/2014/main" id="{BCC0A142-CB9D-44A6-A582-5A89D1C66C66}"/>
              </a:ext>
            </a:extLst>
          </p:cNvPr>
          <p:cNvPicPr>
            <a:picLocks noChangeAspect="1"/>
          </p:cNvPicPr>
          <p:nvPr/>
        </p:nvPicPr>
        <p:blipFill rotWithShape="1">
          <a:blip r:embed="rId10"/>
          <a:srcRect l="67879" t="49220" r="9214" b="30657"/>
          <a:stretch/>
        </p:blipFill>
        <p:spPr>
          <a:xfrm>
            <a:off x="4384525" y="2361166"/>
            <a:ext cx="1992891" cy="1182846"/>
          </a:xfrm>
          <a:prstGeom prst="rect">
            <a:avLst/>
          </a:prstGeom>
          <a:ln>
            <a:noFill/>
          </a:ln>
          <a:effectLst>
            <a:softEdge rad="112500"/>
          </a:effectLst>
        </p:spPr>
      </p:pic>
      <p:pic>
        <p:nvPicPr>
          <p:cNvPr id="5" name="Picture 5" descr="A picture containing outdoor, government building&#10;&#10;Description automatically generated">
            <a:extLst>
              <a:ext uri="{FF2B5EF4-FFF2-40B4-BE49-F238E27FC236}">
                <a16:creationId xmlns:a16="http://schemas.microsoft.com/office/drawing/2014/main" id="{AEBA4BEB-CAE6-4475-B157-2E0A4DA5EBF6}"/>
              </a:ext>
            </a:extLst>
          </p:cNvPr>
          <p:cNvPicPr>
            <a:picLocks noChangeAspect="1"/>
          </p:cNvPicPr>
          <p:nvPr/>
        </p:nvPicPr>
        <p:blipFill>
          <a:blip r:embed="rId11"/>
          <a:stretch>
            <a:fillRect/>
          </a:stretch>
        </p:blipFill>
        <p:spPr>
          <a:xfrm>
            <a:off x="3799114" y="3164057"/>
            <a:ext cx="3169557" cy="1990387"/>
          </a:xfrm>
          <a:prstGeom prst="rect">
            <a:avLst/>
          </a:prstGeom>
        </p:spPr>
      </p:pic>
      <p:pic>
        <p:nvPicPr>
          <p:cNvPr id="12" name="Picture 12">
            <a:extLst>
              <a:ext uri="{FF2B5EF4-FFF2-40B4-BE49-F238E27FC236}">
                <a16:creationId xmlns:a16="http://schemas.microsoft.com/office/drawing/2014/main" id="{EA91EF59-8052-4DED-AFEC-49056E7D9D69}"/>
              </a:ext>
            </a:extLst>
          </p:cNvPr>
          <p:cNvPicPr>
            <a:picLocks noChangeAspect="1"/>
          </p:cNvPicPr>
          <p:nvPr/>
        </p:nvPicPr>
        <p:blipFill>
          <a:blip r:embed="rId12"/>
          <a:stretch>
            <a:fillRect/>
          </a:stretch>
        </p:blipFill>
        <p:spPr>
          <a:xfrm>
            <a:off x="989693" y="1447800"/>
            <a:ext cx="2247900" cy="2247900"/>
          </a:xfrm>
          <a:prstGeom prst="rect">
            <a:avLst/>
          </a:prstGeom>
        </p:spPr>
      </p:pic>
      <p:pic>
        <p:nvPicPr>
          <p:cNvPr id="11" name="Picture 11">
            <a:extLst>
              <a:ext uri="{FF2B5EF4-FFF2-40B4-BE49-F238E27FC236}">
                <a16:creationId xmlns:a16="http://schemas.microsoft.com/office/drawing/2014/main" id="{6D2F3B1A-56CE-4F70-AD2A-94A8E222CB1C}"/>
              </a:ext>
            </a:extLst>
          </p:cNvPr>
          <p:cNvPicPr>
            <a:picLocks noChangeAspect="1"/>
          </p:cNvPicPr>
          <p:nvPr/>
        </p:nvPicPr>
        <p:blipFill>
          <a:blip r:embed="rId13"/>
          <a:stretch>
            <a:fillRect/>
          </a:stretch>
        </p:blipFill>
        <p:spPr>
          <a:xfrm>
            <a:off x="5380264" y="1086078"/>
            <a:ext cx="2247900" cy="2771775"/>
          </a:xfrm>
          <a:prstGeom prst="rect">
            <a:avLst/>
          </a:prstGeom>
        </p:spPr>
      </p:pic>
    </p:spTree>
    <p:extLst>
      <p:ext uri="{BB962C8B-B14F-4D97-AF65-F5344CB8AC3E}">
        <p14:creationId xmlns:p14="http://schemas.microsoft.com/office/powerpoint/2010/main" val="4131374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pic>
        <p:nvPicPr>
          <p:cNvPr id="20" name="Picture 4">
            <a:extLst>
              <a:ext uri="{FF2B5EF4-FFF2-40B4-BE49-F238E27FC236}">
                <a16:creationId xmlns:a16="http://schemas.microsoft.com/office/drawing/2014/main" id="{D502DAA7-8AA3-4C23-886E-24B154650592}"/>
              </a:ext>
            </a:extLst>
          </p:cNvPr>
          <p:cNvPicPr>
            <a:picLocks noChangeAspect="1"/>
          </p:cNvPicPr>
          <p:nvPr/>
        </p:nvPicPr>
        <p:blipFill>
          <a:blip r:embed="rId3"/>
          <a:stretch>
            <a:fillRect/>
          </a:stretch>
        </p:blipFill>
        <p:spPr>
          <a:xfrm>
            <a:off x="3742714" y="201323"/>
            <a:ext cx="1138893" cy="1770023"/>
          </a:xfrm>
          <a:prstGeom prst="rect">
            <a:avLst/>
          </a:prstGeom>
        </p:spPr>
      </p:pic>
      <p:sp>
        <p:nvSpPr>
          <p:cNvPr id="2" name="Slide Number Placeholder 1">
            <a:extLst>
              <a:ext uri="{FF2B5EF4-FFF2-40B4-BE49-F238E27FC236}">
                <a16:creationId xmlns:a16="http://schemas.microsoft.com/office/drawing/2014/main" id="{1AB2A063-5CDF-498D-A9B8-BD6FB1CC80A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9</a:t>
            </a:fld>
            <a:endParaRPr lang="en"/>
          </a:p>
        </p:txBody>
      </p:sp>
      <p:pic>
        <p:nvPicPr>
          <p:cNvPr id="3" name="Picture 3" descr="A picture containing building, outdoor, stone, tan&#10;&#10;Description automatically generated">
            <a:extLst>
              <a:ext uri="{FF2B5EF4-FFF2-40B4-BE49-F238E27FC236}">
                <a16:creationId xmlns:a16="http://schemas.microsoft.com/office/drawing/2014/main" id="{073D881E-0A42-498D-A093-E0A23B8664AE}"/>
              </a:ext>
            </a:extLst>
          </p:cNvPr>
          <p:cNvPicPr>
            <a:picLocks noChangeAspect="1"/>
          </p:cNvPicPr>
          <p:nvPr/>
        </p:nvPicPr>
        <p:blipFill>
          <a:blip r:embed="rId4"/>
          <a:stretch>
            <a:fillRect/>
          </a:stretch>
        </p:blipFill>
        <p:spPr>
          <a:xfrm>
            <a:off x="52614" y="80736"/>
            <a:ext cx="2180772" cy="2904672"/>
          </a:xfrm>
          <a:prstGeom prst="rect">
            <a:avLst/>
          </a:prstGeom>
        </p:spPr>
      </p:pic>
      <p:pic>
        <p:nvPicPr>
          <p:cNvPr id="4" name="Picture 4">
            <a:extLst>
              <a:ext uri="{FF2B5EF4-FFF2-40B4-BE49-F238E27FC236}">
                <a16:creationId xmlns:a16="http://schemas.microsoft.com/office/drawing/2014/main" id="{EA0A60EC-CF98-4AE5-9E5B-29593C05F2F4}"/>
              </a:ext>
            </a:extLst>
          </p:cNvPr>
          <p:cNvPicPr>
            <a:picLocks noChangeAspect="1"/>
          </p:cNvPicPr>
          <p:nvPr/>
        </p:nvPicPr>
        <p:blipFill>
          <a:blip r:embed="rId5"/>
          <a:stretch>
            <a:fillRect/>
          </a:stretch>
        </p:blipFill>
        <p:spPr>
          <a:xfrm>
            <a:off x="4733471" y="80736"/>
            <a:ext cx="2108201" cy="2795815"/>
          </a:xfrm>
          <a:prstGeom prst="rect">
            <a:avLst/>
          </a:prstGeom>
        </p:spPr>
      </p:pic>
      <p:pic>
        <p:nvPicPr>
          <p:cNvPr id="5" name="Picture 5">
            <a:extLst>
              <a:ext uri="{FF2B5EF4-FFF2-40B4-BE49-F238E27FC236}">
                <a16:creationId xmlns:a16="http://schemas.microsoft.com/office/drawing/2014/main" id="{4F6F0584-01CB-475A-AE18-A39FD209C1B2}"/>
              </a:ext>
            </a:extLst>
          </p:cNvPr>
          <p:cNvPicPr>
            <a:picLocks noChangeAspect="1"/>
          </p:cNvPicPr>
          <p:nvPr/>
        </p:nvPicPr>
        <p:blipFill>
          <a:blip r:embed="rId6"/>
          <a:stretch>
            <a:fillRect/>
          </a:stretch>
        </p:blipFill>
        <p:spPr>
          <a:xfrm>
            <a:off x="6983184" y="2239735"/>
            <a:ext cx="2108200" cy="2841173"/>
          </a:xfrm>
          <a:prstGeom prst="rect">
            <a:avLst/>
          </a:prstGeom>
        </p:spPr>
      </p:pic>
      <p:pic>
        <p:nvPicPr>
          <p:cNvPr id="6" name="Picture 6" descr="A picture containing building, outdoor, stone, arch&#10;&#10;Description automatically generated">
            <a:extLst>
              <a:ext uri="{FF2B5EF4-FFF2-40B4-BE49-F238E27FC236}">
                <a16:creationId xmlns:a16="http://schemas.microsoft.com/office/drawing/2014/main" id="{8454BBB2-80D4-4071-A661-55633E0DC3F4}"/>
              </a:ext>
            </a:extLst>
          </p:cNvPr>
          <p:cNvPicPr>
            <a:picLocks noChangeAspect="1"/>
          </p:cNvPicPr>
          <p:nvPr/>
        </p:nvPicPr>
        <p:blipFill>
          <a:blip r:embed="rId7"/>
          <a:stretch>
            <a:fillRect/>
          </a:stretch>
        </p:blipFill>
        <p:spPr>
          <a:xfrm>
            <a:off x="1830116" y="2208421"/>
            <a:ext cx="2180773" cy="2904671"/>
          </a:xfrm>
          <a:prstGeom prst="rect">
            <a:avLst/>
          </a:prstGeom>
        </p:spPr>
      </p:pic>
      <p:pic>
        <p:nvPicPr>
          <p:cNvPr id="12" name="Picture 11">
            <a:extLst>
              <a:ext uri="{FF2B5EF4-FFF2-40B4-BE49-F238E27FC236}">
                <a16:creationId xmlns:a16="http://schemas.microsoft.com/office/drawing/2014/main" id="{C6E81A32-605D-464E-808F-10B079D34031}"/>
              </a:ext>
            </a:extLst>
          </p:cNvPr>
          <p:cNvPicPr>
            <a:picLocks noChangeAspect="1"/>
          </p:cNvPicPr>
          <p:nvPr/>
        </p:nvPicPr>
        <p:blipFill>
          <a:blip r:embed="rId8"/>
          <a:stretch>
            <a:fillRect/>
          </a:stretch>
        </p:blipFill>
        <p:spPr>
          <a:xfrm>
            <a:off x="160054" y="2437170"/>
            <a:ext cx="1608369" cy="2556614"/>
          </a:xfrm>
          <a:prstGeom prst="rect">
            <a:avLst/>
          </a:prstGeom>
        </p:spPr>
      </p:pic>
      <p:pic>
        <p:nvPicPr>
          <p:cNvPr id="18" name="Picture 5" descr="Diagram, engineering drawing&#10;&#10;Description automatically generated">
            <a:extLst>
              <a:ext uri="{FF2B5EF4-FFF2-40B4-BE49-F238E27FC236}">
                <a16:creationId xmlns:a16="http://schemas.microsoft.com/office/drawing/2014/main" id="{57DEFFA2-F606-4F9B-A9A4-F5ED442B231C}"/>
              </a:ext>
            </a:extLst>
          </p:cNvPr>
          <p:cNvPicPr>
            <a:picLocks noChangeAspect="1"/>
          </p:cNvPicPr>
          <p:nvPr/>
        </p:nvPicPr>
        <p:blipFill>
          <a:blip r:embed="rId9"/>
          <a:stretch>
            <a:fillRect/>
          </a:stretch>
        </p:blipFill>
        <p:spPr>
          <a:xfrm>
            <a:off x="6686106" y="76808"/>
            <a:ext cx="1350841" cy="2084169"/>
          </a:xfrm>
          <a:prstGeom prst="rect">
            <a:avLst/>
          </a:prstGeom>
        </p:spPr>
      </p:pic>
      <p:pic>
        <p:nvPicPr>
          <p:cNvPr id="10" name="Picture 9" descr="A picture containing linedrawing&#10;&#10;Description automatically generated">
            <a:extLst>
              <a:ext uri="{FF2B5EF4-FFF2-40B4-BE49-F238E27FC236}">
                <a16:creationId xmlns:a16="http://schemas.microsoft.com/office/drawing/2014/main" id="{EDE7DA11-46EB-4041-A894-E54CA01F28C9}"/>
              </a:ext>
            </a:extLst>
          </p:cNvPr>
          <p:cNvPicPr>
            <a:picLocks noChangeAspect="1"/>
          </p:cNvPicPr>
          <p:nvPr/>
        </p:nvPicPr>
        <p:blipFill>
          <a:blip r:embed="rId10"/>
          <a:stretch>
            <a:fillRect/>
          </a:stretch>
        </p:blipFill>
        <p:spPr>
          <a:xfrm>
            <a:off x="7561048" y="427423"/>
            <a:ext cx="1534657" cy="2267546"/>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766E55F7-92C7-4005-BB3A-A8B6AF2ACD9B}"/>
              </a:ext>
            </a:extLst>
          </p:cNvPr>
          <p:cNvPicPr>
            <a:picLocks noChangeAspect="1"/>
          </p:cNvPicPr>
          <p:nvPr/>
        </p:nvPicPr>
        <p:blipFill>
          <a:blip r:embed="rId11"/>
          <a:stretch>
            <a:fillRect/>
          </a:stretch>
        </p:blipFill>
        <p:spPr>
          <a:xfrm>
            <a:off x="2284393" y="77998"/>
            <a:ext cx="1403087" cy="2355384"/>
          </a:xfrm>
          <a:prstGeom prst="rect">
            <a:avLst/>
          </a:prstGeom>
        </p:spPr>
      </p:pic>
      <p:sp>
        <p:nvSpPr>
          <p:cNvPr id="7" name="TextBox 6">
            <a:extLst>
              <a:ext uri="{FF2B5EF4-FFF2-40B4-BE49-F238E27FC236}">
                <a16:creationId xmlns:a16="http://schemas.microsoft.com/office/drawing/2014/main" id="{68D9D597-D992-477A-AE54-91D511ADD14A}"/>
              </a:ext>
            </a:extLst>
          </p:cNvPr>
          <p:cNvSpPr txBox="1"/>
          <p:nvPr/>
        </p:nvSpPr>
        <p:spPr>
          <a:xfrm>
            <a:off x="4007881" y="2928196"/>
            <a:ext cx="3079092" cy="2262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Primary sources of Dylan Thomas Centre. Using continuous line to create quick sketches, with a focus on form and line. These sketches allowed me to be free-flowing and experimental which is important for developing initial ideas. On the other hand, due to the style of drawing I </a:t>
            </a:r>
            <a:r>
              <a:rPr lang="en-GB"/>
              <a:t>found it hard to draw straight lines and focus on correct perspective.</a:t>
            </a:r>
          </a:p>
        </p:txBody>
      </p:sp>
    </p:spTree>
    <p:extLst>
      <p:ext uri="{BB962C8B-B14F-4D97-AF65-F5344CB8AC3E}">
        <p14:creationId xmlns:p14="http://schemas.microsoft.com/office/powerpoint/2010/main" val="14191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B6B6A3-A50A-4F5A-8ED5-D5CE1D072E80}"/>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10</a:t>
            </a:fld>
            <a:endParaRPr lang="en"/>
          </a:p>
        </p:txBody>
      </p:sp>
      <p:pic>
        <p:nvPicPr>
          <p:cNvPr id="3" name="Picture 3" descr="A picture containing building, outdoor, stone, arch&#10;&#10;Description automatically generated">
            <a:extLst>
              <a:ext uri="{FF2B5EF4-FFF2-40B4-BE49-F238E27FC236}">
                <a16:creationId xmlns:a16="http://schemas.microsoft.com/office/drawing/2014/main" id="{17CF017B-01C8-4741-8FD1-CBAAD6C7C46F}"/>
              </a:ext>
            </a:extLst>
          </p:cNvPr>
          <p:cNvPicPr>
            <a:picLocks noChangeAspect="1"/>
          </p:cNvPicPr>
          <p:nvPr/>
        </p:nvPicPr>
        <p:blipFill>
          <a:blip r:embed="rId3"/>
          <a:stretch>
            <a:fillRect/>
          </a:stretch>
        </p:blipFill>
        <p:spPr>
          <a:xfrm>
            <a:off x="2429328" y="-907"/>
            <a:ext cx="2882128" cy="3574466"/>
          </a:xfrm>
          <a:prstGeom prst="rect">
            <a:avLst/>
          </a:prstGeom>
        </p:spPr>
      </p:pic>
      <p:pic>
        <p:nvPicPr>
          <p:cNvPr id="4" name="Picture 4" descr="A picture containing indoor&#10;&#10;Description automatically generated">
            <a:extLst>
              <a:ext uri="{FF2B5EF4-FFF2-40B4-BE49-F238E27FC236}">
                <a16:creationId xmlns:a16="http://schemas.microsoft.com/office/drawing/2014/main" id="{668E79A5-6824-408C-A712-C1CDDF69BD15}"/>
              </a:ext>
            </a:extLst>
          </p:cNvPr>
          <p:cNvPicPr>
            <a:picLocks noChangeAspect="1"/>
          </p:cNvPicPr>
          <p:nvPr/>
        </p:nvPicPr>
        <p:blipFill>
          <a:blip r:embed="rId4"/>
          <a:stretch>
            <a:fillRect/>
          </a:stretch>
        </p:blipFill>
        <p:spPr>
          <a:xfrm>
            <a:off x="79827" y="71664"/>
            <a:ext cx="2207986" cy="2950029"/>
          </a:xfrm>
          <a:prstGeom prst="rect">
            <a:avLst/>
          </a:prstGeom>
        </p:spPr>
      </p:pic>
      <p:pic>
        <p:nvPicPr>
          <p:cNvPr id="5" name="Picture 5">
            <a:extLst>
              <a:ext uri="{FF2B5EF4-FFF2-40B4-BE49-F238E27FC236}">
                <a16:creationId xmlns:a16="http://schemas.microsoft.com/office/drawing/2014/main" id="{B3B9B752-3785-416A-9AF8-31F8CA0B15A7}"/>
              </a:ext>
            </a:extLst>
          </p:cNvPr>
          <p:cNvPicPr>
            <a:picLocks noChangeAspect="1"/>
          </p:cNvPicPr>
          <p:nvPr/>
        </p:nvPicPr>
        <p:blipFill>
          <a:blip r:embed="rId5"/>
          <a:stretch>
            <a:fillRect/>
          </a:stretch>
        </p:blipFill>
        <p:spPr>
          <a:xfrm>
            <a:off x="79084" y="2403020"/>
            <a:ext cx="1990271" cy="2650672"/>
          </a:xfrm>
          <a:prstGeom prst="rect">
            <a:avLst/>
          </a:prstGeom>
        </p:spPr>
      </p:pic>
      <p:pic>
        <p:nvPicPr>
          <p:cNvPr id="7" name="Picture 7" descr="A picture containing text, floor, indoor&#10;&#10;Description automatically generated">
            <a:extLst>
              <a:ext uri="{FF2B5EF4-FFF2-40B4-BE49-F238E27FC236}">
                <a16:creationId xmlns:a16="http://schemas.microsoft.com/office/drawing/2014/main" id="{2A1A0BCC-1115-4E70-9358-7171782F84DC}"/>
              </a:ext>
            </a:extLst>
          </p:cNvPr>
          <p:cNvPicPr>
            <a:picLocks noChangeAspect="1"/>
          </p:cNvPicPr>
          <p:nvPr/>
        </p:nvPicPr>
        <p:blipFill rotWithShape="1">
          <a:blip r:embed="rId6"/>
          <a:srcRect t="9416" r="433" b="5519"/>
          <a:stretch/>
        </p:blipFill>
        <p:spPr>
          <a:xfrm>
            <a:off x="6944787" y="-7744"/>
            <a:ext cx="2198939" cy="2479405"/>
          </a:xfrm>
          <a:prstGeom prst="rect">
            <a:avLst/>
          </a:prstGeom>
        </p:spPr>
      </p:pic>
      <p:pic>
        <p:nvPicPr>
          <p:cNvPr id="10" name="Picture 9" descr="A picture containing stove&#10;&#10;Description automatically generated">
            <a:extLst>
              <a:ext uri="{FF2B5EF4-FFF2-40B4-BE49-F238E27FC236}">
                <a16:creationId xmlns:a16="http://schemas.microsoft.com/office/drawing/2014/main" id="{33712192-605D-4FA3-A494-1325135F1813}"/>
              </a:ext>
            </a:extLst>
          </p:cNvPr>
          <p:cNvPicPr>
            <a:picLocks noChangeAspect="1"/>
          </p:cNvPicPr>
          <p:nvPr/>
        </p:nvPicPr>
        <p:blipFill>
          <a:blip r:embed="rId7"/>
          <a:stretch>
            <a:fillRect/>
          </a:stretch>
        </p:blipFill>
        <p:spPr>
          <a:xfrm>
            <a:off x="1835287" y="2572496"/>
            <a:ext cx="1433030" cy="2234020"/>
          </a:xfrm>
          <a:prstGeom prst="rect">
            <a:avLst/>
          </a:prstGeom>
        </p:spPr>
      </p:pic>
      <p:sp>
        <p:nvSpPr>
          <p:cNvPr id="9" name="TextBox 8">
            <a:extLst>
              <a:ext uri="{FF2B5EF4-FFF2-40B4-BE49-F238E27FC236}">
                <a16:creationId xmlns:a16="http://schemas.microsoft.com/office/drawing/2014/main" id="{32723FCF-8BDF-47E9-9306-A10373108ABE}"/>
              </a:ext>
            </a:extLst>
          </p:cNvPr>
          <p:cNvSpPr txBox="1"/>
          <p:nvPr/>
        </p:nvSpPr>
        <p:spPr>
          <a:xfrm>
            <a:off x="5069362" y="3572017"/>
            <a:ext cx="407284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Developing my continuous line sketch to create a model. I used white card as its quick and can be manipulated easily. My decision for using this material first was to familiarise myself with scale. Hot glue was used to quickly assemble the model which can be visibly seen, for my final model I would not use hot glue but instead PVA.</a:t>
            </a:r>
          </a:p>
        </p:txBody>
      </p:sp>
      <p:pic>
        <p:nvPicPr>
          <p:cNvPr id="6" name="Picture 6" descr="A picture containing indoor, wall&#10;&#10;Description automatically generated">
            <a:extLst>
              <a:ext uri="{FF2B5EF4-FFF2-40B4-BE49-F238E27FC236}">
                <a16:creationId xmlns:a16="http://schemas.microsoft.com/office/drawing/2014/main" id="{E0EDFC1F-4E7A-4D28-AC09-3D13A3C04269}"/>
              </a:ext>
            </a:extLst>
          </p:cNvPr>
          <p:cNvPicPr>
            <a:picLocks noChangeAspect="1"/>
          </p:cNvPicPr>
          <p:nvPr/>
        </p:nvPicPr>
        <p:blipFill rotWithShape="1">
          <a:blip r:embed="rId8"/>
          <a:srcRect t="-216" r="431" b="23948"/>
          <a:stretch/>
        </p:blipFill>
        <p:spPr>
          <a:xfrm>
            <a:off x="5365242" y="74687"/>
            <a:ext cx="1831732" cy="1866124"/>
          </a:xfrm>
          <a:prstGeom prst="rect">
            <a:avLst/>
          </a:prstGeom>
        </p:spPr>
      </p:pic>
      <p:pic>
        <p:nvPicPr>
          <p:cNvPr id="8" name="Picture 8" descr="A picture containing floor, indoor, white&#10;&#10;Description automatically generated">
            <a:extLst>
              <a:ext uri="{FF2B5EF4-FFF2-40B4-BE49-F238E27FC236}">
                <a16:creationId xmlns:a16="http://schemas.microsoft.com/office/drawing/2014/main" id="{2DAFA4EA-5DA6-48BA-B3CE-22614DF06286}"/>
              </a:ext>
            </a:extLst>
          </p:cNvPr>
          <p:cNvPicPr>
            <a:picLocks noChangeAspect="1"/>
          </p:cNvPicPr>
          <p:nvPr/>
        </p:nvPicPr>
        <p:blipFill rotWithShape="1">
          <a:blip r:embed="rId9"/>
          <a:srcRect l="5403" t="22879" r="2854" b="20397"/>
          <a:stretch/>
        </p:blipFill>
        <p:spPr>
          <a:xfrm>
            <a:off x="5844781" y="1907321"/>
            <a:ext cx="1833899" cy="1586558"/>
          </a:xfrm>
          <a:prstGeom prst="rect">
            <a:avLst/>
          </a:prstGeom>
        </p:spPr>
      </p:pic>
      <p:pic>
        <p:nvPicPr>
          <p:cNvPr id="11" name="Picture 11" descr="A picture containing indoor&#10;&#10;Description automatically generated">
            <a:extLst>
              <a:ext uri="{FF2B5EF4-FFF2-40B4-BE49-F238E27FC236}">
                <a16:creationId xmlns:a16="http://schemas.microsoft.com/office/drawing/2014/main" id="{1899BDE2-42FE-40D0-BB45-B0379DF2EA0A}"/>
              </a:ext>
            </a:extLst>
          </p:cNvPr>
          <p:cNvPicPr>
            <a:picLocks noChangeAspect="1"/>
          </p:cNvPicPr>
          <p:nvPr/>
        </p:nvPicPr>
        <p:blipFill>
          <a:blip r:embed="rId10"/>
          <a:stretch>
            <a:fillRect/>
          </a:stretch>
        </p:blipFill>
        <p:spPr>
          <a:xfrm>
            <a:off x="3270858" y="3569135"/>
            <a:ext cx="1639344" cy="2185792"/>
          </a:xfrm>
          <a:prstGeom prst="rect">
            <a:avLst/>
          </a:prstGeom>
        </p:spPr>
      </p:pic>
    </p:spTree>
    <p:extLst>
      <p:ext uri="{BB962C8B-B14F-4D97-AF65-F5344CB8AC3E}">
        <p14:creationId xmlns:p14="http://schemas.microsoft.com/office/powerpoint/2010/main" val="23673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95D882-3DC7-4CF7-B9EA-B1CDFDB0BB1C}"/>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11</a:t>
            </a:fld>
            <a:endParaRPr lang="en"/>
          </a:p>
        </p:txBody>
      </p:sp>
      <p:pic>
        <p:nvPicPr>
          <p:cNvPr id="3" name="Picture 3">
            <a:extLst>
              <a:ext uri="{FF2B5EF4-FFF2-40B4-BE49-F238E27FC236}">
                <a16:creationId xmlns:a16="http://schemas.microsoft.com/office/drawing/2014/main" id="{9B681B34-42A6-4335-96A0-F6716DA6E2DA}"/>
              </a:ext>
            </a:extLst>
          </p:cNvPr>
          <p:cNvPicPr>
            <a:picLocks noChangeAspect="1"/>
          </p:cNvPicPr>
          <p:nvPr/>
        </p:nvPicPr>
        <p:blipFill rotWithShape="1">
          <a:blip r:embed="rId3"/>
          <a:srcRect l="6122" t="11104" r="9070" b="6097"/>
          <a:stretch/>
        </p:blipFill>
        <p:spPr>
          <a:xfrm>
            <a:off x="4597398" y="930224"/>
            <a:ext cx="2315657" cy="2967477"/>
          </a:xfrm>
          <a:prstGeom prst="rect">
            <a:avLst/>
          </a:prstGeom>
        </p:spPr>
      </p:pic>
      <p:pic>
        <p:nvPicPr>
          <p:cNvPr id="4" name="Picture 4">
            <a:extLst>
              <a:ext uri="{FF2B5EF4-FFF2-40B4-BE49-F238E27FC236}">
                <a16:creationId xmlns:a16="http://schemas.microsoft.com/office/drawing/2014/main" id="{886B28F0-3346-4250-8457-AB411C8A3960}"/>
              </a:ext>
            </a:extLst>
          </p:cNvPr>
          <p:cNvPicPr>
            <a:picLocks noChangeAspect="1"/>
          </p:cNvPicPr>
          <p:nvPr/>
        </p:nvPicPr>
        <p:blipFill rotWithShape="1">
          <a:blip r:embed="rId4"/>
          <a:srcRect l="1845" t="26316" r="9225" b="13573"/>
          <a:stretch/>
        </p:blipFill>
        <p:spPr>
          <a:xfrm>
            <a:off x="6907592" y="1432378"/>
            <a:ext cx="2246903" cy="2040329"/>
          </a:xfrm>
          <a:prstGeom prst="rect">
            <a:avLst/>
          </a:prstGeom>
        </p:spPr>
      </p:pic>
      <p:pic>
        <p:nvPicPr>
          <p:cNvPr id="5" name="Picture 5" descr="Diagram, engineering drawing&#10;&#10;Description automatically generated">
            <a:extLst>
              <a:ext uri="{FF2B5EF4-FFF2-40B4-BE49-F238E27FC236}">
                <a16:creationId xmlns:a16="http://schemas.microsoft.com/office/drawing/2014/main" id="{E334E3C3-1084-488A-B561-4D4832E63182}"/>
              </a:ext>
            </a:extLst>
          </p:cNvPr>
          <p:cNvPicPr>
            <a:picLocks noChangeAspect="1"/>
          </p:cNvPicPr>
          <p:nvPr/>
        </p:nvPicPr>
        <p:blipFill rotWithShape="1">
          <a:blip r:embed="rId5"/>
          <a:srcRect l="1195" t="13814" r="12350" b="2703"/>
          <a:stretch/>
        </p:blipFill>
        <p:spPr>
          <a:xfrm>
            <a:off x="2290433" y="933450"/>
            <a:ext cx="2299450" cy="2967871"/>
          </a:xfrm>
          <a:prstGeom prst="rect">
            <a:avLst/>
          </a:prstGeom>
        </p:spPr>
      </p:pic>
      <p:pic>
        <p:nvPicPr>
          <p:cNvPr id="6" name="Picture 6" descr="Diagram, engineering drawing&#10;&#10;Description automatically generated">
            <a:extLst>
              <a:ext uri="{FF2B5EF4-FFF2-40B4-BE49-F238E27FC236}">
                <a16:creationId xmlns:a16="http://schemas.microsoft.com/office/drawing/2014/main" id="{E0DF3FE4-816B-48C1-83C0-B0A11067AA90}"/>
              </a:ext>
            </a:extLst>
          </p:cNvPr>
          <p:cNvPicPr>
            <a:picLocks noChangeAspect="1"/>
          </p:cNvPicPr>
          <p:nvPr/>
        </p:nvPicPr>
        <p:blipFill rotWithShape="1">
          <a:blip r:embed="rId6"/>
          <a:srcRect l="3413" t="3293" r="2844" b="6587"/>
          <a:stretch/>
        </p:blipFill>
        <p:spPr>
          <a:xfrm>
            <a:off x="3023" y="933452"/>
            <a:ext cx="2311340" cy="2968890"/>
          </a:xfrm>
          <a:prstGeom prst="rect">
            <a:avLst/>
          </a:prstGeom>
        </p:spPr>
      </p:pic>
    </p:spTree>
    <p:extLst>
      <p:ext uri="{BB962C8B-B14F-4D97-AF65-F5344CB8AC3E}">
        <p14:creationId xmlns:p14="http://schemas.microsoft.com/office/powerpoint/2010/main" val="1982181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237950B-0214-4638-AF5C-B60046F93C75}"/>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12</a:t>
            </a:fld>
            <a:endParaRPr lang="en"/>
          </a:p>
        </p:txBody>
      </p:sp>
      <p:pic>
        <p:nvPicPr>
          <p:cNvPr id="3" name="Picture 3">
            <a:extLst>
              <a:ext uri="{FF2B5EF4-FFF2-40B4-BE49-F238E27FC236}">
                <a16:creationId xmlns:a16="http://schemas.microsoft.com/office/drawing/2014/main" id="{2799311D-360D-48D7-A7F8-EEAF86ED9E48}"/>
              </a:ext>
            </a:extLst>
          </p:cNvPr>
          <p:cNvPicPr>
            <a:picLocks noChangeAspect="1"/>
          </p:cNvPicPr>
          <p:nvPr/>
        </p:nvPicPr>
        <p:blipFill>
          <a:blip r:embed="rId3"/>
          <a:stretch>
            <a:fillRect/>
          </a:stretch>
        </p:blipFill>
        <p:spPr>
          <a:xfrm>
            <a:off x="2837543" y="906"/>
            <a:ext cx="2525486" cy="1894115"/>
          </a:xfrm>
          <a:prstGeom prst="rect">
            <a:avLst/>
          </a:prstGeom>
        </p:spPr>
      </p:pic>
      <p:pic>
        <p:nvPicPr>
          <p:cNvPr id="4" name="Picture 4" descr="Diagram, engineering drawing&#10;&#10;Description automatically generated">
            <a:extLst>
              <a:ext uri="{FF2B5EF4-FFF2-40B4-BE49-F238E27FC236}">
                <a16:creationId xmlns:a16="http://schemas.microsoft.com/office/drawing/2014/main" id="{1CE548A0-32D7-4745-8325-A2D076072A9B}"/>
              </a:ext>
            </a:extLst>
          </p:cNvPr>
          <p:cNvPicPr>
            <a:picLocks noChangeAspect="1"/>
          </p:cNvPicPr>
          <p:nvPr/>
        </p:nvPicPr>
        <p:blipFill>
          <a:blip r:embed="rId4"/>
          <a:stretch>
            <a:fillRect/>
          </a:stretch>
        </p:blipFill>
        <p:spPr>
          <a:xfrm>
            <a:off x="107044" y="906"/>
            <a:ext cx="2534559" cy="1894115"/>
          </a:xfrm>
          <a:prstGeom prst="rect">
            <a:avLst/>
          </a:prstGeom>
        </p:spPr>
      </p:pic>
      <p:pic>
        <p:nvPicPr>
          <p:cNvPr id="8" name="Picture 8" descr="A picture containing indoor, floor, altar&#10;&#10;Description automatically generated">
            <a:extLst>
              <a:ext uri="{FF2B5EF4-FFF2-40B4-BE49-F238E27FC236}">
                <a16:creationId xmlns:a16="http://schemas.microsoft.com/office/drawing/2014/main" id="{270F0F9B-3D5E-423A-BC75-39E7012A07DF}"/>
              </a:ext>
            </a:extLst>
          </p:cNvPr>
          <p:cNvPicPr>
            <a:picLocks noChangeAspect="1"/>
          </p:cNvPicPr>
          <p:nvPr/>
        </p:nvPicPr>
        <p:blipFill>
          <a:blip r:embed="rId5"/>
          <a:stretch>
            <a:fillRect/>
          </a:stretch>
        </p:blipFill>
        <p:spPr>
          <a:xfrm>
            <a:off x="5558972" y="203064"/>
            <a:ext cx="3532414" cy="2360657"/>
          </a:xfrm>
          <a:prstGeom prst="rect">
            <a:avLst/>
          </a:prstGeom>
        </p:spPr>
      </p:pic>
      <p:pic>
        <p:nvPicPr>
          <p:cNvPr id="9" name="Picture 9">
            <a:extLst>
              <a:ext uri="{FF2B5EF4-FFF2-40B4-BE49-F238E27FC236}">
                <a16:creationId xmlns:a16="http://schemas.microsoft.com/office/drawing/2014/main" id="{5810C1C6-0B08-4333-A7EE-DE980CC018FC}"/>
              </a:ext>
            </a:extLst>
          </p:cNvPr>
          <p:cNvPicPr>
            <a:picLocks noChangeAspect="1"/>
          </p:cNvPicPr>
          <p:nvPr/>
        </p:nvPicPr>
        <p:blipFill>
          <a:blip r:embed="rId6"/>
          <a:stretch>
            <a:fillRect/>
          </a:stretch>
        </p:blipFill>
        <p:spPr>
          <a:xfrm>
            <a:off x="5558971" y="2647657"/>
            <a:ext cx="3532414" cy="2370043"/>
          </a:xfrm>
          <a:prstGeom prst="rect">
            <a:avLst/>
          </a:prstGeom>
        </p:spPr>
      </p:pic>
      <p:pic>
        <p:nvPicPr>
          <p:cNvPr id="12" name="Picture 7" descr="Diagram&#10;&#10;Description automatically generated">
            <a:extLst>
              <a:ext uri="{FF2B5EF4-FFF2-40B4-BE49-F238E27FC236}">
                <a16:creationId xmlns:a16="http://schemas.microsoft.com/office/drawing/2014/main" id="{1C72F70C-2442-47F4-83D6-8A3659290378}"/>
              </a:ext>
            </a:extLst>
          </p:cNvPr>
          <p:cNvPicPr>
            <a:picLocks noChangeAspect="1"/>
          </p:cNvPicPr>
          <p:nvPr/>
        </p:nvPicPr>
        <p:blipFill rotWithShape="1">
          <a:blip r:embed="rId7"/>
          <a:srcRect l="7671" t="3750" r="4603" b="5938"/>
          <a:stretch/>
        </p:blipFill>
        <p:spPr>
          <a:xfrm>
            <a:off x="109322" y="1968835"/>
            <a:ext cx="2314489" cy="3167568"/>
          </a:xfrm>
          <a:prstGeom prst="rect">
            <a:avLst/>
          </a:prstGeom>
        </p:spPr>
      </p:pic>
      <p:pic>
        <p:nvPicPr>
          <p:cNvPr id="14" name="Picture 8" descr="Letter&#10;&#10;Description automatically generated">
            <a:extLst>
              <a:ext uri="{FF2B5EF4-FFF2-40B4-BE49-F238E27FC236}">
                <a16:creationId xmlns:a16="http://schemas.microsoft.com/office/drawing/2014/main" id="{DB3CB209-52CB-41EE-BAF7-6BF42E1545CC}"/>
              </a:ext>
            </a:extLst>
          </p:cNvPr>
          <p:cNvPicPr>
            <a:picLocks noChangeAspect="1"/>
          </p:cNvPicPr>
          <p:nvPr/>
        </p:nvPicPr>
        <p:blipFill rotWithShape="1">
          <a:blip r:embed="rId8"/>
          <a:srcRect l="4245" t="27465" r="3773" b="23777"/>
          <a:stretch/>
        </p:blipFill>
        <p:spPr>
          <a:xfrm>
            <a:off x="2481770" y="1968833"/>
            <a:ext cx="1915033" cy="1336876"/>
          </a:xfrm>
          <a:prstGeom prst="rect">
            <a:avLst/>
          </a:prstGeom>
        </p:spPr>
      </p:pic>
      <p:sp>
        <p:nvSpPr>
          <p:cNvPr id="5" name="TextBox 4">
            <a:extLst>
              <a:ext uri="{FF2B5EF4-FFF2-40B4-BE49-F238E27FC236}">
                <a16:creationId xmlns:a16="http://schemas.microsoft.com/office/drawing/2014/main" id="{F1B18CC5-3E0D-4019-A185-D237B90FFCE1}"/>
              </a:ext>
            </a:extLst>
          </p:cNvPr>
          <p:cNvSpPr txBox="1"/>
          <p:nvPr/>
        </p:nvSpPr>
        <p:spPr>
          <a:xfrm>
            <a:off x="2427340" y="3370457"/>
            <a:ext cx="274319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Working with cardboard to create a prototype for a staircase, with technical drawing plans. I found it difficult working with the curved edges in my cardboard prototype, which has influenced me to stick </a:t>
            </a:r>
            <a:r>
              <a:rPr lang="en-GB"/>
              <a:t>with the original palace design.</a:t>
            </a:r>
          </a:p>
        </p:txBody>
      </p:sp>
    </p:spTree>
    <p:extLst>
      <p:ext uri="{BB962C8B-B14F-4D97-AF65-F5344CB8AC3E}">
        <p14:creationId xmlns:p14="http://schemas.microsoft.com/office/powerpoint/2010/main" val="707431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D3F81C-602E-4753-8479-2B2B2E1846A6}"/>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13</a:t>
            </a:fld>
            <a:endParaRPr lang="en"/>
          </a:p>
        </p:txBody>
      </p:sp>
      <p:pic>
        <p:nvPicPr>
          <p:cNvPr id="3" name="Picture 3" descr="A picture containing text&#10;&#10;Description automatically generated">
            <a:extLst>
              <a:ext uri="{FF2B5EF4-FFF2-40B4-BE49-F238E27FC236}">
                <a16:creationId xmlns:a16="http://schemas.microsoft.com/office/drawing/2014/main" id="{8217147D-E3EF-4805-B3D7-1ECD52C5250B}"/>
              </a:ext>
            </a:extLst>
          </p:cNvPr>
          <p:cNvPicPr>
            <a:picLocks noChangeAspect="1"/>
          </p:cNvPicPr>
          <p:nvPr/>
        </p:nvPicPr>
        <p:blipFill>
          <a:blip r:embed="rId3"/>
          <a:stretch>
            <a:fillRect/>
          </a:stretch>
        </p:blipFill>
        <p:spPr>
          <a:xfrm>
            <a:off x="46490" y="48759"/>
            <a:ext cx="2038804" cy="1798411"/>
          </a:xfrm>
          <a:prstGeom prst="rect">
            <a:avLst/>
          </a:prstGeom>
        </p:spPr>
      </p:pic>
      <p:pic>
        <p:nvPicPr>
          <p:cNvPr id="6" name="Picture 6">
            <a:extLst>
              <a:ext uri="{FF2B5EF4-FFF2-40B4-BE49-F238E27FC236}">
                <a16:creationId xmlns:a16="http://schemas.microsoft.com/office/drawing/2014/main" id="{048FDCB7-3620-4C1F-ACC3-F93DC2F54D68}"/>
              </a:ext>
            </a:extLst>
          </p:cNvPr>
          <p:cNvPicPr>
            <a:picLocks noChangeAspect="1"/>
          </p:cNvPicPr>
          <p:nvPr/>
        </p:nvPicPr>
        <p:blipFill rotWithShape="1">
          <a:blip r:embed="rId4"/>
          <a:srcRect l="15511" t="7426" r="4620" b="3960"/>
          <a:stretch/>
        </p:blipFill>
        <p:spPr>
          <a:xfrm>
            <a:off x="2610755" y="1241878"/>
            <a:ext cx="2635443" cy="3903362"/>
          </a:xfrm>
          <a:prstGeom prst="rect">
            <a:avLst/>
          </a:prstGeom>
        </p:spPr>
      </p:pic>
      <p:pic>
        <p:nvPicPr>
          <p:cNvPr id="7" name="Picture 7">
            <a:extLst>
              <a:ext uri="{FF2B5EF4-FFF2-40B4-BE49-F238E27FC236}">
                <a16:creationId xmlns:a16="http://schemas.microsoft.com/office/drawing/2014/main" id="{86E897A5-DCA8-4845-8E08-FA3F29AED0DC}"/>
              </a:ext>
            </a:extLst>
          </p:cNvPr>
          <p:cNvPicPr>
            <a:picLocks noChangeAspect="1"/>
          </p:cNvPicPr>
          <p:nvPr/>
        </p:nvPicPr>
        <p:blipFill rotWithShape="1">
          <a:blip r:embed="rId5"/>
          <a:srcRect l="6931" t="11986" r="7591" b="13014"/>
          <a:stretch/>
        </p:blipFill>
        <p:spPr>
          <a:xfrm>
            <a:off x="6032244" y="3272840"/>
            <a:ext cx="3115640" cy="1866675"/>
          </a:xfrm>
          <a:prstGeom prst="rect">
            <a:avLst/>
          </a:prstGeom>
        </p:spPr>
      </p:pic>
      <p:pic>
        <p:nvPicPr>
          <p:cNvPr id="5" name="Picture 5" descr="Diagram&#10;&#10;Description automatically generated">
            <a:extLst>
              <a:ext uri="{FF2B5EF4-FFF2-40B4-BE49-F238E27FC236}">
                <a16:creationId xmlns:a16="http://schemas.microsoft.com/office/drawing/2014/main" id="{89974EEF-1243-4922-83A4-C231D81EADB5}"/>
              </a:ext>
            </a:extLst>
          </p:cNvPr>
          <p:cNvPicPr>
            <a:picLocks noChangeAspect="1"/>
          </p:cNvPicPr>
          <p:nvPr/>
        </p:nvPicPr>
        <p:blipFill rotWithShape="1">
          <a:blip r:embed="rId6"/>
          <a:srcRect l="19032" t="21169" r="39274" b="11048"/>
          <a:stretch/>
        </p:blipFill>
        <p:spPr>
          <a:xfrm rot="5400000">
            <a:off x="729948" y="3312986"/>
            <a:ext cx="1098399" cy="2470162"/>
          </a:xfrm>
          <a:prstGeom prst="rect">
            <a:avLst/>
          </a:prstGeom>
        </p:spPr>
      </p:pic>
      <p:pic>
        <p:nvPicPr>
          <p:cNvPr id="8" name="Picture 8">
            <a:extLst>
              <a:ext uri="{FF2B5EF4-FFF2-40B4-BE49-F238E27FC236}">
                <a16:creationId xmlns:a16="http://schemas.microsoft.com/office/drawing/2014/main" id="{CE423DC6-EEF9-4410-A639-5679D9305A97}"/>
              </a:ext>
            </a:extLst>
          </p:cNvPr>
          <p:cNvPicPr>
            <a:picLocks noChangeAspect="1"/>
          </p:cNvPicPr>
          <p:nvPr/>
        </p:nvPicPr>
        <p:blipFill rotWithShape="1">
          <a:blip r:embed="rId7"/>
          <a:srcRect l="3630" t="11663" r="3630" b="18610"/>
          <a:stretch/>
        </p:blipFill>
        <p:spPr>
          <a:xfrm>
            <a:off x="234045" y="1722664"/>
            <a:ext cx="2290030" cy="2287258"/>
          </a:xfrm>
          <a:prstGeom prst="rect">
            <a:avLst/>
          </a:prstGeom>
        </p:spPr>
      </p:pic>
      <p:pic>
        <p:nvPicPr>
          <p:cNvPr id="4" name="Picture 4" descr="Background pattern&#10;&#10;Description automatically generated">
            <a:extLst>
              <a:ext uri="{FF2B5EF4-FFF2-40B4-BE49-F238E27FC236}">
                <a16:creationId xmlns:a16="http://schemas.microsoft.com/office/drawing/2014/main" id="{205FE3E3-7EEE-40E9-B07A-7439755DA47B}"/>
              </a:ext>
            </a:extLst>
          </p:cNvPr>
          <p:cNvPicPr>
            <a:picLocks noChangeAspect="1"/>
          </p:cNvPicPr>
          <p:nvPr/>
        </p:nvPicPr>
        <p:blipFill rotWithShape="1">
          <a:blip r:embed="rId8"/>
          <a:srcRect l="25055" t="25698" r="34866" b="10335"/>
          <a:stretch/>
        </p:blipFill>
        <p:spPr>
          <a:xfrm rot="5400000">
            <a:off x="2785885" y="-584905"/>
            <a:ext cx="1061857" cy="2334130"/>
          </a:xfrm>
          <a:prstGeom prst="rect">
            <a:avLst/>
          </a:prstGeom>
        </p:spPr>
      </p:pic>
      <p:pic>
        <p:nvPicPr>
          <p:cNvPr id="9" name="Picture 9" descr="A picture containing container, box, fabric, chest of drawers&#10;&#10;Description automatically generated">
            <a:extLst>
              <a:ext uri="{FF2B5EF4-FFF2-40B4-BE49-F238E27FC236}">
                <a16:creationId xmlns:a16="http://schemas.microsoft.com/office/drawing/2014/main" id="{F93C73A8-4B4A-4D8D-A076-AEBDA8D1AB91}"/>
              </a:ext>
            </a:extLst>
          </p:cNvPr>
          <p:cNvPicPr>
            <a:picLocks noChangeAspect="1"/>
          </p:cNvPicPr>
          <p:nvPr/>
        </p:nvPicPr>
        <p:blipFill>
          <a:blip r:embed="rId9"/>
          <a:stretch>
            <a:fillRect/>
          </a:stretch>
        </p:blipFill>
        <p:spPr>
          <a:xfrm>
            <a:off x="4260623" y="117475"/>
            <a:ext cx="2527754" cy="1334407"/>
          </a:xfrm>
          <a:prstGeom prst="rect">
            <a:avLst/>
          </a:prstGeom>
        </p:spPr>
      </p:pic>
      <p:pic>
        <p:nvPicPr>
          <p:cNvPr id="10" name="Picture 10">
            <a:extLst>
              <a:ext uri="{FF2B5EF4-FFF2-40B4-BE49-F238E27FC236}">
                <a16:creationId xmlns:a16="http://schemas.microsoft.com/office/drawing/2014/main" id="{BC8D3664-DEB3-4C6A-84D9-299D9C166EF3}"/>
              </a:ext>
            </a:extLst>
          </p:cNvPr>
          <p:cNvPicPr>
            <a:picLocks noChangeAspect="1"/>
          </p:cNvPicPr>
          <p:nvPr/>
        </p:nvPicPr>
        <p:blipFill>
          <a:blip r:embed="rId10"/>
          <a:stretch>
            <a:fillRect/>
          </a:stretch>
        </p:blipFill>
        <p:spPr>
          <a:xfrm>
            <a:off x="6783616" y="122007"/>
            <a:ext cx="2316841" cy="1325336"/>
          </a:xfrm>
          <a:prstGeom prst="rect">
            <a:avLst/>
          </a:prstGeom>
        </p:spPr>
      </p:pic>
      <p:sp>
        <p:nvSpPr>
          <p:cNvPr id="11" name="TextBox 10">
            <a:extLst>
              <a:ext uri="{FF2B5EF4-FFF2-40B4-BE49-F238E27FC236}">
                <a16:creationId xmlns:a16="http://schemas.microsoft.com/office/drawing/2014/main" id="{0DFA2D8C-83E0-4EAE-8EE2-37F355CBFE33}"/>
              </a:ext>
            </a:extLst>
          </p:cNvPr>
          <p:cNvSpPr txBox="1"/>
          <p:nvPr/>
        </p:nvSpPr>
        <p:spPr>
          <a:xfrm>
            <a:off x="5177971" y="1454150"/>
            <a:ext cx="3414484"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first created a modelling paste to experiment with the idea of creating texture within my model, although I achieved what I wanted it was a long </a:t>
            </a:r>
            <a:r>
              <a:rPr lang="en-GB"/>
              <a:t>process to complete.</a:t>
            </a:r>
            <a:endParaRPr lang="en-US"/>
          </a:p>
          <a:p>
            <a:r>
              <a:rPr lang="en-GB" dirty="0"/>
              <a:t>Developing from this, I looked at ideas for the balustrade to emphasise its </a:t>
            </a:r>
            <a:r>
              <a:rPr lang="en-GB"/>
              <a:t>intricate details. </a:t>
            </a:r>
          </a:p>
        </p:txBody>
      </p:sp>
    </p:spTree>
    <p:extLst>
      <p:ext uri="{BB962C8B-B14F-4D97-AF65-F5344CB8AC3E}">
        <p14:creationId xmlns:p14="http://schemas.microsoft.com/office/powerpoint/2010/main" val="3936601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073A8D1-A374-46F0-85D0-3F978517D825}"/>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14</a:t>
            </a:fld>
            <a:endParaRPr lang="en"/>
          </a:p>
        </p:txBody>
      </p:sp>
      <p:pic>
        <p:nvPicPr>
          <p:cNvPr id="4" name="Picture 4">
            <a:extLst>
              <a:ext uri="{FF2B5EF4-FFF2-40B4-BE49-F238E27FC236}">
                <a16:creationId xmlns:a16="http://schemas.microsoft.com/office/drawing/2014/main" id="{14691388-9C66-40C6-83A5-CA29DBAD02F0}"/>
              </a:ext>
            </a:extLst>
          </p:cNvPr>
          <p:cNvPicPr>
            <a:picLocks noChangeAspect="1"/>
          </p:cNvPicPr>
          <p:nvPr/>
        </p:nvPicPr>
        <p:blipFill>
          <a:blip r:embed="rId3"/>
          <a:stretch>
            <a:fillRect/>
          </a:stretch>
        </p:blipFill>
        <p:spPr>
          <a:xfrm>
            <a:off x="139978" y="84063"/>
            <a:ext cx="3621569" cy="3400305"/>
          </a:xfrm>
          <a:prstGeom prst="rect">
            <a:avLst/>
          </a:prstGeom>
        </p:spPr>
      </p:pic>
      <p:pic>
        <p:nvPicPr>
          <p:cNvPr id="7" name="Picture 4" descr="A picture containing text, indoor, floor, laying&#10;&#10;Description automatically generated">
            <a:extLst>
              <a:ext uri="{FF2B5EF4-FFF2-40B4-BE49-F238E27FC236}">
                <a16:creationId xmlns:a16="http://schemas.microsoft.com/office/drawing/2014/main" id="{90DB5A28-6BC9-43B5-901D-A2625A8B3B8D}"/>
              </a:ext>
            </a:extLst>
          </p:cNvPr>
          <p:cNvPicPr>
            <a:picLocks noChangeAspect="1"/>
          </p:cNvPicPr>
          <p:nvPr/>
        </p:nvPicPr>
        <p:blipFill rotWithShape="1">
          <a:blip r:embed="rId4"/>
          <a:srcRect l="2980" t="28190" b="25825"/>
          <a:stretch/>
        </p:blipFill>
        <p:spPr>
          <a:xfrm>
            <a:off x="769010" y="2802644"/>
            <a:ext cx="3926728" cy="2245734"/>
          </a:xfrm>
          <a:prstGeom prst="rect">
            <a:avLst/>
          </a:prstGeom>
        </p:spPr>
      </p:pic>
      <p:sp>
        <p:nvSpPr>
          <p:cNvPr id="8" name="TextBox 7">
            <a:extLst>
              <a:ext uri="{FF2B5EF4-FFF2-40B4-BE49-F238E27FC236}">
                <a16:creationId xmlns:a16="http://schemas.microsoft.com/office/drawing/2014/main" id="{B70B0BCA-BED1-43D7-94F0-4ABF3484E8CD}"/>
              </a:ext>
            </a:extLst>
          </p:cNvPr>
          <p:cNvSpPr txBox="1"/>
          <p:nvPr/>
        </p:nvSpPr>
        <p:spPr>
          <a:xfrm>
            <a:off x="6445113" y="3309816"/>
            <a:ext cx="269784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Fluid construction inspired by the architecture designed by Partisons. Looking at a different approach in representing </a:t>
            </a:r>
            <a:r>
              <a:rPr lang="en-GB"/>
              <a:t>the grand staircase in a</a:t>
            </a:r>
            <a:r>
              <a:rPr lang="en-GB" dirty="0"/>
              <a:t> </a:t>
            </a:r>
            <a:r>
              <a:rPr lang="en-GB"/>
              <a:t>futuristic style.</a:t>
            </a:r>
            <a:endParaRPr lang="en-GB" dirty="0"/>
          </a:p>
        </p:txBody>
      </p:sp>
      <p:pic>
        <p:nvPicPr>
          <p:cNvPr id="3" name="Picture 6" descr="A picture containing indoor, fork, whisk&#10;&#10;Description automatically generated">
            <a:extLst>
              <a:ext uri="{FF2B5EF4-FFF2-40B4-BE49-F238E27FC236}">
                <a16:creationId xmlns:a16="http://schemas.microsoft.com/office/drawing/2014/main" id="{58404A83-8CEA-48AB-83C2-9A3C6BAECF91}"/>
              </a:ext>
            </a:extLst>
          </p:cNvPr>
          <p:cNvPicPr>
            <a:picLocks noChangeAspect="1"/>
          </p:cNvPicPr>
          <p:nvPr/>
        </p:nvPicPr>
        <p:blipFill>
          <a:blip r:embed="rId5"/>
          <a:stretch>
            <a:fillRect/>
          </a:stretch>
        </p:blipFill>
        <p:spPr>
          <a:xfrm>
            <a:off x="3772275" y="187726"/>
            <a:ext cx="2613591" cy="3485617"/>
          </a:xfrm>
          <a:prstGeom prst="rect">
            <a:avLst/>
          </a:prstGeom>
        </p:spPr>
      </p:pic>
      <p:pic>
        <p:nvPicPr>
          <p:cNvPr id="5" name="Picture 5" descr="A picture containing outdoor, sky&#10;&#10;Description automatically generated">
            <a:extLst>
              <a:ext uri="{FF2B5EF4-FFF2-40B4-BE49-F238E27FC236}">
                <a16:creationId xmlns:a16="http://schemas.microsoft.com/office/drawing/2014/main" id="{A93C3DE5-046C-490B-A725-6C182A09D030}"/>
              </a:ext>
            </a:extLst>
          </p:cNvPr>
          <p:cNvPicPr>
            <a:picLocks noChangeAspect="1"/>
          </p:cNvPicPr>
          <p:nvPr/>
        </p:nvPicPr>
        <p:blipFill>
          <a:blip r:embed="rId6"/>
          <a:stretch>
            <a:fillRect/>
          </a:stretch>
        </p:blipFill>
        <p:spPr>
          <a:xfrm>
            <a:off x="6429580" y="410563"/>
            <a:ext cx="2743200" cy="2743200"/>
          </a:xfrm>
          <a:prstGeom prst="rect">
            <a:avLst/>
          </a:prstGeom>
        </p:spPr>
      </p:pic>
    </p:spTree>
    <p:extLst>
      <p:ext uri="{BB962C8B-B14F-4D97-AF65-F5344CB8AC3E}">
        <p14:creationId xmlns:p14="http://schemas.microsoft.com/office/powerpoint/2010/main" val="1999506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92719A-E7EC-4118-9168-DB3A0F22C184}"/>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15</a:t>
            </a:fld>
            <a:endParaRPr lang="en"/>
          </a:p>
        </p:txBody>
      </p:sp>
      <p:pic>
        <p:nvPicPr>
          <p:cNvPr id="4" name="Picture 13">
            <a:extLst>
              <a:ext uri="{FF2B5EF4-FFF2-40B4-BE49-F238E27FC236}">
                <a16:creationId xmlns:a16="http://schemas.microsoft.com/office/drawing/2014/main" id="{A867D43B-86A2-467F-AA72-10196B009497}"/>
              </a:ext>
            </a:extLst>
          </p:cNvPr>
          <p:cNvPicPr>
            <a:picLocks noChangeAspect="1"/>
          </p:cNvPicPr>
          <p:nvPr/>
        </p:nvPicPr>
        <p:blipFill>
          <a:blip r:embed="rId3"/>
          <a:stretch>
            <a:fillRect/>
          </a:stretch>
        </p:blipFill>
        <p:spPr>
          <a:xfrm>
            <a:off x="1417" y="2404834"/>
            <a:ext cx="2979059" cy="2238828"/>
          </a:xfrm>
          <a:prstGeom prst="rect">
            <a:avLst/>
          </a:prstGeom>
        </p:spPr>
      </p:pic>
      <p:pic>
        <p:nvPicPr>
          <p:cNvPr id="6" name="Picture 8" descr="A picture containing wall, indoor&#10;&#10;Description automatically generated">
            <a:extLst>
              <a:ext uri="{FF2B5EF4-FFF2-40B4-BE49-F238E27FC236}">
                <a16:creationId xmlns:a16="http://schemas.microsoft.com/office/drawing/2014/main" id="{07872855-D258-4460-84B5-61CFABA94968}"/>
              </a:ext>
            </a:extLst>
          </p:cNvPr>
          <p:cNvPicPr>
            <a:picLocks noChangeAspect="1"/>
          </p:cNvPicPr>
          <p:nvPr/>
        </p:nvPicPr>
        <p:blipFill>
          <a:blip r:embed="rId4"/>
          <a:stretch>
            <a:fillRect/>
          </a:stretch>
        </p:blipFill>
        <p:spPr>
          <a:xfrm>
            <a:off x="1418" y="907"/>
            <a:ext cx="2979058" cy="2302329"/>
          </a:xfrm>
          <a:prstGeom prst="rect">
            <a:avLst/>
          </a:prstGeom>
        </p:spPr>
      </p:pic>
      <p:pic>
        <p:nvPicPr>
          <p:cNvPr id="8" name="Picture 4" descr="A picture containing wall, indoor, bed, bedroom&#10;&#10;Description automatically generated">
            <a:extLst>
              <a:ext uri="{FF2B5EF4-FFF2-40B4-BE49-F238E27FC236}">
                <a16:creationId xmlns:a16="http://schemas.microsoft.com/office/drawing/2014/main" id="{62B81BA0-7B83-4D86-9C3D-94028CE032DF}"/>
              </a:ext>
            </a:extLst>
          </p:cNvPr>
          <p:cNvPicPr>
            <a:picLocks noChangeAspect="1"/>
          </p:cNvPicPr>
          <p:nvPr/>
        </p:nvPicPr>
        <p:blipFill>
          <a:blip r:embed="rId5"/>
          <a:stretch>
            <a:fillRect/>
          </a:stretch>
        </p:blipFill>
        <p:spPr>
          <a:xfrm>
            <a:off x="3134415" y="2404835"/>
            <a:ext cx="2988128" cy="2238829"/>
          </a:xfrm>
          <a:prstGeom prst="rect">
            <a:avLst/>
          </a:prstGeom>
        </p:spPr>
      </p:pic>
      <p:pic>
        <p:nvPicPr>
          <p:cNvPr id="10" name="Picture 3" descr="A picture containing wall, indoor&#10;&#10;Description automatically generated">
            <a:extLst>
              <a:ext uri="{FF2B5EF4-FFF2-40B4-BE49-F238E27FC236}">
                <a16:creationId xmlns:a16="http://schemas.microsoft.com/office/drawing/2014/main" id="{52BC8942-F14A-4F0A-8223-7827C1FE2705}"/>
              </a:ext>
            </a:extLst>
          </p:cNvPr>
          <p:cNvPicPr>
            <a:picLocks noChangeAspect="1"/>
          </p:cNvPicPr>
          <p:nvPr/>
        </p:nvPicPr>
        <p:blipFill>
          <a:blip r:embed="rId6"/>
          <a:stretch>
            <a:fillRect/>
          </a:stretch>
        </p:blipFill>
        <p:spPr>
          <a:xfrm>
            <a:off x="3134415" y="906"/>
            <a:ext cx="2988129" cy="2302328"/>
          </a:xfrm>
          <a:prstGeom prst="rect">
            <a:avLst/>
          </a:prstGeom>
        </p:spPr>
      </p:pic>
      <p:sp>
        <p:nvSpPr>
          <p:cNvPr id="3" name="TextBox 2">
            <a:extLst>
              <a:ext uri="{FF2B5EF4-FFF2-40B4-BE49-F238E27FC236}">
                <a16:creationId xmlns:a16="http://schemas.microsoft.com/office/drawing/2014/main" id="{1AB3A13A-BC83-46B4-862D-64150DB05F21}"/>
              </a:ext>
            </a:extLst>
          </p:cNvPr>
          <p:cNvSpPr txBox="1"/>
          <p:nvPr/>
        </p:nvSpPr>
        <p:spPr>
          <a:xfrm>
            <a:off x="1664" y="4644807"/>
            <a:ext cx="51545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Following an Iterative design process </a:t>
            </a:r>
            <a:r>
              <a:rPr lang="en-GB"/>
              <a:t>that focuses on the elements of shadows, scale and shape.</a:t>
            </a:r>
            <a:endParaRPr lang="en-US"/>
          </a:p>
        </p:txBody>
      </p:sp>
      <p:pic>
        <p:nvPicPr>
          <p:cNvPr id="5" name="Picture 5" descr="A picture containing text, library, shelf, book&#10;&#10;Description automatically generated">
            <a:extLst>
              <a:ext uri="{FF2B5EF4-FFF2-40B4-BE49-F238E27FC236}">
                <a16:creationId xmlns:a16="http://schemas.microsoft.com/office/drawing/2014/main" id="{83A654A1-6027-4291-AADE-4239CD855469}"/>
              </a:ext>
            </a:extLst>
          </p:cNvPr>
          <p:cNvPicPr>
            <a:picLocks noChangeAspect="1"/>
          </p:cNvPicPr>
          <p:nvPr/>
        </p:nvPicPr>
        <p:blipFill>
          <a:blip r:embed="rId7"/>
          <a:stretch>
            <a:fillRect/>
          </a:stretch>
        </p:blipFill>
        <p:spPr>
          <a:xfrm>
            <a:off x="6193629" y="1868057"/>
            <a:ext cx="2951842" cy="1906313"/>
          </a:xfrm>
          <a:prstGeom prst="rect">
            <a:avLst/>
          </a:prstGeom>
        </p:spPr>
      </p:pic>
      <p:pic>
        <p:nvPicPr>
          <p:cNvPr id="7" name="Picture 3" descr="A picture containing cabinet, indoor, white, floor&#10;&#10;Description automatically generated">
            <a:extLst>
              <a:ext uri="{FF2B5EF4-FFF2-40B4-BE49-F238E27FC236}">
                <a16:creationId xmlns:a16="http://schemas.microsoft.com/office/drawing/2014/main" id="{AFC6770B-E1D8-4BE8-ABFA-0B4013CF25EA}"/>
              </a:ext>
            </a:extLst>
          </p:cNvPr>
          <p:cNvPicPr>
            <a:picLocks noChangeAspect="1"/>
          </p:cNvPicPr>
          <p:nvPr/>
        </p:nvPicPr>
        <p:blipFill>
          <a:blip r:embed="rId8"/>
          <a:stretch>
            <a:fillRect/>
          </a:stretch>
        </p:blipFill>
        <p:spPr>
          <a:xfrm>
            <a:off x="6192989" y="124790"/>
            <a:ext cx="2951842" cy="1609305"/>
          </a:xfrm>
          <a:prstGeom prst="rect">
            <a:avLst/>
          </a:prstGeom>
        </p:spPr>
      </p:pic>
      <p:sp>
        <p:nvSpPr>
          <p:cNvPr id="12" name="TextBox 11">
            <a:extLst>
              <a:ext uri="{FF2B5EF4-FFF2-40B4-BE49-F238E27FC236}">
                <a16:creationId xmlns:a16="http://schemas.microsoft.com/office/drawing/2014/main" id="{4C9EF9E5-0DBA-4C1C-815A-1E452F76D66D}"/>
              </a:ext>
            </a:extLst>
          </p:cNvPr>
          <p:cNvSpPr txBox="1"/>
          <p:nvPr/>
        </p:nvSpPr>
        <p:spPr>
          <a:xfrm>
            <a:off x="6121401" y="3867150"/>
            <a:ext cx="3160484"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above inspiration brings direct attention to the composition and </a:t>
            </a:r>
            <a:r>
              <a:rPr lang="en-GB"/>
              <a:t>creates a sense of balance and contrast, which is an element I would like to explore further.</a:t>
            </a:r>
            <a:endParaRPr lang="en-GB" dirty="0"/>
          </a:p>
        </p:txBody>
      </p:sp>
    </p:spTree>
    <p:extLst>
      <p:ext uri="{BB962C8B-B14F-4D97-AF65-F5344CB8AC3E}">
        <p14:creationId xmlns:p14="http://schemas.microsoft.com/office/powerpoint/2010/main" val="1556416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B7ECD2B-396F-40A8-90CC-D51BF6A10F7E}"/>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16</a:t>
            </a:fld>
            <a:endParaRPr lang="en"/>
          </a:p>
        </p:txBody>
      </p:sp>
      <p:pic>
        <p:nvPicPr>
          <p:cNvPr id="5" name="Picture 5" descr="A picture containing indoor&#10;&#10;Description automatically generated">
            <a:extLst>
              <a:ext uri="{FF2B5EF4-FFF2-40B4-BE49-F238E27FC236}">
                <a16:creationId xmlns:a16="http://schemas.microsoft.com/office/drawing/2014/main" id="{98A249CB-89AA-4270-B27D-3714B72DDAA2}"/>
              </a:ext>
            </a:extLst>
          </p:cNvPr>
          <p:cNvPicPr>
            <a:picLocks noChangeAspect="1"/>
          </p:cNvPicPr>
          <p:nvPr/>
        </p:nvPicPr>
        <p:blipFill>
          <a:blip r:embed="rId2"/>
          <a:stretch>
            <a:fillRect/>
          </a:stretch>
        </p:blipFill>
        <p:spPr>
          <a:xfrm>
            <a:off x="1240972" y="2575378"/>
            <a:ext cx="1899558" cy="2532743"/>
          </a:xfrm>
          <a:prstGeom prst="rect">
            <a:avLst/>
          </a:prstGeom>
        </p:spPr>
      </p:pic>
      <p:pic>
        <p:nvPicPr>
          <p:cNvPr id="6" name="Picture 6">
            <a:extLst>
              <a:ext uri="{FF2B5EF4-FFF2-40B4-BE49-F238E27FC236}">
                <a16:creationId xmlns:a16="http://schemas.microsoft.com/office/drawing/2014/main" id="{997EEE4A-D3FF-415A-8901-0D908E27297D}"/>
              </a:ext>
            </a:extLst>
          </p:cNvPr>
          <p:cNvPicPr>
            <a:picLocks noChangeAspect="1"/>
          </p:cNvPicPr>
          <p:nvPr/>
        </p:nvPicPr>
        <p:blipFill>
          <a:blip r:embed="rId3"/>
          <a:stretch>
            <a:fillRect/>
          </a:stretch>
        </p:blipFill>
        <p:spPr>
          <a:xfrm>
            <a:off x="4778828" y="53521"/>
            <a:ext cx="1899557" cy="2523672"/>
          </a:xfrm>
          <a:prstGeom prst="rect">
            <a:avLst/>
          </a:prstGeom>
        </p:spPr>
      </p:pic>
      <p:pic>
        <p:nvPicPr>
          <p:cNvPr id="7" name="Picture 7" descr="A picture containing indoor, bed, dark&#10;&#10;Description automatically generated">
            <a:extLst>
              <a:ext uri="{FF2B5EF4-FFF2-40B4-BE49-F238E27FC236}">
                <a16:creationId xmlns:a16="http://schemas.microsoft.com/office/drawing/2014/main" id="{460571C2-259E-422C-A3A5-E5F474845894}"/>
              </a:ext>
            </a:extLst>
          </p:cNvPr>
          <p:cNvPicPr>
            <a:picLocks noChangeAspect="1"/>
          </p:cNvPicPr>
          <p:nvPr/>
        </p:nvPicPr>
        <p:blipFill>
          <a:blip r:embed="rId4"/>
          <a:stretch>
            <a:fillRect/>
          </a:stretch>
        </p:blipFill>
        <p:spPr>
          <a:xfrm>
            <a:off x="2520042" y="53521"/>
            <a:ext cx="1899560" cy="2523671"/>
          </a:xfrm>
          <a:prstGeom prst="rect">
            <a:avLst/>
          </a:prstGeom>
        </p:spPr>
      </p:pic>
      <p:pic>
        <p:nvPicPr>
          <p:cNvPr id="9" name="Picture 9" descr="A picture containing indoor&#10;&#10;Description automatically generated">
            <a:extLst>
              <a:ext uri="{FF2B5EF4-FFF2-40B4-BE49-F238E27FC236}">
                <a16:creationId xmlns:a16="http://schemas.microsoft.com/office/drawing/2014/main" id="{6296AE23-B45A-40E9-9F30-7F2DFF58C3F6}"/>
              </a:ext>
            </a:extLst>
          </p:cNvPr>
          <p:cNvPicPr>
            <a:picLocks noChangeAspect="1"/>
          </p:cNvPicPr>
          <p:nvPr/>
        </p:nvPicPr>
        <p:blipFill>
          <a:blip r:embed="rId5"/>
          <a:stretch>
            <a:fillRect/>
          </a:stretch>
        </p:blipFill>
        <p:spPr>
          <a:xfrm>
            <a:off x="197758" y="62592"/>
            <a:ext cx="1908629" cy="2523672"/>
          </a:xfrm>
          <a:prstGeom prst="rect">
            <a:avLst/>
          </a:prstGeom>
        </p:spPr>
      </p:pic>
      <p:pic>
        <p:nvPicPr>
          <p:cNvPr id="10" name="Picture 10">
            <a:extLst>
              <a:ext uri="{FF2B5EF4-FFF2-40B4-BE49-F238E27FC236}">
                <a16:creationId xmlns:a16="http://schemas.microsoft.com/office/drawing/2014/main" id="{8D473A63-E439-46EF-BA99-506BA29068EE}"/>
              </a:ext>
            </a:extLst>
          </p:cNvPr>
          <p:cNvPicPr>
            <a:picLocks noChangeAspect="1"/>
          </p:cNvPicPr>
          <p:nvPr/>
        </p:nvPicPr>
        <p:blipFill>
          <a:blip r:embed="rId6"/>
          <a:stretch>
            <a:fillRect/>
          </a:stretch>
        </p:blipFill>
        <p:spPr>
          <a:xfrm>
            <a:off x="5885542" y="2575378"/>
            <a:ext cx="1899557" cy="2505529"/>
          </a:xfrm>
          <a:prstGeom prst="rect">
            <a:avLst/>
          </a:prstGeom>
        </p:spPr>
      </p:pic>
      <p:pic>
        <p:nvPicPr>
          <p:cNvPr id="11" name="Picture 11">
            <a:extLst>
              <a:ext uri="{FF2B5EF4-FFF2-40B4-BE49-F238E27FC236}">
                <a16:creationId xmlns:a16="http://schemas.microsoft.com/office/drawing/2014/main" id="{A5B7869B-4D60-4517-BCF9-DD9D84EAE43D}"/>
              </a:ext>
            </a:extLst>
          </p:cNvPr>
          <p:cNvPicPr>
            <a:picLocks noChangeAspect="1"/>
          </p:cNvPicPr>
          <p:nvPr/>
        </p:nvPicPr>
        <p:blipFill>
          <a:blip r:embed="rId7"/>
          <a:stretch>
            <a:fillRect/>
          </a:stretch>
        </p:blipFill>
        <p:spPr>
          <a:xfrm>
            <a:off x="3526971" y="2575380"/>
            <a:ext cx="1899558" cy="2523672"/>
          </a:xfrm>
          <a:prstGeom prst="rect">
            <a:avLst/>
          </a:prstGeom>
        </p:spPr>
      </p:pic>
      <p:pic>
        <p:nvPicPr>
          <p:cNvPr id="14" name="Picture 14" descr="A picture containing indoor, building&#10;&#10;Description automatically generated">
            <a:extLst>
              <a:ext uri="{FF2B5EF4-FFF2-40B4-BE49-F238E27FC236}">
                <a16:creationId xmlns:a16="http://schemas.microsoft.com/office/drawing/2014/main" id="{A2045A55-3A4E-42ED-916A-DC4FA74D095E}"/>
              </a:ext>
            </a:extLst>
          </p:cNvPr>
          <p:cNvPicPr>
            <a:picLocks noChangeAspect="1"/>
          </p:cNvPicPr>
          <p:nvPr/>
        </p:nvPicPr>
        <p:blipFill>
          <a:blip r:embed="rId8"/>
          <a:stretch>
            <a:fillRect/>
          </a:stretch>
        </p:blipFill>
        <p:spPr>
          <a:xfrm>
            <a:off x="7073901" y="71664"/>
            <a:ext cx="1899556" cy="2514600"/>
          </a:xfrm>
          <a:prstGeom prst="rect">
            <a:avLst/>
          </a:prstGeom>
        </p:spPr>
      </p:pic>
    </p:spTree>
    <p:extLst>
      <p:ext uri="{BB962C8B-B14F-4D97-AF65-F5344CB8AC3E}">
        <p14:creationId xmlns:p14="http://schemas.microsoft.com/office/powerpoint/2010/main" val="1646419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3645A92-150E-4282-99A7-169D956FD8C0}"/>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17</a:t>
            </a:fld>
            <a:endParaRPr lang="en"/>
          </a:p>
        </p:txBody>
      </p:sp>
      <p:pic>
        <p:nvPicPr>
          <p:cNvPr id="9" name="Picture 9">
            <a:extLst>
              <a:ext uri="{FF2B5EF4-FFF2-40B4-BE49-F238E27FC236}">
                <a16:creationId xmlns:a16="http://schemas.microsoft.com/office/drawing/2014/main" id="{7B26D3B5-80F4-4A90-B926-240F41F2E960}"/>
              </a:ext>
            </a:extLst>
          </p:cNvPr>
          <p:cNvPicPr>
            <a:picLocks noChangeAspect="1"/>
          </p:cNvPicPr>
          <p:nvPr/>
        </p:nvPicPr>
        <p:blipFill>
          <a:blip r:embed="rId2"/>
          <a:stretch>
            <a:fillRect/>
          </a:stretch>
        </p:blipFill>
        <p:spPr>
          <a:xfrm>
            <a:off x="3076085" y="608715"/>
            <a:ext cx="2999389" cy="2254468"/>
          </a:xfrm>
          <a:prstGeom prst="rect">
            <a:avLst/>
          </a:prstGeom>
        </p:spPr>
      </p:pic>
      <p:pic>
        <p:nvPicPr>
          <p:cNvPr id="10" name="Picture 10" descr="A picture containing indoor&#10;&#10;Description automatically generated">
            <a:extLst>
              <a:ext uri="{FF2B5EF4-FFF2-40B4-BE49-F238E27FC236}">
                <a16:creationId xmlns:a16="http://schemas.microsoft.com/office/drawing/2014/main" id="{B4BBA546-569C-409C-8495-7CECB155FB68}"/>
              </a:ext>
            </a:extLst>
          </p:cNvPr>
          <p:cNvPicPr>
            <a:picLocks noChangeAspect="1"/>
          </p:cNvPicPr>
          <p:nvPr/>
        </p:nvPicPr>
        <p:blipFill>
          <a:blip r:embed="rId3"/>
          <a:stretch>
            <a:fillRect/>
          </a:stretch>
        </p:blipFill>
        <p:spPr>
          <a:xfrm>
            <a:off x="6048829" y="606878"/>
            <a:ext cx="3107778" cy="4150273"/>
          </a:xfrm>
          <a:prstGeom prst="rect">
            <a:avLst/>
          </a:prstGeom>
        </p:spPr>
      </p:pic>
      <p:pic>
        <p:nvPicPr>
          <p:cNvPr id="11" name="Picture 11" descr="A picture containing text, indoor, box&#10;&#10;Description automatically generated">
            <a:extLst>
              <a:ext uri="{FF2B5EF4-FFF2-40B4-BE49-F238E27FC236}">
                <a16:creationId xmlns:a16="http://schemas.microsoft.com/office/drawing/2014/main" id="{6781E342-8889-42C6-9226-1C095329A619}"/>
              </a:ext>
            </a:extLst>
          </p:cNvPr>
          <p:cNvPicPr>
            <a:picLocks noChangeAspect="1"/>
          </p:cNvPicPr>
          <p:nvPr/>
        </p:nvPicPr>
        <p:blipFill>
          <a:blip r:embed="rId4"/>
          <a:stretch>
            <a:fillRect/>
          </a:stretch>
        </p:blipFill>
        <p:spPr>
          <a:xfrm>
            <a:off x="-12607" y="606878"/>
            <a:ext cx="3107777" cy="4150272"/>
          </a:xfrm>
          <a:prstGeom prst="rect">
            <a:avLst/>
          </a:prstGeom>
        </p:spPr>
      </p:pic>
      <p:sp>
        <p:nvSpPr>
          <p:cNvPr id="3" name="TextBox 2">
            <a:extLst>
              <a:ext uri="{FF2B5EF4-FFF2-40B4-BE49-F238E27FC236}">
                <a16:creationId xmlns:a16="http://schemas.microsoft.com/office/drawing/2014/main" id="{CA708044-D4B9-4686-9037-76AA0FE784DB}"/>
              </a:ext>
            </a:extLst>
          </p:cNvPr>
          <p:cNvSpPr txBox="1"/>
          <p:nvPr/>
        </p:nvSpPr>
        <p:spPr>
          <a:xfrm>
            <a:off x="3333489" y="302425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Experimenting with cardboard and continous line.</a:t>
            </a:r>
            <a:endParaRPr lang="en-GB" dirty="0"/>
          </a:p>
        </p:txBody>
      </p:sp>
    </p:spTree>
    <p:extLst>
      <p:ext uri="{BB962C8B-B14F-4D97-AF65-F5344CB8AC3E}">
        <p14:creationId xmlns:p14="http://schemas.microsoft.com/office/powerpoint/2010/main" val="3948883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7C70CA-8709-453B-BE78-781125D84619}"/>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18</a:t>
            </a:fld>
            <a:endParaRPr lang="en"/>
          </a:p>
        </p:txBody>
      </p:sp>
      <p:pic>
        <p:nvPicPr>
          <p:cNvPr id="3" name="Picture 3" descr="A picture containing text, indoor, floor&#10;&#10;Description automatically generated">
            <a:extLst>
              <a:ext uri="{FF2B5EF4-FFF2-40B4-BE49-F238E27FC236}">
                <a16:creationId xmlns:a16="http://schemas.microsoft.com/office/drawing/2014/main" id="{7ECED000-88E8-41D2-9790-D509A4A3AF4A}"/>
              </a:ext>
            </a:extLst>
          </p:cNvPr>
          <p:cNvPicPr>
            <a:picLocks noChangeAspect="1"/>
          </p:cNvPicPr>
          <p:nvPr/>
        </p:nvPicPr>
        <p:blipFill>
          <a:blip r:embed="rId2"/>
          <a:stretch>
            <a:fillRect/>
          </a:stretch>
        </p:blipFill>
        <p:spPr>
          <a:xfrm>
            <a:off x="134257" y="-9978"/>
            <a:ext cx="2080986" cy="2768601"/>
          </a:xfrm>
          <a:prstGeom prst="rect">
            <a:avLst/>
          </a:prstGeom>
        </p:spPr>
      </p:pic>
      <p:pic>
        <p:nvPicPr>
          <p:cNvPr id="4" name="Picture 4" descr="A picture containing indoor&#10;&#10;Description automatically generated">
            <a:extLst>
              <a:ext uri="{FF2B5EF4-FFF2-40B4-BE49-F238E27FC236}">
                <a16:creationId xmlns:a16="http://schemas.microsoft.com/office/drawing/2014/main" id="{88A94DA1-A84A-414E-99FD-73D16A72D3F2}"/>
              </a:ext>
            </a:extLst>
          </p:cNvPr>
          <p:cNvPicPr>
            <a:picLocks noChangeAspect="1"/>
          </p:cNvPicPr>
          <p:nvPr/>
        </p:nvPicPr>
        <p:blipFill>
          <a:blip r:embed="rId3"/>
          <a:stretch>
            <a:fillRect/>
          </a:stretch>
        </p:blipFill>
        <p:spPr>
          <a:xfrm>
            <a:off x="2402114" y="8164"/>
            <a:ext cx="2080986" cy="2768601"/>
          </a:xfrm>
          <a:prstGeom prst="rect">
            <a:avLst/>
          </a:prstGeom>
        </p:spPr>
      </p:pic>
      <p:pic>
        <p:nvPicPr>
          <p:cNvPr id="5" name="Picture 5">
            <a:extLst>
              <a:ext uri="{FF2B5EF4-FFF2-40B4-BE49-F238E27FC236}">
                <a16:creationId xmlns:a16="http://schemas.microsoft.com/office/drawing/2014/main" id="{9E4B53B1-5CF7-4687-8E89-602417A6E0C3}"/>
              </a:ext>
            </a:extLst>
          </p:cNvPr>
          <p:cNvPicPr>
            <a:picLocks noChangeAspect="1"/>
          </p:cNvPicPr>
          <p:nvPr/>
        </p:nvPicPr>
        <p:blipFill>
          <a:blip r:embed="rId4"/>
          <a:stretch>
            <a:fillRect/>
          </a:stretch>
        </p:blipFill>
        <p:spPr>
          <a:xfrm>
            <a:off x="2284185" y="2466521"/>
            <a:ext cx="2026559" cy="2677887"/>
          </a:xfrm>
          <a:prstGeom prst="rect">
            <a:avLst/>
          </a:prstGeom>
        </p:spPr>
      </p:pic>
      <p:pic>
        <p:nvPicPr>
          <p:cNvPr id="8" name="Picture 4" descr="A picture containing floor&#10;&#10;Description automatically generated">
            <a:extLst>
              <a:ext uri="{FF2B5EF4-FFF2-40B4-BE49-F238E27FC236}">
                <a16:creationId xmlns:a16="http://schemas.microsoft.com/office/drawing/2014/main" id="{E92A74F8-0C5D-4AF6-AF1E-01FFD28EA84B}"/>
              </a:ext>
            </a:extLst>
          </p:cNvPr>
          <p:cNvPicPr>
            <a:picLocks noChangeAspect="1"/>
          </p:cNvPicPr>
          <p:nvPr/>
        </p:nvPicPr>
        <p:blipFill>
          <a:blip r:embed="rId5"/>
          <a:stretch>
            <a:fillRect/>
          </a:stretch>
        </p:blipFill>
        <p:spPr>
          <a:xfrm>
            <a:off x="6917871" y="6351"/>
            <a:ext cx="2090058" cy="2777672"/>
          </a:xfrm>
          <a:prstGeom prst="rect">
            <a:avLst/>
          </a:prstGeom>
        </p:spPr>
      </p:pic>
      <p:pic>
        <p:nvPicPr>
          <p:cNvPr id="10" name="Picture 3" descr="A picture containing text, floor, indoor&#10;&#10;Description automatically generated">
            <a:extLst>
              <a:ext uri="{FF2B5EF4-FFF2-40B4-BE49-F238E27FC236}">
                <a16:creationId xmlns:a16="http://schemas.microsoft.com/office/drawing/2014/main" id="{EA162C6B-E834-4002-8AA7-4F76DFA102C9}"/>
              </a:ext>
            </a:extLst>
          </p:cNvPr>
          <p:cNvPicPr>
            <a:picLocks noChangeAspect="1"/>
          </p:cNvPicPr>
          <p:nvPr/>
        </p:nvPicPr>
        <p:blipFill>
          <a:blip r:embed="rId6"/>
          <a:stretch>
            <a:fillRect/>
          </a:stretch>
        </p:blipFill>
        <p:spPr>
          <a:xfrm>
            <a:off x="4630057" y="-4536"/>
            <a:ext cx="2071917" cy="2759530"/>
          </a:xfrm>
          <a:prstGeom prst="rect">
            <a:avLst/>
          </a:prstGeom>
        </p:spPr>
      </p:pic>
      <p:pic>
        <p:nvPicPr>
          <p:cNvPr id="6" name="Picture 6" descr="A picture containing text, step&#10;&#10;Description automatically generated">
            <a:extLst>
              <a:ext uri="{FF2B5EF4-FFF2-40B4-BE49-F238E27FC236}">
                <a16:creationId xmlns:a16="http://schemas.microsoft.com/office/drawing/2014/main" id="{C19812DB-739E-41D2-B66A-F75B1DB99E20}"/>
              </a:ext>
            </a:extLst>
          </p:cNvPr>
          <p:cNvPicPr>
            <a:picLocks noChangeAspect="1"/>
          </p:cNvPicPr>
          <p:nvPr/>
        </p:nvPicPr>
        <p:blipFill>
          <a:blip r:embed="rId7"/>
          <a:stretch>
            <a:fillRect/>
          </a:stretch>
        </p:blipFill>
        <p:spPr>
          <a:xfrm>
            <a:off x="4842329" y="2466521"/>
            <a:ext cx="2026559" cy="2677887"/>
          </a:xfrm>
          <a:prstGeom prst="rect">
            <a:avLst/>
          </a:prstGeom>
        </p:spPr>
      </p:pic>
    </p:spTree>
    <p:extLst>
      <p:ext uri="{BB962C8B-B14F-4D97-AF65-F5344CB8AC3E}">
        <p14:creationId xmlns:p14="http://schemas.microsoft.com/office/powerpoint/2010/main" val="1650872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749D650-5F78-4EAF-8D28-6A04F67C779F}"/>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19</a:t>
            </a:fld>
            <a:endParaRPr lang="en"/>
          </a:p>
        </p:txBody>
      </p:sp>
      <p:pic>
        <p:nvPicPr>
          <p:cNvPr id="3" name="Picture 3" descr="A picture containing text, container&#10;&#10;Description automatically generated">
            <a:extLst>
              <a:ext uri="{FF2B5EF4-FFF2-40B4-BE49-F238E27FC236}">
                <a16:creationId xmlns:a16="http://schemas.microsoft.com/office/drawing/2014/main" id="{247EA2AD-5153-4E7C-BEFC-78B1103CDFE3}"/>
              </a:ext>
            </a:extLst>
          </p:cNvPr>
          <p:cNvPicPr>
            <a:picLocks noChangeAspect="1"/>
          </p:cNvPicPr>
          <p:nvPr/>
        </p:nvPicPr>
        <p:blipFill>
          <a:blip r:embed="rId2"/>
          <a:stretch>
            <a:fillRect/>
          </a:stretch>
        </p:blipFill>
        <p:spPr>
          <a:xfrm>
            <a:off x="2728686" y="-19050"/>
            <a:ext cx="1935843" cy="2596243"/>
          </a:xfrm>
          <a:prstGeom prst="rect">
            <a:avLst/>
          </a:prstGeom>
        </p:spPr>
      </p:pic>
      <p:pic>
        <p:nvPicPr>
          <p:cNvPr id="5" name="Picture 5" descr="A picture containing text, indoor, yellow&#10;&#10;Description automatically generated">
            <a:extLst>
              <a:ext uri="{FF2B5EF4-FFF2-40B4-BE49-F238E27FC236}">
                <a16:creationId xmlns:a16="http://schemas.microsoft.com/office/drawing/2014/main" id="{13DD2919-D1B5-4C8B-BE4B-6986DAF644FF}"/>
              </a:ext>
            </a:extLst>
          </p:cNvPr>
          <p:cNvPicPr>
            <a:picLocks noChangeAspect="1"/>
          </p:cNvPicPr>
          <p:nvPr/>
        </p:nvPicPr>
        <p:blipFill>
          <a:blip r:embed="rId3"/>
          <a:stretch>
            <a:fillRect/>
          </a:stretch>
        </p:blipFill>
        <p:spPr>
          <a:xfrm>
            <a:off x="814615" y="-19051"/>
            <a:ext cx="1917700" cy="2596244"/>
          </a:xfrm>
          <a:prstGeom prst="rect">
            <a:avLst/>
          </a:prstGeom>
        </p:spPr>
      </p:pic>
      <p:pic>
        <p:nvPicPr>
          <p:cNvPr id="6" name="Picture 6">
            <a:extLst>
              <a:ext uri="{FF2B5EF4-FFF2-40B4-BE49-F238E27FC236}">
                <a16:creationId xmlns:a16="http://schemas.microsoft.com/office/drawing/2014/main" id="{1697D0E1-F528-49BA-8DC4-25F37D99343A}"/>
              </a:ext>
            </a:extLst>
          </p:cNvPr>
          <p:cNvPicPr>
            <a:picLocks noChangeAspect="1"/>
          </p:cNvPicPr>
          <p:nvPr/>
        </p:nvPicPr>
        <p:blipFill>
          <a:blip r:embed="rId4"/>
          <a:stretch>
            <a:fillRect/>
          </a:stretch>
        </p:blipFill>
        <p:spPr>
          <a:xfrm>
            <a:off x="-1814" y="2575378"/>
            <a:ext cx="1926771" cy="2605314"/>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D1B53897-4FC2-45B1-A05D-932E45747A07}"/>
              </a:ext>
            </a:extLst>
          </p:cNvPr>
          <p:cNvPicPr>
            <a:picLocks noChangeAspect="1"/>
          </p:cNvPicPr>
          <p:nvPr/>
        </p:nvPicPr>
        <p:blipFill>
          <a:blip r:embed="rId5"/>
          <a:stretch>
            <a:fillRect/>
          </a:stretch>
        </p:blipFill>
        <p:spPr>
          <a:xfrm>
            <a:off x="1921328" y="2557236"/>
            <a:ext cx="1926771" cy="2587171"/>
          </a:xfrm>
          <a:prstGeom prst="rect">
            <a:avLst/>
          </a:prstGeom>
        </p:spPr>
      </p:pic>
      <p:pic>
        <p:nvPicPr>
          <p:cNvPr id="8" name="Picture 8" descr="A picture containing text, yellow&#10;&#10;Description automatically generated">
            <a:extLst>
              <a:ext uri="{FF2B5EF4-FFF2-40B4-BE49-F238E27FC236}">
                <a16:creationId xmlns:a16="http://schemas.microsoft.com/office/drawing/2014/main" id="{0A34AFA8-ACEF-4FA9-ACFB-17AC666EA287}"/>
              </a:ext>
            </a:extLst>
          </p:cNvPr>
          <p:cNvPicPr>
            <a:picLocks noChangeAspect="1"/>
          </p:cNvPicPr>
          <p:nvPr/>
        </p:nvPicPr>
        <p:blipFill>
          <a:blip r:embed="rId6"/>
          <a:stretch>
            <a:fillRect/>
          </a:stretch>
        </p:blipFill>
        <p:spPr>
          <a:xfrm>
            <a:off x="4660901" y="-9978"/>
            <a:ext cx="1981199" cy="2596242"/>
          </a:xfrm>
          <a:prstGeom prst="rect">
            <a:avLst/>
          </a:prstGeom>
        </p:spPr>
      </p:pic>
      <p:pic>
        <p:nvPicPr>
          <p:cNvPr id="9" name="Picture 9" descr="A picture containing floor&#10;&#10;Description automatically generated">
            <a:extLst>
              <a:ext uri="{FF2B5EF4-FFF2-40B4-BE49-F238E27FC236}">
                <a16:creationId xmlns:a16="http://schemas.microsoft.com/office/drawing/2014/main" id="{CFC32E77-2227-48BC-9C06-B7882714F2E5}"/>
              </a:ext>
            </a:extLst>
          </p:cNvPr>
          <p:cNvPicPr>
            <a:picLocks noChangeAspect="1"/>
          </p:cNvPicPr>
          <p:nvPr/>
        </p:nvPicPr>
        <p:blipFill>
          <a:blip r:embed="rId7"/>
          <a:stretch>
            <a:fillRect/>
          </a:stretch>
        </p:blipFill>
        <p:spPr>
          <a:xfrm>
            <a:off x="6638471" y="8165"/>
            <a:ext cx="1935843" cy="2587173"/>
          </a:xfrm>
          <a:prstGeom prst="rect">
            <a:avLst/>
          </a:prstGeom>
        </p:spPr>
      </p:pic>
      <p:pic>
        <p:nvPicPr>
          <p:cNvPr id="10" name="Picture 10">
            <a:extLst>
              <a:ext uri="{FF2B5EF4-FFF2-40B4-BE49-F238E27FC236}">
                <a16:creationId xmlns:a16="http://schemas.microsoft.com/office/drawing/2014/main" id="{17ADBA08-C7FA-4A68-8188-F288FED845F7}"/>
              </a:ext>
            </a:extLst>
          </p:cNvPr>
          <p:cNvPicPr>
            <a:picLocks noChangeAspect="1"/>
          </p:cNvPicPr>
          <p:nvPr/>
        </p:nvPicPr>
        <p:blipFill>
          <a:blip r:embed="rId8"/>
          <a:stretch>
            <a:fillRect/>
          </a:stretch>
        </p:blipFill>
        <p:spPr>
          <a:xfrm>
            <a:off x="5232401" y="2575380"/>
            <a:ext cx="1981201" cy="2569029"/>
          </a:xfrm>
          <a:prstGeom prst="rect">
            <a:avLst/>
          </a:prstGeom>
        </p:spPr>
      </p:pic>
      <p:pic>
        <p:nvPicPr>
          <p:cNvPr id="11" name="Picture 11" descr="A picture containing engineering drawing&#10;&#10;Description automatically generated">
            <a:extLst>
              <a:ext uri="{FF2B5EF4-FFF2-40B4-BE49-F238E27FC236}">
                <a16:creationId xmlns:a16="http://schemas.microsoft.com/office/drawing/2014/main" id="{B9B0E628-998C-415E-B010-02330ADF281C}"/>
              </a:ext>
            </a:extLst>
          </p:cNvPr>
          <p:cNvPicPr>
            <a:picLocks noChangeAspect="1"/>
          </p:cNvPicPr>
          <p:nvPr/>
        </p:nvPicPr>
        <p:blipFill>
          <a:blip r:embed="rId9"/>
          <a:stretch>
            <a:fillRect/>
          </a:stretch>
        </p:blipFill>
        <p:spPr>
          <a:xfrm>
            <a:off x="7209971" y="2557237"/>
            <a:ext cx="1935843" cy="2587172"/>
          </a:xfrm>
          <a:prstGeom prst="rect">
            <a:avLst/>
          </a:prstGeom>
        </p:spPr>
      </p:pic>
      <p:sp>
        <p:nvSpPr>
          <p:cNvPr id="4" name="TextBox 3">
            <a:extLst>
              <a:ext uri="{FF2B5EF4-FFF2-40B4-BE49-F238E27FC236}">
                <a16:creationId xmlns:a16="http://schemas.microsoft.com/office/drawing/2014/main" id="{ED08B83A-599D-414D-B578-3A21CAB3EB94}"/>
              </a:ext>
            </a:extLst>
          </p:cNvPr>
          <p:cNvSpPr txBox="1"/>
          <p:nvPr/>
        </p:nvSpPr>
        <p:spPr>
          <a:xfrm>
            <a:off x="3844472" y="2597150"/>
            <a:ext cx="145505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Creating a scaled figure to help emphasise the </a:t>
            </a:r>
            <a:r>
              <a:rPr lang="en-GB"/>
              <a:t>scale and photographi</a:t>
            </a:r>
            <a:r>
              <a:rPr lang="en-GB" dirty="0"/>
              <a:t>ng in different perspectives.</a:t>
            </a:r>
          </a:p>
        </p:txBody>
      </p:sp>
    </p:spTree>
    <p:extLst>
      <p:ext uri="{BB962C8B-B14F-4D97-AF65-F5344CB8AC3E}">
        <p14:creationId xmlns:p14="http://schemas.microsoft.com/office/powerpoint/2010/main" val="1995828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descr="A picture containing indoor&#10;&#10;Description automatically generated">
            <a:extLst>
              <a:ext uri="{FF2B5EF4-FFF2-40B4-BE49-F238E27FC236}">
                <a16:creationId xmlns:a16="http://schemas.microsoft.com/office/drawing/2014/main" id="{160AA965-905A-49E5-8151-4E7A753E52AC}"/>
              </a:ext>
            </a:extLst>
          </p:cNvPr>
          <p:cNvPicPr>
            <a:picLocks noChangeAspect="1"/>
          </p:cNvPicPr>
          <p:nvPr/>
        </p:nvPicPr>
        <p:blipFill>
          <a:blip r:embed="rId2"/>
          <a:stretch>
            <a:fillRect/>
          </a:stretch>
        </p:blipFill>
        <p:spPr>
          <a:xfrm>
            <a:off x="6402614" y="2484665"/>
            <a:ext cx="2743200" cy="3657600"/>
          </a:xfrm>
          <a:prstGeom prst="rect">
            <a:avLst/>
          </a:prstGeom>
        </p:spPr>
      </p:pic>
      <p:sp>
        <p:nvSpPr>
          <p:cNvPr id="2" name="Slide Number Placeholder 1">
            <a:extLst>
              <a:ext uri="{FF2B5EF4-FFF2-40B4-BE49-F238E27FC236}">
                <a16:creationId xmlns:a16="http://schemas.microsoft.com/office/drawing/2014/main" id="{14CA2FFF-08C6-47F0-BA12-26542549592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20</a:t>
            </a:fld>
            <a:endParaRPr lang="en"/>
          </a:p>
        </p:txBody>
      </p:sp>
      <p:pic>
        <p:nvPicPr>
          <p:cNvPr id="3" name="Picture 3">
            <a:extLst>
              <a:ext uri="{FF2B5EF4-FFF2-40B4-BE49-F238E27FC236}">
                <a16:creationId xmlns:a16="http://schemas.microsoft.com/office/drawing/2014/main" id="{EC7C808F-9A35-41CC-97CC-7DEDB1B7DBAE}"/>
              </a:ext>
            </a:extLst>
          </p:cNvPr>
          <p:cNvPicPr>
            <a:picLocks noChangeAspect="1"/>
          </p:cNvPicPr>
          <p:nvPr/>
        </p:nvPicPr>
        <p:blipFill>
          <a:blip r:embed="rId3"/>
          <a:stretch>
            <a:fillRect/>
          </a:stretch>
        </p:blipFill>
        <p:spPr>
          <a:xfrm>
            <a:off x="-555171" y="1931306"/>
            <a:ext cx="2661557" cy="3594100"/>
          </a:xfrm>
          <a:prstGeom prst="rect">
            <a:avLst/>
          </a:prstGeom>
        </p:spPr>
      </p:pic>
      <p:pic>
        <p:nvPicPr>
          <p:cNvPr id="5" name="Picture 5" descr="A picture containing step&#10;&#10;Description automatically generated">
            <a:extLst>
              <a:ext uri="{FF2B5EF4-FFF2-40B4-BE49-F238E27FC236}">
                <a16:creationId xmlns:a16="http://schemas.microsoft.com/office/drawing/2014/main" id="{895491F0-B961-414A-9734-34C26E399B70}"/>
              </a:ext>
            </a:extLst>
          </p:cNvPr>
          <p:cNvPicPr>
            <a:picLocks noChangeAspect="1"/>
          </p:cNvPicPr>
          <p:nvPr/>
        </p:nvPicPr>
        <p:blipFill>
          <a:blip r:embed="rId4"/>
          <a:stretch>
            <a:fillRect/>
          </a:stretch>
        </p:blipFill>
        <p:spPr>
          <a:xfrm>
            <a:off x="4688114" y="-381907"/>
            <a:ext cx="2743200" cy="3657600"/>
          </a:xfrm>
          <a:prstGeom prst="rect">
            <a:avLst/>
          </a:prstGeom>
        </p:spPr>
      </p:pic>
      <p:pic>
        <p:nvPicPr>
          <p:cNvPr id="8" name="Picture 8" descr="A picture containing calendar&#10;&#10;Description automatically generated">
            <a:extLst>
              <a:ext uri="{FF2B5EF4-FFF2-40B4-BE49-F238E27FC236}">
                <a16:creationId xmlns:a16="http://schemas.microsoft.com/office/drawing/2014/main" id="{91155FC9-F674-45C8-B6A7-7CFFCAC49A96}"/>
              </a:ext>
            </a:extLst>
          </p:cNvPr>
          <p:cNvPicPr>
            <a:picLocks noChangeAspect="1"/>
          </p:cNvPicPr>
          <p:nvPr/>
        </p:nvPicPr>
        <p:blipFill>
          <a:blip r:embed="rId5"/>
          <a:stretch>
            <a:fillRect/>
          </a:stretch>
        </p:blipFill>
        <p:spPr>
          <a:xfrm>
            <a:off x="-281517" y="-1257300"/>
            <a:ext cx="2743200" cy="3657600"/>
          </a:xfrm>
          <a:prstGeom prst="rect">
            <a:avLst/>
          </a:prstGeom>
        </p:spPr>
      </p:pic>
      <p:pic>
        <p:nvPicPr>
          <p:cNvPr id="6" name="Picture 6" descr="A picture containing knife&#10;&#10;Description automatically generated">
            <a:extLst>
              <a:ext uri="{FF2B5EF4-FFF2-40B4-BE49-F238E27FC236}">
                <a16:creationId xmlns:a16="http://schemas.microsoft.com/office/drawing/2014/main" id="{0EF4AA0A-48A1-4748-B74E-B4F681D5CDB4}"/>
              </a:ext>
            </a:extLst>
          </p:cNvPr>
          <p:cNvPicPr>
            <a:picLocks noChangeAspect="1"/>
          </p:cNvPicPr>
          <p:nvPr/>
        </p:nvPicPr>
        <p:blipFill>
          <a:blip r:embed="rId6"/>
          <a:stretch>
            <a:fillRect/>
          </a:stretch>
        </p:blipFill>
        <p:spPr>
          <a:xfrm>
            <a:off x="2048329" y="-381907"/>
            <a:ext cx="2743200" cy="3657600"/>
          </a:xfrm>
          <a:prstGeom prst="rect">
            <a:avLst/>
          </a:prstGeom>
        </p:spPr>
      </p:pic>
      <p:pic>
        <p:nvPicPr>
          <p:cNvPr id="4" name="Picture 4" descr="A picture containing table, floor, indoor, blue&#10;&#10;Description automatically generated">
            <a:extLst>
              <a:ext uri="{FF2B5EF4-FFF2-40B4-BE49-F238E27FC236}">
                <a16:creationId xmlns:a16="http://schemas.microsoft.com/office/drawing/2014/main" id="{DE469C8B-64AF-49F7-8A72-357E5AD27229}"/>
              </a:ext>
            </a:extLst>
          </p:cNvPr>
          <p:cNvPicPr>
            <a:picLocks noChangeAspect="1"/>
          </p:cNvPicPr>
          <p:nvPr/>
        </p:nvPicPr>
        <p:blipFill>
          <a:blip r:embed="rId7"/>
          <a:stretch>
            <a:fillRect/>
          </a:stretch>
        </p:blipFill>
        <p:spPr>
          <a:xfrm>
            <a:off x="4624614" y="2484664"/>
            <a:ext cx="2035630" cy="2759529"/>
          </a:xfrm>
          <a:prstGeom prst="rect">
            <a:avLst/>
          </a:prstGeom>
        </p:spPr>
      </p:pic>
      <p:pic>
        <p:nvPicPr>
          <p:cNvPr id="7" name="Picture 7" descr="A picture containing text, businesscard&#10;&#10;Description automatically generated">
            <a:extLst>
              <a:ext uri="{FF2B5EF4-FFF2-40B4-BE49-F238E27FC236}">
                <a16:creationId xmlns:a16="http://schemas.microsoft.com/office/drawing/2014/main" id="{EB6EB757-3077-4335-8967-88D476FA2295}"/>
              </a:ext>
            </a:extLst>
          </p:cNvPr>
          <p:cNvPicPr>
            <a:picLocks noChangeAspect="1"/>
          </p:cNvPicPr>
          <p:nvPr/>
        </p:nvPicPr>
        <p:blipFill>
          <a:blip r:embed="rId8"/>
          <a:stretch>
            <a:fillRect/>
          </a:stretch>
        </p:blipFill>
        <p:spPr>
          <a:xfrm>
            <a:off x="1984829" y="3184979"/>
            <a:ext cx="2743200" cy="2057400"/>
          </a:xfrm>
          <a:prstGeom prst="rect">
            <a:avLst/>
          </a:prstGeom>
        </p:spPr>
      </p:pic>
      <p:pic>
        <p:nvPicPr>
          <p:cNvPr id="9" name="Picture 9">
            <a:extLst>
              <a:ext uri="{FF2B5EF4-FFF2-40B4-BE49-F238E27FC236}">
                <a16:creationId xmlns:a16="http://schemas.microsoft.com/office/drawing/2014/main" id="{434EE4CF-B4C8-45E2-B0A3-AEE024332549}"/>
              </a:ext>
            </a:extLst>
          </p:cNvPr>
          <p:cNvPicPr>
            <a:picLocks noChangeAspect="1"/>
          </p:cNvPicPr>
          <p:nvPr/>
        </p:nvPicPr>
        <p:blipFill>
          <a:blip r:embed="rId9"/>
          <a:stretch>
            <a:fillRect/>
          </a:stretch>
        </p:blipFill>
        <p:spPr>
          <a:xfrm>
            <a:off x="7427686" y="-109765"/>
            <a:ext cx="2325915" cy="3113315"/>
          </a:xfrm>
          <a:prstGeom prst="rect">
            <a:avLst/>
          </a:prstGeom>
        </p:spPr>
      </p:pic>
    </p:spTree>
    <p:extLst>
      <p:ext uri="{BB962C8B-B14F-4D97-AF65-F5344CB8AC3E}">
        <p14:creationId xmlns:p14="http://schemas.microsoft.com/office/powerpoint/2010/main" val="3410091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D99019-2550-4B09-8A35-6DE5EA3DE3F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21</a:t>
            </a:fld>
            <a:endParaRPr lang="en"/>
          </a:p>
        </p:txBody>
      </p:sp>
      <p:pic>
        <p:nvPicPr>
          <p:cNvPr id="4" name="Picture 4">
            <a:extLst>
              <a:ext uri="{FF2B5EF4-FFF2-40B4-BE49-F238E27FC236}">
                <a16:creationId xmlns:a16="http://schemas.microsoft.com/office/drawing/2014/main" id="{5A6BDD3C-28BD-4613-A121-5A0767094C94}"/>
              </a:ext>
            </a:extLst>
          </p:cNvPr>
          <p:cNvPicPr>
            <a:picLocks noChangeAspect="1"/>
          </p:cNvPicPr>
          <p:nvPr/>
        </p:nvPicPr>
        <p:blipFill>
          <a:blip r:embed="rId3"/>
          <a:stretch>
            <a:fillRect/>
          </a:stretch>
        </p:blipFill>
        <p:spPr>
          <a:xfrm>
            <a:off x="370115" y="1942193"/>
            <a:ext cx="4112986" cy="3082473"/>
          </a:xfrm>
          <a:prstGeom prst="rect">
            <a:avLst/>
          </a:prstGeom>
        </p:spPr>
      </p:pic>
      <p:pic>
        <p:nvPicPr>
          <p:cNvPr id="6" name="Picture 6" descr="A picture containing indoor, seat&#10;&#10;Description automatically generated">
            <a:extLst>
              <a:ext uri="{FF2B5EF4-FFF2-40B4-BE49-F238E27FC236}">
                <a16:creationId xmlns:a16="http://schemas.microsoft.com/office/drawing/2014/main" id="{B6FD0793-7969-4F1E-925F-454CB53E0CC7}"/>
              </a:ext>
            </a:extLst>
          </p:cNvPr>
          <p:cNvPicPr>
            <a:picLocks noChangeAspect="1"/>
          </p:cNvPicPr>
          <p:nvPr/>
        </p:nvPicPr>
        <p:blipFill>
          <a:blip r:embed="rId4"/>
          <a:stretch>
            <a:fillRect/>
          </a:stretch>
        </p:blipFill>
        <p:spPr>
          <a:xfrm>
            <a:off x="5422901" y="207737"/>
            <a:ext cx="3559628" cy="4737100"/>
          </a:xfrm>
          <a:prstGeom prst="rect">
            <a:avLst/>
          </a:prstGeom>
        </p:spPr>
      </p:pic>
      <p:sp>
        <p:nvSpPr>
          <p:cNvPr id="7" name="TextBox 6">
            <a:extLst>
              <a:ext uri="{FF2B5EF4-FFF2-40B4-BE49-F238E27FC236}">
                <a16:creationId xmlns:a16="http://schemas.microsoft.com/office/drawing/2014/main" id="{F8CB3158-D676-4FAA-97A3-822FB6BA1FE8}"/>
              </a:ext>
            </a:extLst>
          </p:cNvPr>
          <p:cNvSpPr txBox="1"/>
          <p:nvPr/>
        </p:nvSpPr>
        <p:spPr>
          <a:xfrm>
            <a:off x="43543" y="2721"/>
            <a:ext cx="539205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white card model shows the finalised design and incorporates the technical drawings to create a blueprint of the intended design. Typically, the models show no information about colour, texture or materials. However, they are used to showcase essential information such as shape, structure and moveable elements. White card models are especially useful for the director and cinematographer as it communicates how much space there is for equipment and for action. The scale often used for models of film sets are 1:50 or 1:25. When creating a base for the model it should be mounted flat and remain stable. Practical elements such as doors, shutters or removable parts need to work in the model or indicate as moveable. </a:t>
            </a:r>
          </a:p>
        </p:txBody>
      </p:sp>
    </p:spTree>
    <p:extLst>
      <p:ext uri="{BB962C8B-B14F-4D97-AF65-F5344CB8AC3E}">
        <p14:creationId xmlns:p14="http://schemas.microsoft.com/office/powerpoint/2010/main" val="3038362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C73DA2-D514-4161-9F7F-878A34BE6405}"/>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22</a:t>
            </a:fld>
            <a:endParaRPr lang="en"/>
          </a:p>
        </p:txBody>
      </p:sp>
      <p:pic>
        <p:nvPicPr>
          <p:cNvPr id="3" name="Picture 3" descr="A picture containing wall, indoor, step&#10;&#10;Description automatically generated">
            <a:extLst>
              <a:ext uri="{FF2B5EF4-FFF2-40B4-BE49-F238E27FC236}">
                <a16:creationId xmlns:a16="http://schemas.microsoft.com/office/drawing/2014/main" id="{EF103CB9-E5DD-4AB7-9D54-B74A11E8E16A}"/>
              </a:ext>
            </a:extLst>
          </p:cNvPr>
          <p:cNvPicPr>
            <a:picLocks noChangeAspect="1"/>
          </p:cNvPicPr>
          <p:nvPr/>
        </p:nvPicPr>
        <p:blipFill>
          <a:blip r:embed="rId2"/>
          <a:stretch>
            <a:fillRect/>
          </a:stretch>
        </p:blipFill>
        <p:spPr>
          <a:xfrm>
            <a:off x="2247900" y="2076450"/>
            <a:ext cx="2316843" cy="3067957"/>
          </a:xfrm>
          <a:prstGeom prst="rect">
            <a:avLst/>
          </a:prstGeom>
        </p:spPr>
      </p:pic>
      <p:pic>
        <p:nvPicPr>
          <p:cNvPr id="4" name="Picture 4" descr="A picture containing wall, step&#10;&#10;Description automatically generated">
            <a:extLst>
              <a:ext uri="{FF2B5EF4-FFF2-40B4-BE49-F238E27FC236}">
                <a16:creationId xmlns:a16="http://schemas.microsoft.com/office/drawing/2014/main" id="{ECF38323-3B05-4C74-85E3-2B6266204AD6}"/>
              </a:ext>
            </a:extLst>
          </p:cNvPr>
          <p:cNvPicPr>
            <a:picLocks noChangeAspect="1"/>
          </p:cNvPicPr>
          <p:nvPr/>
        </p:nvPicPr>
        <p:blipFill>
          <a:blip r:embed="rId3"/>
          <a:stretch>
            <a:fillRect/>
          </a:stretch>
        </p:blipFill>
        <p:spPr>
          <a:xfrm>
            <a:off x="-1814" y="-908"/>
            <a:ext cx="2253344" cy="2986317"/>
          </a:xfrm>
          <a:prstGeom prst="rect">
            <a:avLst/>
          </a:prstGeom>
        </p:spPr>
      </p:pic>
      <p:pic>
        <p:nvPicPr>
          <p:cNvPr id="5" name="Picture 5" descr="A picture containing indoor, close&#10;&#10;Description automatically generated">
            <a:extLst>
              <a:ext uri="{FF2B5EF4-FFF2-40B4-BE49-F238E27FC236}">
                <a16:creationId xmlns:a16="http://schemas.microsoft.com/office/drawing/2014/main" id="{496C5CF7-C8E3-47F1-95D1-0725D3AE9E78}"/>
              </a:ext>
            </a:extLst>
          </p:cNvPr>
          <p:cNvPicPr>
            <a:picLocks noChangeAspect="1"/>
          </p:cNvPicPr>
          <p:nvPr/>
        </p:nvPicPr>
        <p:blipFill>
          <a:blip r:embed="rId4"/>
          <a:stretch>
            <a:fillRect/>
          </a:stretch>
        </p:blipFill>
        <p:spPr>
          <a:xfrm>
            <a:off x="4561114" y="-907"/>
            <a:ext cx="2325915" cy="3058887"/>
          </a:xfrm>
          <a:prstGeom prst="rect">
            <a:avLst/>
          </a:prstGeom>
        </p:spPr>
      </p:pic>
      <p:pic>
        <p:nvPicPr>
          <p:cNvPr id="6" name="Picture 6">
            <a:extLst>
              <a:ext uri="{FF2B5EF4-FFF2-40B4-BE49-F238E27FC236}">
                <a16:creationId xmlns:a16="http://schemas.microsoft.com/office/drawing/2014/main" id="{814C6024-D01C-45CD-AD44-E8A9E93E851E}"/>
              </a:ext>
            </a:extLst>
          </p:cNvPr>
          <p:cNvPicPr>
            <a:picLocks noChangeAspect="1"/>
          </p:cNvPicPr>
          <p:nvPr/>
        </p:nvPicPr>
        <p:blipFill>
          <a:blip r:embed="rId5"/>
          <a:stretch>
            <a:fillRect/>
          </a:stretch>
        </p:blipFill>
        <p:spPr>
          <a:xfrm>
            <a:off x="6883399" y="2139949"/>
            <a:ext cx="2262416" cy="3004459"/>
          </a:xfrm>
          <a:prstGeom prst="rect">
            <a:avLst/>
          </a:prstGeom>
        </p:spPr>
      </p:pic>
    </p:spTree>
    <p:extLst>
      <p:ext uri="{BB962C8B-B14F-4D97-AF65-F5344CB8AC3E}">
        <p14:creationId xmlns:p14="http://schemas.microsoft.com/office/powerpoint/2010/main" val="3485408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3E3460-22F2-4A6A-8298-3797BB83FA6F}"/>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23</a:t>
            </a:fld>
            <a:endParaRPr lang="en"/>
          </a:p>
        </p:txBody>
      </p:sp>
      <p:pic>
        <p:nvPicPr>
          <p:cNvPr id="5" name="Picture 5" descr="A picture containing text, indoor&#10;&#10;Description automatically generated">
            <a:extLst>
              <a:ext uri="{FF2B5EF4-FFF2-40B4-BE49-F238E27FC236}">
                <a16:creationId xmlns:a16="http://schemas.microsoft.com/office/drawing/2014/main" id="{89EFF68E-3551-4D60-8257-FB4906A2A1E2}"/>
              </a:ext>
            </a:extLst>
          </p:cNvPr>
          <p:cNvPicPr>
            <a:picLocks noChangeAspect="1"/>
          </p:cNvPicPr>
          <p:nvPr/>
        </p:nvPicPr>
        <p:blipFill>
          <a:blip r:embed="rId2"/>
          <a:stretch>
            <a:fillRect/>
          </a:stretch>
        </p:blipFill>
        <p:spPr>
          <a:xfrm>
            <a:off x="6184900" y="218621"/>
            <a:ext cx="2643415" cy="1993901"/>
          </a:xfrm>
          <a:prstGeom prst="rect">
            <a:avLst/>
          </a:prstGeom>
        </p:spPr>
      </p:pic>
      <p:pic>
        <p:nvPicPr>
          <p:cNvPr id="6" name="Picture 6" descr="A picture containing step&#10;&#10;Description automatically generated">
            <a:extLst>
              <a:ext uri="{FF2B5EF4-FFF2-40B4-BE49-F238E27FC236}">
                <a16:creationId xmlns:a16="http://schemas.microsoft.com/office/drawing/2014/main" id="{F652069D-EE43-47B7-84E2-C698E939291A}"/>
              </a:ext>
            </a:extLst>
          </p:cNvPr>
          <p:cNvPicPr>
            <a:picLocks noChangeAspect="1"/>
          </p:cNvPicPr>
          <p:nvPr/>
        </p:nvPicPr>
        <p:blipFill>
          <a:blip r:embed="rId3"/>
          <a:stretch>
            <a:fillRect/>
          </a:stretch>
        </p:blipFill>
        <p:spPr>
          <a:xfrm>
            <a:off x="261256" y="218621"/>
            <a:ext cx="2652486" cy="1993901"/>
          </a:xfrm>
          <a:prstGeom prst="rect">
            <a:avLst/>
          </a:prstGeom>
        </p:spPr>
      </p:pic>
      <p:pic>
        <p:nvPicPr>
          <p:cNvPr id="10" name="Picture 6" descr="A picture containing engineering drawing&#10;&#10;Description automatically generated">
            <a:extLst>
              <a:ext uri="{FF2B5EF4-FFF2-40B4-BE49-F238E27FC236}">
                <a16:creationId xmlns:a16="http://schemas.microsoft.com/office/drawing/2014/main" id="{7EE46551-BAB4-4541-B11D-B121033B3467}"/>
              </a:ext>
            </a:extLst>
          </p:cNvPr>
          <p:cNvPicPr>
            <a:picLocks noChangeAspect="1"/>
          </p:cNvPicPr>
          <p:nvPr/>
        </p:nvPicPr>
        <p:blipFill>
          <a:blip r:embed="rId4"/>
          <a:stretch>
            <a:fillRect/>
          </a:stretch>
        </p:blipFill>
        <p:spPr>
          <a:xfrm>
            <a:off x="3245757" y="2695121"/>
            <a:ext cx="2652486" cy="2057400"/>
          </a:xfrm>
          <a:prstGeom prst="rect">
            <a:avLst/>
          </a:prstGeom>
        </p:spPr>
      </p:pic>
      <p:pic>
        <p:nvPicPr>
          <p:cNvPr id="12" name="Picture 4" descr="A picture containing diagram&#10;&#10;Description automatically generated">
            <a:extLst>
              <a:ext uri="{FF2B5EF4-FFF2-40B4-BE49-F238E27FC236}">
                <a16:creationId xmlns:a16="http://schemas.microsoft.com/office/drawing/2014/main" id="{EA6EB504-F237-40DE-8160-FF15341275B3}"/>
              </a:ext>
            </a:extLst>
          </p:cNvPr>
          <p:cNvPicPr>
            <a:picLocks noChangeAspect="1"/>
          </p:cNvPicPr>
          <p:nvPr/>
        </p:nvPicPr>
        <p:blipFill>
          <a:blip r:embed="rId5"/>
          <a:stretch>
            <a:fillRect/>
          </a:stretch>
        </p:blipFill>
        <p:spPr>
          <a:xfrm>
            <a:off x="261258" y="2695122"/>
            <a:ext cx="2652486" cy="2057400"/>
          </a:xfrm>
          <a:prstGeom prst="rect">
            <a:avLst/>
          </a:prstGeom>
        </p:spPr>
      </p:pic>
      <p:pic>
        <p:nvPicPr>
          <p:cNvPr id="14" name="Picture 3" descr="A picture containing step&#10;&#10;Description automatically generated">
            <a:extLst>
              <a:ext uri="{FF2B5EF4-FFF2-40B4-BE49-F238E27FC236}">
                <a16:creationId xmlns:a16="http://schemas.microsoft.com/office/drawing/2014/main" id="{94590E16-98A1-4BA0-B32A-C68BB6A97050}"/>
              </a:ext>
            </a:extLst>
          </p:cNvPr>
          <p:cNvPicPr>
            <a:picLocks noChangeAspect="1"/>
          </p:cNvPicPr>
          <p:nvPr/>
        </p:nvPicPr>
        <p:blipFill>
          <a:blip r:embed="rId6"/>
          <a:stretch>
            <a:fillRect/>
          </a:stretch>
        </p:blipFill>
        <p:spPr>
          <a:xfrm>
            <a:off x="6184900" y="2695121"/>
            <a:ext cx="2643415" cy="2057400"/>
          </a:xfrm>
          <a:prstGeom prst="rect">
            <a:avLst/>
          </a:prstGeom>
        </p:spPr>
      </p:pic>
      <p:pic>
        <p:nvPicPr>
          <p:cNvPr id="16" name="Picture 3" descr="A picture containing step&#10;&#10;Description automatically generated">
            <a:extLst>
              <a:ext uri="{FF2B5EF4-FFF2-40B4-BE49-F238E27FC236}">
                <a16:creationId xmlns:a16="http://schemas.microsoft.com/office/drawing/2014/main" id="{47A78FD8-A50F-42FB-B155-7269C0BDA2AF}"/>
              </a:ext>
            </a:extLst>
          </p:cNvPr>
          <p:cNvPicPr>
            <a:picLocks noChangeAspect="1"/>
          </p:cNvPicPr>
          <p:nvPr/>
        </p:nvPicPr>
        <p:blipFill>
          <a:blip r:embed="rId7"/>
          <a:stretch>
            <a:fillRect/>
          </a:stretch>
        </p:blipFill>
        <p:spPr>
          <a:xfrm>
            <a:off x="3245756" y="218622"/>
            <a:ext cx="2652486" cy="1993901"/>
          </a:xfrm>
          <a:prstGeom prst="rect">
            <a:avLst/>
          </a:prstGeom>
        </p:spPr>
      </p:pic>
    </p:spTree>
    <p:extLst>
      <p:ext uri="{BB962C8B-B14F-4D97-AF65-F5344CB8AC3E}">
        <p14:creationId xmlns:p14="http://schemas.microsoft.com/office/powerpoint/2010/main" val="1781802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E0F8F5F-CC4F-439A-8C42-C1D0A693FE69}"/>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24</a:t>
            </a:fld>
            <a:endParaRPr lang="en"/>
          </a:p>
        </p:txBody>
      </p:sp>
      <p:pic>
        <p:nvPicPr>
          <p:cNvPr id="4" name="Picture 4" descr="A picture containing wall, indoor, step&#10;&#10;Description automatically generated">
            <a:extLst>
              <a:ext uri="{FF2B5EF4-FFF2-40B4-BE49-F238E27FC236}">
                <a16:creationId xmlns:a16="http://schemas.microsoft.com/office/drawing/2014/main" id="{BAB11BB3-3710-4ACF-B55E-808B85003ACF}"/>
              </a:ext>
            </a:extLst>
          </p:cNvPr>
          <p:cNvPicPr>
            <a:picLocks noChangeAspect="1"/>
          </p:cNvPicPr>
          <p:nvPr/>
        </p:nvPicPr>
        <p:blipFill>
          <a:blip r:embed="rId2"/>
          <a:stretch>
            <a:fillRect/>
          </a:stretch>
        </p:blipFill>
        <p:spPr>
          <a:xfrm>
            <a:off x="6828972" y="960665"/>
            <a:ext cx="2316843" cy="3077028"/>
          </a:xfrm>
          <a:prstGeom prst="rect">
            <a:avLst/>
          </a:prstGeom>
        </p:spPr>
      </p:pic>
      <p:pic>
        <p:nvPicPr>
          <p:cNvPr id="6" name="Picture 6" descr="A picture containing indoor&#10;&#10;Description automatically generated">
            <a:extLst>
              <a:ext uri="{FF2B5EF4-FFF2-40B4-BE49-F238E27FC236}">
                <a16:creationId xmlns:a16="http://schemas.microsoft.com/office/drawing/2014/main" id="{21746803-0F46-4225-9AA2-78FA6AC8C75E}"/>
              </a:ext>
            </a:extLst>
          </p:cNvPr>
          <p:cNvPicPr>
            <a:picLocks noChangeAspect="1"/>
          </p:cNvPicPr>
          <p:nvPr/>
        </p:nvPicPr>
        <p:blipFill>
          <a:blip r:embed="rId3"/>
          <a:stretch>
            <a:fillRect/>
          </a:stretch>
        </p:blipFill>
        <p:spPr>
          <a:xfrm>
            <a:off x="-1815" y="960665"/>
            <a:ext cx="2207986" cy="3077028"/>
          </a:xfrm>
          <a:prstGeom prst="rect">
            <a:avLst/>
          </a:prstGeom>
        </p:spPr>
      </p:pic>
      <p:pic>
        <p:nvPicPr>
          <p:cNvPr id="8" name="Picture 5" descr="A picture containing text&#10;&#10;Description automatically generated">
            <a:extLst>
              <a:ext uri="{FF2B5EF4-FFF2-40B4-BE49-F238E27FC236}">
                <a16:creationId xmlns:a16="http://schemas.microsoft.com/office/drawing/2014/main" id="{ECBFC13C-FF73-464E-8512-912A19397914}"/>
              </a:ext>
            </a:extLst>
          </p:cNvPr>
          <p:cNvPicPr>
            <a:picLocks noChangeAspect="1"/>
          </p:cNvPicPr>
          <p:nvPr/>
        </p:nvPicPr>
        <p:blipFill>
          <a:blip r:embed="rId4"/>
          <a:stretch>
            <a:fillRect/>
          </a:stretch>
        </p:blipFill>
        <p:spPr>
          <a:xfrm>
            <a:off x="4515758" y="960665"/>
            <a:ext cx="2316843" cy="3077028"/>
          </a:xfrm>
          <a:prstGeom prst="rect">
            <a:avLst/>
          </a:prstGeom>
        </p:spPr>
      </p:pic>
      <p:pic>
        <p:nvPicPr>
          <p:cNvPr id="10" name="Picture 3" descr="A picture containing indoor&#10;&#10;Description automatically generated">
            <a:extLst>
              <a:ext uri="{FF2B5EF4-FFF2-40B4-BE49-F238E27FC236}">
                <a16:creationId xmlns:a16="http://schemas.microsoft.com/office/drawing/2014/main" id="{80E466D7-15B6-485B-83B7-BDE81462AFBE}"/>
              </a:ext>
            </a:extLst>
          </p:cNvPr>
          <p:cNvPicPr>
            <a:picLocks noChangeAspect="1"/>
          </p:cNvPicPr>
          <p:nvPr/>
        </p:nvPicPr>
        <p:blipFill>
          <a:blip r:embed="rId5"/>
          <a:stretch>
            <a:fillRect/>
          </a:stretch>
        </p:blipFill>
        <p:spPr>
          <a:xfrm>
            <a:off x="2202542" y="960665"/>
            <a:ext cx="2316843" cy="3077028"/>
          </a:xfrm>
          <a:prstGeom prst="rect">
            <a:avLst/>
          </a:prstGeom>
        </p:spPr>
      </p:pic>
    </p:spTree>
    <p:extLst>
      <p:ext uri="{BB962C8B-B14F-4D97-AF65-F5344CB8AC3E}">
        <p14:creationId xmlns:p14="http://schemas.microsoft.com/office/powerpoint/2010/main" val="13214676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04096F-5392-4AC9-B575-DD506711B0D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25</a:t>
            </a:fld>
            <a:endParaRPr lang="en"/>
          </a:p>
        </p:txBody>
      </p:sp>
      <p:pic>
        <p:nvPicPr>
          <p:cNvPr id="3" name="Picture 3" descr="A picture containing indoor, projector&#10;&#10;Description automatically generated">
            <a:extLst>
              <a:ext uri="{FF2B5EF4-FFF2-40B4-BE49-F238E27FC236}">
                <a16:creationId xmlns:a16="http://schemas.microsoft.com/office/drawing/2014/main" id="{2C8B658B-92FE-4D53-BBB7-A5D2C00BE449}"/>
              </a:ext>
            </a:extLst>
          </p:cNvPr>
          <p:cNvPicPr>
            <a:picLocks noChangeAspect="1"/>
          </p:cNvPicPr>
          <p:nvPr/>
        </p:nvPicPr>
        <p:blipFill>
          <a:blip r:embed="rId2"/>
          <a:stretch>
            <a:fillRect/>
          </a:stretch>
        </p:blipFill>
        <p:spPr>
          <a:xfrm>
            <a:off x="6765471" y="634093"/>
            <a:ext cx="2389415" cy="3194957"/>
          </a:xfrm>
          <a:prstGeom prst="rect">
            <a:avLst/>
          </a:prstGeom>
        </p:spPr>
      </p:pic>
      <p:pic>
        <p:nvPicPr>
          <p:cNvPr id="4" name="Picture 4" descr="A picture containing indoor&#10;&#10;Description automatically generated">
            <a:extLst>
              <a:ext uri="{FF2B5EF4-FFF2-40B4-BE49-F238E27FC236}">
                <a16:creationId xmlns:a16="http://schemas.microsoft.com/office/drawing/2014/main" id="{19D3E50D-F337-4F84-94B6-08A027855D63}"/>
              </a:ext>
            </a:extLst>
          </p:cNvPr>
          <p:cNvPicPr>
            <a:picLocks noChangeAspect="1"/>
          </p:cNvPicPr>
          <p:nvPr/>
        </p:nvPicPr>
        <p:blipFill>
          <a:blip r:embed="rId3"/>
          <a:stretch>
            <a:fillRect/>
          </a:stretch>
        </p:blipFill>
        <p:spPr>
          <a:xfrm>
            <a:off x="4570186" y="779235"/>
            <a:ext cx="2198915" cy="2913743"/>
          </a:xfrm>
          <a:prstGeom prst="rect">
            <a:avLst/>
          </a:prstGeom>
        </p:spPr>
      </p:pic>
      <p:pic>
        <p:nvPicPr>
          <p:cNvPr id="5" name="Picture 5" descr="A picture containing wall, indoor, white, bedroom&#10;&#10;Description automatically generated">
            <a:extLst>
              <a:ext uri="{FF2B5EF4-FFF2-40B4-BE49-F238E27FC236}">
                <a16:creationId xmlns:a16="http://schemas.microsoft.com/office/drawing/2014/main" id="{FEB8C489-93EB-430D-874E-30040C9F8326}"/>
              </a:ext>
            </a:extLst>
          </p:cNvPr>
          <p:cNvPicPr>
            <a:picLocks noChangeAspect="1"/>
          </p:cNvPicPr>
          <p:nvPr/>
        </p:nvPicPr>
        <p:blipFill>
          <a:blip r:embed="rId4"/>
          <a:stretch>
            <a:fillRect/>
          </a:stretch>
        </p:blipFill>
        <p:spPr>
          <a:xfrm>
            <a:off x="2383971" y="779235"/>
            <a:ext cx="2189843" cy="2913743"/>
          </a:xfrm>
          <a:prstGeom prst="rect">
            <a:avLst/>
          </a:prstGeom>
        </p:spPr>
      </p:pic>
      <p:pic>
        <p:nvPicPr>
          <p:cNvPr id="8" name="Picture 5" descr="A picture containing text&#10;&#10;Description automatically generated">
            <a:extLst>
              <a:ext uri="{FF2B5EF4-FFF2-40B4-BE49-F238E27FC236}">
                <a16:creationId xmlns:a16="http://schemas.microsoft.com/office/drawing/2014/main" id="{3CE14F17-E065-45F9-B39A-8F4DE2BA4E60}"/>
              </a:ext>
            </a:extLst>
          </p:cNvPr>
          <p:cNvPicPr>
            <a:picLocks noChangeAspect="1"/>
          </p:cNvPicPr>
          <p:nvPr/>
        </p:nvPicPr>
        <p:blipFill>
          <a:blip r:embed="rId5"/>
          <a:stretch>
            <a:fillRect/>
          </a:stretch>
        </p:blipFill>
        <p:spPr>
          <a:xfrm>
            <a:off x="-10887" y="634093"/>
            <a:ext cx="2398487" cy="3194958"/>
          </a:xfrm>
          <a:prstGeom prst="rect">
            <a:avLst/>
          </a:prstGeom>
        </p:spPr>
      </p:pic>
      <p:sp>
        <p:nvSpPr>
          <p:cNvPr id="9" name="TextBox 8">
            <a:extLst>
              <a:ext uri="{FF2B5EF4-FFF2-40B4-BE49-F238E27FC236}">
                <a16:creationId xmlns:a16="http://schemas.microsoft.com/office/drawing/2014/main" id="{A9840058-48AC-46FE-83A9-94E32D01CBE1}"/>
              </a:ext>
            </a:extLst>
          </p:cNvPr>
          <p:cNvSpPr txBox="1"/>
          <p:nvPr/>
        </p:nvSpPr>
        <p:spPr>
          <a:xfrm>
            <a:off x="2901043" y="3830865"/>
            <a:ext cx="3886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Using light and form in sculptural way.</a:t>
            </a:r>
            <a:endParaRPr lang="en-GB"/>
          </a:p>
        </p:txBody>
      </p:sp>
    </p:spTree>
    <p:extLst>
      <p:ext uri="{BB962C8B-B14F-4D97-AF65-F5344CB8AC3E}">
        <p14:creationId xmlns:p14="http://schemas.microsoft.com/office/powerpoint/2010/main" val="3011517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30DAEB-D8FA-40A7-B26C-26458D508792}"/>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26</a:t>
            </a:fld>
            <a:endParaRPr lang="en"/>
          </a:p>
        </p:txBody>
      </p:sp>
      <p:pic>
        <p:nvPicPr>
          <p:cNvPr id="4" name="Picture 5" descr="A picture containing text&#10;&#10;Description automatically generated">
            <a:extLst>
              <a:ext uri="{FF2B5EF4-FFF2-40B4-BE49-F238E27FC236}">
                <a16:creationId xmlns:a16="http://schemas.microsoft.com/office/drawing/2014/main" id="{5476FD26-92D4-427C-83FC-00737ECC4B91}"/>
              </a:ext>
            </a:extLst>
          </p:cNvPr>
          <p:cNvPicPr>
            <a:picLocks noChangeAspect="1"/>
          </p:cNvPicPr>
          <p:nvPr/>
        </p:nvPicPr>
        <p:blipFill>
          <a:blip r:embed="rId2"/>
          <a:stretch>
            <a:fillRect/>
          </a:stretch>
        </p:blipFill>
        <p:spPr>
          <a:xfrm>
            <a:off x="3200400" y="2695121"/>
            <a:ext cx="2788557" cy="2057400"/>
          </a:xfrm>
          <a:prstGeom prst="rect">
            <a:avLst/>
          </a:prstGeom>
        </p:spPr>
      </p:pic>
      <p:pic>
        <p:nvPicPr>
          <p:cNvPr id="5" name="Picture 5">
            <a:extLst>
              <a:ext uri="{FF2B5EF4-FFF2-40B4-BE49-F238E27FC236}">
                <a16:creationId xmlns:a16="http://schemas.microsoft.com/office/drawing/2014/main" id="{32DF1C09-0DD8-4793-9223-2F6FD700B7DF}"/>
              </a:ext>
            </a:extLst>
          </p:cNvPr>
          <p:cNvPicPr>
            <a:picLocks noChangeAspect="1"/>
          </p:cNvPicPr>
          <p:nvPr/>
        </p:nvPicPr>
        <p:blipFill>
          <a:blip r:embed="rId3"/>
          <a:stretch>
            <a:fillRect/>
          </a:stretch>
        </p:blipFill>
        <p:spPr>
          <a:xfrm>
            <a:off x="3200400" y="508907"/>
            <a:ext cx="2743200" cy="2057400"/>
          </a:xfrm>
          <a:prstGeom prst="rect">
            <a:avLst/>
          </a:prstGeom>
        </p:spPr>
      </p:pic>
      <p:pic>
        <p:nvPicPr>
          <p:cNvPr id="6" name="Picture 6">
            <a:extLst>
              <a:ext uri="{FF2B5EF4-FFF2-40B4-BE49-F238E27FC236}">
                <a16:creationId xmlns:a16="http://schemas.microsoft.com/office/drawing/2014/main" id="{2E10D43C-7155-40AE-857B-7235654802A4}"/>
              </a:ext>
            </a:extLst>
          </p:cNvPr>
          <p:cNvPicPr>
            <a:picLocks noChangeAspect="1"/>
          </p:cNvPicPr>
          <p:nvPr/>
        </p:nvPicPr>
        <p:blipFill>
          <a:blip r:embed="rId4"/>
          <a:stretch>
            <a:fillRect/>
          </a:stretch>
        </p:blipFill>
        <p:spPr>
          <a:xfrm>
            <a:off x="406399" y="724806"/>
            <a:ext cx="2561772" cy="3412672"/>
          </a:xfrm>
          <a:prstGeom prst="rect">
            <a:avLst/>
          </a:prstGeom>
        </p:spPr>
      </p:pic>
      <p:pic>
        <p:nvPicPr>
          <p:cNvPr id="7" name="Picture 7" descr="A picture containing indoor&#10;&#10;Description automatically generated">
            <a:extLst>
              <a:ext uri="{FF2B5EF4-FFF2-40B4-BE49-F238E27FC236}">
                <a16:creationId xmlns:a16="http://schemas.microsoft.com/office/drawing/2014/main" id="{C93E2F8D-C023-465C-BB0C-C98E8492242C}"/>
              </a:ext>
            </a:extLst>
          </p:cNvPr>
          <p:cNvPicPr>
            <a:picLocks noChangeAspect="1"/>
          </p:cNvPicPr>
          <p:nvPr/>
        </p:nvPicPr>
        <p:blipFill>
          <a:blip r:embed="rId5"/>
          <a:stretch>
            <a:fillRect/>
          </a:stretch>
        </p:blipFill>
        <p:spPr>
          <a:xfrm>
            <a:off x="6275614" y="761094"/>
            <a:ext cx="2561771" cy="3421742"/>
          </a:xfrm>
          <a:prstGeom prst="rect">
            <a:avLst/>
          </a:prstGeom>
        </p:spPr>
      </p:pic>
    </p:spTree>
    <p:extLst>
      <p:ext uri="{BB962C8B-B14F-4D97-AF65-F5344CB8AC3E}">
        <p14:creationId xmlns:p14="http://schemas.microsoft.com/office/powerpoint/2010/main" val="28428449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718D3E-E269-4301-B4F5-E5D93EE6DF62}"/>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27</a:t>
            </a:fld>
            <a:endParaRPr lang="en"/>
          </a:p>
        </p:txBody>
      </p:sp>
      <p:pic>
        <p:nvPicPr>
          <p:cNvPr id="9" name="Picture 9" descr="A picture containing text, stationary, envelope, case&#10;&#10;Description automatically generated">
            <a:extLst>
              <a:ext uri="{FF2B5EF4-FFF2-40B4-BE49-F238E27FC236}">
                <a16:creationId xmlns:a16="http://schemas.microsoft.com/office/drawing/2014/main" id="{3A4C967C-DB24-4E33-BBFC-6846B8CDED16}"/>
              </a:ext>
            </a:extLst>
          </p:cNvPr>
          <p:cNvPicPr>
            <a:picLocks noChangeAspect="1"/>
          </p:cNvPicPr>
          <p:nvPr/>
        </p:nvPicPr>
        <p:blipFill>
          <a:blip r:embed="rId3"/>
          <a:stretch>
            <a:fillRect/>
          </a:stretch>
        </p:blipFill>
        <p:spPr>
          <a:xfrm rot="-5400000">
            <a:off x="2383972" y="-354692"/>
            <a:ext cx="4376057" cy="5834742"/>
          </a:xfrm>
          <a:prstGeom prst="rect">
            <a:avLst/>
          </a:prstGeom>
        </p:spPr>
      </p:pic>
      <p:sp>
        <p:nvSpPr>
          <p:cNvPr id="10" name="TextBox 9">
            <a:extLst>
              <a:ext uri="{FF2B5EF4-FFF2-40B4-BE49-F238E27FC236}">
                <a16:creationId xmlns:a16="http://schemas.microsoft.com/office/drawing/2014/main" id="{4F45F9E7-DC7E-426B-8099-8E0F2B6695B3}"/>
              </a:ext>
            </a:extLst>
          </p:cNvPr>
          <p:cNvSpPr txBox="1"/>
          <p:nvPr/>
        </p:nvSpPr>
        <p:spPr>
          <a:xfrm>
            <a:off x="143329" y="583293"/>
            <a:ext cx="1509486"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Roboto"/>
              </a:rPr>
              <a:t>A scale model is a tool for collaboration and is used to communicate the design to the team. By creating a physical model individuals are </a:t>
            </a:r>
            <a:r>
              <a:rPr lang="en-US">
                <a:latin typeface="Roboto"/>
              </a:rPr>
              <a:t>more responsive as they </a:t>
            </a:r>
            <a:r>
              <a:rPr lang="en-US" dirty="0">
                <a:latin typeface="Roboto"/>
              </a:rPr>
              <a:t>have the ability to fully understand and see the dimensions and vision.</a:t>
            </a:r>
            <a:endParaRPr lang="en-GB" dirty="0"/>
          </a:p>
        </p:txBody>
      </p:sp>
    </p:spTree>
    <p:extLst>
      <p:ext uri="{BB962C8B-B14F-4D97-AF65-F5344CB8AC3E}">
        <p14:creationId xmlns:p14="http://schemas.microsoft.com/office/powerpoint/2010/main" val="2840179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0653D4-F570-4662-B2BD-6E4EEAA98AC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28</a:t>
            </a:fld>
            <a:endParaRPr lang="en"/>
          </a:p>
        </p:txBody>
      </p:sp>
      <p:sp>
        <p:nvSpPr>
          <p:cNvPr id="3" name="TextBox 2">
            <a:extLst>
              <a:ext uri="{FF2B5EF4-FFF2-40B4-BE49-F238E27FC236}">
                <a16:creationId xmlns:a16="http://schemas.microsoft.com/office/drawing/2014/main" id="{8D0C9CE9-C53C-4CD3-85BE-2EA047012B3B}"/>
              </a:ext>
            </a:extLst>
          </p:cNvPr>
          <p:cNvSpPr txBox="1"/>
          <p:nvPr/>
        </p:nvSpPr>
        <p:spPr>
          <a:xfrm>
            <a:off x="1768" y="316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800" b="1"/>
              <a:t>References</a:t>
            </a:r>
            <a:endParaRPr lang="en-GB" sz="1800" dirty="0"/>
          </a:p>
        </p:txBody>
      </p:sp>
      <p:sp>
        <p:nvSpPr>
          <p:cNvPr id="5" name="TextBox 4">
            <a:extLst>
              <a:ext uri="{FF2B5EF4-FFF2-40B4-BE49-F238E27FC236}">
                <a16:creationId xmlns:a16="http://schemas.microsoft.com/office/drawing/2014/main" id="{7CBC84C1-95CD-453E-8520-3149472AD365}"/>
              </a:ext>
            </a:extLst>
          </p:cNvPr>
          <p:cNvSpPr txBox="1"/>
          <p:nvPr/>
        </p:nvSpPr>
        <p:spPr>
          <a:xfrm>
            <a:off x="1768" y="440835"/>
            <a:ext cx="9245427" cy="47782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Ackland</a:t>
            </a:r>
            <a:r>
              <a:rPr lang="en-GB" dirty="0"/>
              <a:t>-Snow, T. (2017) </a:t>
            </a:r>
            <a:r>
              <a:rPr lang="en-GB" i="1" dirty="0"/>
              <a:t>The Art of Illusion: Production Design for Film and Television. </a:t>
            </a:r>
            <a:r>
              <a:rPr lang="en-GB" dirty="0"/>
              <a:t>Pp. 31.</a:t>
            </a:r>
          </a:p>
          <a:p>
            <a:endParaRPr lang="en-GB" dirty="0"/>
          </a:p>
          <a:p>
            <a:r>
              <a:rPr lang="en-GB" dirty="0"/>
              <a:t>GOV.UK. (</a:t>
            </a:r>
            <a:r>
              <a:rPr lang="en-GB" dirty="0" err="1"/>
              <a:t>n.d</a:t>
            </a:r>
            <a:r>
              <a:rPr lang="en-GB" dirty="0"/>
              <a:t>) </a:t>
            </a:r>
            <a:r>
              <a:rPr lang="en-GB" i="1" dirty="0"/>
              <a:t>History of Lancaster House. </a:t>
            </a:r>
            <a:r>
              <a:rPr lang="en-GB" dirty="0"/>
              <a:t>Available at: </a:t>
            </a:r>
            <a:r>
              <a:rPr lang="en-GB" dirty="0">
                <a:hlinkClick r:id="rId3"/>
              </a:rPr>
              <a:t>https://www.gov.uk/government/history/lancaster-house</a:t>
            </a:r>
            <a:r>
              <a:rPr lang="en-GB" dirty="0"/>
              <a:t> (Accessed: 9 March 2021).</a:t>
            </a:r>
          </a:p>
          <a:p>
            <a:endParaRPr lang="en-GB" dirty="0"/>
          </a:p>
          <a:p>
            <a:r>
              <a:rPr lang="en-GB" dirty="0"/>
              <a:t>Grafton, B. (2018) </a:t>
            </a:r>
            <a:r>
              <a:rPr lang="en-GB" i="1" dirty="0"/>
              <a:t>Inside Buckingham Palace: take a behind-the-scenes tour. </a:t>
            </a:r>
            <a:r>
              <a:rPr lang="en-GB" dirty="0"/>
              <a:t>Available at: </a:t>
            </a:r>
            <a:r>
              <a:rPr lang="en-GB" dirty="0">
                <a:hlinkClick r:id="rId4"/>
              </a:rPr>
              <a:t>https://www.britain-magazine.com/attractions-2/visit-buckingham-palace/</a:t>
            </a:r>
            <a:r>
              <a:rPr lang="en-GB" dirty="0"/>
              <a:t> (Accessed: 9 March 2021).</a:t>
            </a:r>
            <a:endParaRPr lang="en-GB" i="1" dirty="0"/>
          </a:p>
          <a:p>
            <a:endParaRPr lang="en-US" dirty="0"/>
          </a:p>
          <a:p>
            <a:r>
              <a:rPr lang="en-US" dirty="0" err="1"/>
              <a:t>Hallemann</a:t>
            </a:r>
            <a:r>
              <a:rPr lang="en-US" dirty="0"/>
              <a:t>, C. (2020) </a:t>
            </a:r>
            <a:r>
              <a:rPr lang="en-US" i="1" dirty="0"/>
              <a:t>Is The Crown accurate? The answer is complicated. </a:t>
            </a:r>
            <a:r>
              <a:rPr lang="en-US" dirty="0"/>
              <a:t>Available at: </a:t>
            </a:r>
            <a:r>
              <a:rPr lang="en-US" dirty="0">
                <a:hlinkClick r:id="rId5"/>
              </a:rPr>
              <a:t>https://www.townandcountrymag.com/leisure/arts-and-culture/a29873503/the-crown-netflix-tv-show-accuracy/</a:t>
            </a:r>
            <a:r>
              <a:rPr lang="en-US" dirty="0"/>
              <a:t> (Accessed: 9 March 2021).</a:t>
            </a:r>
          </a:p>
          <a:p>
            <a:endParaRPr lang="en-US" dirty="0"/>
          </a:p>
          <a:p>
            <a:r>
              <a:rPr lang="en-GB" dirty="0"/>
              <a:t>Healey, E 2000, </a:t>
            </a:r>
            <a:r>
              <a:rPr lang="en-GB" i="1" dirty="0"/>
              <a:t>The Queen's house: A social history of Buckingham Palace, </a:t>
            </a:r>
            <a:r>
              <a:rPr lang="en-GB" dirty="0"/>
              <a:t>Caroll &amp; Graf Publishers Inc.</a:t>
            </a:r>
            <a:endParaRPr lang="en-US" dirty="0"/>
          </a:p>
          <a:p>
            <a:endParaRPr lang="en-US" dirty="0"/>
          </a:p>
          <a:p>
            <a:r>
              <a:rPr lang="en-US" dirty="0" err="1"/>
              <a:t>Imdb</a:t>
            </a:r>
            <a:r>
              <a:rPr lang="en-US" dirty="0"/>
              <a:t>. (</a:t>
            </a:r>
            <a:r>
              <a:rPr lang="en-US" dirty="0" err="1"/>
              <a:t>n.d</a:t>
            </a:r>
            <a:r>
              <a:rPr lang="en-US" dirty="0"/>
              <a:t>) </a:t>
            </a:r>
            <a:r>
              <a:rPr lang="en-US" i="1" dirty="0"/>
              <a:t>The Crown. </a:t>
            </a:r>
            <a:r>
              <a:rPr lang="en-US" dirty="0"/>
              <a:t>Available at: </a:t>
            </a:r>
            <a:r>
              <a:rPr lang="en-US" dirty="0">
                <a:hlinkClick r:id="rId6"/>
              </a:rPr>
              <a:t>https://www.imdb.com/title/tt4786824/</a:t>
            </a:r>
            <a:r>
              <a:rPr lang="en-US" dirty="0"/>
              <a:t> (Accessed: 9 March 2021).</a:t>
            </a:r>
          </a:p>
          <a:p>
            <a:endParaRPr lang="en-US" dirty="0"/>
          </a:p>
          <a:p>
            <a:r>
              <a:rPr lang="en-US" dirty="0">
                <a:hlinkClick r:id="rId7"/>
              </a:rPr>
              <a:t>Jeunesse, L,M. (2020) </a:t>
            </a:r>
            <a:r>
              <a:rPr lang="en-US" i="1" dirty="0">
                <a:hlinkClick r:id="rId7"/>
              </a:rPr>
              <a:t>12 Interesting things you may not know about 'The Crown'.</a:t>
            </a:r>
            <a:r>
              <a:rPr lang="en-US" dirty="0">
                <a:hlinkClick r:id="rId7"/>
              </a:rPr>
              <a:t> Available at: https://www.insider.com/the-crown-facts-2018-10#the-corgis-on-the-show-love-cheese-12</a:t>
            </a:r>
            <a:r>
              <a:rPr lang="en-US" dirty="0"/>
              <a:t> (Accessed: 9 March 2021).</a:t>
            </a:r>
          </a:p>
          <a:p>
            <a:endParaRPr lang="en-US" dirty="0"/>
          </a:p>
          <a:p>
            <a:r>
              <a:rPr lang="en-GB" dirty="0"/>
              <a:t>Partisans. (</a:t>
            </a:r>
            <a:r>
              <a:rPr lang="en-GB" dirty="0" err="1"/>
              <a:t>n.d</a:t>
            </a:r>
            <a:r>
              <a:rPr lang="en-GB" dirty="0"/>
              <a:t>) </a:t>
            </a:r>
            <a:r>
              <a:rPr lang="en-GB" i="1" dirty="0"/>
              <a:t>Fold House. </a:t>
            </a:r>
            <a:r>
              <a:rPr lang="en-GB" dirty="0"/>
              <a:t>Available at: </a:t>
            </a:r>
            <a:r>
              <a:rPr lang="en-GB" dirty="0">
                <a:hlinkClick r:id="rId8"/>
              </a:rPr>
              <a:t>https://partisans.com/project/fold-house/</a:t>
            </a:r>
            <a:r>
              <a:rPr lang="en-GB" dirty="0"/>
              <a:t> (Accessed: 9 March 2021).</a:t>
            </a:r>
          </a:p>
          <a:p>
            <a:endParaRPr lang="en-US" sz="1050" dirty="0"/>
          </a:p>
        </p:txBody>
      </p:sp>
    </p:spTree>
    <p:extLst>
      <p:ext uri="{BB962C8B-B14F-4D97-AF65-F5344CB8AC3E}">
        <p14:creationId xmlns:p14="http://schemas.microsoft.com/office/powerpoint/2010/main" val="39187839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632B3DE-9AF8-428D-A98E-CEE9AE95602C}"/>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a:t>29</a:t>
            </a:fld>
            <a:endParaRPr lang="en"/>
          </a:p>
        </p:txBody>
      </p:sp>
      <p:sp>
        <p:nvSpPr>
          <p:cNvPr id="3" name="TextBox 2">
            <a:extLst>
              <a:ext uri="{FF2B5EF4-FFF2-40B4-BE49-F238E27FC236}">
                <a16:creationId xmlns:a16="http://schemas.microsoft.com/office/drawing/2014/main" id="{D6C5298F-0A8C-413F-A170-3B25B8DF6A90}"/>
              </a:ext>
            </a:extLst>
          </p:cNvPr>
          <p:cNvSpPr txBox="1"/>
          <p:nvPr/>
        </p:nvSpPr>
        <p:spPr>
          <a:xfrm>
            <a:off x="2067" y="404185"/>
            <a:ext cx="903627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Redação</a:t>
            </a:r>
            <a:r>
              <a:rPr lang="en-US" dirty="0"/>
              <a:t>. (2020) Is 'The Crown' really filmed at Buckingham Palace. Available at:  </a:t>
            </a:r>
            <a:r>
              <a:rPr lang="en-US" dirty="0">
                <a:hlinkClick r:id="rId3"/>
              </a:rPr>
              <a:t>https://www.lofficielusa.com/pop-culture/the-crown-filming-locations-buckingham-palace-netflix</a:t>
            </a:r>
            <a:r>
              <a:rPr lang="en-US" dirty="0"/>
              <a:t>. (Accessed: 9 March 2021).​</a:t>
            </a:r>
          </a:p>
          <a:p>
            <a:r>
              <a:rPr lang="en-US" dirty="0"/>
              <a:t>​</a:t>
            </a:r>
          </a:p>
          <a:p>
            <a:r>
              <a:rPr lang="en-US" dirty="0"/>
              <a:t>Skinner, A. (</a:t>
            </a:r>
            <a:r>
              <a:rPr lang="en-US" dirty="0" err="1"/>
              <a:t>n.d</a:t>
            </a:r>
            <a:r>
              <a:rPr lang="en-US" dirty="0"/>
              <a:t>) Storyboards. Available at: </a:t>
            </a:r>
            <a:r>
              <a:rPr lang="en-US" dirty="0">
                <a:hlinkClick r:id="rId4"/>
              </a:rPr>
              <a:t>https://www.abbieskinner-biring.co.uk/storyboards</a:t>
            </a:r>
            <a:r>
              <a:rPr lang="en-US" dirty="0"/>
              <a:t> (Accessed: 23 February 2021).​</a:t>
            </a:r>
          </a:p>
          <a:p>
            <a:r>
              <a:rPr lang="en-US" dirty="0"/>
              <a:t>​</a:t>
            </a:r>
          </a:p>
          <a:p>
            <a:r>
              <a:rPr lang="en-US" dirty="0"/>
              <a:t>Stephanoff, J. (1818). The staircase at Buckingham House [Pencil, </a:t>
            </a:r>
            <a:r>
              <a:rPr lang="en-US" dirty="0" err="1"/>
              <a:t>watercolour</a:t>
            </a:r>
            <a:r>
              <a:rPr lang="en-US" dirty="0"/>
              <a:t> and </a:t>
            </a:r>
            <a:r>
              <a:rPr lang="en-US" dirty="0" err="1"/>
              <a:t>bodycolour</a:t>
            </a:r>
            <a:r>
              <a:rPr lang="en-US" dirty="0"/>
              <a:t>]. Royal Collection Trust, London.​</a:t>
            </a:r>
            <a:endParaRPr lang="en-US"/>
          </a:p>
          <a:p>
            <a:endParaRPr lang="en-US" dirty="0"/>
          </a:p>
          <a:p>
            <a:r>
              <a:rPr lang="en-US" dirty="0"/>
              <a:t>​Wicks, L. (2021) </a:t>
            </a:r>
            <a:r>
              <a:rPr lang="en-US" i="1" dirty="0"/>
              <a:t>Behind the scenes of Princess Diana's world with the Crown's </a:t>
            </a:r>
            <a:r>
              <a:rPr lang="en-US" i="1" dirty="0" err="1"/>
              <a:t>emmy-qinning</a:t>
            </a:r>
            <a:r>
              <a:rPr lang="en-US" i="1" dirty="0"/>
              <a:t> production designer. </a:t>
            </a:r>
            <a:r>
              <a:rPr lang="en-US" dirty="0"/>
              <a:t>Available at: </a:t>
            </a:r>
            <a:r>
              <a:rPr lang="en-US" dirty="0">
                <a:hlinkClick r:id="rId5"/>
              </a:rPr>
              <a:t>https://www.veranda.com/luxury-lifestyle/a34644683/the-crown-season-4-filming-locations/#:~:text=Award%2Dwinning%20production%20designer%20Martin,of%20his%20career%20so%20far</a:t>
            </a:r>
            <a:r>
              <a:rPr lang="en-US" dirty="0"/>
              <a:t>. (Accessed: 9 March 2021).</a:t>
            </a:r>
          </a:p>
          <a:p>
            <a:endParaRPr lang="en-US" dirty="0"/>
          </a:p>
          <a:p>
            <a:r>
              <a:rPr lang="en-US" dirty="0"/>
              <a:t>Wikipedia. (2021) </a:t>
            </a:r>
            <a:r>
              <a:rPr lang="en-US" i="1" dirty="0"/>
              <a:t>The Crown (Season 1). </a:t>
            </a:r>
            <a:r>
              <a:rPr lang="en-US" dirty="0"/>
              <a:t>Available at:  </a:t>
            </a:r>
            <a:r>
              <a:rPr lang="en-US" dirty="0">
                <a:hlinkClick r:id="rId6"/>
              </a:rPr>
              <a:t>https://en.wikipedia.org/wiki/The_Crown_(season_1</a:t>
            </a:r>
            <a:r>
              <a:rPr lang="en-US" dirty="0"/>
              <a:t>) (Accessed: 9 March 2021).</a:t>
            </a:r>
          </a:p>
          <a:p>
            <a:r>
              <a:rPr lang="en-US" dirty="0"/>
              <a:t>​</a:t>
            </a:r>
          </a:p>
          <a:p>
            <a:r>
              <a:rPr lang="en-US" dirty="0"/>
              <a:t>Wikipedia. (2021) </a:t>
            </a:r>
            <a:r>
              <a:rPr lang="en-US" i="1" dirty="0"/>
              <a:t>Jock Colville. </a:t>
            </a:r>
            <a:r>
              <a:rPr lang="en-US" dirty="0"/>
              <a:t>Available at: </a:t>
            </a:r>
            <a:r>
              <a:rPr lang="en-US" dirty="0">
                <a:hlinkClick r:id="rId7"/>
              </a:rPr>
              <a:t>https://en.wikipedia.org/wiki/Jock_Colville</a:t>
            </a:r>
            <a:r>
              <a:rPr lang="en-US" dirty="0"/>
              <a:t> (Accessed: 9 March 2021).</a:t>
            </a:r>
          </a:p>
        </p:txBody>
      </p:sp>
      <p:sp>
        <p:nvSpPr>
          <p:cNvPr id="5" name="TextBox 4">
            <a:extLst>
              <a:ext uri="{FF2B5EF4-FFF2-40B4-BE49-F238E27FC236}">
                <a16:creationId xmlns:a16="http://schemas.microsoft.com/office/drawing/2014/main" id="{D5FA6E67-D297-4508-AFE6-110B3C18837C}"/>
              </a:ext>
            </a:extLst>
          </p:cNvPr>
          <p:cNvSpPr txBox="1"/>
          <p:nvPr/>
        </p:nvSpPr>
        <p:spPr>
          <a:xfrm>
            <a:off x="-1413" y="-246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800" b="1"/>
              <a:t>References</a:t>
            </a:r>
            <a:endParaRPr lang="en-GB" sz="1800" dirty="0"/>
          </a:p>
        </p:txBody>
      </p:sp>
    </p:spTree>
    <p:extLst>
      <p:ext uri="{BB962C8B-B14F-4D97-AF65-F5344CB8AC3E}">
        <p14:creationId xmlns:p14="http://schemas.microsoft.com/office/powerpoint/2010/main" val="2928522921"/>
      </p:ext>
    </p:extLst>
  </p:cSld>
  <p:clrMapOvr>
    <a:masterClrMapping/>
  </p:clrMapOvr>
</p:sld>
</file>

<file path=ppt/theme/theme1.xml><?xml version="1.0" encoding="utf-8"?>
<a:theme xmlns:a="http://schemas.openxmlformats.org/drawingml/2006/main" name="Dolabella template">
  <a:themeElements>
    <a:clrScheme name="Custom 347">
      <a:dk1>
        <a:srgbClr val="403228"/>
      </a:dk1>
      <a:lt1>
        <a:srgbClr val="FFFFFF"/>
      </a:lt1>
      <a:dk2>
        <a:srgbClr val="926940"/>
      </a:dk2>
      <a:lt2>
        <a:srgbClr val="F3EFEA"/>
      </a:lt2>
      <a:accent1>
        <a:srgbClr val="261408"/>
      </a:accent1>
      <a:accent2>
        <a:srgbClr val="8E5025"/>
      </a:accent2>
      <a:accent3>
        <a:srgbClr val="B68C68"/>
      </a:accent3>
      <a:accent4>
        <a:srgbClr val="E8DAC2"/>
      </a:accent4>
      <a:accent5>
        <a:srgbClr val="8E2525"/>
      </a:accent5>
      <a:accent6>
        <a:srgbClr val="B67068"/>
      </a:accent6>
      <a:hlink>
        <a:srgbClr val="403228"/>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8" ma:contentTypeDescription="Create a new document." ma:contentTypeScope="" ma:versionID="0be9a2491286dab1b7dcb432c2413152">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6872fad9334f4eec29e4b794047729ea"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896B353-E6E7-40BF-A0B8-8419376972AB}">
  <ds:schemaRefs>
    <ds:schemaRef ds:uri="http://schemas.microsoft.com/sharepoint/v3/contenttype/forms"/>
  </ds:schemaRefs>
</ds:datastoreItem>
</file>

<file path=customXml/itemProps2.xml><?xml version="1.0" encoding="utf-8"?>
<ds:datastoreItem xmlns:ds="http://schemas.openxmlformats.org/officeDocument/2006/customXml" ds:itemID="{146FB2F9-6D2D-448F-82C7-3BC7C9758F34}">
  <ds:schemaRefs>
    <ds:schemaRef ds:uri="7b23fa32-4003-4364-bee1-595462966394"/>
    <ds:schemaRef ds:uri="f54e4810-f1f5-4bce-aa8e-e4722dc561b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E4AAF05-A79D-433B-8DF9-A571A556C704}">
  <ds:schemaRefs>
    <ds:schemaRef ds:uri="7b23fa32-4003-4364-bee1-595462966394"/>
    <ds:schemaRef ds:uri="f54e4810-f1f5-4bce-aa8e-e4722dc561b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29</Slides>
  <Notes>1</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Dolabella template</vt:lpstr>
      <vt:lpstr>Modelling a Set Ellie Reynolds 2004007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Modelling a Set</dc:title>
  <cp:revision>2004</cp:revision>
  <dcterms:modified xsi:type="dcterms:W3CDTF">2021-03-12T09:13:05Z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