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18.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3" r:id="rId1"/>
    <p:sldMasterId id="2147483747" r:id="rId2"/>
    <p:sldMasterId id="2147483749" r:id="rId3"/>
    <p:sldMasterId id="2147483751" r:id="rId4"/>
    <p:sldMasterId id="2147483753" r:id="rId5"/>
    <p:sldMasterId id="2147483755" r:id="rId6"/>
    <p:sldMasterId id="2147483758" r:id="rId7"/>
    <p:sldMasterId id="2147483760" r:id="rId8"/>
    <p:sldMasterId id="2147483762" r:id="rId9"/>
    <p:sldMasterId id="2147483764" r:id="rId10"/>
    <p:sldMasterId id="2147483776" r:id="rId11"/>
    <p:sldMasterId id="2147483781" r:id="rId12"/>
    <p:sldMasterId id="2147483785" r:id="rId13"/>
    <p:sldMasterId id="2147483789" r:id="rId14"/>
    <p:sldMasterId id="2147483801" r:id="rId15"/>
    <p:sldMasterId id="2147483813" r:id="rId16"/>
    <p:sldMasterId id="2147483824" r:id="rId17"/>
    <p:sldMasterId id="2147483857" r:id="rId18"/>
    <p:sldMasterId id="2147483894" r:id="rId19"/>
  </p:sldMasterIdLst>
  <p:notesMasterIdLst>
    <p:notesMasterId r:id="rId51"/>
  </p:notesMasterIdLst>
  <p:sldIdLst>
    <p:sldId id="581" r:id="rId20"/>
    <p:sldId id="257" r:id="rId21"/>
    <p:sldId id="258" r:id="rId22"/>
    <p:sldId id="588" r:id="rId23"/>
    <p:sldId id="259" r:id="rId24"/>
    <p:sldId id="554" r:id="rId25"/>
    <p:sldId id="553" r:id="rId26"/>
    <p:sldId id="576" r:id="rId27"/>
    <p:sldId id="569" r:id="rId28"/>
    <p:sldId id="559" r:id="rId29"/>
    <p:sldId id="579" r:id="rId30"/>
    <p:sldId id="314" r:id="rId31"/>
    <p:sldId id="570" r:id="rId32"/>
    <p:sldId id="573" r:id="rId33"/>
    <p:sldId id="555" r:id="rId34"/>
    <p:sldId id="567" r:id="rId35"/>
    <p:sldId id="568" r:id="rId36"/>
    <p:sldId id="563" r:id="rId37"/>
    <p:sldId id="565" r:id="rId38"/>
    <p:sldId id="566" r:id="rId39"/>
    <p:sldId id="577" r:id="rId40"/>
    <p:sldId id="578" r:id="rId41"/>
    <p:sldId id="557" r:id="rId42"/>
    <p:sldId id="571" r:id="rId43"/>
    <p:sldId id="306" r:id="rId44"/>
    <p:sldId id="574" r:id="rId45"/>
    <p:sldId id="560" r:id="rId46"/>
    <p:sldId id="584" r:id="rId47"/>
    <p:sldId id="514" r:id="rId48"/>
    <p:sldId id="301" r:id="rId49"/>
    <p:sldId id="583"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85827" autoAdjust="0"/>
  </p:normalViewPr>
  <p:slideViewPr>
    <p:cSldViewPr snapToGrid="0">
      <p:cViewPr varScale="1">
        <p:scale>
          <a:sx n="73" d="100"/>
          <a:sy n="73" d="100"/>
        </p:scale>
        <p:origin x="118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viewProps" Target="viewProps.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microsoft.com/office/2016/11/relationships/changesInfo" Target="changesInfos/changesInfo1.xml"/><Relationship Id="rId8" Type="http://schemas.openxmlformats.org/officeDocument/2006/relationships/slideMaster" Target="slideMasters/slideMaster8.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05BE9D98-EB28-4C4C-A369-EF2A639EEBE9}"/>
    <pc:docChg chg="modSld">
      <pc:chgData name="Ryan Peters" userId="62fae290-f491-4aa3-adec-18c5eb20898e" providerId="ADAL" clId="{05BE9D98-EB28-4C4C-A369-EF2A639EEBE9}" dt="2022-01-16T18:35:15.494" v="23" actId="20577"/>
      <pc:docMkLst>
        <pc:docMk/>
      </pc:docMkLst>
      <pc:sldChg chg="modNotesTx">
        <pc:chgData name="Ryan Peters" userId="62fae290-f491-4aa3-adec-18c5eb20898e" providerId="ADAL" clId="{05BE9D98-EB28-4C4C-A369-EF2A639EEBE9}" dt="2022-01-16T18:33:13.528" v="4" actId="20577"/>
        <pc:sldMkLst>
          <pc:docMk/>
          <pc:sldMk cId="3806618689" sldId="258"/>
        </pc:sldMkLst>
      </pc:sldChg>
      <pc:sldChg chg="modNotesTx">
        <pc:chgData name="Ryan Peters" userId="62fae290-f491-4aa3-adec-18c5eb20898e" providerId="ADAL" clId="{05BE9D98-EB28-4C4C-A369-EF2A639EEBE9}" dt="2022-01-16T18:33:24.813" v="6" actId="20577"/>
        <pc:sldMkLst>
          <pc:docMk/>
          <pc:sldMk cId="3536973993" sldId="259"/>
        </pc:sldMkLst>
      </pc:sldChg>
      <pc:sldChg chg="modNotesTx">
        <pc:chgData name="Ryan Peters" userId="62fae290-f491-4aa3-adec-18c5eb20898e" providerId="ADAL" clId="{05BE9D98-EB28-4C4C-A369-EF2A639EEBE9}" dt="2022-01-16T18:35:05.491" v="21" actId="20577"/>
        <pc:sldMkLst>
          <pc:docMk/>
          <pc:sldMk cId="3726069779" sldId="306"/>
        </pc:sldMkLst>
      </pc:sldChg>
      <pc:sldChg chg="modNotesTx">
        <pc:chgData name="Ryan Peters" userId="62fae290-f491-4aa3-adec-18c5eb20898e" providerId="ADAL" clId="{05BE9D98-EB28-4C4C-A369-EF2A639EEBE9}" dt="2022-01-16T18:33:58.141" v="10" actId="20577"/>
        <pc:sldMkLst>
          <pc:docMk/>
          <pc:sldMk cId="3675363040" sldId="314"/>
        </pc:sldMkLst>
      </pc:sldChg>
      <pc:sldChg chg="modNotesTx">
        <pc:chgData name="Ryan Peters" userId="62fae290-f491-4aa3-adec-18c5eb20898e" providerId="ADAL" clId="{05BE9D98-EB28-4C4C-A369-EF2A639EEBE9}" dt="2022-01-16T18:34:13.444" v="12" actId="20577"/>
        <pc:sldMkLst>
          <pc:docMk/>
          <pc:sldMk cId="180208268" sldId="555"/>
        </pc:sldMkLst>
      </pc:sldChg>
      <pc:sldChg chg="modNotesTx">
        <pc:chgData name="Ryan Peters" userId="62fae290-f491-4aa3-adec-18c5eb20898e" providerId="ADAL" clId="{05BE9D98-EB28-4C4C-A369-EF2A639EEBE9}" dt="2022-01-16T18:34:52.324" v="19" actId="20577"/>
        <pc:sldMkLst>
          <pc:docMk/>
          <pc:sldMk cId="2910208004" sldId="557"/>
        </pc:sldMkLst>
      </pc:sldChg>
      <pc:sldChg chg="modNotesTx">
        <pc:chgData name="Ryan Peters" userId="62fae290-f491-4aa3-adec-18c5eb20898e" providerId="ADAL" clId="{05BE9D98-EB28-4C4C-A369-EF2A639EEBE9}" dt="2022-01-16T18:35:15.494" v="23" actId="20577"/>
        <pc:sldMkLst>
          <pc:docMk/>
          <pc:sldMk cId="3672547205" sldId="560"/>
        </pc:sldMkLst>
      </pc:sldChg>
      <pc:sldChg chg="modNotesTx">
        <pc:chgData name="Ryan Peters" userId="62fae290-f491-4aa3-adec-18c5eb20898e" providerId="ADAL" clId="{05BE9D98-EB28-4C4C-A369-EF2A639EEBE9}" dt="2022-01-16T18:34:27.627" v="14" actId="20577"/>
        <pc:sldMkLst>
          <pc:docMk/>
          <pc:sldMk cId="3967640947" sldId="565"/>
        </pc:sldMkLst>
      </pc:sldChg>
      <pc:sldChg chg="modNotesTx">
        <pc:chgData name="Ryan Peters" userId="62fae290-f491-4aa3-adec-18c5eb20898e" providerId="ADAL" clId="{05BE9D98-EB28-4C4C-A369-EF2A639EEBE9}" dt="2022-01-16T18:34:32.598" v="15" actId="20577"/>
        <pc:sldMkLst>
          <pc:docMk/>
          <pc:sldMk cId="800288151" sldId="566"/>
        </pc:sldMkLst>
      </pc:sldChg>
      <pc:sldChg chg="modNotesTx">
        <pc:chgData name="Ryan Peters" userId="62fae290-f491-4aa3-adec-18c5eb20898e" providerId="ADAL" clId="{05BE9D98-EB28-4C4C-A369-EF2A639EEBE9}" dt="2022-01-16T18:34:21.506" v="13" actId="20577"/>
        <pc:sldMkLst>
          <pc:docMk/>
          <pc:sldMk cId="1485784452" sldId="568"/>
        </pc:sldMkLst>
      </pc:sldChg>
      <pc:sldChg chg="modNotesTx">
        <pc:chgData name="Ryan Peters" userId="62fae290-f491-4aa3-adec-18c5eb20898e" providerId="ADAL" clId="{05BE9D98-EB28-4C4C-A369-EF2A639EEBE9}" dt="2022-01-16T18:33:44.783" v="8" actId="20577"/>
        <pc:sldMkLst>
          <pc:docMk/>
          <pc:sldMk cId="184266845" sldId="569"/>
        </pc:sldMkLst>
      </pc:sldChg>
      <pc:sldChg chg="modNotesTx">
        <pc:chgData name="Ryan Peters" userId="62fae290-f491-4aa3-adec-18c5eb20898e" providerId="ADAL" clId="{05BE9D98-EB28-4C4C-A369-EF2A639EEBE9}" dt="2022-01-16T18:34:04.766" v="11" actId="20577"/>
        <pc:sldMkLst>
          <pc:docMk/>
          <pc:sldMk cId="2801942725" sldId="570"/>
        </pc:sldMkLst>
      </pc:sldChg>
      <pc:sldChg chg="modNotesTx">
        <pc:chgData name="Ryan Peters" userId="62fae290-f491-4aa3-adec-18c5eb20898e" providerId="ADAL" clId="{05BE9D98-EB28-4C4C-A369-EF2A639EEBE9}" dt="2022-01-16T18:34:59.658" v="20" actId="20577"/>
        <pc:sldMkLst>
          <pc:docMk/>
          <pc:sldMk cId="2071526" sldId="571"/>
        </pc:sldMkLst>
      </pc:sldChg>
      <pc:sldChg chg="modNotesTx">
        <pc:chgData name="Ryan Peters" userId="62fae290-f491-4aa3-adec-18c5eb20898e" providerId="ADAL" clId="{05BE9D98-EB28-4C4C-A369-EF2A639EEBE9}" dt="2022-01-16T18:35:10.912" v="22" actId="20577"/>
        <pc:sldMkLst>
          <pc:docMk/>
          <pc:sldMk cId="1303875844" sldId="574"/>
        </pc:sldMkLst>
      </pc:sldChg>
      <pc:sldChg chg="modNotesTx">
        <pc:chgData name="Ryan Peters" userId="62fae290-f491-4aa3-adec-18c5eb20898e" providerId="ADAL" clId="{05BE9D98-EB28-4C4C-A369-EF2A639EEBE9}" dt="2022-01-16T18:33:37.691" v="7" actId="20577"/>
        <pc:sldMkLst>
          <pc:docMk/>
          <pc:sldMk cId="1763770018" sldId="576"/>
        </pc:sldMkLst>
      </pc:sldChg>
      <pc:sldChg chg="modNotesTx">
        <pc:chgData name="Ryan Peters" userId="62fae290-f491-4aa3-adec-18c5eb20898e" providerId="ADAL" clId="{05BE9D98-EB28-4C4C-A369-EF2A639EEBE9}" dt="2022-01-16T18:34:43.996" v="17" actId="20577"/>
        <pc:sldMkLst>
          <pc:docMk/>
          <pc:sldMk cId="1328600230" sldId="577"/>
        </pc:sldMkLst>
      </pc:sldChg>
      <pc:sldChg chg="modNotesTx">
        <pc:chgData name="Ryan Peters" userId="62fae290-f491-4aa3-adec-18c5eb20898e" providerId="ADAL" clId="{05BE9D98-EB28-4C4C-A369-EF2A639EEBE9}" dt="2022-01-16T18:34:47.941" v="18" actId="20577"/>
        <pc:sldMkLst>
          <pc:docMk/>
          <pc:sldMk cId="2785977457" sldId="578"/>
        </pc:sldMkLst>
      </pc:sldChg>
      <pc:sldChg chg="modNotesTx">
        <pc:chgData name="Ryan Peters" userId="62fae290-f491-4aa3-adec-18c5eb20898e" providerId="ADAL" clId="{05BE9D98-EB28-4C4C-A369-EF2A639EEBE9}" dt="2022-01-16T18:33:53.247" v="9" actId="20577"/>
        <pc:sldMkLst>
          <pc:docMk/>
          <pc:sldMk cId="1068053273" sldId="579"/>
        </pc:sldMkLst>
      </pc:sldChg>
      <pc:sldChg chg="modNotesTx">
        <pc:chgData name="Ryan Peters" userId="62fae290-f491-4aa3-adec-18c5eb20898e" providerId="ADAL" clId="{05BE9D98-EB28-4C4C-A369-EF2A639EEBE9}" dt="2022-01-16T18:33:01.106" v="0" actId="20577"/>
        <pc:sldMkLst>
          <pc:docMk/>
          <pc:sldMk cId="4153441514" sldId="581"/>
        </pc:sldMkLst>
      </pc:sldChg>
      <pc:sldChg chg="modNotesTx">
        <pc:chgData name="Ryan Peters" userId="62fae290-f491-4aa3-adec-18c5eb20898e" providerId="ADAL" clId="{05BE9D98-EB28-4C4C-A369-EF2A639EEBE9}" dt="2022-01-16T18:33:19.291" v="5" actId="20577"/>
        <pc:sldMkLst>
          <pc:docMk/>
          <pc:sldMk cId="2155752358" sldId="5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11B0A-A7AB-4B9A-BC8D-B13CAEB8FAD1}" type="datetimeFigureOut">
              <a:rPr lang="en-GB" smtClean="0"/>
              <a:t>16/01/2022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EAF5D-A94A-4955-B82E-8236CC92B900}" type="slidenum">
              <a:rPr lang="en-GB" smtClean="0"/>
              <a:t>‹#›</a:t>
            </a:fld>
            <a:endParaRPr lang="en-GB"/>
          </a:p>
        </p:txBody>
      </p:sp>
    </p:spTree>
    <p:extLst>
      <p:ext uri="{BB962C8B-B14F-4D97-AF65-F5344CB8AC3E}">
        <p14:creationId xmlns:p14="http://schemas.microsoft.com/office/powerpoint/2010/main" val="1266639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a:t>
            </a:fld>
            <a:endParaRPr lang="en-GB" dirty="0"/>
          </a:p>
        </p:txBody>
      </p:sp>
    </p:spTree>
    <p:extLst>
      <p:ext uri="{BB962C8B-B14F-4D97-AF65-F5344CB8AC3E}">
        <p14:creationId xmlns:p14="http://schemas.microsoft.com/office/powerpoint/2010/main" val="1120222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31CEAF5D-A94A-4955-B82E-8236CC92B900}" type="slidenum">
              <a:rPr lang="en-GB" smtClean="0"/>
              <a:t>3</a:t>
            </a:fld>
            <a:endParaRPr lang="en-GB"/>
          </a:p>
        </p:txBody>
      </p:sp>
    </p:spTree>
    <p:extLst>
      <p:ext uri="{BB962C8B-B14F-4D97-AF65-F5344CB8AC3E}">
        <p14:creationId xmlns:p14="http://schemas.microsoft.com/office/powerpoint/2010/main" val="1509480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31CEAF5D-A94A-4955-B82E-8236CC92B900}" type="slidenum">
              <a:rPr lang="en-GB" smtClean="0"/>
              <a:t>4</a:t>
            </a:fld>
            <a:endParaRPr lang="en-GB"/>
          </a:p>
        </p:txBody>
      </p:sp>
    </p:spTree>
    <p:extLst>
      <p:ext uri="{BB962C8B-B14F-4D97-AF65-F5344CB8AC3E}">
        <p14:creationId xmlns:p14="http://schemas.microsoft.com/office/powerpoint/2010/main" val="1687130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5</a:t>
            </a:fld>
            <a:endParaRPr lang="en-GB"/>
          </a:p>
        </p:txBody>
      </p:sp>
    </p:spTree>
    <p:extLst>
      <p:ext uri="{BB962C8B-B14F-4D97-AF65-F5344CB8AC3E}">
        <p14:creationId xmlns:p14="http://schemas.microsoft.com/office/powerpoint/2010/main" val="4072045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6</a:t>
            </a:fld>
            <a:endParaRPr lang="en-GB"/>
          </a:p>
        </p:txBody>
      </p:sp>
    </p:spTree>
    <p:extLst>
      <p:ext uri="{BB962C8B-B14F-4D97-AF65-F5344CB8AC3E}">
        <p14:creationId xmlns:p14="http://schemas.microsoft.com/office/powerpoint/2010/main" val="3255160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8</a:t>
            </a:fld>
            <a:endParaRPr lang="en-GB"/>
          </a:p>
        </p:txBody>
      </p:sp>
    </p:spTree>
    <p:extLst>
      <p:ext uri="{BB962C8B-B14F-4D97-AF65-F5344CB8AC3E}">
        <p14:creationId xmlns:p14="http://schemas.microsoft.com/office/powerpoint/2010/main" val="66146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9</a:t>
            </a:fld>
            <a:endParaRPr lang="en-GB"/>
          </a:p>
        </p:txBody>
      </p:sp>
    </p:spTree>
    <p:extLst>
      <p:ext uri="{BB962C8B-B14F-4D97-AF65-F5344CB8AC3E}">
        <p14:creationId xmlns:p14="http://schemas.microsoft.com/office/powerpoint/2010/main" val="2680225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10</a:t>
            </a:fld>
            <a:endParaRPr lang="en-GB"/>
          </a:p>
        </p:txBody>
      </p:sp>
    </p:spTree>
    <p:extLst>
      <p:ext uri="{BB962C8B-B14F-4D97-AF65-F5344CB8AC3E}">
        <p14:creationId xmlns:p14="http://schemas.microsoft.com/office/powerpoint/2010/main" val="1222504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11</a:t>
            </a:fld>
            <a:endParaRPr lang="en-GB"/>
          </a:p>
        </p:txBody>
      </p:sp>
    </p:spTree>
    <p:extLst>
      <p:ext uri="{BB962C8B-B14F-4D97-AF65-F5344CB8AC3E}">
        <p14:creationId xmlns:p14="http://schemas.microsoft.com/office/powerpoint/2010/main" val="1227370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12</a:t>
            </a:fld>
            <a:endParaRPr lang="en-GB"/>
          </a:p>
        </p:txBody>
      </p:sp>
    </p:spTree>
    <p:extLst>
      <p:ext uri="{BB962C8B-B14F-4D97-AF65-F5344CB8AC3E}">
        <p14:creationId xmlns:p14="http://schemas.microsoft.com/office/powerpoint/2010/main" val="11558017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13</a:t>
            </a:fld>
            <a:endParaRPr lang="en-GB"/>
          </a:p>
        </p:txBody>
      </p:sp>
    </p:spTree>
    <p:extLst>
      <p:ext uri="{BB962C8B-B14F-4D97-AF65-F5344CB8AC3E}">
        <p14:creationId xmlns:p14="http://schemas.microsoft.com/office/powerpoint/2010/main" val="1319414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14</a:t>
            </a:fld>
            <a:endParaRPr lang="en-GB"/>
          </a:p>
        </p:txBody>
      </p:sp>
    </p:spTree>
    <p:extLst>
      <p:ext uri="{BB962C8B-B14F-4D97-AF65-F5344CB8AC3E}">
        <p14:creationId xmlns:p14="http://schemas.microsoft.com/office/powerpoint/2010/main" val="639848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15</a:t>
            </a:fld>
            <a:endParaRPr lang="en-GB"/>
          </a:p>
        </p:txBody>
      </p:sp>
    </p:spTree>
    <p:extLst>
      <p:ext uri="{BB962C8B-B14F-4D97-AF65-F5344CB8AC3E}">
        <p14:creationId xmlns:p14="http://schemas.microsoft.com/office/powerpoint/2010/main" val="3289304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16</a:t>
            </a:fld>
            <a:endParaRPr lang="en-GB"/>
          </a:p>
        </p:txBody>
      </p:sp>
    </p:spTree>
    <p:extLst>
      <p:ext uri="{BB962C8B-B14F-4D97-AF65-F5344CB8AC3E}">
        <p14:creationId xmlns:p14="http://schemas.microsoft.com/office/powerpoint/2010/main" val="32606417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17</a:t>
            </a:fld>
            <a:endParaRPr lang="en-GB"/>
          </a:p>
        </p:txBody>
      </p:sp>
    </p:spTree>
    <p:extLst>
      <p:ext uri="{BB962C8B-B14F-4D97-AF65-F5344CB8AC3E}">
        <p14:creationId xmlns:p14="http://schemas.microsoft.com/office/powerpoint/2010/main" val="31042417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19</a:t>
            </a:fld>
            <a:endParaRPr lang="en-GB"/>
          </a:p>
        </p:txBody>
      </p:sp>
    </p:spTree>
    <p:extLst>
      <p:ext uri="{BB962C8B-B14F-4D97-AF65-F5344CB8AC3E}">
        <p14:creationId xmlns:p14="http://schemas.microsoft.com/office/powerpoint/2010/main" val="37821645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20</a:t>
            </a:fld>
            <a:endParaRPr lang="en-GB"/>
          </a:p>
        </p:txBody>
      </p:sp>
    </p:spTree>
    <p:extLst>
      <p:ext uri="{BB962C8B-B14F-4D97-AF65-F5344CB8AC3E}">
        <p14:creationId xmlns:p14="http://schemas.microsoft.com/office/powerpoint/2010/main" val="39191299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21</a:t>
            </a:fld>
            <a:endParaRPr lang="en-GB"/>
          </a:p>
        </p:txBody>
      </p:sp>
    </p:spTree>
    <p:extLst>
      <p:ext uri="{BB962C8B-B14F-4D97-AF65-F5344CB8AC3E}">
        <p14:creationId xmlns:p14="http://schemas.microsoft.com/office/powerpoint/2010/main" val="9514566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29506044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8770938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24</a:t>
            </a:fld>
            <a:endParaRPr lang="en-GB"/>
          </a:p>
        </p:txBody>
      </p:sp>
    </p:spTree>
    <p:extLst>
      <p:ext uri="{BB962C8B-B14F-4D97-AF65-F5344CB8AC3E}">
        <p14:creationId xmlns:p14="http://schemas.microsoft.com/office/powerpoint/2010/main" val="237481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25</a:t>
            </a:fld>
            <a:endParaRPr lang="en-GB"/>
          </a:p>
        </p:txBody>
      </p:sp>
    </p:spTree>
    <p:extLst>
      <p:ext uri="{BB962C8B-B14F-4D97-AF65-F5344CB8AC3E}">
        <p14:creationId xmlns:p14="http://schemas.microsoft.com/office/powerpoint/2010/main" val="3037216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26</a:t>
            </a:fld>
            <a:endParaRPr lang="en-GB"/>
          </a:p>
        </p:txBody>
      </p:sp>
    </p:spTree>
    <p:extLst>
      <p:ext uri="{BB962C8B-B14F-4D97-AF65-F5344CB8AC3E}">
        <p14:creationId xmlns:p14="http://schemas.microsoft.com/office/powerpoint/2010/main" val="14770864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27</a:t>
            </a:fld>
            <a:endParaRPr lang="en-GB"/>
          </a:p>
        </p:txBody>
      </p:sp>
    </p:spTree>
    <p:extLst>
      <p:ext uri="{BB962C8B-B14F-4D97-AF65-F5344CB8AC3E}">
        <p14:creationId xmlns:p14="http://schemas.microsoft.com/office/powerpoint/2010/main" val="26495041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30</a:t>
            </a:fld>
            <a:endParaRPr lang="en-GB"/>
          </a:p>
        </p:txBody>
      </p:sp>
    </p:spTree>
    <p:extLst>
      <p:ext uri="{BB962C8B-B14F-4D97-AF65-F5344CB8AC3E}">
        <p14:creationId xmlns:p14="http://schemas.microsoft.com/office/powerpoint/2010/main" val="800416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431623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5012766"/>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0419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36837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017010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0497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554680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1369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1257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59469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4830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435555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013773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6443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50087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3064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914740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812657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97186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692391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90986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983602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05472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59850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360260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50890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480210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3238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73103442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39735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26815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6825889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507377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214135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1260809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07605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564001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322850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587496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90335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74532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7612218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1464882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7138721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2271781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53820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932042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120012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6375328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0562155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3363052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8703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13920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671023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0048573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1059922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8549279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1330760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5876722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5345273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943671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8002031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105810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9061705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3956254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104632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543138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573220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100600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710621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367000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2236793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126798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5378582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3451191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9029724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862537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382983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886534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7505267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188213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0.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10.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4.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5.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theme" Target="../theme/theme1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6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5" Type="http://schemas.openxmlformats.org/officeDocument/2006/relationships/image" Target="../media/image1.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71.xml"/><Relationship Id="rId7" Type="http://schemas.openxmlformats.org/officeDocument/2006/relationships/image" Target="../media/image11.png"/><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theme" Target="../theme/theme18.xml"/><Relationship Id="rId5" Type="http://schemas.openxmlformats.org/officeDocument/2006/relationships/slideLayout" Target="../slideLayouts/slideLayout73.xml"/><Relationship Id="rId4" Type="http://schemas.openxmlformats.org/officeDocument/2006/relationships/slideLayout" Target="../slideLayouts/slideLayout7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1.xml"/><Relationship Id="rId3" Type="http://schemas.openxmlformats.org/officeDocument/2006/relationships/slideLayout" Target="../slideLayouts/slideLayout76.xml"/><Relationship Id="rId7" Type="http://schemas.openxmlformats.org/officeDocument/2006/relationships/slideLayout" Target="../slideLayouts/slideLayout80.xml"/><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slideLayout" Target="../slideLayouts/slideLayout79.xml"/><Relationship Id="rId5" Type="http://schemas.openxmlformats.org/officeDocument/2006/relationships/slideLayout" Target="../slideLayouts/slideLayout78.xml"/><Relationship Id="rId4" Type="http://schemas.openxmlformats.org/officeDocument/2006/relationships/slideLayout" Target="../slideLayouts/slideLayout77.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683279966"/>
      </p:ext>
    </p:extLst>
  </p:cSld>
  <p:clrMap bg1="lt1" tx1="dk1" bg2="lt2" tx2="dk2" accent1="accent1" accent2="accent2" accent3="accent3" accent4="accent4" accent5="accent5" accent6="accent6" hlink="hlink" folHlink="folHlink"/>
  <p:sldLayoutIdLst>
    <p:sldLayoutId id="2147483744" r:id="rId1"/>
    <p:sldLayoutId id="2147483745" r:id="rId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74500221"/>
      </p:ext>
    </p:extLst>
  </p:cSld>
  <p:clrMap bg1="lt1" tx1="dk1" bg2="lt2" tx2="dk2" accent1="accent1" accent2="accent2" accent3="accent3" accent4="accent4" accent5="accent5" accent6="accent6" hlink="hlink" folHlink="folHlink"/>
  <p:sldLayoutIdLst>
    <p:sldLayoutId id="21474837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25701013"/>
      </p:ext>
    </p:extLst>
  </p:cSld>
  <p:clrMap bg1="lt1" tx1="dk1" bg2="lt2" tx2="dk2" accent1="accent1" accent2="accent2" accent3="accent3" accent4="accent4" accent5="accent5" accent6="accent6" hlink="hlink" folHlink="folHlink"/>
  <p:sldLayoutIdLst>
    <p:sldLayoutId id="21474837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77901620"/>
      </p:ext>
    </p:extLst>
  </p:cSld>
  <p:clrMap bg1="lt1" tx1="dk1" bg2="lt2" tx2="dk2" accent1="accent1" accent2="accent2" accent3="accent3" accent4="accent4" accent5="accent5" accent6="accent6" hlink="hlink" folHlink="folHlink"/>
  <p:sldLayoutIdLst>
    <p:sldLayoutId id="2147483752" r:id="rId1"/>
    <p:sldLayoutId id="214748390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8043260"/>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44982871"/>
      </p:ext>
    </p:extLst>
  </p:cSld>
  <p:clrMap bg1="lt1" tx1="dk1" bg2="lt2" tx2="dk2" accent1="accent1" accent2="accent2" accent3="accent3" accent4="accent4" accent5="accent5" accent6="accent6" hlink="hlink" folHlink="folHlink"/>
  <p:sldLayoutIdLst>
    <p:sldLayoutId id="2147483756" r:id="rId1"/>
    <p:sldLayoutId id="214748375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04141042"/>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49906432"/>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5152011"/>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22832619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77014106"/>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544728291"/>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834550593"/>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42667491"/>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938076959"/>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3418634"/>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4825318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571064119"/>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90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381413"/>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www.profish.com/sustainability.php" TargetMode="External"/><Relationship Id="rId2" Type="http://schemas.openxmlformats.org/officeDocument/2006/relationships/image" Target="../media/image24.png"/><Relationship Id="rId1" Type="http://schemas.openxmlformats.org/officeDocument/2006/relationships/slideLayout" Target="../slideLayouts/slideLayout4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46.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hyperlink" Target="https://imveloltd.co.uk/what-will-the-straw-companies-do-now/" TargetMode="External"/><Relationship Id="rId4" Type="http://schemas.openxmlformats.org/officeDocument/2006/relationships/image" Target="../media/image30.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4.xml"/><Relationship Id="rId1" Type="http://schemas.openxmlformats.org/officeDocument/2006/relationships/video" Target="https://www.youtube.com/embed/ccra5J3A4qk?feature=oembed" TargetMode="External"/><Relationship Id="rId6" Type="http://schemas.openxmlformats.org/officeDocument/2006/relationships/hyperlink" Target="https://en.wikipedia.org/wiki/TED_(conference)" TargetMode="External"/><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hyperlink" Target="https://serve360.marriott.com/" TargetMode="External"/><Relationship Id="rId7" Type="http://schemas.openxmlformats.org/officeDocument/2006/relationships/image" Target="../media/image36.sv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35.png"/><Relationship Id="rId5" Type="http://schemas.openxmlformats.org/officeDocument/2006/relationships/hyperlink" Target="https://en.wikipedia.org/wiki/Marriott_Hotels_%26_Resorts" TargetMode="External"/><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4.xml"/><Relationship Id="rId1" Type="http://schemas.openxmlformats.org/officeDocument/2006/relationships/video" Target="https://www.youtube.com/embed/JJliD2-FlP4?feature=oembed" TargetMode="External"/><Relationship Id="rId6" Type="http://schemas.openxmlformats.org/officeDocument/2006/relationships/image" Target="../media/image31.png"/><Relationship Id="rId5" Type="http://schemas.openxmlformats.org/officeDocument/2006/relationships/hyperlink" Target="https://en.wikipedia.org/wiki/Marriott_Hotels_%26_Resorts" TargetMode="External"/><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4.xml"/><Relationship Id="rId1" Type="http://schemas.openxmlformats.org/officeDocument/2006/relationships/video" Target="https://www.youtube.com/embed/BuRG8fudaOU?feature=oembed" TargetMode="External"/><Relationship Id="rId6" Type="http://schemas.openxmlformats.org/officeDocument/2006/relationships/image" Target="../media/image31.png"/><Relationship Id="rId5" Type="http://schemas.openxmlformats.org/officeDocument/2006/relationships/hyperlink" Target="https://en.wikipedia.org/wiki/Marriott_Hotels_%26_Resorts" TargetMode="External"/><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3" Type="http://schemas.openxmlformats.org/officeDocument/2006/relationships/hyperlink" Target="https://cr.hilton.com/" TargetMode="External"/><Relationship Id="rId7" Type="http://schemas.openxmlformats.org/officeDocument/2006/relationships/image" Target="../media/image36.sv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35.png"/><Relationship Id="rId5" Type="http://schemas.openxmlformats.org/officeDocument/2006/relationships/hyperlink" Target="https://en.wikipedia.org/wiki/Hilton_Hotels_%26_Resorts" TargetMode="External"/><Relationship Id="rId4"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4.xml"/><Relationship Id="rId1" Type="http://schemas.openxmlformats.org/officeDocument/2006/relationships/video" Target="https://www.youtube.com/embed/V4SEWgxbqvA?feature=oembed" TargetMode="External"/><Relationship Id="rId6" Type="http://schemas.openxmlformats.org/officeDocument/2006/relationships/image" Target="../media/image31.png"/><Relationship Id="rId5" Type="http://schemas.openxmlformats.org/officeDocument/2006/relationships/hyperlink" Target="https://en.wikipedia.org/wiki/Hilton_Hotels_%26_Resorts" TargetMode="External"/><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4.xml"/><Relationship Id="rId1" Type="http://schemas.openxmlformats.org/officeDocument/2006/relationships/video" Target="https://www.youtube.com/embed/gxpY1o39Vy4?feature=oembed" TargetMode="External"/><Relationship Id="rId6" Type="http://schemas.openxmlformats.org/officeDocument/2006/relationships/image" Target="../media/image31.png"/><Relationship Id="rId5" Type="http://schemas.openxmlformats.org/officeDocument/2006/relationships/hyperlink" Target="https://en.wikipedia.org/wiki/Hilton_Hotels_%26_Resorts" TargetMode="External"/><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premierinn.com/gb/en/why/force-for-good.html" TargetMode="External"/><Relationship Id="rId1" Type="http://schemas.openxmlformats.org/officeDocument/2006/relationships/slideLayout" Target="../slideLayouts/slideLayout14.xml"/><Relationship Id="rId6" Type="http://schemas.openxmlformats.org/officeDocument/2006/relationships/hyperlink" Target="https://en.wikipedia.org/wiki/Premier_Inn" TargetMode="External"/><Relationship Id="rId5" Type="http://schemas.openxmlformats.org/officeDocument/2006/relationships/image" Target="../media/image39.png"/><Relationship Id="rId4" Type="http://schemas.microsoft.com/office/2007/relationships/hdphoto" Target="../media/hdphoto3.wdp"/></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4.xml"/><Relationship Id="rId1" Type="http://schemas.openxmlformats.org/officeDocument/2006/relationships/video" Target="https://www.youtube.com/embed/RN3SunnF8aM?feature=oembed" TargetMode="External"/><Relationship Id="rId6" Type="http://schemas.openxmlformats.org/officeDocument/2006/relationships/image" Target="../media/image31.png"/><Relationship Id="rId5" Type="http://schemas.openxmlformats.org/officeDocument/2006/relationships/hyperlink" Target="https://en.wikipedia.org/wiki/Premier_Inn" TargetMode="External"/><Relationship Id="rId4" Type="http://schemas.openxmlformats.org/officeDocument/2006/relationships/image" Target="../media/image39.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4.xml"/><Relationship Id="rId1" Type="http://schemas.openxmlformats.org/officeDocument/2006/relationships/video" Target="https://www.youtube.com/embed/s_i4MYYv8uk?feature=oembed" TargetMode="External"/><Relationship Id="rId6" Type="http://schemas.openxmlformats.org/officeDocument/2006/relationships/image" Target="../media/image31.png"/><Relationship Id="rId5" Type="http://schemas.openxmlformats.org/officeDocument/2006/relationships/hyperlink" Target="https://en.wikipedia.org/wiki/Premier_Inn" TargetMode="External"/><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hyperlink" Target="https://kempinski-dev.s3.amazonaws.com/34396715/kempinski-sustainability-and-responsibility-vdec-2020.pdf"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4.xml"/><Relationship Id="rId1" Type="http://schemas.openxmlformats.org/officeDocument/2006/relationships/video" Target="https://www.youtube.com/embed/u26QXlspis0?feature=oembed" TargetMode="External"/><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hyperlink" Target="https://stories.starbucks.com/stories/2019/leading-in-sustainability/" TargetMode="External"/><Relationship Id="rId7"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hyperlink" Target="https://www.thecaterer.com/news/in-depth/sourcing-ethical-coffee-how-to-find-the-right-provider" TargetMode="External"/><Relationship Id="rId5" Type="http://schemas.openxmlformats.org/officeDocument/2006/relationships/hyperlink" Target="https://en.wikipedia.org/wiki/Starbucks" TargetMode="External"/><Relationship Id="rId4" Type="http://schemas.openxmlformats.org/officeDocument/2006/relationships/image" Target="../media/image4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4.xml"/><Relationship Id="rId1" Type="http://schemas.openxmlformats.org/officeDocument/2006/relationships/video" Target="https://www.youtube.com/embed/X9g6Z0FYTn8?feature=oembed" TargetMode="External"/><Relationship Id="rId6" Type="http://schemas.openxmlformats.org/officeDocument/2006/relationships/image" Target="../media/image31.png"/><Relationship Id="rId5" Type="http://schemas.openxmlformats.org/officeDocument/2006/relationships/hyperlink" Target="https://en.wikipedia.org/wiki/Starbucks" TargetMode="External"/><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8" Type="http://schemas.openxmlformats.org/officeDocument/2006/relationships/hyperlink" Target="https://clickv.ie/w/hHrn" TargetMode="External"/><Relationship Id="rId3" Type="http://schemas.openxmlformats.org/officeDocument/2006/relationships/image" Target="../media/image47.png"/><Relationship Id="rId7" Type="http://schemas.openxmlformats.org/officeDocument/2006/relationships/image" Target="../media/image49.svg"/><Relationship Id="rId2" Type="http://schemas.openxmlformats.org/officeDocument/2006/relationships/notesSlide" Target="../notesSlides/notesSlide22.xml"/><Relationship Id="rId1" Type="http://schemas.openxmlformats.org/officeDocument/2006/relationships/slideLayout" Target="../slideLayouts/slideLayout14.xml"/><Relationship Id="rId6" Type="http://schemas.openxmlformats.org/officeDocument/2006/relationships/image" Target="../media/image48.png"/><Relationship Id="rId5" Type="http://schemas.openxmlformats.org/officeDocument/2006/relationships/hyperlink" Target="https://www.youtube.com/watch?v=k7j7CpjSj1o" TargetMode="External"/><Relationship Id="rId4" Type="http://schemas.openxmlformats.org/officeDocument/2006/relationships/hyperlink" Target="https://www.flickr.com/photos/tahitipix/39840165583" TargetMode="Externa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4.xml"/><Relationship Id="rId1" Type="http://schemas.openxmlformats.org/officeDocument/2006/relationships/video" Target="https://www.youtube.com/embed/-DSNyOW0L5Q?feature=oembed" TargetMode="External"/><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4.xml"/><Relationship Id="rId1" Type="http://schemas.openxmlformats.org/officeDocument/2006/relationships/video" Target="https://www.youtube.com/embed/8rAiTDQ-NVY" TargetMode="External"/><Relationship Id="rId4" Type="http://schemas.openxmlformats.org/officeDocument/2006/relationships/image" Target="../media/image5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91395" y="1683877"/>
            <a:ext cx="5937980" cy="3072015"/>
          </a:xfrm>
        </p:spPr>
        <p:txBody>
          <a:bodyPr anchor="b">
            <a:normAutofit fontScale="90000"/>
          </a:bodyPr>
          <a:lstStyle/>
          <a:p>
            <a:pPr algn="l"/>
            <a:r>
              <a:rPr lang="en-GB" sz="8800" b="1">
                <a:solidFill>
                  <a:schemeClr val="bg1"/>
                </a:solidFill>
                <a:ea typeface="+mj-lt"/>
                <a:cs typeface="+mj-lt"/>
              </a:rPr>
              <a:t>Operating Hotel Facilities </a:t>
            </a:r>
            <a:endParaRPr lang="en-GB" sz="8800" b="1" dirty="0">
              <a:solidFill>
                <a:schemeClr val="bg1"/>
              </a:solidFill>
            </a:endParaRPr>
          </a:p>
        </p:txBody>
      </p:sp>
      <p:sp>
        <p:nvSpPr>
          <p:cNvPr id="3" name="Subtitle 2"/>
          <p:cNvSpPr>
            <a:spLocks noGrp="1"/>
          </p:cNvSpPr>
          <p:nvPr>
            <p:ph type="subTitle" idx="1"/>
          </p:nvPr>
        </p:nvSpPr>
        <p:spPr>
          <a:xfrm>
            <a:off x="6835046" y="4755892"/>
            <a:ext cx="5221185" cy="2102108"/>
          </a:xfrm>
        </p:spPr>
        <p:txBody>
          <a:bodyPr vert="horz" lIns="91440" tIns="45720" rIns="91440" bIns="45720" rtlCol="0" anchor="t">
            <a:normAutofit/>
          </a:bodyPr>
          <a:lstStyle/>
          <a:p>
            <a:pPr algn="r"/>
            <a:r>
              <a:rPr lang="en-GB" sz="4000" dirty="0">
                <a:solidFill>
                  <a:schemeClr val="bg1"/>
                </a:solidFill>
                <a:cs typeface="Calibri Light"/>
              </a:rPr>
              <a:t>BMIH4006 </a:t>
            </a:r>
          </a:p>
          <a:p>
            <a:pPr algn="r"/>
            <a:r>
              <a:rPr lang="en-GB" sz="4000" dirty="0">
                <a:solidFill>
                  <a:schemeClr val="bg1"/>
                </a:solidFill>
                <a:ea typeface="+mj-lt"/>
                <a:cs typeface="+mj-lt"/>
              </a:rPr>
              <a:t>LEVEL 4</a:t>
            </a:r>
          </a:p>
          <a:p>
            <a:pPr algn="r"/>
            <a:r>
              <a:rPr lang="en-GB" sz="4000" b="1" dirty="0">
                <a:solidFill>
                  <a:schemeClr val="bg1"/>
                </a:solidFill>
                <a:ea typeface="+mj-lt"/>
                <a:cs typeface="+mj-lt"/>
              </a:rPr>
              <a:t>WEEK 2</a:t>
            </a:r>
          </a:p>
          <a:p>
            <a:pPr algn="r"/>
            <a:endParaRPr lang="en-GB" sz="4000" dirty="0">
              <a:solidFill>
                <a:schemeClr val="bg1"/>
              </a:solidFill>
              <a:cs typeface="Calibri"/>
            </a:endParaRPr>
          </a:p>
        </p:txBody>
      </p:sp>
      <p:sp>
        <p:nvSpPr>
          <p:cNvPr id="4" name="TextBox 3">
            <a:extLst>
              <a:ext uri="{FF2B5EF4-FFF2-40B4-BE49-F238E27FC236}">
                <a16:creationId xmlns:a16="http://schemas.microsoft.com/office/drawing/2014/main" id="{F84EDB4A-65E2-004E-8321-7F7F150BA21E}"/>
              </a:ext>
            </a:extLst>
          </p:cNvPr>
          <p:cNvSpPr txBox="1"/>
          <p:nvPr/>
        </p:nvSpPr>
        <p:spPr>
          <a:xfrm>
            <a:off x="619982" y="4782621"/>
            <a:ext cx="5187639" cy="584775"/>
          </a:xfrm>
          <a:prstGeom prst="rect">
            <a:avLst/>
          </a:prstGeom>
          <a:noFill/>
        </p:spPr>
        <p:txBody>
          <a:bodyPr wrap="none" rtlCol="0">
            <a:spAutoFit/>
          </a:bodyPr>
          <a:lstStyle/>
          <a:p>
            <a:r>
              <a:rPr lang="en-GB" sz="3200">
                <a:solidFill>
                  <a:schemeClr val="bg1"/>
                </a:solidFill>
                <a:latin typeface="Freestyle Script" panose="030804020302050B0404" pitchFamily="66" charset="77"/>
              </a:rPr>
              <a:t>Ryan Anthony Peters BA(Hons) PGDip MIH</a:t>
            </a:r>
            <a:endParaRPr lang="en-GB" sz="3200" dirty="0">
              <a:solidFill>
                <a:schemeClr val="bg1"/>
              </a:solidFill>
              <a:latin typeface="Freestyle Script" panose="030804020302050B0404" pitchFamily="66" charset="77"/>
            </a:endParaRPr>
          </a:p>
        </p:txBody>
      </p:sp>
    </p:spTree>
    <p:extLst>
      <p:ext uri="{BB962C8B-B14F-4D97-AF65-F5344CB8AC3E}">
        <p14:creationId xmlns:p14="http://schemas.microsoft.com/office/powerpoint/2010/main" val="4153441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15" y="245281"/>
            <a:ext cx="8229600" cy="1143000"/>
          </a:xfrm>
        </p:spPr>
        <p:txBody>
          <a:bodyPr/>
          <a:lstStyle/>
          <a:p>
            <a:pPr algn="l"/>
            <a:r>
              <a:rPr lang="en-GB" sz="6000" b="1" dirty="0"/>
              <a:t>Content / Week 2</a:t>
            </a:r>
          </a:p>
        </p:txBody>
      </p:sp>
      <p:sp>
        <p:nvSpPr>
          <p:cNvPr id="4" name="TextBox 6">
            <a:extLst>
              <a:ext uri="{FF2B5EF4-FFF2-40B4-BE49-F238E27FC236}">
                <a16:creationId xmlns:a16="http://schemas.microsoft.com/office/drawing/2014/main" id="{37BAC58E-6DE5-F041-BEB2-625951EEBE30}"/>
              </a:ext>
            </a:extLst>
          </p:cNvPr>
          <p:cNvSpPr txBox="1">
            <a:spLocks noChangeArrowheads="1"/>
          </p:cNvSpPr>
          <p:nvPr/>
        </p:nvSpPr>
        <p:spPr bwMode="auto">
          <a:xfrm>
            <a:off x="361539" y="2967694"/>
            <a:ext cx="3389113" cy="3788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marL="285750" indent="-285750">
              <a:lnSpc>
                <a:spcPct val="150000"/>
              </a:lnSpc>
              <a:spcBef>
                <a:spcPct val="0"/>
              </a:spcBef>
            </a:pPr>
            <a:r>
              <a:rPr lang="en-US" altLang="en-US" sz="1800" dirty="0"/>
              <a:t>What is Sustainability</a:t>
            </a:r>
          </a:p>
          <a:p>
            <a:pPr marL="285750" indent="-285750">
              <a:lnSpc>
                <a:spcPct val="150000"/>
              </a:lnSpc>
              <a:spcBef>
                <a:spcPct val="0"/>
              </a:spcBef>
            </a:pPr>
            <a:r>
              <a:rPr lang="en-US" altLang="en-US" sz="1800" dirty="0"/>
              <a:t>Pillars</a:t>
            </a:r>
          </a:p>
          <a:p>
            <a:pPr marL="285750" indent="-285750">
              <a:lnSpc>
                <a:spcPct val="150000"/>
              </a:lnSpc>
              <a:spcBef>
                <a:spcPct val="0"/>
              </a:spcBef>
            </a:pPr>
            <a:r>
              <a:rPr lang="en-US" altLang="en-US" sz="1800" dirty="0"/>
              <a:t>Plastic Straw Debate</a:t>
            </a:r>
          </a:p>
          <a:p>
            <a:pPr marL="285750" indent="-285750">
              <a:lnSpc>
                <a:spcPct val="150000"/>
              </a:lnSpc>
              <a:spcBef>
                <a:spcPct val="0"/>
              </a:spcBef>
            </a:pPr>
            <a:r>
              <a:rPr lang="en-US" altLang="en-US" sz="1800" dirty="0"/>
              <a:t>Beyond the straw</a:t>
            </a:r>
          </a:p>
          <a:p>
            <a:pPr marL="285750" indent="-285750">
              <a:lnSpc>
                <a:spcPct val="150000"/>
              </a:lnSpc>
              <a:spcBef>
                <a:spcPct val="0"/>
              </a:spcBef>
            </a:pPr>
            <a:r>
              <a:rPr lang="en-US" altLang="en-US" sz="1800" dirty="0"/>
              <a:t>CSR</a:t>
            </a:r>
          </a:p>
          <a:p>
            <a:pPr marL="285750" indent="-285750">
              <a:lnSpc>
                <a:spcPct val="150000"/>
              </a:lnSpc>
              <a:spcBef>
                <a:spcPct val="0"/>
              </a:spcBef>
            </a:pPr>
            <a:r>
              <a:rPr lang="en-US" altLang="en-US" sz="1800" dirty="0"/>
              <a:t>Hotel Brand CSR strategies</a:t>
            </a:r>
          </a:p>
          <a:p>
            <a:pPr marL="285750" indent="-285750">
              <a:lnSpc>
                <a:spcPct val="150000"/>
              </a:lnSpc>
              <a:spcBef>
                <a:spcPct val="0"/>
              </a:spcBef>
            </a:pPr>
            <a:r>
              <a:rPr lang="en-US" altLang="en-US" sz="1800" dirty="0"/>
              <a:t>Partnerships</a:t>
            </a:r>
          </a:p>
          <a:p>
            <a:pPr marL="285750" indent="-285750">
              <a:lnSpc>
                <a:spcPct val="150000"/>
              </a:lnSpc>
              <a:spcBef>
                <a:spcPct val="0"/>
              </a:spcBef>
            </a:pPr>
            <a:r>
              <a:rPr lang="en-US" altLang="en-US" sz="1800" dirty="0"/>
              <a:t>The Great Reset</a:t>
            </a:r>
          </a:p>
          <a:p>
            <a:pPr marL="285750" indent="-285750">
              <a:lnSpc>
                <a:spcPct val="150000"/>
              </a:lnSpc>
              <a:spcBef>
                <a:spcPct val="0"/>
              </a:spcBef>
            </a:pPr>
            <a:endParaRPr lang="en-US" altLang="en-US" sz="1800" dirty="0"/>
          </a:p>
        </p:txBody>
      </p:sp>
      <p:pic>
        <p:nvPicPr>
          <p:cNvPr id="7" name="Picture 6" descr="A picture containing text, pinwheel, vector graphics, chain&#10;&#10;Description automatically generated">
            <a:extLst>
              <a:ext uri="{FF2B5EF4-FFF2-40B4-BE49-F238E27FC236}">
                <a16:creationId xmlns:a16="http://schemas.microsoft.com/office/drawing/2014/main" id="{AE8572A2-AD19-8B47-B8E7-4B70191F433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191000" y="1924050"/>
            <a:ext cx="3810000" cy="3810000"/>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B649DB-A6C9-8341-965A-C468E0839972}"/>
              </a:ext>
            </a:extLst>
          </p:cNvPr>
          <p:cNvSpPr txBox="1"/>
          <p:nvPr/>
        </p:nvSpPr>
        <p:spPr>
          <a:xfrm>
            <a:off x="2843987" y="2259013"/>
            <a:ext cx="6504025" cy="1446550"/>
          </a:xfrm>
          <a:prstGeom prst="rect">
            <a:avLst/>
          </a:prstGeom>
          <a:noFill/>
        </p:spPr>
        <p:txBody>
          <a:bodyPr wrap="none" rtlCol="0">
            <a:spAutoFit/>
          </a:bodyPr>
          <a:lstStyle/>
          <a:p>
            <a:r>
              <a:rPr lang="en-GB" sz="8800" b="1" dirty="0"/>
              <a:t>Sustainability</a:t>
            </a:r>
          </a:p>
        </p:txBody>
      </p:sp>
      <p:cxnSp>
        <p:nvCxnSpPr>
          <p:cNvPr id="9" name="Straight Connector 8">
            <a:extLst>
              <a:ext uri="{FF2B5EF4-FFF2-40B4-BE49-F238E27FC236}">
                <a16:creationId xmlns:a16="http://schemas.microsoft.com/office/drawing/2014/main" id="{8453D588-90AA-C149-AD0A-C6416AC4DDCA}"/>
              </a:ext>
            </a:extLst>
          </p:cNvPr>
          <p:cNvCxnSpPr/>
          <p:nvPr/>
        </p:nvCxnSpPr>
        <p:spPr>
          <a:xfrm>
            <a:off x="2451100" y="1511300"/>
            <a:ext cx="698500" cy="10287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ACE88C3-1539-7A40-9E63-1FE1C9CF09FF}"/>
              </a:ext>
            </a:extLst>
          </p:cNvPr>
          <p:cNvCxnSpPr/>
          <p:nvPr/>
        </p:nvCxnSpPr>
        <p:spPr>
          <a:xfrm>
            <a:off x="5943600" y="1358900"/>
            <a:ext cx="0" cy="1244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3028293-A373-3F4F-9302-19D2CB6F2D15}"/>
              </a:ext>
            </a:extLst>
          </p:cNvPr>
          <p:cNvCxnSpPr/>
          <p:nvPr/>
        </p:nvCxnSpPr>
        <p:spPr>
          <a:xfrm flipH="1">
            <a:off x="8966200" y="1511300"/>
            <a:ext cx="762000" cy="1168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27C8084-EA8D-A241-9A9D-094CCE424156}"/>
              </a:ext>
            </a:extLst>
          </p:cNvPr>
          <p:cNvCxnSpPr>
            <a:stCxn id="3" idx="1"/>
          </p:cNvCxnSpPr>
          <p:nvPr/>
        </p:nvCxnSpPr>
        <p:spPr>
          <a:xfrm flipH="1">
            <a:off x="1498600" y="2982288"/>
            <a:ext cx="134538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6E15CEA-CE38-8B4B-8907-FDED5241B0BD}"/>
              </a:ext>
            </a:extLst>
          </p:cNvPr>
          <p:cNvCxnSpPr/>
          <p:nvPr/>
        </p:nvCxnSpPr>
        <p:spPr>
          <a:xfrm>
            <a:off x="9220200" y="3098800"/>
            <a:ext cx="13716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E01EDDD-B2A3-2743-80B2-97662DAD024A}"/>
              </a:ext>
            </a:extLst>
          </p:cNvPr>
          <p:cNvCxnSpPr/>
          <p:nvPr/>
        </p:nvCxnSpPr>
        <p:spPr>
          <a:xfrm flipH="1">
            <a:off x="2171293" y="3429000"/>
            <a:ext cx="889407" cy="1473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21F0B07-90B4-274F-A48B-5252A8A3F725}"/>
              </a:ext>
            </a:extLst>
          </p:cNvPr>
          <p:cNvCxnSpPr/>
          <p:nvPr/>
        </p:nvCxnSpPr>
        <p:spPr>
          <a:xfrm>
            <a:off x="5943600" y="3530600"/>
            <a:ext cx="0" cy="1371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3E9E39E-F7E2-BC44-A965-AB254C7B998A}"/>
              </a:ext>
            </a:extLst>
          </p:cNvPr>
          <p:cNvCxnSpPr/>
          <p:nvPr/>
        </p:nvCxnSpPr>
        <p:spPr>
          <a:xfrm>
            <a:off x="8826500" y="3705563"/>
            <a:ext cx="1333500" cy="1018837"/>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7321AEE2-DD56-A347-B128-AEF3D6959701}"/>
              </a:ext>
            </a:extLst>
          </p:cNvPr>
          <p:cNvSpPr txBox="1"/>
          <p:nvPr/>
        </p:nvSpPr>
        <p:spPr>
          <a:xfrm>
            <a:off x="5282297" y="6121400"/>
            <a:ext cx="1322606" cy="584775"/>
          </a:xfrm>
          <a:prstGeom prst="rect">
            <a:avLst/>
          </a:prstGeom>
          <a:noFill/>
        </p:spPr>
        <p:txBody>
          <a:bodyPr wrap="none" rtlCol="0">
            <a:spAutoFit/>
          </a:bodyPr>
          <a:lstStyle/>
          <a:p>
            <a:r>
              <a:rPr lang="en-GB" sz="3200" dirty="0">
                <a:solidFill>
                  <a:schemeClr val="bg1"/>
                </a:solidFill>
              </a:rPr>
              <a:t>Group </a:t>
            </a:r>
          </a:p>
        </p:txBody>
      </p:sp>
    </p:spTree>
    <p:extLst>
      <p:ext uri="{BB962C8B-B14F-4D97-AF65-F5344CB8AC3E}">
        <p14:creationId xmlns:p14="http://schemas.microsoft.com/office/powerpoint/2010/main" val="3806618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338128" y="1976934"/>
            <a:ext cx="7075834" cy="700655"/>
          </a:xfrm>
        </p:spPr>
        <p:txBody>
          <a:bodyPr anchor="ctr">
            <a:normAutofit fontScale="90000"/>
          </a:bodyPr>
          <a:lstStyle/>
          <a:p>
            <a:r>
              <a:rPr lang="en-GB" sz="4100" dirty="0">
                <a:solidFill>
                  <a:schemeClr val="tx1"/>
                </a:solidFill>
              </a:rPr>
              <a:t>What does it </a:t>
            </a:r>
            <a:r>
              <a:rPr lang="en-GB" sz="4100" dirty="0"/>
              <a:t>mean?</a:t>
            </a:r>
            <a:br>
              <a:rPr lang="en-GB" sz="4100" dirty="0"/>
            </a:br>
            <a:endParaRPr lang="en-GB" sz="4100" b="1" dirty="0">
              <a:solidFill>
                <a:schemeClr val="tx1"/>
              </a:solidFill>
            </a:endParaRPr>
          </a:p>
        </p:txBody>
      </p:sp>
      <p:pic>
        <p:nvPicPr>
          <p:cNvPr id="4" name="Picture 3">
            <a:extLst>
              <a:ext uri="{FF2B5EF4-FFF2-40B4-BE49-F238E27FC236}">
                <a16:creationId xmlns:a16="http://schemas.microsoft.com/office/drawing/2014/main" id="{D51CC717-8556-4482-B7E4-9331C658650C}"/>
              </a:ext>
            </a:extLst>
          </p:cNvPr>
          <p:cNvPicPr>
            <a:picLocks noChangeAspect="1"/>
          </p:cNvPicPr>
          <p:nvPr/>
        </p:nvPicPr>
        <p:blipFill>
          <a:blip r:embed="rId3"/>
          <a:stretch>
            <a:fillRect/>
          </a:stretch>
        </p:blipFill>
        <p:spPr>
          <a:xfrm>
            <a:off x="7329891" y="1076632"/>
            <a:ext cx="4451293" cy="409193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TextBox 2">
            <a:extLst>
              <a:ext uri="{FF2B5EF4-FFF2-40B4-BE49-F238E27FC236}">
                <a16:creationId xmlns:a16="http://schemas.microsoft.com/office/drawing/2014/main" id="{29B649DB-A6C9-8341-965A-C468E0839972}"/>
              </a:ext>
            </a:extLst>
          </p:cNvPr>
          <p:cNvSpPr txBox="1"/>
          <p:nvPr/>
        </p:nvSpPr>
        <p:spPr>
          <a:xfrm>
            <a:off x="338128" y="230188"/>
            <a:ext cx="6504025" cy="1446550"/>
          </a:xfrm>
          <a:prstGeom prst="rect">
            <a:avLst/>
          </a:prstGeom>
          <a:noFill/>
        </p:spPr>
        <p:txBody>
          <a:bodyPr wrap="none" rtlCol="0">
            <a:spAutoFit/>
          </a:bodyPr>
          <a:lstStyle/>
          <a:p>
            <a:r>
              <a:rPr lang="en-GB" sz="8800" b="1" dirty="0"/>
              <a:t>Sustainability</a:t>
            </a:r>
          </a:p>
        </p:txBody>
      </p:sp>
      <p:sp>
        <p:nvSpPr>
          <p:cNvPr id="7" name="TextBox 6">
            <a:extLst>
              <a:ext uri="{FF2B5EF4-FFF2-40B4-BE49-F238E27FC236}">
                <a16:creationId xmlns:a16="http://schemas.microsoft.com/office/drawing/2014/main" id="{800381AA-3AF6-6E49-9B9F-041A755243FD}"/>
              </a:ext>
            </a:extLst>
          </p:cNvPr>
          <p:cNvSpPr txBox="1"/>
          <p:nvPr/>
        </p:nvSpPr>
        <p:spPr>
          <a:xfrm>
            <a:off x="338128" y="2641523"/>
            <a:ext cx="5943600" cy="923330"/>
          </a:xfrm>
          <a:prstGeom prst="rect">
            <a:avLst/>
          </a:prstGeom>
          <a:noFill/>
        </p:spPr>
        <p:txBody>
          <a:bodyPr wrap="square" rtlCol="0">
            <a:spAutoFit/>
          </a:bodyPr>
          <a:lstStyle/>
          <a:p>
            <a:r>
              <a:rPr lang="en-GB" dirty="0"/>
              <a:t>“Sustainable development is the development that meets the needs of the present without compromising the ability of future generations” (WCED, 1987).</a:t>
            </a:r>
          </a:p>
        </p:txBody>
      </p:sp>
    </p:spTree>
    <p:extLst>
      <p:ext uri="{BB962C8B-B14F-4D97-AF65-F5344CB8AC3E}">
        <p14:creationId xmlns:p14="http://schemas.microsoft.com/office/powerpoint/2010/main" val="2155752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DFAF11-233A-4468-AD42-8C23273FBBE8}"/>
              </a:ext>
            </a:extLst>
          </p:cNvPr>
          <p:cNvPicPr>
            <a:picLocks noChangeAspect="1"/>
          </p:cNvPicPr>
          <p:nvPr/>
        </p:nvPicPr>
        <p:blipFill rotWithShape="1">
          <a:blip r:embed="rId3">
            <a:alphaModFix amt="20000"/>
            <a:extLst>
              <a:ext uri="{BEBA8EAE-BF5A-486C-A8C5-ECC9F3942E4B}">
                <a14:imgProps xmlns:a14="http://schemas.microsoft.com/office/drawing/2010/main">
                  <a14:imgLayer r:embed="rId4">
                    <a14:imgEffect>
                      <a14:saturation sat="96000"/>
                    </a14:imgEffect>
                  </a14:imgLayer>
                </a14:imgProps>
              </a:ext>
            </a:extLst>
          </a:blip>
          <a:srcRect l="6839" r="2510" b="-1"/>
          <a:stretch/>
        </p:blipFill>
        <p:spPr>
          <a:xfrm>
            <a:off x="0" y="278306"/>
            <a:ext cx="12192000" cy="5976584"/>
          </a:xfrm>
          <a:prstGeom prst="rect">
            <a:avLst/>
          </a:pr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2734423" y="410817"/>
            <a:ext cx="6560064" cy="5565777"/>
          </a:xfrm>
        </p:spPr>
        <p:txBody>
          <a:bodyPr>
            <a:normAutofit fontScale="92500" lnSpcReduction="10000"/>
          </a:bodyPr>
          <a:lstStyle/>
          <a:p>
            <a:pPr marL="0" indent="0" algn="ctr">
              <a:buNone/>
            </a:pPr>
            <a:endParaRPr lang="en-GB" sz="3200" dirty="0">
              <a:solidFill>
                <a:schemeClr val="tx1"/>
              </a:solidFill>
            </a:endParaRPr>
          </a:p>
          <a:p>
            <a:pPr marL="0" indent="0" algn="ctr">
              <a:buNone/>
            </a:pPr>
            <a:r>
              <a:rPr lang="en-GB" b="1" dirty="0"/>
              <a:t>What are the 3 principles of sustainability?</a:t>
            </a:r>
          </a:p>
          <a:p>
            <a:endParaRPr lang="en-GB" dirty="0"/>
          </a:p>
          <a:p>
            <a:endParaRPr lang="en-GB" dirty="0"/>
          </a:p>
          <a:p>
            <a:pPr marL="0" indent="0">
              <a:buNone/>
            </a:pPr>
            <a:endParaRPr lang="en-GB" dirty="0"/>
          </a:p>
          <a:p>
            <a:pPr marL="0" indent="0" algn="ctr">
              <a:lnSpc>
                <a:spcPct val="100000"/>
              </a:lnSpc>
              <a:buNone/>
            </a:pPr>
            <a:r>
              <a:rPr lang="en-GB" dirty="0"/>
              <a:t>The principles of sustainability are the foundations of what this concept represents.</a:t>
            </a:r>
          </a:p>
          <a:p>
            <a:pPr marL="0" indent="0" algn="ctr">
              <a:lnSpc>
                <a:spcPct val="100000"/>
              </a:lnSpc>
              <a:buNone/>
            </a:pPr>
            <a:endParaRPr lang="en-GB" b="1" dirty="0"/>
          </a:p>
          <a:p>
            <a:pPr marL="0" indent="0" algn="ctr">
              <a:lnSpc>
                <a:spcPct val="100000"/>
              </a:lnSpc>
              <a:buNone/>
            </a:pPr>
            <a:r>
              <a:rPr lang="en-GB" dirty="0"/>
              <a:t>Sustainability is made up of three pillars: </a:t>
            </a:r>
          </a:p>
          <a:p>
            <a:pPr marL="0" indent="0" algn="ctr">
              <a:lnSpc>
                <a:spcPct val="100000"/>
              </a:lnSpc>
              <a:buNone/>
            </a:pPr>
            <a:r>
              <a:rPr lang="en-GB" b="1" dirty="0"/>
              <a:t>Economy</a:t>
            </a:r>
            <a:r>
              <a:rPr lang="en-GB" dirty="0"/>
              <a:t>, </a:t>
            </a:r>
            <a:r>
              <a:rPr lang="en-GB" b="1" dirty="0"/>
              <a:t>society</a:t>
            </a:r>
            <a:r>
              <a:rPr lang="en-GB" dirty="0"/>
              <a:t> and the </a:t>
            </a:r>
            <a:r>
              <a:rPr lang="en-GB" b="1" dirty="0"/>
              <a:t>environment</a:t>
            </a:r>
            <a:r>
              <a:rPr lang="en-GB" dirty="0"/>
              <a:t>.</a:t>
            </a:r>
          </a:p>
          <a:p>
            <a:pPr marL="0" indent="0" algn="ctr">
              <a:lnSpc>
                <a:spcPct val="100000"/>
              </a:lnSpc>
              <a:buNone/>
            </a:pPr>
            <a:r>
              <a:rPr lang="en-GB" dirty="0"/>
              <a:t> These principles are also informally used as </a:t>
            </a:r>
            <a:r>
              <a:rPr lang="en-GB" b="1" i="1" dirty="0"/>
              <a:t>profit</a:t>
            </a:r>
            <a:r>
              <a:rPr lang="en-GB" i="1" dirty="0"/>
              <a:t>, </a:t>
            </a:r>
            <a:r>
              <a:rPr lang="en-GB" b="1" i="1" dirty="0"/>
              <a:t>people</a:t>
            </a:r>
            <a:r>
              <a:rPr lang="en-GB" i="1" dirty="0"/>
              <a:t> and </a:t>
            </a:r>
            <a:r>
              <a:rPr lang="en-GB" b="1" i="1" dirty="0"/>
              <a:t>planet.</a:t>
            </a:r>
          </a:p>
        </p:txBody>
      </p:sp>
    </p:spTree>
    <p:extLst>
      <p:ext uri="{BB962C8B-B14F-4D97-AF65-F5344CB8AC3E}">
        <p14:creationId xmlns:p14="http://schemas.microsoft.com/office/powerpoint/2010/main" val="3536973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4E5698-9C97-42D0-A86A-72ABA48AD3B0}"/>
              </a:ext>
            </a:extLst>
          </p:cNvPr>
          <p:cNvPicPr>
            <a:picLocks noChangeAspect="1"/>
          </p:cNvPicPr>
          <p:nvPr/>
        </p:nvPicPr>
        <p:blipFill rotWithShape="1">
          <a:blip r:embed="rId3"/>
          <a:srcRect t="4802" b="3474"/>
          <a:stretch/>
        </p:blipFill>
        <p:spPr>
          <a:xfrm>
            <a:off x="5314181" y="746907"/>
            <a:ext cx="3252819" cy="5039915"/>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286027" y="120230"/>
            <a:ext cx="5809974" cy="6293270"/>
          </a:xfrm>
        </p:spPr>
        <p:txBody>
          <a:bodyPr>
            <a:normAutofit/>
          </a:bodyPr>
          <a:lstStyle/>
          <a:p>
            <a:pPr marL="0" indent="0">
              <a:buNone/>
            </a:pPr>
            <a:endParaRPr lang="en-GB" sz="3200" dirty="0">
              <a:solidFill>
                <a:schemeClr val="tx1"/>
              </a:solidFill>
            </a:endParaRPr>
          </a:p>
          <a:p>
            <a:pPr marL="0" indent="0">
              <a:buNone/>
            </a:pPr>
            <a:r>
              <a:rPr lang="en-GB" dirty="0"/>
              <a:t>What is the</a:t>
            </a:r>
          </a:p>
          <a:p>
            <a:pPr marL="0" indent="0">
              <a:buNone/>
            </a:pPr>
            <a:r>
              <a:rPr lang="en-GB" sz="3200" b="1" dirty="0"/>
              <a:t>purpose of sustainability?</a:t>
            </a:r>
          </a:p>
          <a:p>
            <a:endParaRPr lang="en-GB" b="1" dirty="0"/>
          </a:p>
          <a:p>
            <a:endParaRPr lang="en-GB" b="1" dirty="0"/>
          </a:p>
          <a:p>
            <a:endParaRPr lang="en-GB" b="1" dirty="0"/>
          </a:p>
          <a:p>
            <a:endParaRPr lang="en-GB" b="1" dirty="0"/>
          </a:p>
          <a:p>
            <a:pPr marL="0" indent="0">
              <a:lnSpc>
                <a:spcPct val="100000"/>
              </a:lnSpc>
              <a:buNone/>
            </a:pPr>
            <a:r>
              <a:rPr lang="en-GB" b="1" dirty="0"/>
              <a:t>Sustainability</a:t>
            </a:r>
            <a:r>
              <a:rPr lang="en-GB" dirty="0"/>
              <a:t> looks to protect our natural environment, human and ecological health, while driving innovation and not compromising our way of life. </a:t>
            </a:r>
          </a:p>
          <a:p>
            <a:pPr>
              <a:lnSpc>
                <a:spcPct val="100000"/>
              </a:lnSpc>
            </a:pPr>
            <a:endParaRPr lang="en-GB" sz="1600" dirty="0"/>
          </a:p>
          <a:p>
            <a:pPr>
              <a:lnSpc>
                <a:spcPct val="100000"/>
              </a:lnSpc>
            </a:pPr>
            <a:endParaRPr lang="en-GB" sz="1600" dirty="0"/>
          </a:p>
        </p:txBody>
      </p:sp>
      <p:sp>
        <p:nvSpPr>
          <p:cNvPr id="3" name="Rectangle 2">
            <a:extLst>
              <a:ext uri="{FF2B5EF4-FFF2-40B4-BE49-F238E27FC236}">
                <a16:creationId xmlns:a16="http://schemas.microsoft.com/office/drawing/2014/main" id="{8B1E79C5-6AF6-8341-A2E0-F73CCF594160}"/>
              </a:ext>
            </a:extLst>
          </p:cNvPr>
          <p:cNvSpPr/>
          <p:nvPr/>
        </p:nvSpPr>
        <p:spPr>
          <a:xfrm>
            <a:off x="286027" y="6044168"/>
            <a:ext cx="2724400" cy="369332"/>
          </a:xfrm>
          <a:prstGeom prst="rect">
            <a:avLst/>
          </a:prstGeom>
        </p:spPr>
        <p:txBody>
          <a:bodyPr wrap="none">
            <a:spAutoFit/>
          </a:bodyPr>
          <a:lstStyle/>
          <a:p>
            <a:r>
              <a:rPr lang="en-GB" dirty="0">
                <a:solidFill>
                  <a:srgbClr val="000000"/>
                </a:solidFill>
                <a:latin typeface="Open Sans"/>
              </a:rPr>
              <a:t>(Young &amp; </a:t>
            </a:r>
            <a:r>
              <a:rPr lang="en-GB" dirty="0" err="1">
                <a:solidFill>
                  <a:srgbClr val="000000"/>
                </a:solidFill>
                <a:latin typeface="Open Sans"/>
              </a:rPr>
              <a:t>Dhanda</a:t>
            </a:r>
            <a:r>
              <a:rPr lang="en-GB" dirty="0">
                <a:solidFill>
                  <a:srgbClr val="000000"/>
                </a:solidFill>
                <a:latin typeface="Open Sans"/>
              </a:rPr>
              <a:t>, 2013).</a:t>
            </a:r>
            <a:endParaRPr lang="en-GB" dirty="0"/>
          </a:p>
        </p:txBody>
      </p:sp>
    </p:spTree>
    <p:extLst>
      <p:ext uri="{BB962C8B-B14F-4D97-AF65-F5344CB8AC3E}">
        <p14:creationId xmlns:p14="http://schemas.microsoft.com/office/powerpoint/2010/main" val="348946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B643A39-5484-4BFB-893C-6AD4632B2332}"/>
              </a:ext>
            </a:extLst>
          </p:cNvPr>
          <p:cNvPicPr>
            <a:picLocks noGrp="1" noChangeAspect="1"/>
          </p:cNvPicPr>
          <p:nvPr>
            <p:ph idx="1"/>
          </p:nvPr>
        </p:nvPicPr>
        <p:blipFill>
          <a:blip r:embed="rId2"/>
          <a:stretch>
            <a:fillRect/>
          </a:stretch>
        </p:blipFill>
        <p:spPr>
          <a:xfrm>
            <a:off x="9201150" y="94570"/>
            <a:ext cx="2857500" cy="2857500"/>
          </a:xfrm>
          <a:prstGeom prst="rect">
            <a:avLst/>
          </a:prstGeom>
        </p:spPr>
      </p:pic>
      <p:sp>
        <p:nvSpPr>
          <p:cNvPr id="5" name="Rectangle 4">
            <a:extLst>
              <a:ext uri="{FF2B5EF4-FFF2-40B4-BE49-F238E27FC236}">
                <a16:creationId xmlns:a16="http://schemas.microsoft.com/office/drawing/2014/main" id="{4E78ECF3-1367-4122-9510-92AD74746640}"/>
              </a:ext>
            </a:extLst>
          </p:cNvPr>
          <p:cNvSpPr/>
          <p:nvPr/>
        </p:nvSpPr>
        <p:spPr>
          <a:xfrm>
            <a:off x="366915" y="1931194"/>
            <a:ext cx="7770593" cy="3737946"/>
          </a:xfrm>
          <a:prstGeom prst="rect">
            <a:avLst/>
          </a:prstGeom>
        </p:spPr>
        <p:txBody>
          <a:bodyPr wrap="square">
            <a:spAutoFit/>
          </a:bodyPr>
          <a:lstStyle/>
          <a:p>
            <a:pPr>
              <a:lnSpc>
                <a:spcPct val="150000"/>
              </a:lnSpc>
            </a:pPr>
            <a:r>
              <a:rPr lang="en-GB" sz="2000" dirty="0"/>
              <a:t>When we hear the word </a:t>
            </a:r>
            <a:r>
              <a:rPr lang="en-GB" sz="2000" b="1" dirty="0"/>
              <a:t>“sustainability” </a:t>
            </a:r>
            <a:r>
              <a:rPr lang="en-GB" sz="2000" dirty="0"/>
              <a:t>we tend to think of renewable fuel sources, reducing carbon emissions, protecting environments and a way of keeping the delicate ecosystems of our planet in balance. </a:t>
            </a:r>
          </a:p>
          <a:p>
            <a:pPr>
              <a:lnSpc>
                <a:spcPct val="150000"/>
              </a:lnSpc>
            </a:pPr>
            <a:endParaRPr lang="en-GB" sz="2000" dirty="0"/>
          </a:p>
          <a:p>
            <a:pPr>
              <a:lnSpc>
                <a:spcPct val="150000"/>
              </a:lnSpc>
            </a:pPr>
            <a:r>
              <a:rPr lang="en-GB" sz="2000" dirty="0"/>
              <a:t>This is all very important, but there is much more to sustainability than just all things green! We will explore many of these concepts when looking at various CSR strategies from Marriott, Hilton, Kempinski &amp; Whitbread. But first, let’s talk plastic!</a:t>
            </a:r>
          </a:p>
        </p:txBody>
      </p:sp>
      <p:sp>
        <p:nvSpPr>
          <p:cNvPr id="8" name="TextBox 7">
            <a:extLst>
              <a:ext uri="{FF2B5EF4-FFF2-40B4-BE49-F238E27FC236}">
                <a16:creationId xmlns:a16="http://schemas.microsoft.com/office/drawing/2014/main" id="{F7D447AD-E1CF-1447-BB3D-8158BA08C51F}"/>
              </a:ext>
            </a:extLst>
          </p:cNvPr>
          <p:cNvSpPr txBox="1"/>
          <p:nvPr/>
        </p:nvSpPr>
        <p:spPr>
          <a:xfrm>
            <a:off x="366915" y="313185"/>
            <a:ext cx="6504025" cy="1446550"/>
          </a:xfrm>
          <a:prstGeom prst="rect">
            <a:avLst/>
          </a:prstGeom>
          <a:noFill/>
        </p:spPr>
        <p:txBody>
          <a:bodyPr wrap="none" rtlCol="0">
            <a:spAutoFit/>
          </a:bodyPr>
          <a:lstStyle/>
          <a:p>
            <a:r>
              <a:rPr lang="en-GB" sz="8800" b="1" dirty="0"/>
              <a:t>Sustainability</a:t>
            </a:r>
          </a:p>
        </p:txBody>
      </p:sp>
    </p:spTree>
    <p:extLst>
      <p:ext uri="{BB962C8B-B14F-4D97-AF65-F5344CB8AC3E}">
        <p14:creationId xmlns:p14="http://schemas.microsoft.com/office/powerpoint/2010/main" val="235367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100% Biodegradable 8&quot; Black Jumbo Bendy Straws- BS-STRAW-BBBD - HotelWare  Catering Supplies | Cleaning and Hygiene Supplies">
            <a:extLst>
              <a:ext uri="{FF2B5EF4-FFF2-40B4-BE49-F238E27FC236}">
                <a16:creationId xmlns:a16="http://schemas.microsoft.com/office/drawing/2014/main" id="{0204B97E-38BC-AB41-B038-A68A15AE8F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60916" y="424162"/>
            <a:ext cx="5571067" cy="55710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EC9919-DDB1-4447-90B2-511986667A78}"/>
              </a:ext>
            </a:extLst>
          </p:cNvPr>
          <p:cNvSpPr txBox="1"/>
          <p:nvPr/>
        </p:nvSpPr>
        <p:spPr>
          <a:xfrm>
            <a:off x="551834" y="637816"/>
            <a:ext cx="3969366" cy="5016758"/>
          </a:xfrm>
          <a:prstGeom prst="rect">
            <a:avLst/>
          </a:prstGeom>
          <a:noFill/>
        </p:spPr>
        <p:txBody>
          <a:bodyPr wrap="square" rtlCol="0">
            <a:spAutoFit/>
          </a:bodyPr>
          <a:lstStyle/>
          <a:p>
            <a:r>
              <a:rPr lang="en-GB" sz="8000" b="1" dirty="0"/>
              <a:t>THE</a:t>
            </a:r>
          </a:p>
          <a:p>
            <a:r>
              <a:rPr lang="en-GB" sz="8000" b="1" dirty="0"/>
              <a:t>PLASTIC</a:t>
            </a:r>
          </a:p>
          <a:p>
            <a:r>
              <a:rPr lang="en-GB" sz="8000" b="1" dirty="0"/>
              <a:t>STRAW</a:t>
            </a:r>
          </a:p>
          <a:p>
            <a:r>
              <a:rPr lang="en-GB" sz="8000" b="1" dirty="0"/>
              <a:t>DEBATE</a:t>
            </a:r>
          </a:p>
        </p:txBody>
      </p:sp>
      <p:pic>
        <p:nvPicPr>
          <p:cNvPr id="2" name="Picture 2">
            <a:extLst>
              <a:ext uri="{FF2B5EF4-FFF2-40B4-BE49-F238E27FC236}">
                <a16:creationId xmlns:a16="http://schemas.microsoft.com/office/drawing/2014/main" id="{40252953-5EF1-4704-8C2E-EBCFAC2640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1962" y="2847702"/>
            <a:ext cx="3563530" cy="29339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540C1C2-E27F-489E-AA86-1A462C3056CD}"/>
              </a:ext>
            </a:extLst>
          </p:cNvPr>
          <p:cNvSpPr txBox="1"/>
          <p:nvPr/>
        </p:nvSpPr>
        <p:spPr>
          <a:xfrm>
            <a:off x="8271962" y="2449482"/>
            <a:ext cx="6093822" cy="369332"/>
          </a:xfrm>
          <a:prstGeom prst="rect">
            <a:avLst/>
          </a:prstGeom>
          <a:noFill/>
        </p:spPr>
        <p:txBody>
          <a:bodyPr wrap="square">
            <a:spAutoFit/>
          </a:bodyPr>
          <a:lstStyle/>
          <a:p>
            <a:r>
              <a:rPr lang="en-GB" dirty="0">
                <a:hlinkClick r:id="rId5"/>
              </a:rPr>
              <a:t>The Plastic Straw Debate - </a:t>
            </a:r>
            <a:r>
              <a:rPr lang="en-GB" dirty="0" err="1">
                <a:hlinkClick r:id="rId5"/>
              </a:rPr>
              <a:t>Imvelo</a:t>
            </a:r>
            <a:r>
              <a:rPr lang="en-GB" dirty="0">
                <a:hlinkClick r:id="rId5"/>
              </a:rPr>
              <a:t> Ltd</a:t>
            </a:r>
            <a:endParaRPr lang="en-GB" dirty="0"/>
          </a:p>
        </p:txBody>
      </p:sp>
    </p:spTree>
    <p:extLst>
      <p:ext uri="{BB962C8B-B14F-4D97-AF65-F5344CB8AC3E}">
        <p14:creationId xmlns:p14="http://schemas.microsoft.com/office/powerpoint/2010/main" val="1763770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Online Media 16" descr="Beyond The Straw: Sustainability in Hospitality | Tom Egerton | TEDxWanChai">
            <a:hlinkClick r:id="" action="ppaction://media"/>
            <a:extLst>
              <a:ext uri="{FF2B5EF4-FFF2-40B4-BE49-F238E27FC236}">
                <a16:creationId xmlns:a16="http://schemas.microsoft.com/office/drawing/2014/main" id="{9512BFB3-424C-8343-ABC6-57B697B14612}"/>
              </a:ext>
            </a:extLst>
          </p:cNvPr>
          <p:cNvPicPr>
            <a:picLocks noRot="1" noChangeAspect="1"/>
          </p:cNvPicPr>
          <p:nvPr>
            <a:videoFile r:link="rId1"/>
          </p:nvPr>
        </p:nvPicPr>
        <p:blipFill>
          <a:blip r:embed="rId4"/>
          <a:stretch>
            <a:fillRect/>
          </a:stretch>
        </p:blipFill>
        <p:spPr>
          <a:xfrm>
            <a:off x="2654300" y="614865"/>
            <a:ext cx="9435306" cy="5307360"/>
          </a:xfrm>
          <a:prstGeom prst="rect">
            <a:avLst/>
          </a:prstGeom>
        </p:spPr>
      </p:pic>
      <p:sp>
        <p:nvSpPr>
          <p:cNvPr id="18" name="TextBox 17">
            <a:extLst>
              <a:ext uri="{FF2B5EF4-FFF2-40B4-BE49-F238E27FC236}">
                <a16:creationId xmlns:a16="http://schemas.microsoft.com/office/drawing/2014/main" id="{0B57CAE6-D4CB-B24B-B231-F595689BB270}"/>
              </a:ext>
            </a:extLst>
          </p:cNvPr>
          <p:cNvSpPr txBox="1"/>
          <p:nvPr/>
        </p:nvSpPr>
        <p:spPr>
          <a:xfrm>
            <a:off x="2546502" y="140049"/>
            <a:ext cx="7269362" cy="523220"/>
          </a:xfrm>
          <a:prstGeom prst="rect">
            <a:avLst/>
          </a:prstGeom>
          <a:noFill/>
        </p:spPr>
        <p:txBody>
          <a:bodyPr wrap="none" rtlCol="0">
            <a:spAutoFit/>
          </a:bodyPr>
          <a:lstStyle/>
          <a:p>
            <a:r>
              <a:rPr lang="en-GB" sz="2800" b="1" dirty="0"/>
              <a:t>Sustainable Practices in the Hospitality Industry</a:t>
            </a:r>
          </a:p>
        </p:txBody>
      </p:sp>
      <p:pic>
        <p:nvPicPr>
          <p:cNvPr id="20" name="Picture 19" descr="A close up of a sign&#10;&#10;Description automatically generated">
            <a:extLst>
              <a:ext uri="{FF2B5EF4-FFF2-40B4-BE49-F238E27FC236}">
                <a16:creationId xmlns:a16="http://schemas.microsoft.com/office/drawing/2014/main" id="{A2A77D14-C8CC-2948-8B60-C19790DAFF2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50389" y="140049"/>
            <a:ext cx="2310930" cy="847341"/>
          </a:xfrm>
          <a:prstGeom prst="rect">
            <a:avLst/>
          </a:prstGeom>
        </p:spPr>
      </p:pic>
    </p:spTree>
    <p:extLst>
      <p:ext uri="{BB962C8B-B14F-4D97-AF65-F5344CB8AC3E}">
        <p14:creationId xmlns:p14="http://schemas.microsoft.com/office/powerpoint/2010/main" val="18426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6BB94-35AB-4096-8E2B-CC3113B40FB3}"/>
              </a:ext>
            </a:extLst>
          </p:cNvPr>
          <p:cNvSpPr>
            <a:spLocks noGrp="1"/>
          </p:cNvSpPr>
          <p:nvPr>
            <p:ph type="title"/>
          </p:nvPr>
        </p:nvSpPr>
        <p:spPr>
          <a:xfrm>
            <a:off x="267286" y="244641"/>
            <a:ext cx="9515061" cy="469762"/>
          </a:xfrm>
        </p:spPr>
        <p:txBody>
          <a:bodyPr>
            <a:normAutofit fontScale="90000"/>
          </a:bodyPr>
          <a:lstStyle/>
          <a:p>
            <a:r>
              <a:rPr lang="en-GB" sz="3600" b="1" dirty="0"/>
              <a:t>Why Sustainability and Corporate Social Responsibility ?</a:t>
            </a:r>
          </a:p>
        </p:txBody>
      </p:sp>
      <p:sp>
        <p:nvSpPr>
          <p:cNvPr id="3" name="Content Placeholder 2">
            <a:extLst>
              <a:ext uri="{FF2B5EF4-FFF2-40B4-BE49-F238E27FC236}">
                <a16:creationId xmlns:a16="http://schemas.microsoft.com/office/drawing/2014/main" id="{A8A18DA7-5279-4E75-B97D-F3C3F836D8EB}"/>
              </a:ext>
            </a:extLst>
          </p:cNvPr>
          <p:cNvSpPr>
            <a:spLocks noGrp="1"/>
          </p:cNvSpPr>
          <p:nvPr>
            <p:ph idx="1"/>
          </p:nvPr>
        </p:nvSpPr>
        <p:spPr>
          <a:xfrm>
            <a:off x="267286" y="982386"/>
            <a:ext cx="11682861" cy="5875614"/>
          </a:xfrm>
        </p:spPr>
        <p:txBody>
          <a:bodyPr>
            <a:normAutofit/>
          </a:bodyPr>
          <a:lstStyle/>
          <a:p>
            <a:pPr marL="0" indent="0" algn="just">
              <a:lnSpc>
                <a:spcPct val="110000"/>
              </a:lnSpc>
              <a:buNone/>
            </a:pPr>
            <a:r>
              <a:rPr lang="en-GB" sz="2200" dirty="0"/>
              <a:t>Sustainability and Corporate Social Responsibility Efforts Can </a:t>
            </a:r>
            <a:r>
              <a:rPr lang="en-GB" sz="2200" b="1" dirty="0"/>
              <a:t>Boost the Bottom Line</a:t>
            </a:r>
            <a:r>
              <a:rPr lang="en-GB" sz="2200" dirty="0"/>
              <a:t>. Finding consumers around the world who say they care about the environment or extreme poverty is relatively easy. But does care about issues </a:t>
            </a:r>
            <a:r>
              <a:rPr lang="en-GB" sz="2200" b="1" dirty="0"/>
              <a:t>convert to action when it comes to buying decisions</a:t>
            </a:r>
            <a:r>
              <a:rPr lang="en-GB" sz="2200" dirty="0"/>
              <a:t>? Some 52% of global respondents in Nielsen’s survey say their purchase decisions are partly dependent on the packaging.</a:t>
            </a:r>
          </a:p>
          <a:p>
            <a:pPr marL="0" indent="0">
              <a:lnSpc>
                <a:spcPct val="110000"/>
              </a:lnSpc>
              <a:buNone/>
            </a:pPr>
            <a:endParaRPr lang="en-GB" sz="2200" dirty="0"/>
          </a:p>
          <a:p>
            <a:pPr marL="0" indent="0" algn="just">
              <a:lnSpc>
                <a:spcPct val="110000"/>
              </a:lnSpc>
              <a:buNone/>
            </a:pPr>
            <a:r>
              <a:rPr lang="en-GB" sz="2200" dirty="0"/>
              <a:t>Millennials (age 21-34) appear more responsive to sustainability actions. Among global respondents in Nielsen’s survey who are responsive to sustainability actions, half are Millennials; they represent 51% of those who will pay extra for sustainable products and 51% of those who check the packaging for sustainable labelling.</a:t>
            </a:r>
          </a:p>
          <a:p>
            <a:pPr marL="0" indent="0" algn="r">
              <a:lnSpc>
                <a:spcPct val="110000"/>
              </a:lnSpc>
              <a:buNone/>
            </a:pPr>
            <a:endParaRPr lang="en-GB" sz="2200" dirty="0"/>
          </a:p>
          <a:p>
            <a:pPr marL="0" indent="0" algn="r">
              <a:buNone/>
            </a:pPr>
            <a:r>
              <a:rPr lang="en-GB" sz="1700" dirty="0"/>
              <a:t>The Nielsen Global Survey on Corporate Social Responsibility polled 30,000 consumers in 60 countries* 2014</a:t>
            </a:r>
          </a:p>
        </p:txBody>
      </p:sp>
    </p:spTree>
    <p:extLst>
      <p:ext uri="{BB962C8B-B14F-4D97-AF65-F5344CB8AC3E}">
        <p14:creationId xmlns:p14="http://schemas.microsoft.com/office/powerpoint/2010/main" val="2889722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C95BD3-C6B1-AC47-B962-8784002CA842}"/>
              </a:ext>
            </a:extLst>
          </p:cNvPr>
          <p:cNvSpPr txBox="1"/>
          <p:nvPr/>
        </p:nvSpPr>
        <p:spPr>
          <a:xfrm>
            <a:off x="419725" y="24360"/>
            <a:ext cx="7082388" cy="1446550"/>
          </a:xfrm>
          <a:prstGeom prst="rect">
            <a:avLst/>
          </a:prstGeom>
          <a:noFill/>
        </p:spPr>
        <p:txBody>
          <a:bodyPr wrap="none" rtlCol="0">
            <a:spAutoFit/>
          </a:bodyPr>
          <a:lstStyle/>
          <a:p>
            <a:r>
              <a:rPr lang="en-GB" sz="8800" b="1" dirty="0"/>
              <a:t>CSR: Explained</a:t>
            </a:r>
          </a:p>
        </p:txBody>
      </p:sp>
      <p:sp>
        <p:nvSpPr>
          <p:cNvPr id="5" name="TextBox 4">
            <a:extLst>
              <a:ext uri="{FF2B5EF4-FFF2-40B4-BE49-F238E27FC236}">
                <a16:creationId xmlns:a16="http://schemas.microsoft.com/office/drawing/2014/main" id="{7E946F84-7CCB-4946-BF24-33BEB7ACF8D9}"/>
              </a:ext>
            </a:extLst>
          </p:cNvPr>
          <p:cNvSpPr txBox="1"/>
          <p:nvPr/>
        </p:nvSpPr>
        <p:spPr>
          <a:xfrm>
            <a:off x="419725" y="1618938"/>
            <a:ext cx="9968459" cy="2800767"/>
          </a:xfrm>
          <a:prstGeom prst="rect">
            <a:avLst/>
          </a:prstGeom>
          <a:noFill/>
        </p:spPr>
        <p:txBody>
          <a:bodyPr wrap="square" rtlCol="0">
            <a:spAutoFit/>
          </a:bodyPr>
          <a:lstStyle/>
          <a:p>
            <a:r>
              <a:rPr lang="en-GB" sz="1600" dirty="0"/>
              <a:t>Corporate social responsibility (</a:t>
            </a:r>
            <a:r>
              <a:rPr lang="en-GB" sz="1600" b="1" dirty="0"/>
              <a:t>CSR</a:t>
            </a:r>
            <a:r>
              <a:rPr lang="en-GB" sz="1600" dirty="0"/>
              <a:t>) involves the ethical and non-commercial responsibilities of businesses as they relate to society in general.  It is based, on a triple bottom-line approach for companies -- people (society), planet (environment) and economic (profit).</a:t>
            </a:r>
          </a:p>
          <a:p>
            <a:endParaRPr lang="en-GB" sz="1600" dirty="0"/>
          </a:p>
          <a:p>
            <a:r>
              <a:rPr lang="en-GB" sz="1600" dirty="0"/>
              <a:t>CSR implies the need for businesses to contribute to the communities and markets that have made them successful (cited in Gard McGehee et al, 2009, p.417); consequently, companies must consider the wellbeing of society in addition to their concerns for owners, investors and any shareholders.</a:t>
            </a:r>
          </a:p>
          <a:p>
            <a:endParaRPr lang="en-GB" sz="1600" dirty="0"/>
          </a:p>
          <a:p>
            <a:r>
              <a:rPr lang="en-GB" sz="1600" dirty="0"/>
              <a:t>According to Holcomb, Upchurch and </a:t>
            </a:r>
            <a:r>
              <a:rPr lang="en-GB" sz="1600" dirty="0" err="1"/>
              <a:t>Okumus</a:t>
            </a:r>
            <a:r>
              <a:rPr lang="en-GB" sz="1600" dirty="0"/>
              <a:t> (2007), the value of CSR is in achieving corporate sustainability in order to create long-term shareholder value.  This involves exploiting the market’s potential for sustainable product and services, while successfully reducing and avoiding associated cost and risk.</a:t>
            </a:r>
          </a:p>
        </p:txBody>
      </p:sp>
      <p:pic>
        <p:nvPicPr>
          <p:cNvPr id="3074" name="Picture 2" descr="Corporate Social Responsibility - A Simple Guide - The Giving Machine">
            <a:extLst>
              <a:ext uri="{FF2B5EF4-FFF2-40B4-BE49-F238E27FC236}">
                <a16:creationId xmlns:a16="http://schemas.microsoft.com/office/drawing/2014/main" id="{5B739FDF-D7B5-5E40-88B0-E1125A050488}"/>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19727" y1="55279" x2="24219" y2="57331"/>
                        <a14:foregroundMark x1="24219" y1="57331" x2="25879" y2="57331"/>
                        <a14:foregroundMark x1="44531" y1="57331" x2="49023" y2="60557"/>
                        <a14:foregroundMark x1="49023" y1="60557" x2="54004" y2="60264"/>
                        <a14:foregroundMark x1="54004" y1="60264" x2="53809" y2="53079"/>
                        <a14:foregroundMark x1="53809" y1="53079" x2="45996" y2="44135"/>
                        <a14:foregroundMark x1="45996" y1="44135" x2="49707" y2="39589"/>
                        <a14:foregroundMark x1="49707" y1="39589" x2="54395" y2="41202"/>
                        <a14:foregroundMark x1="54395" y1="41202" x2="55566" y2="43109"/>
                        <a14:foregroundMark x1="75781" y1="58651" x2="77734" y2="60997"/>
                        <a14:foregroundMark x1="73926" y1="31232" x2="78125" y2="34604"/>
                        <a14:foregroundMark x1="78125" y1="34604" x2="77246" y2="32991"/>
                        <a14:foregroundMark x1="33594" y1="52199" x2="34180" y2="49853"/>
                        <a14:foregroundMark x1="65234" y1="47361" x2="66602" y2="47067"/>
                        <a14:foregroundMark x1="64648" y1="43695" x2="64648" y2="43695"/>
                      </a14:backgroundRemoval>
                    </a14:imgEffect>
                  </a14:imgLayer>
                </a14:imgProps>
              </a:ext>
              <a:ext uri="{28A0092B-C50C-407E-A947-70E740481C1C}">
                <a14:useLocalDpi xmlns:a14="http://schemas.microsoft.com/office/drawing/2010/main" val="0"/>
              </a:ext>
            </a:extLst>
          </a:blip>
          <a:srcRect/>
          <a:stretch>
            <a:fillRect/>
          </a:stretch>
        </p:blipFill>
        <p:spPr bwMode="auto">
          <a:xfrm>
            <a:off x="6096000" y="2769432"/>
            <a:ext cx="7415749" cy="49392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053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311724-4D49-4C58-BC37-7313DD1EAC77}"/>
              </a:ext>
            </a:extLst>
          </p:cNvPr>
          <p:cNvSpPr>
            <a:spLocks noGrp="1"/>
          </p:cNvSpPr>
          <p:nvPr>
            <p:ph idx="1"/>
          </p:nvPr>
        </p:nvSpPr>
        <p:spPr>
          <a:xfrm>
            <a:off x="6389777" y="5307436"/>
            <a:ext cx="1622895" cy="621846"/>
          </a:xfrm>
        </p:spPr>
        <p:txBody>
          <a:bodyPr>
            <a:normAutofit/>
          </a:bodyPr>
          <a:lstStyle/>
          <a:p>
            <a:pPr marL="0" indent="0" algn="just">
              <a:buNone/>
            </a:pPr>
            <a:r>
              <a:rPr lang="en-GB" dirty="0">
                <a:hlinkClick r:id="rId3"/>
              </a:rPr>
              <a:t>Serve 360</a:t>
            </a: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p:txBody>
      </p:sp>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787444" y="263966"/>
            <a:ext cx="6136409" cy="4817081"/>
          </a:xfrm>
          <a:prstGeom prst="rect">
            <a:avLst/>
          </a:prstGeom>
        </p:spPr>
      </p:pic>
      <p:pic>
        <p:nvPicPr>
          <p:cNvPr id="11" name="Graphic 10" descr="Web design outline">
            <a:extLst>
              <a:ext uri="{FF2B5EF4-FFF2-40B4-BE49-F238E27FC236}">
                <a16:creationId xmlns:a16="http://schemas.microsoft.com/office/drawing/2014/main" id="{50F775CE-FB0D-E24B-91D4-1C4E8094F5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79036" y="5161159"/>
            <a:ext cx="914400" cy="914400"/>
          </a:xfrm>
          <a:prstGeom prst="rect">
            <a:avLst/>
          </a:prstGeom>
        </p:spPr>
      </p:pic>
    </p:spTree>
    <p:extLst>
      <p:ext uri="{BB962C8B-B14F-4D97-AF65-F5344CB8AC3E}">
        <p14:creationId xmlns:p14="http://schemas.microsoft.com/office/powerpoint/2010/main" val="3675363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19087" y="201997"/>
            <a:ext cx="2335259" cy="1833178"/>
          </a:xfrm>
          <a:prstGeom prst="rect">
            <a:avLst/>
          </a:prstGeom>
        </p:spPr>
      </p:pic>
      <p:pic>
        <p:nvPicPr>
          <p:cNvPr id="12" name="Online Media 11" descr="#Serve360 with Marriott">
            <a:hlinkClick r:id="" action="ppaction://media"/>
            <a:extLst>
              <a:ext uri="{FF2B5EF4-FFF2-40B4-BE49-F238E27FC236}">
                <a16:creationId xmlns:a16="http://schemas.microsoft.com/office/drawing/2014/main" id="{BD4A49F5-518C-0D4E-ACA0-FCD45F7E4EB9}"/>
              </a:ext>
            </a:extLst>
          </p:cNvPr>
          <p:cNvPicPr>
            <a:picLocks noRot="1" noChangeAspect="1"/>
          </p:cNvPicPr>
          <p:nvPr>
            <a:videoFile r:link="rId1"/>
          </p:nvPr>
        </p:nvPicPr>
        <p:blipFill>
          <a:blip r:embed="rId6"/>
          <a:stretch>
            <a:fillRect/>
          </a:stretch>
        </p:blipFill>
        <p:spPr>
          <a:xfrm>
            <a:off x="2698699" y="635000"/>
            <a:ext cx="9388514" cy="5281040"/>
          </a:xfrm>
          <a:prstGeom prst="rect">
            <a:avLst/>
          </a:prstGeom>
        </p:spPr>
      </p:pic>
    </p:spTree>
    <p:extLst>
      <p:ext uri="{BB962C8B-B14F-4D97-AF65-F5344CB8AC3E}">
        <p14:creationId xmlns:p14="http://schemas.microsoft.com/office/powerpoint/2010/main" val="2801942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61866" y="125797"/>
            <a:ext cx="2335259" cy="1833178"/>
          </a:xfrm>
          <a:prstGeom prst="rect">
            <a:avLst/>
          </a:prstGeom>
        </p:spPr>
      </p:pic>
      <p:pic>
        <p:nvPicPr>
          <p:cNvPr id="16" name="Online Media 15" descr="Embracing Sustainability">
            <a:hlinkClick r:id="" action="ppaction://media"/>
            <a:extLst>
              <a:ext uri="{FF2B5EF4-FFF2-40B4-BE49-F238E27FC236}">
                <a16:creationId xmlns:a16="http://schemas.microsoft.com/office/drawing/2014/main" id="{A4E4C895-3189-6B46-9D09-9F0D804AE902}"/>
              </a:ext>
            </a:extLst>
          </p:cNvPr>
          <p:cNvPicPr>
            <a:picLocks noRot="1" noChangeAspect="1"/>
          </p:cNvPicPr>
          <p:nvPr>
            <a:videoFile r:link="rId1"/>
          </p:nvPr>
        </p:nvPicPr>
        <p:blipFill>
          <a:blip r:embed="rId6"/>
          <a:stretch>
            <a:fillRect/>
          </a:stretch>
        </p:blipFill>
        <p:spPr>
          <a:xfrm>
            <a:off x="2712550" y="685800"/>
            <a:ext cx="9317584" cy="5241141"/>
          </a:xfrm>
          <a:prstGeom prst="rect">
            <a:avLst/>
          </a:prstGeom>
        </p:spPr>
      </p:pic>
    </p:spTree>
    <p:extLst>
      <p:ext uri="{BB962C8B-B14F-4D97-AF65-F5344CB8AC3E}">
        <p14:creationId xmlns:p14="http://schemas.microsoft.com/office/powerpoint/2010/main" val="302489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ACF97-91EC-4070-9C78-8736D311C64C}"/>
              </a:ext>
            </a:extLst>
          </p:cNvPr>
          <p:cNvSpPr>
            <a:spLocks noGrp="1"/>
          </p:cNvSpPr>
          <p:nvPr>
            <p:ph idx="1"/>
          </p:nvPr>
        </p:nvSpPr>
        <p:spPr>
          <a:xfrm>
            <a:off x="4757729" y="5124802"/>
            <a:ext cx="3768212" cy="765011"/>
          </a:xfrm>
        </p:spPr>
        <p:txBody>
          <a:bodyPr>
            <a:normAutofit/>
          </a:bodyPr>
          <a:lstStyle/>
          <a:p>
            <a:pPr marL="0" indent="0" algn="just">
              <a:lnSpc>
                <a:spcPct val="120000"/>
              </a:lnSpc>
              <a:buNone/>
            </a:pPr>
            <a:r>
              <a:rPr lang="en-GB" sz="3400" b="1" dirty="0">
                <a:hlinkClick r:id="rId3"/>
              </a:rPr>
              <a:t>Travel with Purpose</a:t>
            </a:r>
            <a:endParaRPr lang="en-GB" b="1" dirty="0"/>
          </a:p>
          <a:p>
            <a:pPr marL="0" indent="0" algn="just">
              <a:lnSpc>
                <a:spcPct val="120000"/>
              </a:lnSpc>
              <a:buNone/>
            </a:pPr>
            <a:endParaRPr lang="en-GB" dirty="0"/>
          </a:p>
        </p:txBody>
      </p:sp>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095328" y="217374"/>
            <a:ext cx="6001343" cy="4571023"/>
          </a:xfrm>
          <a:prstGeom prst="rect">
            <a:avLst/>
          </a:prstGeom>
        </p:spPr>
      </p:pic>
      <p:pic>
        <p:nvPicPr>
          <p:cNvPr id="8" name="Graphic 7" descr="Web design outline">
            <a:extLst>
              <a:ext uri="{FF2B5EF4-FFF2-40B4-BE49-F238E27FC236}">
                <a16:creationId xmlns:a16="http://schemas.microsoft.com/office/drawing/2014/main" id="{4C8A34E5-1208-DA4F-9F94-F5A6EFD2535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707835" y="5050108"/>
            <a:ext cx="914400" cy="914400"/>
          </a:xfrm>
          <a:prstGeom prst="rect">
            <a:avLst/>
          </a:prstGeom>
        </p:spPr>
      </p:pic>
    </p:spTree>
    <p:extLst>
      <p:ext uri="{BB962C8B-B14F-4D97-AF65-F5344CB8AC3E}">
        <p14:creationId xmlns:p14="http://schemas.microsoft.com/office/powerpoint/2010/main" val="180208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91411" y="108557"/>
            <a:ext cx="2143437" cy="1632584"/>
          </a:xfrm>
          <a:prstGeom prst="rect">
            <a:avLst/>
          </a:prstGeom>
        </p:spPr>
      </p:pic>
      <p:pic>
        <p:nvPicPr>
          <p:cNvPr id="8" name="Online Media 7" descr="Travel with Purpose">
            <a:hlinkClick r:id="" action="ppaction://media"/>
            <a:extLst>
              <a:ext uri="{FF2B5EF4-FFF2-40B4-BE49-F238E27FC236}">
                <a16:creationId xmlns:a16="http://schemas.microsoft.com/office/drawing/2014/main" id="{E87CD069-DF8E-BB4C-9E1C-E34022C2BCB1}"/>
              </a:ext>
            </a:extLst>
          </p:cNvPr>
          <p:cNvPicPr>
            <a:picLocks noRot="1" noChangeAspect="1"/>
          </p:cNvPicPr>
          <p:nvPr>
            <a:videoFile r:link="rId1"/>
          </p:nvPr>
        </p:nvPicPr>
        <p:blipFill>
          <a:blip r:embed="rId6"/>
          <a:stretch>
            <a:fillRect/>
          </a:stretch>
        </p:blipFill>
        <p:spPr>
          <a:xfrm>
            <a:off x="172972" y="520700"/>
            <a:ext cx="9525539" cy="5358115"/>
          </a:xfrm>
          <a:prstGeom prst="rect">
            <a:avLst/>
          </a:prstGeom>
        </p:spPr>
      </p:pic>
    </p:spTree>
    <p:extLst>
      <p:ext uri="{BB962C8B-B14F-4D97-AF65-F5344CB8AC3E}">
        <p14:creationId xmlns:p14="http://schemas.microsoft.com/office/powerpoint/2010/main" val="345288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91411" y="108557"/>
            <a:ext cx="2143437" cy="1632584"/>
          </a:xfrm>
          <a:prstGeom prst="rect">
            <a:avLst/>
          </a:prstGeom>
        </p:spPr>
      </p:pic>
      <p:pic>
        <p:nvPicPr>
          <p:cNvPr id="2" name="Online Media 1" descr="Hiltonâs 2030 Travel with Purpose Goals">
            <a:hlinkClick r:id="" action="ppaction://media"/>
            <a:extLst>
              <a:ext uri="{FF2B5EF4-FFF2-40B4-BE49-F238E27FC236}">
                <a16:creationId xmlns:a16="http://schemas.microsoft.com/office/drawing/2014/main" id="{D7BF8899-CD2F-5F41-8CC7-2B3E5A1F43DB}"/>
              </a:ext>
            </a:extLst>
          </p:cNvPr>
          <p:cNvPicPr>
            <a:picLocks noRot="1" noChangeAspect="1"/>
          </p:cNvPicPr>
          <p:nvPr>
            <a:videoFile r:link="rId1"/>
          </p:nvPr>
        </p:nvPicPr>
        <p:blipFill>
          <a:blip r:embed="rId6"/>
          <a:stretch>
            <a:fillRect/>
          </a:stretch>
        </p:blipFill>
        <p:spPr>
          <a:xfrm>
            <a:off x="162743" y="457200"/>
            <a:ext cx="9666303" cy="5437295"/>
          </a:xfrm>
          <a:prstGeom prst="rect">
            <a:avLst/>
          </a:prstGeom>
        </p:spPr>
      </p:pic>
    </p:spTree>
    <p:extLst>
      <p:ext uri="{BB962C8B-B14F-4D97-AF65-F5344CB8AC3E}">
        <p14:creationId xmlns:p14="http://schemas.microsoft.com/office/powerpoint/2010/main" val="148578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C0E570-FAC5-4E7A-9E61-2480A783D4C6}"/>
              </a:ext>
            </a:extLst>
          </p:cNvPr>
          <p:cNvSpPr>
            <a:spLocks noGrp="1"/>
          </p:cNvSpPr>
          <p:nvPr>
            <p:ph idx="1"/>
          </p:nvPr>
        </p:nvSpPr>
        <p:spPr>
          <a:xfrm>
            <a:off x="345831" y="1361391"/>
            <a:ext cx="10515600" cy="4351338"/>
          </a:xfrm>
        </p:spPr>
        <p:txBody>
          <a:bodyPr>
            <a:normAutofit fontScale="92500"/>
          </a:bodyPr>
          <a:lstStyle/>
          <a:p>
            <a:pPr marL="0" indent="0" algn="just">
              <a:buNone/>
            </a:pPr>
            <a:r>
              <a:rPr lang="en-GB" sz="2400" dirty="0"/>
              <a:t>‘We know our work affects the environment and the people around us, which is why we have industry leading targets across our programme to reduce our impact on the environment and respect the human rights of workers across our value chain’.</a:t>
            </a:r>
          </a:p>
          <a:p>
            <a:pPr marL="0" indent="0" algn="just">
              <a:buNone/>
            </a:pPr>
            <a:endParaRPr lang="en-GB" sz="2400" dirty="0"/>
          </a:p>
          <a:p>
            <a:pPr marL="0" indent="0" algn="just">
              <a:buNone/>
            </a:pPr>
            <a:r>
              <a:rPr lang="en-GB" sz="2400" dirty="0"/>
              <a:t>Let’s have a look at some of the initiatives that this company stands for:-</a:t>
            </a:r>
          </a:p>
          <a:p>
            <a:pPr marL="0" indent="0" algn="just">
              <a:buNone/>
            </a:pPr>
            <a:r>
              <a:rPr lang="en-GB" sz="2400" b="1" dirty="0"/>
              <a:t>Their statement: We're a Force for Good </a:t>
            </a:r>
          </a:p>
          <a:p>
            <a:pPr marL="0" indent="0" algn="just">
              <a:buNone/>
            </a:pPr>
            <a:r>
              <a:rPr lang="en-GB" sz="2400" dirty="0"/>
              <a:t>‘At Premier Inn we want to be a Force for Good in everything we do. As the UK’s largest hotel chain, we have a responsibility to our teams, the communities we’re part of and the world around us to act responsibly and sustainably’.</a:t>
            </a:r>
          </a:p>
          <a:p>
            <a:pPr algn="just"/>
            <a:endParaRPr lang="en-GB" sz="2400" dirty="0"/>
          </a:p>
          <a:p>
            <a:pPr algn="just"/>
            <a:r>
              <a:rPr lang="en-GB" sz="2400" dirty="0">
                <a:hlinkClick r:id="rId2"/>
              </a:rPr>
              <a:t>https://www.premierinn.com/gb/en/why/force-for-good.html</a:t>
            </a:r>
            <a:endParaRPr lang="en-GB" sz="2400" dirty="0"/>
          </a:p>
          <a:p>
            <a:pPr algn="just"/>
            <a:endParaRPr lang="en-GB" dirty="0"/>
          </a:p>
        </p:txBody>
      </p:sp>
      <p:pic>
        <p:nvPicPr>
          <p:cNvPr id="4" name="Picture 3">
            <a:extLst>
              <a:ext uri="{FF2B5EF4-FFF2-40B4-BE49-F238E27FC236}">
                <a16:creationId xmlns:a16="http://schemas.microsoft.com/office/drawing/2014/main" id="{56579C35-AF77-4EB3-B034-9DC0C0281F1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917" b="91250" l="10000" r="90000">
                        <a14:foregroundMark x1="24750" y1="27917" x2="34500" y2="15000"/>
                        <a14:foregroundMark x1="34500" y1="15000" x2="45750" y2="7083"/>
                        <a14:foregroundMark x1="45750" y1="7083" x2="58250" y2="8333"/>
                        <a14:foregroundMark x1="58250" y1="8333" x2="68250" y2="20417"/>
                        <a14:foregroundMark x1="68250" y1="20417" x2="71500" y2="27917"/>
                        <a14:foregroundMark x1="58750" y1="87500" x2="46750" y2="91250"/>
                        <a14:foregroundMark x1="46750" y1="91250" x2="39250" y2="87500"/>
                      </a14:backgroundRemoval>
                    </a14:imgEffect>
                  </a14:imgLayer>
                </a14:imgProps>
              </a:ext>
            </a:extLst>
          </a:blip>
          <a:stretch>
            <a:fillRect/>
          </a:stretch>
        </p:blipFill>
        <p:spPr>
          <a:xfrm>
            <a:off x="10138724" y="4395747"/>
            <a:ext cx="2354106" cy="1412463"/>
          </a:xfrm>
          <a:prstGeom prst="rect">
            <a:avLst/>
          </a:prstGeom>
        </p:spPr>
      </p:pic>
      <p:pic>
        <p:nvPicPr>
          <p:cNvPr id="7" name="Picture 6" descr="A black sign with white text&#10;&#10;Description automatically generated">
            <a:extLst>
              <a:ext uri="{FF2B5EF4-FFF2-40B4-BE49-F238E27FC236}">
                <a16:creationId xmlns:a16="http://schemas.microsoft.com/office/drawing/2014/main" id="{5365E3FA-8305-EE40-A0B1-F96DB879DD3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85267" y="246011"/>
            <a:ext cx="4039065" cy="954688"/>
          </a:xfrm>
          <a:prstGeom prst="rect">
            <a:avLst/>
          </a:prstGeom>
        </p:spPr>
      </p:pic>
    </p:spTree>
    <p:extLst>
      <p:ext uri="{BB962C8B-B14F-4D97-AF65-F5344CB8AC3E}">
        <p14:creationId xmlns:p14="http://schemas.microsoft.com/office/powerpoint/2010/main" val="114925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ack sign with white text&#10;&#10;Description automatically generated">
            <a:extLst>
              <a:ext uri="{FF2B5EF4-FFF2-40B4-BE49-F238E27FC236}">
                <a16:creationId xmlns:a16="http://schemas.microsoft.com/office/drawing/2014/main" id="{5365E3FA-8305-EE40-A0B1-F96DB879DD3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74415"/>
          <a:stretch/>
        </p:blipFill>
        <p:spPr>
          <a:xfrm>
            <a:off x="335777" y="275628"/>
            <a:ext cx="878663" cy="811722"/>
          </a:xfrm>
          <a:prstGeom prst="rect">
            <a:avLst/>
          </a:prstGeom>
        </p:spPr>
      </p:pic>
      <p:pic>
        <p:nvPicPr>
          <p:cNvPr id="6" name="Online Media 5" descr="Force For Good V3">
            <a:hlinkClick r:id="" action="ppaction://media"/>
            <a:extLst>
              <a:ext uri="{FF2B5EF4-FFF2-40B4-BE49-F238E27FC236}">
                <a16:creationId xmlns:a16="http://schemas.microsoft.com/office/drawing/2014/main" id="{23BC7B85-97FD-1049-86F4-06BAD78D7C35}"/>
              </a:ext>
            </a:extLst>
          </p:cNvPr>
          <p:cNvPicPr>
            <a:picLocks noRot="1" noChangeAspect="1"/>
          </p:cNvPicPr>
          <p:nvPr>
            <a:videoFile r:link="rId1"/>
          </p:nvPr>
        </p:nvPicPr>
        <p:blipFill>
          <a:blip r:embed="rId6"/>
          <a:stretch>
            <a:fillRect/>
          </a:stretch>
        </p:blipFill>
        <p:spPr>
          <a:xfrm>
            <a:off x="1685871" y="118465"/>
            <a:ext cx="10313227" cy="5801190"/>
          </a:xfrm>
          <a:prstGeom prst="rect">
            <a:avLst/>
          </a:prstGeom>
        </p:spPr>
      </p:pic>
    </p:spTree>
    <p:extLst>
      <p:ext uri="{BB962C8B-B14F-4D97-AF65-F5344CB8AC3E}">
        <p14:creationId xmlns:p14="http://schemas.microsoft.com/office/powerpoint/2010/main" val="3967640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ack sign with white text&#10;&#10;Description automatically generated">
            <a:extLst>
              <a:ext uri="{FF2B5EF4-FFF2-40B4-BE49-F238E27FC236}">
                <a16:creationId xmlns:a16="http://schemas.microsoft.com/office/drawing/2014/main" id="{5365E3FA-8305-EE40-A0B1-F96DB879DD3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77270" y="188861"/>
            <a:ext cx="4039065" cy="954688"/>
          </a:xfrm>
          <a:prstGeom prst="rect">
            <a:avLst/>
          </a:prstGeom>
        </p:spPr>
      </p:pic>
      <p:pic>
        <p:nvPicPr>
          <p:cNvPr id="2" name="Online Media 1" descr="Whitbread PLC - Cutting Carbon Emissions">
            <a:hlinkClick r:id="" action="ppaction://media"/>
            <a:extLst>
              <a:ext uri="{FF2B5EF4-FFF2-40B4-BE49-F238E27FC236}">
                <a16:creationId xmlns:a16="http://schemas.microsoft.com/office/drawing/2014/main" id="{50EB7C64-97E6-3F4C-909F-4A153AA6F2B9}"/>
              </a:ext>
            </a:extLst>
          </p:cNvPr>
          <p:cNvPicPr>
            <a:picLocks noRot="1" noChangeAspect="1"/>
          </p:cNvPicPr>
          <p:nvPr>
            <a:videoFile r:link="rId1"/>
          </p:nvPr>
        </p:nvPicPr>
        <p:blipFill>
          <a:blip r:embed="rId6"/>
          <a:stretch>
            <a:fillRect/>
          </a:stretch>
        </p:blipFill>
        <p:spPr>
          <a:xfrm>
            <a:off x="177270" y="1295960"/>
            <a:ext cx="8152343" cy="4585692"/>
          </a:xfrm>
          <a:prstGeom prst="rect">
            <a:avLst/>
          </a:prstGeom>
        </p:spPr>
      </p:pic>
    </p:spTree>
    <p:extLst>
      <p:ext uri="{BB962C8B-B14F-4D97-AF65-F5344CB8AC3E}">
        <p14:creationId xmlns:p14="http://schemas.microsoft.com/office/powerpoint/2010/main" val="80028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29659C5-928D-1746-A5B8-89982B505F2F}"/>
              </a:ext>
            </a:extLst>
          </p:cNvPr>
          <p:cNvPicPr>
            <a:picLocks noGrp="1" noChangeAspect="1"/>
          </p:cNvPicPr>
          <p:nvPr>
            <p:ph idx="1"/>
          </p:nvPr>
        </p:nvPicPr>
        <p:blipFill>
          <a:blip r:embed="rId3"/>
          <a:stretch>
            <a:fillRect/>
          </a:stretch>
        </p:blipFill>
        <p:spPr>
          <a:xfrm>
            <a:off x="179109" y="157163"/>
            <a:ext cx="10333030" cy="5670664"/>
          </a:xfrm>
        </p:spPr>
      </p:pic>
      <p:sp>
        <p:nvSpPr>
          <p:cNvPr id="6" name="TextBox 5">
            <a:extLst>
              <a:ext uri="{FF2B5EF4-FFF2-40B4-BE49-F238E27FC236}">
                <a16:creationId xmlns:a16="http://schemas.microsoft.com/office/drawing/2014/main" id="{3DFF06C2-3079-9D48-81A8-CC1E074BEF67}"/>
              </a:ext>
            </a:extLst>
          </p:cNvPr>
          <p:cNvSpPr txBox="1"/>
          <p:nvPr/>
        </p:nvSpPr>
        <p:spPr>
          <a:xfrm>
            <a:off x="10955945" y="933063"/>
            <a:ext cx="2314731" cy="276999"/>
          </a:xfrm>
          <a:prstGeom prst="rect">
            <a:avLst/>
          </a:prstGeom>
          <a:noFill/>
        </p:spPr>
        <p:txBody>
          <a:bodyPr wrap="square" rtlCol="0">
            <a:spAutoFit/>
          </a:bodyPr>
          <a:lstStyle/>
          <a:p>
            <a:r>
              <a:rPr lang="en-GB" sz="1200" dirty="0">
                <a:hlinkClick r:id="rId4">
                  <a:extLst>
                    <a:ext uri="{A12FA001-AC4F-418D-AE19-62706E023703}">
                      <ahyp:hlinkClr xmlns:ahyp="http://schemas.microsoft.com/office/drawing/2018/hyperlinkcolor" val="tx"/>
                    </a:ext>
                  </a:extLst>
                </a:hlinkClick>
              </a:rPr>
              <a:t>Click here</a:t>
            </a:r>
            <a:endParaRPr lang="en-GB" sz="1200" dirty="0"/>
          </a:p>
        </p:txBody>
      </p:sp>
      <p:pic>
        <p:nvPicPr>
          <p:cNvPr id="7" name="Graphic 6" descr="Web design outline">
            <a:extLst>
              <a:ext uri="{FF2B5EF4-FFF2-40B4-BE49-F238E27FC236}">
                <a16:creationId xmlns:a16="http://schemas.microsoft.com/office/drawing/2014/main" id="{9E4D23DD-2E1F-1F4A-AB5C-A9F3E50655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855525" y="157163"/>
            <a:ext cx="914400" cy="914400"/>
          </a:xfrm>
          <a:prstGeom prst="rect">
            <a:avLst/>
          </a:prstGeom>
        </p:spPr>
      </p:pic>
    </p:spTree>
    <p:extLst>
      <p:ext uri="{BB962C8B-B14F-4D97-AF65-F5344CB8AC3E}">
        <p14:creationId xmlns:p14="http://schemas.microsoft.com/office/powerpoint/2010/main" val="13286002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Kempinski Hotels - Sustainability and Responsibility">
            <a:hlinkClick r:id="" action="ppaction://media"/>
            <a:extLst>
              <a:ext uri="{FF2B5EF4-FFF2-40B4-BE49-F238E27FC236}">
                <a16:creationId xmlns:a16="http://schemas.microsoft.com/office/drawing/2014/main" id="{A4AA8C46-A8C7-4B49-86D5-4E9433659373}"/>
              </a:ext>
            </a:extLst>
          </p:cNvPr>
          <p:cNvPicPr>
            <a:picLocks noRot="1" noChangeAspect="1"/>
          </p:cNvPicPr>
          <p:nvPr>
            <a:videoFile r:link="rId1"/>
          </p:nvPr>
        </p:nvPicPr>
        <p:blipFill>
          <a:blip r:embed="rId4"/>
          <a:stretch>
            <a:fillRect/>
          </a:stretch>
        </p:blipFill>
        <p:spPr>
          <a:xfrm>
            <a:off x="312290" y="200025"/>
            <a:ext cx="9966163" cy="5630882"/>
          </a:xfrm>
          <a:prstGeom prst="rect">
            <a:avLst/>
          </a:prstGeom>
        </p:spPr>
      </p:pic>
      <p:sp>
        <p:nvSpPr>
          <p:cNvPr id="8" name="TextBox 7">
            <a:extLst>
              <a:ext uri="{FF2B5EF4-FFF2-40B4-BE49-F238E27FC236}">
                <a16:creationId xmlns:a16="http://schemas.microsoft.com/office/drawing/2014/main" id="{F07AA5C4-8817-6547-89BC-E10210372FEC}"/>
              </a:ext>
            </a:extLst>
          </p:cNvPr>
          <p:cNvSpPr txBox="1"/>
          <p:nvPr/>
        </p:nvSpPr>
        <p:spPr>
          <a:xfrm>
            <a:off x="4163996" y="5992951"/>
            <a:ext cx="3864007" cy="707886"/>
          </a:xfrm>
          <a:prstGeom prst="rect">
            <a:avLst/>
          </a:prstGeom>
          <a:noFill/>
        </p:spPr>
        <p:txBody>
          <a:bodyPr wrap="none" rtlCol="0">
            <a:spAutoFit/>
          </a:bodyPr>
          <a:lstStyle/>
          <a:p>
            <a:r>
              <a:rPr lang="en-GB" sz="4000" b="1" dirty="0">
                <a:solidFill>
                  <a:schemeClr val="bg1"/>
                </a:solidFill>
              </a:rPr>
              <a:t>Kempinski Hotels</a:t>
            </a:r>
          </a:p>
        </p:txBody>
      </p:sp>
    </p:spTree>
    <p:extLst>
      <p:ext uri="{BB962C8B-B14F-4D97-AF65-F5344CB8AC3E}">
        <p14:creationId xmlns:p14="http://schemas.microsoft.com/office/powerpoint/2010/main" val="278597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6361-2163-4849-A0AD-F91F7FE0BCE9}"/>
              </a:ext>
            </a:extLst>
          </p:cNvPr>
          <p:cNvSpPr>
            <a:spLocks noGrp="1"/>
          </p:cNvSpPr>
          <p:nvPr>
            <p:ph type="title"/>
          </p:nvPr>
        </p:nvSpPr>
        <p:spPr>
          <a:xfrm>
            <a:off x="289562" y="246675"/>
            <a:ext cx="9553135" cy="341579"/>
          </a:xfrm>
        </p:spPr>
        <p:txBody>
          <a:bodyPr>
            <a:noAutofit/>
          </a:bodyPr>
          <a:lstStyle/>
          <a:p>
            <a:r>
              <a:rPr lang="en-GB" sz="7200" b="1" dirty="0"/>
              <a:t>Starbucks</a:t>
            </a:r>
          </a:p>
        </p:txBody>
      </p:sp>
      <p:sp>
        <p:nvSpPr>
          <p:cNvPr id="3" name="Content Placeholder 2">
            <a:extLst>
              <a:ext uri="{FF2B5EF4-FFF2-40B4-BE49-F238E27FC236}">
                <a16:creationId xmlns:a16="http://schemas.microsoft.com/office/drawing/2014/main" id="{2EDF1B6A-7C72-4119-8A8F-666C929DF2AC}"/>
              </a:ext>
            </a:extLst>
          </p:cNvPr>
          <p:cNvSpPr>
            <a:spLocks noGrp="1"/>
          </p:cNvSpPr>
          <p:nvPr>
            <p:ph idx="1"/>
          </p:nvPr>
        </p:nvSpPr>
        <p:spPr>
          <a:xfrm>
            <a:off x="289562" y="5018977"/>
            <a:ext cx="7961243" cy="812612"/>
          </a:xfrm>
        </p:spPr>
        <p:txBody>
          <a:bodyPr>
            <a:normAutofit/>
          </a:bodyPr>
          <a:lstStyle/>
          <a:p>
            <a:pPr marL="0" indent="0" algn="just">
              <a:buNone/>
            </a:pPr>
            <a:endParaRPr lang="en-GB" sz="2000" dirty="0">
              <a:hlinkClick r:id="rId3"/>
            </a:endParaRPr>
          </a:p>
          <a:p>
            <a:pPr marL="0" indent="0" algn="just">
              <a:buNone/>
            </a:pPr>
            <a:r>
              <a:rPr lang="en-GB" sz="2000" dirty="0">
                <a:hlinkClick r:id="rId3"/>
              </a:rPr>
              <a:t>https://stories.starbucks.com/stories/2019/leading-in-sustainability/</a:t>
            </a:r>
            <a:endParaRPr lang="en-GB" sz="2000" dirty="0"/>
          </a:p>
        </p:txBody>
      </p:sp>
      <p:pic>
        <p:nvPicPr>
          <p:cNvPr id="8" name="Picture 7" descr="A close up of a sign&#10;&#10;Description automatically generated">
            <a:extLst>
              <a:ext uri="{FF2B5EF4-FFF2-40B4-BE49-F238E27FC236}">
                <a16:creationId xmlns:a16="http://schemas.microsoft.com/office/drawing/2014/main" id="{A86BFEBE-AC24-414E-B80A-A1DA08BAE8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696578" y="140677"/>
            <a:ext cx="3205860" cy="3243262"/>
          </a:xfrm>
          <a:prstGeom prst="rect">
            <a:avLst/>
          </a:prstGeom>
        </p:spPr>
      </p:pic>
      <p:sp>
        <p:nvSpPr>
          <p:cNvPr id="6" name="TextBox 5">
            <a:extLst>
              <a:ext uri="{FF2B5EF4-FFF2-40B4-BE49-F238E27FC236}">
                <a16:creationId xmlns:a16="http://schemas.microsoft.com/office/drawing/2014/main" id="{F05F6B05-51BC-284B-B938-2D28C9AFBFCF}"/>
              </a:ext>
            </a:extLst>
          </p:cNvPr>
          <p:cNvSpPr txBox="1"/>
          <p:nvPr/>
        </p:nvSpPr>
        <p:spPr>
          <a:xfrm>
            <a:off x="198229" y="2285962"/>
            <a:ext cx="8314796" cy="3139321"/>
          </a:xfrm>
          <a:prstGeom prst="rect">
            <a:avLst/>
          </a:prstGeom>
          <a:noFill/>
        </p:spPr>
        <p:txBody>
          <a:bodyPr wrap="square" rtlCol="0">
            <a:spAutoFit/>
          </a:bodyPr>
          <a:lstStyle/>
          <a:p>
            <a:r>
              <a:rPr lang="en-GB" dirty="0"/>
              <a:t>It’s not just about hotel brands themselves. What about the products that they serve? Remember the discussion around the Whiskey Sour…</a:t>
            </a:r>
          </a:p>
          <a:p>
            <a:endParaRPr lang="en-GB" dirty="0"/>
          </a:p>
          <a:p>
            <a:r>
              <a:rPr lang="en-GB" dirty="0"/>
              <a:t>Take coffee, for example. Where does it come from? How is it sourced? What are the ethical values of the supplier in question?</a:t>
            </a:r>
          </a:p>
          <a:p>
            <a:endParaRPr lang="en-GB" dirty="0"/>
          </a:p>
          <a:p>
            <a:r>
              <a:rPr lang="en-GB" dirty="0"/>
              <a:t>Guests are becoming more sustainably aware every day. If a hotel guest asked a FOH Team Member if the coffee is ethically sourced, would the TM be able to respond?</a:t>
            </a:r>
          </a:p>
          <a:p>
            <a:endParaRPr lang="en-GB" dirty="0"/>
          </a:p>
          <a:p>
            <a:r>
              <a:rPr lang="en-GB" dirty="0"/>
              <a:t>Partnerships between sustainable brands and hotels are increasing. Let’s take a look at Starbucks’ sustainable journey.</a:t>
            </a:r>
          </a:p>
        </p:txBody>
      </p:sp>
      <p:sp>
        <p:nvSpPr>
          <p:cNvPr id="7" name="TextBox 6">
            <a:extLst>
              <a:ext uri="{FF2B5EF4-FFF2-40B4-BE49-F238E27FC236}">
                <a16:creationId xmlns:a16="http://schemas.microsoft.com/office/drawing/2014/main" id="{1F70BBE2-88E3-0848-846A-C4A636C3CA26}"/>
              </a:ext>
            </a:extLst>
          </p:cNvPr>
          <p:cNvSpPr txBox="1"/>
          <p:nvPr/>
        </p:nvSpPr>
        <p:spPr>
          <a:xfrm>
            <a:off x="9988422" y="5057039"/>
            <a:ext cx="1281505" cy="369332"/>
          </a:xfrm>
          <a:prstGeom prst="rect">
            <a:avLst/>
          </a:prstGeom>
          <a:noFill/>
        </p:spPr>
        <p:txBody>
          <a:bodyPr wrap="none" rtlCol="0">
            <a:spAutoFit/>
          </a:bodyPr>
          <a:lstStyle/>
          <a:p>
            <a:r>
              <a:rPr lang="en-GB" dirty="0">
                <a:hlinkClick r:id="rId6"/>
              </a:rPr>
              <a:t>The Caterer</a:t>
            </a:r>
            <a:endParaRPr lang="en-GB" dirty="0"/>
          </a:p>
        </p:txBody>
      </p:sp>
      <p:pic>
        <p:nvPicPr>
          <p:cNvPr id="10" name="Graphic 9" descr="Newspaper outline">
            <a:extLst>
              <a:ext uri="{FF2B5EF4-FFF2-40B4-BE49-F238E27FC236}">
                <a16:creationId xmlns:a16="http://schemas.microsoft.com/office/drawing/2014/main" id="{C101250F-542D-C84D-911B-648B29E4DBE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171975" y="3855622"/>
            <a:ext cx="914400" cy="914400"/>
          </a:xfrm>
          <a:prstGeom prst="rect">
            <a:avLst/>
          </a:prstGeom>
        </p:spPr>
      </p:pic>
    </p:spTree>
    <p:extLst>
      <p:ext uri="{BB962C8B-B14F-4D97-AF65-F5344CB8AC3E}">
        <p14:creationId xmlns:p14="http://schemas.microsoft.com/office/powerpoint/2010/main" val="2910208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sign&#10;&#10;Description automatically generated">
            <a:extLst>
              <a:ext uri="{FF2B5EF4-FFF2-40B4-BE49-F238E27FC236}">
                <a16:creationId xmlns:a16="http://schemas.microsoft.com/office/drawing/2014/main" id="{A86BFEBE-AC24-414E-B80A-A1DA08BAE8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007819" y="154965"/>
            <a:ext cx="1894619" cy="1916723"/>
          </a:xfrm>
          <a:prstGeom prst="rect">
            <a:avLst/>
          </a:prstGeom>
        </p:spPr>
      </p:pic>
      <p:pic>
        <p:nvPicPr>
          <p:cNvPr id="6" name="Online Media 5" descr="Follow Starbucks 15 Year Journey to 100% Ethically Sourced Coffee with Conservation International">
            <a:hlinkClick r:id="" action="ppaction://media"/>
            <a:extLst>
              <a:ext uri="{FF2B5EF4-FFF2-40B4-BE49-F238E27FC236}">
                <a16:creationId xmlns:a16="http://schemas.microsoft.com/office/drawing/2014/main" id="{20017343-B79A-1C4D-ACFD-B34BDBC549A4}"/>
              </a:ext>
            </a:extLst>
          </p:cNvPr>
          <p:cNvPicPr>
            <a:picLocks noRot="1" noChangeAspect="1"/>
          </p:cNvPicPr>
          <p:nvPr>
            <a:videoFile r:link="rId1"/>
          </p:nvPr>
        </p:nvPicPr>
        <p:blipFill>
          <a:blip r:embed="rId6"/>
          <a:stretch>
            <a:fillRect/>
          </a:stretch>
        </p:blipFill>
        <p:spPr>
          <a:xfrm>
            <a:off x="219400" y="471488"/>
            <a:ext cx="9482973" cy="5334172"/>
          </a:xfrm>
          <a:prstGeom prst="rect">
            <a:avLst/>
          </a:prstGeom>
        </p:spPr>
      </p:pic>
      <p:sp>
        <p:nvSpPr>
          <p:cNvPr id="4" name="Title 3">
            <a:extLst>
              <a:ext uri="{FF2B5EF4-FFF2-40B4-BE49-F238E27FC236}">
                <a16:creationId xmlns:a16="http://schemas.microsoft.com/office/drawing/2014/main" id="{2B390CE3-E405-EA4F-A2DC-74CC4A83B496}"/>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7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E28DB61-33EB-450E-9078-A8D0F09373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89597" y="-240328"/>
            <a:ext cx="4694778" cy="2654916"/>
          </a:xfrm>
          <a:prstGeom prst="rect">
            <a:avLst/>
          </a:prstGeom>
          <a:solidFill>
            <a:srgbClr val="FFFFFF">
              <a:shade val="85000"/>
            </a:srgbClr>
          </a:solidFill>
          <a:ln w="101600" cap="sq">
            <a:solidFill>
              <a:srgbClr val="FDFDFD"/>
            </a:solidFill>
            <a:miter lim="800000"/>
          </a:ln>
          <a:effectLst>
            <a:glow rad="63500">
              <a:schemeClr val="accent3">
                <a:satMod val="175000"/>
                <a:alpha val="40000"/>
              </a:schemeClr>
            </a:glow>
            <a:outerShdw blurRad="57150" dist="37500" dir="7560000" sy="98000" kx="110000" ky="200000" algn="tl" rotWithShape="0">
              <a:srgbClr val="000000">
                <a:alpha val="20000"/>
              </a:srgbClr>
            </a:outerShdw>
            <a:softEdge rad="12700"/>
          </a:effectLst>
          <a:scene3d>
            <a:camera prst="perspectiveRelaxed">
              <a:rot lat="18960000" lon="0" rev="0"/>
            </a:camera>
            <a:lightRig rig="twoPt" dir="t">
              <a:rot lat="0" lon="0" rev="7200000"/>
            </a:lightRig>
          </a:scene3d>
          <a:sp3d extrusionH="76200" prstMaterial="matte">
            <a:bevelT w="22860" h="12700"/>
            <a:extrusionClr>
              <a:schemeClr val="bg1">
                <a:lumMod val="95000"/>
              </a:schemeClr>
            </a:extrusionClr>
            <a:contourClr>
              <a:srgbClr val="FFFFFF"/>
            </a:contourClr>
          </a:sp3d>
        </p:spPr>
        <p:style>
          <a:lnRef idx="0">
            <a:scrgbClr r="0" g="0" b="0"/>
          </a:lnRef>
          <a:fillRef idx="0">
            <a:scrgbClr r="0" g="0" b="0"/>
          </a:fillRef>
          <a:effectRef idx="0">
            <a:scrgbClr r="0" g="0" b="0"/>
          </a:effectRef>
          <a:fontRef idx="minor">
            <a:schemeClr val="accent4"/>
          </a:fontRef>
        </p:style>
      </p:pic>
      <p:sp>
        <p:nvSpPr>
          <p:cNvPr id="2" name="Title 1">
            <a:extLst>
              <a:ext uri="{FF2B5EF4-FFF2-40B4-BE49-F238E27FC236}">
                <a16:creationId xmlns:a16="http://schemas.microsoft.com/office/drawing/2014/main" id="{7B934C60-FA1C-45EA-B572-02BBEA41D16E}"/>
              </a:ext>
            </a:extLst>
          </p:cNvPr>
          <p:cNvSpPr>
            <a:spLocks noGrp="1"/>
          </p:cNvSpPr>
          <p:nvPr>
            <p:ph type="title"/>
          </p:nvPr>
        </p:nvSpPr>
        <p:spPr>
          <a:xfrm>
            <a:off x="188537" y="2185988"/>
            <a:ext cx="5097838" cy="4329112"/>
          </a:xfrm>
        </p:spPr>
        <p:txBody>
          <a:bodyPr>
            <a:noAutofit/>
          </a:bodyPr>
          <a:lstStyle/>
          <a:p>
            <a:pPr>
              <a:lnSpc>
                <a:spcPct val="150000"/>
              </a:lnSpc>
            </a:pPr>
            <a:r>
              <a:rPr lang="en-GB" sz="2400" dirty="0"/>
              <a:t>One of the world's </a:t>
            </a:r>
            <a:r>
              <a:rPr lang="en-GB" sz="2400" b="1" dirty="0"/>
              <a:t>top luxury resorts </a:t>
            </a:r>
            <a:r>
              <a:rPr lang="en-GB" sz="2400" dirty="0"/>
              <a:t>is also self sustainable and an inspirational role model</a:t>
            </a:r>
            <a:r>
              <a:rPr lang="en-GB" sz="2400" b="1" dirty="0"/>
              <a:t> </a:t>
            </a:r>
            <a:r>
              <a:rPr lang="en-GB" sz="2400" dirty="0"/>
              <a:t>to communities everywhere, showing even the best lifestyles can be lived in harmony with nature, without any negative impact.</a:t>
            </a:r>
            <a:br>
              <a:rPr lang="en-GB" sz="2400" dirty="0"/>
            </a:br>
            <a:r>
              <a:rPr lang="en-GB" sz="1400" dirty="0">
                <a:hlinkClick r:id="rId5"/>
              </a:rPr>
              <a:t>https://www.youtube.com/watch?v=k7j7CpjSj1o</a:t>
            </a:r>
            <a:endParaRPr lang="en-GB" sz="2400" dirty="0"/>
          </a:p>
        </p:txBody>
      </p:sp>
      <p:sp>
        <p:nvSpPr>
          <p:cNvPr id="3" name="Content Placeholder 2">
            <a:extLst>
              <a:ext uri="{FF2B5EF4-FFF2-40B4-BE49-F238E27FC236}">
                <a16:creationId xmlns:a16="http://schemas.microsoft.com/office/drawing/2014/main" id="{1FE0EF3B-8D7A-4E85-8D61-CCD648E1B7FE}"/>
              </a:ext>
            </a:extLst>
          </p:cNvPr>
          <p:cNvSpPr>
            <a:spLocks noGrp="1"/>
          </p:cNvSpPr>
          <p:nvPr>
            <p:ph idx="1"/>
          </p:nvPr>
        </p:nvSpPr>
        <p:spPr>
          <a:xfrm>
            <a:off x="5755065" y="345594"/>
            <a:ext cx="6248398" cy="4796032"/>
          </a:xfrm>
        </p:spPr>
        <p:txBody>
          <a:bodyPr>
            <a:normAutofit/>
          </a:bodyPr>
          <a:lstStyle/>
          <a:p>
            <a:pPr marL="0" indent="0">
              <a:buNone/>
            </a:pPr>
            <a:r>
              <a:rPr lang="en-GB" sz="2000" b="1" dirty="0"/>
              <a:t>Marlon Brando's Island Eco Resort in Tahiti</a:t>
            </a:r>
          </a:p>
          <a:p>
            <a:r>
              <a:rPr lang="en-GB" sz="2000" dirty="0"/>
              <a:t>Exclusive eco-conscious hotel</a:t>
            </a:r>
          </a:p>
          <a:p>
            <a:r>
              <a:rPr lang="en-GB" sz="2000" dirty="0"/>
              <a:t>Everything is recycled</a:t>
            </a:r>
          </a:p>
          <a:p>
            <a:r>
              <a:rPr lang="en-GB" sz="2000" dirty="0"/>
              <a:t>Special machines for composting all food waste</a:t>
            </a:r>
          </a:p>
          <a:p>
            <a:r>
              <a:rPr lang="en-GB" sz="2000" dirty="0"/>
              <a:t>All water is taken from the ocean and used to power air conditioning and is used for drinking water.</a:t>
            </a:r>
          </a:p>
          <a:p>
            <a:r>
              <a:rPr lang="en-GB" sz="2000" dirty="0"/>
              <a:t>No boats are allowed inside the lagoon. Everything is dropped off in the ocean outside, so as not to damage the coral reef.</a:t>
            </a:r>
          </a:p>
          <a:p>
            <a:pPr marL="0" indent="0">
              <a:buNone/>
            </a:pPr>
            <a:endParaRPr lang="en-GB" sz="2000" dirty="0"/>
          </a:p>
          <a:p>
            <a:pPr marL="0" indent="0">
              <a:buNone/>
            </a:pPr>
            <a:endParaRPr lang="en-GB" sz="2600" dirty="0"/>
          </a:p>
          <a:p>
            <a:pPr marL="0" indent="0">
              <a:buNone/>
            </a:pPr>
            <a:endParaRPr lang="en-GB" dirty="0"/>
          </a:p>
        </p:txBody>
      </p:sp>
      <p:sp>
        <p:nvSpPr>
          <p:cNvPr id="5" name="TextBox 4">
            <a:extLst>
              <a:ext uri="{FF2B5EF4-FFF2-40B4-BE49-F238E27FC236}">
                <a16:creationId xmlns:a16="http://schemas.microsoft.com/office/drawing/2014/main" id="{492CFA7C-7023-1F45-8597-DD2EAD7FC060}"/>
              </a:ext>
            </a:extLst>
          </p:cNvPr>
          <p:cNvSpPr txBox="1"/>
          <p:nvPr/>
        </p:nvSpPr>
        <p:spPr>
          <a:xfrm>
            <a:off x="5533574" y="4848260"/>
            <a:ext cx="6658426" cy="984885"/>
          </a:xfrm>
          <a:prstGeom prst="rect">
            <a:avLst/>
          </a:prstGeom>
          <a:noFill/>
        </p:spPr>
        <p:txBody>
          <a:bodyPr wrap="none" rtlCol="0">
            <a:spAutoFit/>
          </a:bodyPr>
          <a:lstStyle/>
          <a:p>
            <a:r>
              <a:rPr lang="en-GB" sz="5800" b="1" dirty="0"/>
              <a:t>This is how it’s done!</a:t>
            </a:r>
          </a:p>
        </p:txBody>
      </p:sp>
      <p:pic>
        <p:nvPicPr>
          <p:cNvPr id="6" name="Graphic 5" descr="Video camera outline">
            <a:extLst>
              <a:ext uri="{FF2B5EF4-FFF2-40B4-BE49-F238E27FC236}">
                <a16:creationId xmlns:a16="http://schemas.microsoft.com/office/drawing/2014/main" id="{4B1308D9-6F3D-1F44-8CD7-DB25C42994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500433" y="3840991"/>
            <a:ext cx="914400" cy="914400"/>
          </a:xfrm>
          <a:prstGeom prst="rect">
            <a:avLst/>
          </a:prstGeom>
        </p:spPr>
      </p:pic>
      <p:sp>
        <p:nvSpPr>
          <p:cNvPr id="8" name="Rectangle 7">
            <a:extLst>
              <a:ext uri="{FF2B5EF4-FFF2-40B4-BE49-F238E27FC236}">
                <a16:creationId xmlns:a16="http://schemas.microsoft.com/office/drawing/2014/main" id="{79A6EC6F-9E85-E646-88DB-06EEFD1BDB42}"/>
              </a:ext>
            </a:extLst>
          </p:cNvPr>
          <p:cNvSpPr/>
          <p:nvPr/>
        </p:nvSpPr>
        <p:spPr>
          <a:xfrm>
            <a:off x="8459484" y="4088934"/>
            <a:ext cx="1616915" cy="523220"/>
          </a:xfrm>
          <a:prstGeom prst="rect">
            <a:avLst/>
          </a:prstGeom>
        </p:spPr>
        <p:txBody>
          <a:bodyPr wrap="square">
            <a:spAutoFit/>
          </a:bodyPr>
          <a:lstStyle/>
          <a:p>
            <a:r>
              <a:rPr lang="en-GB" sz="2800" dirty="0">
                <a:hlinkClick r:id="rId8"/>
              </a:rPr>
              <a:t>Explore</a:t>
            </a:r>
            <a:endParaRPr lang="en-GB" sz="2800" dirty="0"/>
          </a:p>
        </p:txBody>
      </p:sp>
    </p:spTree>
    <p:extLst>
      <p:ext uri="{BB962C8B-B14F-4D97-AF65-F5344CB8AC3E}">
        <p14:creationId xmlns:p14="http://schemas.microsoft.com/office/powerpoint/2010/main" val="372606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10 Eco Friendly Hotels - Sustainability and Green Travel - SLAYED">
            <a:hlinkClick r:id="" action="ppaction://media"/>
            <a:extLst>
              <a:ext uri="{FF2B5EF4-FFF2-40B4-BE49-F238E27FC236}">
                <a16:creationId xmlns:a16="http://schemas.microsoft.com/office/drawing/2014/main" id="{213307E9-FD6C-194D-A1C8-0FD0552C9411}"/>
              </a:ext>
            </a:extLst>
          </p:cNvPr>
          <p:cNvPicPr>
            <a:picLocks noRot="1" noChangeAspect="1"/>
          </p:cNvPicPr>
          <p:nvPr>
            <a:videoFile r:link="rId1"/>
          </p:nvPr>
        </p:nvPicPr>
        <p:blipFill>
          <a:blip r:embed="rId4"/>
          <a:stretch>
            <a:fillRect/>
          </a:stretch>
        </p:blipFill>
        <p:spPr>
          <a:xfrm>
            <a:off x="1162087" y="250976"/>
            <a:ext cx="9867825" cy="5550652"/>
          </a:xfrm>
          <a:prstGeom prst="rect">
            <a:avLst/>
          </a:prstGeom>
        </p:spPr>
      </p:pic>
    </p:spTree>
    <p:extLst>
      <p:ext uri="{BB962C8B-B14F-4D97-AF65-F5344CB8AC3E}">
        <p14:creationId xmlns:p14="http://schemas.microsoft.com/office/powerpoint/2010/main" val="130387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F1796-7850-4F11-9A4F-16E3D2A64773}"/>
              </a:ext>
            </a:extLst>
          </p:cNvPr>
          <p:cNvSpPr>
            <a:spLocks noGrp="1"/>
          </p:cNvSpPr>
          <p:nvPr>
            <p:ph type="title"/>
          </p:nvPr>
        </p:nvSpPr>
        <p:spPr>
          <a:xfrm>
            <a:off x="474020" y="235363"/>
            <a:ext cx="9623473" cy="768627"/>
          </a:xfrm>
        </p:spPr>
        <p:txBody>
          <a:bodyPr>
            <a:noAutofit/>
          </a:bodyPr>
          <a:lstStyle/>
          <a:p>
            <a:r>
              <a:rPr lang="en-GB" sz="4000" b="1" dirty="0"/>
              <a:t>A 'Great Reset'</a:t>
            </a:r>
            <a:br>
              <a:rPr lang="en-GB" sz="4000" b="1" dirty="0"/>
            </a:br>
            <a:endParaRPr lang="en-GB" sz="4000" b="1" dirty="0"/>
          </a:p>
        </p:txBody>
      </p:sp>
      <p:sp>
        <p:nvSpPr>
          <p:cNvPr id="3" name="Content Placeholder 2">
            <a:extLst>
              <a:ext uri="{FF2B5EF4-FFF2-40B4-BE49-F238E27FC236}">
                <a16:creationId xmlns:a16="http://schemas.microsoft.com/office/drawing/2014/main" id="{04D874DC-03CB-4BA3-B27F-EC578DC42D63}"/>
              </a:ext>
            </a:extLst>
          </p:cNvPr>
          <p:cNvSpPr>
            <a:spLocks noGrp="1"/>
          </p:cNvSpPr>
          <p:nvPr>
            <p:ph idx="1"/>
          </p:nvPr>
        </p:nvSpPr>
        <p:spPr>
          <a:xfrm>
            <a:off x="347870" y="1003990"/>
            <a:ext cx="4724193" cy="5854010"/>
          </a:xfrm>
        </p:spPr>
        <p:txBody>
          <a:bodyPr>
            <a:normAutofit/>
          </a:bodyPr>
          <a:lstStyle/>
          <a:p>
            <a:pPr marL="0" indent="0" algn="just">
              <a:buNone/>
            </a:pPr>
            <a:r>
              <a:rPr lang="en-GB" sz="2200" dirty="0"/>
              <a:t>Following the COVID-19 pandemic, the World Economic Forum's Great Reset initiative is calling on the world to </a:t>
            </a:r>
            <a:r>
              <a:rPr lang="en-GB" sz="2200" b="1" dirty="0"/>
              <a:t>rebuild the foundations of our economic and social system.</a:t>
            </a:r>
          </a:p>
          <a:p>
            <a:pPr marL="0" indent="0" algn="just">
              <a:buNone/>
            </a:pPr>
            <a:r>
              <a:rPr lang="en-GB" sz="2200" b="1" dirty="0">
                <a:solidFill>
                  <a:srgbClr val="FF0000"/>
                </a:solidFill>
              </a:rPr>
              <a:t>We should all look towards a fairer, more sustainable and more resilient future.</a:t>
            </a:r>
          </a:p>
          <a:p>
            <a:pPr marL="0" indent="0" algn="just">
              <a:buNone/>
            </a:pPr>
            <a:r>
              <a:rPr lang="en-GB" sz="2200" dirty="0"/>
              <a:t> "</a:t>
            </a:r>
            <a:r>
              <a:rPr lang="en-GB" sz="2200" i="1" dirty="0"/>
              <a:t>If there is one critical lesson to learn from this crisis, it is that we need to put nature at the heart of how we operate</a:t>
            </a:r>
            <a:r>
              <a:rPr lang="en-GB" sz="2200" dirty="0"/>
              <a:t>," HRH The Prince of Wales has said.</a:t>
            </a:r>
          </a:p>
          <a:p>
            <a:pPr marL="0" indent="0" algn="just">
              <a:buNone/>
            </a:pPr>
            <a:r>
              <a:rPr lang="en-GB" sz="2200" dirty="0"/>
              <a:t>(The World Economic Forum, 2020)</a:t>
            </a:r>
          </a:p>
          <a:p>
            <a:pPr marL="0" indent="0" algn="just">
              <a:buNone/>
            </a:pPr>
            <a:endParaRPr lang="en-GB" dirty="0"/>
          </a:p>
          <a:p>
            <a:pPr marL="0" indent="0" algn="just">
              <a:buNone/>
            </a:pPr>
            <a:endParaRPr lang="en-GB" dirty="0"/>
          </a:p>
        </p:txBody>
      </p:sp>
      <p:pic>
        <p:nvPicPr>
          <p:cNvPr id="5" name="Online Media 4">
            <a:hlinkClick r:id="" action="ppaction://media"/>
            <a:extLst>
              <a:ext uri="{FF2B5EF4-FFF2-40B4-BE49-F238E27FC236}">
                <a16:creationId xmlns:a16="http://schemas.microsoft.com/office/drawing/2014/main" id="{2A28B05E-CD0A-4D9F-A39A-7873C4EE3D1F}"/>
              </a:ext>
            </a:extLst>
          </p:cNvPr>
          <p:cNvPicPr>
            <a:picLocks noRot="1" noChangeAspect="1"/>
          </p:cNvPicPr>
          <p:nvPr>
            <a:videoFile r:link="rId1"/>
          </p:nvPr>
        </p:nvPicPr>
        <p:blipFill>
          <a:blip r:embed="rId4"/>
          <a:stretch>
            <a:fillRect/>
          </a:stretch>
        </p:blipFill>
        <p:spPr>
          <a:xfrm>
            <a:off x="5493506" y="796601"/>
            <a:ext cx="6224474" cy="4708653"/>
          </a:xfrm>
          <a:prstGeom prst="rect">
            <a:avLst/>
          </a:prstGeom>
        </p:spPr>
      </p:pic>
    </p:spTree>
    <p:extLst>
      <p:ext uri="{BB962C8B-B14F-4D97-AF65-F5344CB8AC3E}">
        <p14:creationId xmlns:p14="http://schemas.microsoft.com/office/powerpoint/2010/main" val="3672547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BD055-04B0-F641-AFC0-B49284B08434}"/>
              </a:ext>
            </a:extLst>
          </p:cNvPr>
          <p:cNvSpPr txBox="1">
            <a:spLocks/>
          </p:cNvSpPr>
          <p:nvPr/>
        </p:nvSpPr>
        <p:spPr>
          <a:xfrm>
            <a:off x="5043488" y="318638"/>
            <a:ext cx="6883907" cy="112471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4000" b="1" dirty="0"/>
              <a:t>Assignment 1: Student Journal</a:t>
            </a:r>
          </a:p>
          <a:p>
            <a:pPr algn="r"/>
            <a:r>
              <a:rPr lang="en-US" sz="2800" b="1" dirty="0"/>
              <a:t>750 words (+/- 10%)</a:t>
            </a:r>
          </a:p>
        </p:txBody>
      </p:sp>
      <p:sp>
        <p:nvSpPr>
          <p:cNvPr id="3" name="TextBox 2">
            <a:extLst>
              <a:ext uri="{FF2B5EF4-FFF2-40B4-BE49-F238E27FC236}">
                <a16:creationId xmlns:a16="http://schemas.microsoft.com/office/drawing/2014/main" id="{25B3077D-9F39-F640-B375-0295DC398733}"/>
              </a:ext>
            </a:extLst>
          </p:cNvPr>
          <p:cNvSpPr txBox="1"/>
          <p:nvPr/>
        </p:nvSpPr>
        <p:spPr>
          <a:xfrm>
            <a:off x="3543300" y="1639067"/>
            <a:ext cx="8384095" cy="3373359"/>
          </a:xfrm>
          <a:prstGeom prst="rect">
            <a:avLst/>
          </a:prstGeom>
          <a:noFill/>
        </p:spPr>
        <p:txBody>
          <a:bodyPr wrap="square" rtlCol="0">
            <a:spAutoFit/>
          </a:bodyPr>
          <a:lstStyle/>
          <a:p>
            <a:pPr marL="285750" indent="-285750" algn="r">
              <a:lnSpc>
                <a:spcPct val="150000"/>
              </a:lnSpc>
              <a:buFont typeface="Arial" panose="020B0604020202020204" pitchFamily="34" charset="0"/>
              <a:buChar char="•"/>
            </a:pPr>
            <a:r>
              <a:rPr lang="en-GB" dirty="0"/>
              <a:t>Summarise </a:t>
            </a:r>
            <a:r>
              <a:rPr lang="en-GB" b="1" u="sng" dirty="0"/>
              <a:t>briefly</a:t>
            </a:r>
          </a:p>
          <a:p>
            <a:pPr marL="285750" indent="-285750" algn="r">
              <a:lnSpc>
                <a:spcPct val="150000"/>
              </a:lnSpc>
              <a:buFont typeface="Arial" panose="020B0604020202020204" pitchFamily="34" charset="0"/>
              <a:buChar char="•"/>
            </a:pPr>
            <a:r>
              <a:rPr lang="en-GB" dirty="0"/>
              <a:t>Expand with further knowledge through wider reading</a:t>
            </a:r>
          </a:p>
          <a:p>
            <a:pPr marL="285750" indent="-285750" algn="r">
              <a:lnSpc>
                <a:spcPct val="150000"/>
              </a:lnSpc>
              <a:buFont typeface="Arial" panose="020B0604020202020204" pitchFamily="34" charset="0"/>
              <a:buChar char="•"/>
            </a:pPr>
            <a:r>
              <a:rPr lang="en-GB" dirty="0"/>
              <a:t>Include personal reflections. Has your perceptions of sustainability changed? Why?</a:t>
            </a:r>
          </a:p>
          <a:p>
            <a:pPr marL="285750" indent="-285750" algn="r">
              <a:lnSpc>
                <a:spcPct val="150000"/>
              </a:lnSpc>
              <a:buFont typeface="Arial" panose="020B0604020202020204" pitchFamily="34" charset="0"/>
              <a:buChar char="•"/>
            </a:pPr>
            <a:r>
              <a:rPr lang="en-GB" dirty="0"/>
              <a:t>What is your take on the plastic straw debate? Reflect on the debate &amp; consider the implications for the industry. </a:t>
            </a:r>
          </a:p>
          <a:p>
            <a:pPr marL="285750" indent="-285750" algn="r">
              <a:lnSpc>
                <a:spcPct val="150000"/>
              </a:lnSpc>
              <a:buFont typeface="Arial" panose="020B0604020202020204" pitchFamily="34" charset="0"/>
              <a:buChar char="•"/>
            </a:pPr>
            <a:r>
              <a:rPr lang="en-GB" dirty="0"/>
              <a:t>Consider product sourcing. Think about the Whiskey Sour. Put this into perspective. Will you think twice when ordering a product in the future?</a:t>
            </a:r>
          </a:p>
          <a:p>
            <a:pPr marL="285750" indent="-285750" algn="r">
              <a:lnSpc>
                <a:spcPct val="150000"/>
              </a:lnSpc>
              <a:buFont typeface="Arial" panose="020B0604020202020204" pitchFamily="34" charset="0"/>
              <a:buChar char="•"/>
            </a:pPr>
            <a:endParaRPr lang="en-GB" dirty="0"/>
          </a:p>
        </p:txBody>
      </p:sp>
      <p:sp>
        <p:nvSpPr>
          <p:cNvPr id="4" name="Rectangle 3">
            <a:extLst>
              <a:ext uri="{FF2B5EF4-FFF2-40B4-BE49-F238E27FC236}">
                <a16:creationId xmlns:a16="http://schemas.microsoft.com/office/drawing/2014/main" id="{99143C2B-505E-BE4A-8986-DCA51163EAFB}"/>
              </a:ext>
            </a:extLst>
          </p:cNvPr>
          <p:cNvSpPr/>
          <p:nvPr/>
        </p:nvSpPr>
        <p:spPr>
          <a:xfrm>
            <a:off x="7437063" y="6170030"/>
            <a:ext cx="4490332" cy="369332"/>
          </a:xfrm>
          <a:prstGeom prst="rect">
            <a:avLst/>
          </a:prstGeom>
        </p:spPr>
        <p:txBody>
          <a:bodyPr wrap="none">
            <a:spAutoFit/>
          </a:bodyPr>
          <a:lstStyle/>
          <a:p>
            <a:r>
              <a:rPr lang="en-GB" dirty="0"/>
              <a:t>Remember – you only need to choose 1 topic.</a:t>
            </a:r>
          </a:p>
        </p:txBody>
      </p:sp>
      <p:sp>
        <p:nvSpPr>
          <p:cNvPr id="5" name="TextBox 4">
            <a:extLst>
              <a:ext uri="{FF2B5EF4-FFF2-40B4-BE49-F238E27FC236}">
                <a16:creationId xmlns:a16="http://schemas.microsoft.com/office/drawing/2014/main" id="{9D3E9654-447C-4643-BCD9-84D8B95D150E}"/>
              </a:ext>
            </a:extLst>
          </p:cNvPr>
          <p:cNvSpPr txBox="1"/>
          <p:nvPr/>
        </p:nvSpPr>
        <p:spPr>
          <a:xfrm>
            <a:off x="7668922" y="4858605"/>
            <a:ext cx="4258473" cy="1077218"/>
          </a:xfrm>
          <a:prstGeom prst="rect">
            <a:avLst/>
          </a:prstGeom>
          <a:noFill/>
        </p:spPr>
        <p:txBody>
          <a:bodyPr wrap="none" rtlCol="0">
            <a:spAutoFit/>
          </a:bodyPr>
          <a:lstStyle/>
          <a:p>
            <a:pPr algn="r"/>
            <a:r>
              <a:rPr lang="en-GB" sz="3200" dirty="0"/>
              <a:t>Due: </a:t>
            </a:r>
            <a:r>
              <a:rPr lang="en-GB" sz="3200" b="1" dirty="0"/>
              <a:t>11</a:t>
            </a:r>
            <a:r>
              <a:rPr lang="en-GB" sz="3200" b="1" baseline="30000" dirty="0"/>
              <a:t>th</a:t>
            </a:r>
            <a:r>
              <a:rPr lang="en-GB" sz="3200" b="1" dirty="0"/>
              <a:t> February 2022</a:t>
            </a:r>
          </a:p>
          <a:p>
            <a:pPr algn="r"/>
            <a:r>
              <a:rPr lang="en-GB" sz="3200" b="1" dirty="0"/>
              <a:t>4pm</a:t>
            </a:r>
          </a:p>
        </p:txBody>
      </p:sp>
    </p:spTree>
    <p:extLst>
      <p:ext uri="{BB962C8B-B14F-4D97-AF65-F5344CB8AC3E}">
        <p14:creationId xmlns:p14="http://schemas.microsoft.com/office/powerpoint/2010/main" val="376722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6269987F-6FA9-EF4A-8939-BED5B3461F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0844" y="2056533"/>
            <a:ext cx="5341156" cy="4723557"/>
          </a:xfrm>
          <a:prstGeom prst="rect">
            <a:avLst/>
          </a:prstGeom>
        </p:spPr>
      </p:pic>
      <p:sp>
        <p:nvSpPr>
          <p:cNvPr id="9" name="TextBox 8">
            <a:extLst>
              <a:ext uri="{FF2B5EF4-FFF2-40B4-BE49-F238E27FC236}">
                <a16:creationId xmlns:a16="http://schemas.microsoft.com/office/drawing/2014/main" id="{7F73E2AF-F022-0B45-973F-EC50AB8470A8}"/>
              </a:ext>
            </a:extLst>
          </p:cNvPr>
          <p:cNvSpPr txBox="1"/>
          <p:nvPr/>
        </p:nvSpPr>
        <p:spPr>
          <a:xfrm>
            <a:off x="7112104" y="2996710"/>
            <a:ext cx="4829825" cy="3693319"/>
          </a:xfrm>
          <a:prstGeom prst="rect">
            <a:avLst/>
          </a:prstGeom>
          <a:noFill/>
        </p:spPr>
        <p:txBody>
          <a:bodyPr wrap="square" rtlCol="0">
            <a:spAutoFit/>
          </a:bodyPr>
          <a:lstStyle/>
          <a:p>
            <a:pPr marL="285750" indent="-285750" algn="just">
              <a:buFont typeface="Arial" panose="020B0604020202020204" pitchFamily="34" charset="0"/>
              <a:buChar char="•"/>
            </a:pPr>
            <a:r>
              <a:rPr lang="en-GB" dirty="0"/>
              <a:t>Consider how you would summarise the </a:t>
            </a:r>
            <a:r>
              <a:rPr lang="en-GB" b="1" dirty="0"/>
              <a:t>key findings</a:t>
            </a:r>
            <a:r>
              <a:rPr lang="en-GB" dirty="0"/>
              <a:t> from the appropriate lectures for your chosen topic.</a:t>
            </a:r>
          </a:p>
          <a:p>
            <a:pPr algn="just"/>
            <a:endParaRPr lang="en-GB" dirty="0"/>
          </a:p>
          <a:p>
            <a:pPr marL="285750" indent="-285750" algn="just">
              <a:buFont typeface="Arial" panose="020B0604020202020204" pitchFamily="34" charset="0"/>
              <a:buChar char="•"/>
            </a:pPr>
            <a:r>
              <a:rPr lang="en-GB" dirty="0"/>
              <a:t>What are your </a:t>
            </a:r>
            <a:r>
              <a:rPr lang="en-GB" b="1" dirty="0"/>
              <a:t>personal reflections</a:t>
            </a:r>
            <a:r>
              <a:rPr lang="en-GB" dirty="0"/>
              <a:t> on this subject?</a:t>
            </a:r>
          </a:p>
          <a:p>
            <a:pPr algn="just"/>
            <a:endParaRPr lang="en-GB" dirty="0"/>
          </a:p>
          <a:p>
            <a:pPr marL="285750" indent="-285750" algn="just">
              <a:buFont typeface="Arial" panose="020B0604020202020204" pitchFamily="34" charset="0"/>
              <a:buChar char="•"/>
            </a:pPr>
            <a:r>
              <a:rPr lang="en-GB" dirty="0"/>
              <a:t>Discuss the </a:t>
            </a:r>
            <a:r>
              <a:rPr lang="en-GB" b="1" dirty="0"/>
              <a:t>importance of this subject</a:t>
            </a:r>
            <a:r>
              <a:rPr lang="en-GB" dirty="0"/>
              <a:t> when working within a hotel restaurant.</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Demonstrate your ability to </a:t>
            </a:r>
            <a:r>
              <a:rPr lang="en-GB" b="1" dirty="0"/>
              <a:t>read further </a:t>
            </a:r>
            <a:r>
              <a:rPr lang="en-GB" dirty="0"/>
              <a:t>by providing some content that we have not explored.</a:t>
            </a:r>
          </a:p>
        </p:txBody>
      </p:sp>
      <p:sp>
        <p:nvSpPr>
          <p:cNvPr id="11" name="Title 1">
            <a:extLst>
              <a:ext uri="{FF2B5EF4-FFF2-40B4-BE49-F238E27FC236}">
                <a16:creationId xmlns:a16="http://schemas.microsoft.com/office/drawing/2014/main" id="{7AED1E04-C0A3-4C45-A600-81245BE5D6AB}"/>
              </a:ext>
            </a:extLst>
          </p:cNvPr>
          <p:cNvSpPr txBox="1">
            <a:spLocks/>
          </p:cNvSpPr>
          <p:nvPr/>
        </p:nvSpPr>
        <p:spPr>
          <a:xfrm>
            <a:off x="7558171" y="952363"/>
            <a:ext cx="4633829" cy="634082"/>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r"/>
            <a:r>
              <a:rPr lang="en-GB" sz="3200" b="1" dirty="0">
                <a:solidFill>
                  <a:schemeClr val="tx2"/>
                </a:solidFill>
              </a:rPr>
              <a:t>Assignment 1</a:t>
            </a:r>
            <a:br>
              <a:rPr lang="en-GB" sz="3200" b="1" dirty="0">
                <a:solidFill>
                  <a:schemeClr val="tx2"/>
                </a:solidFill>
              </a:rPr>
            </a:br>
            <a:r>
              <a:rPr lang="en-GB" sz="3200" b="1" dirty="0">
                <a:solidFill>
                  <a:schemeClr val="tx2"/>
                </a:solidFill>
              </a:rPr>
              <a:t>11</a:t>
            </a:r>
            <a:r>
              <a:rPr lang="en-GB" sz="3200" b="1" baseline="30000" dirty="0">
                <a:solidFill>
                  <a:schemeClr val="tx2"/>
                </a:solidFill>
              </a:rPr>
              <a:t>th</a:t>
            </a:r>
            <a:r>
              <a:rPr lang="en-GB" sz="3200" b="1" dirty="0">
                <a:solidFill>
                  <a:schemeClr val="tx2"/>
                </a:solidFill>
              </a:rPr>
              <a:t> February 2022 – 4pm</a:t>
            </a:r>
          </a:p>
        </p:txBody>
      </p:sp>
      <p:sp>
        <p:nvSpPr>
          <p:cNvPr id="16" name="TextBox 15">
            <a:extLst>
              <a:ext uri="{FF2B5EF4-FFF2-40B4-BE49-F238E27FC236}">
                <a16:creationId xmlns:a16="http://schemas.microsoft.com/office/drawing/2014/main" id="{68292279-A26A-8943-9E37-444CA834CF8C}"/>
              </a:ext>
            </a:extLst>
          </p:cNvPr>
          <p:cNvSpPr txBox="1"/>
          <p:nvPr/>
        </p:nvSpPr>
        <p:spPr>
          <a:xfrm>
            <a:off x="3709852" y="2055272"/>
            <a:ext cx="3119105" cy="5078313"/>
          </a:xfrm>
          <a:prstGeom prst="rect">
            <a:avLst/>
          </a:prstGeom>
          <a:noFill/>
        </p:spPr>
        <p:txBody>
          <a:bodyPr wrap="square" rtlCol="0">
            <a:spAutoFit/>
          </a:bodyPr>
          <a:lstStyle/>
          <a:p>
            <a:pPr algn="just"/>
            <a:r>
              <a:rPr lang="en-GB" dirty="0"/>
              <a:t>This part of the assignment will require you to compile a Student Journal entry, based on one of the following topics:</a:t>
            </a:r>
          </a:p>
          <a:p>
            <a:pPr algn="just"/>
            <a:endParaRPr lang="en-GB" dirty="0"/>
          </a:p>
          <a:p>
            <a:pPr marL="285750" indent="-285750">
              <a:buFont typeface="Arial" panose="020B0604020202020204" pitchFamily="34" charset="0"/>
              <a:buChar char="•"/>
            </a:pPr>
            <a:r>
              <a:rPr lang="en-GB" b="1" dirty="0"/>
              <a:t>Sustainability within the hotel industry.</a:t>
            </a:r>
          </a:p>
          <a:p>
            <a:pPr marL="285750" indent="-285750">
              <a:buFont typeface="Arial" panose="020B0604020202020204" pitchFamily="34" charset="0"/>
              <a:buChar char="•"/>
            </a:pPr>
            <a:r>
              <a:rPr lang="en-GB" dirty="0"/>
              <a:t>Health &amp; wellbeing – the emerging trend within hotels.</a:t>
            </a:r>
          </a:p>
          <a:p>
            <a:pPr marL="285750" indent="-285750">
              <a:buFont typeface="Arial" panose="020B0604020202020204" pitchFamily="34" charset="0"/>
              <a:buChar char="•"/>
            </a:pPr>
            <a:endParaRPr lang="en-GB" dirty="0"/>
          </a:p>
          <a:p>
            <a:pPr lvl="0" algn="just"/>
            <a:r>
              <a:rPr lang="en-GB" dirty="0"/>
              <a:t>The template can be found under the </a:t>
            </a:r>
            <a:r>
              <a:rPr lang="en-GB" i="1" dirty="0"/>
              <a:t>Assessment</a:t>
            </a:r>
            <a:r>
              <a:rPr lang="en-GB" dirty="0"/>
              <a:t> tile, on Moodle.</a:t>
            </a:r>
          </a:p>
          <a:p>
            <a:pPr lvl="0" algn="just"/>
            <a:endParaRPr lang="en-GB" dirty="0"/>
          </a:p>
          <a:p>
            <a:pPr lvl="0" algn="just"/>
            <a:r>
              <a:rPr lang="en-GB" dirty="0"/>
              <a:t>Let’s look at Pages 18-20 of the </a:t>
            </a:r>
            <a:r>
              <a:rPr lang="en-GB" b="1" dirty="0"/>
              <a:t>L4 Guidebook </a:t>
            </a:r>
            <a:r>
              <a:rPr lang="en-GB" dirty="0"/>
              <a:t>for guidance.</a:t>
            </a:r>
          </a:p>
          <a:p>
            <a:pPr algn="just"/>
            <a:endParaRPr lang="en-GB" dirty="0"/>
          </a:p>
        </p:txBody>
      </p:sp>
      <p:sp>
        <p:nvSpPr>
          <p:cNvPr id="6" name="TextBox 5">
            <a:extLst>
              <a:ext uri="{FF2B5EF4-FFF2-40B4-BE49-F238E27FC236}">
                <a16:creationId xmlns:a16="http://schemas.microsoft.com/office/drawing/2014/main" id="{4A7BAE5A-D13B-1440-AC3F-B534119555DC}"/>
              </a:ext>
            </a:extLst>
          </p:cNvPr>
          <p:cNvSpPr txBox="1"/>
          <p:nvPr/>
        </p:nvSpPr>
        <p:spPr>
          <a:xfrm>
            <a:off x="8591600" y="149915"/>
            <a:ext cx="3600400" cy="584775"/>
          </a:xfrm>
          <a:prstGeom prst="rect">
            <a:avLst/>
          </a:prstGeom>
          <a:noFill/>
        </p:spPr>
        <p:txBody>
          <a:bodyPr wrap="square" rtlCol="0">
            <a:spAutoFit/>
          </a:bodyPr>
          <a:lstStyle/>
          <a:p>
            <a:r>
              <a:rPr lang="en-GB" sz="3200" b="1" dirty="0"/>
              <a:t>750 words (+/- 10%)</a:t>
            </a:r>
          </a:p>
        </p:txBody>
      </p:sp>
    </p:spTree>
    <p:extLst>
      <p:ext uri="{BB962C8B-B14F-4D97-AF65-F5344CB8AC3E}">
        <p14:creationId xmlns:p14="http://schemas.microsoft.com/office/powerpoint/2010/main" val="1748321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417578A-0D3A-42A2-87A6-F088EEA0A92F}"/>
              </a:ext>
            </a:extLst>
          </p:cNvPr>
          <p:cNvSpPr>
            <a:spLocks noGrp="1"/>
          </p:cNvSpPr>
          <p:nvPr>
            <p:ph idx="1"/>
          </p:nvPr>
        </p:nvSpPr>
        <p:spPr>
          <a:xfrm>
            <a:off x="353961" y="214311"/>
            <a:ext cx="11452407" cy="7425353"/>
          </a:xfrm>
        </p:spPr>
        <p:txBody>
          <a:bodyPr>
            <a:normAutofit/>
          </a:bodyPr>
          <a:lstStyle/>
          <a:p>
            <a:pPr marL="0" indent="0" algn="just">
              <a:buNone/>
            </a:pPr>
            <a:r>
              <a:rPr lang="en-GB" sz="2800" b="1" dirty="0">
                <a:solidFill>
                  <a:schemeClr val="tx1"/>
                </a:solidFill>
              </a:rPr>
              <a:t>Bibliography</a:t>
            </a:r>
          </a:p>
          <a:p>
            <a:pPr marL="0" indent="0" algn="just">
              <a:buNone/>
            </a:pPr>
            <a:endParaRPr lang="en-GB" dirty="0">
              <a:solidFill>
                <a:schemeClr val="tx1"/>
              </a:solidFill>
            </a:endParaRPr>
          </a:p>
          <a:p>
            <a:pPr marL="0" indent="0" algn="just">
              <a:buNone/>
            </a:pPr>
            <a:r>
              <a:rPr lang="en-GB" sz="1400" dirty="0"/>
              <a:t>Gard McGehee, N., </a:t>
            </a:r>
            <a:r>
              <a:rPr lang="en-GB" sz="1400" dirty="0" err="1"/>
              <a:t>Wattanakamolchai</a:t>
            </a:r>
            <a:r>
              <a:rPr lang="en-GB" sz="1400" dirty="0"/>
              <a:t>, S., Perdue, R. R. &amp; </a:t>
            </a:r>
            <a:r>
              <a:rPr lang="en-GB" sz="1400" dirty="0" err="1"/>
              <a:t>Onat</a:t>
            </a:r>
            <a:r>
              <a:rPr lang="en-GB" sz="1400" dirty="0"/>
              <a:t> Calvert, E. (2009) Corporate Social Responsibility Within the U.S. Lodging Industry: an Exploratory Study. </a:t>
            </a:r>
            <a:r>
              <a:rPr lang="en-GB" sz="1400" i="1" dirty="0"/>
              <a:t>Journal of Hospitality &amp; Tourism Research, 33</a:t>
            </a:r>
            <a:r>
              <a:rPr lang="en-GB" sz="1400" dirty="0"/>
              <a:t>(3), 417-437.</a:t>
            </a:r>
          </a:p>
          <a:p>
            <a:pPr marL="0" indent="0" algn="just">
              <a:buNone/>
            </a:pPr>
            <a:endParaRPr lang="en-GB" sz="1400" dirty="0"/>
          </a:p>
          <a:p>
            <a:pPr marL="0" indent="0" algn="just">
              <a:buNone/>
            </a:pPr>
            <a:r>
              <a:rPr lang="en-GB" sz="1400" dirty="0" err="1"/>
              <a:t>Gibbens</a:t>
            </a:r>
            <a:r>
              <a:rPr lang="en-GB" sz="1400" dirty="0"/>
              <a:t>, S. (2019) </a:t>
            </a:r>
            <a:r>
              <a:rPr lang="en-GB" sz="1400" i="1" dirty="0"/>
              <a:t>A Brief History Of How Plastic Straws Took Over The World</a:t>
            </a:r>
            <a:r>
              <a:rPr lang="en-GB" sz="1400" dirty="0"/>
              <a:t>. [online] National Geographic. Available at: &lt;https://</a:t>
            </a:r>
            <a:r>
              <a:rPr lang="en-GB" sz="1400" dirty="0" err="1"/>
              <a:t>www.nationalgeographic.com</a:t>
            </a:r>
            <a:r>
              <a:rPr lang="en-GB" sz="1400" dirty="0"/>
              <a:t>/environment/2018/07/news-plastic-drinking-straw-history-ban/&gt; [Accessed: 7 January 2021].</a:t>
            </a:r>
          </a:p>
          <a:p>
            <a:pPr marL="0" indent="0" algn="just">
              <a:buNone/>
            </a:pPr>
            <a:endParaRPr lang="en-GB" sz="1400" dirty="0"/>
          </a:p>
          <a:p>
            <a:pPr marL="0" indent="0" algn="just">
              <a:buNone/>
            </a:pPr>
            <a:r>
              <a:rPr lang="en-GB" sz="1400" dirty="0"/>
              <a:t>Holcomb, J. L., Upchurch, R. S., &amp; </a:t>
            </a:r>
            <a:r>
              <a:rPr lang="en-GB" sz="1400" dirty="0" err="1"/>
              <a:t>Okumus</a:t>
            </a:r>
            <a:r>
              <a:rPr lang="en-GB" sz="1400" dirty="0"/>
              <a:t>, F. (2007). Corporate social responsibility: What are top hotel companies reporting? </a:t>
            </a:r>
            <a:r>
              <a:rPr lang="en-GB" sz="1400" i="1" dirty="0"/>
              <a:t>International</a:t>
            </a:r>
            <a:r>
              <a:rPr lang="en-GB" sz="1400" dirty="0"/>
              <a:t> </a:t>
            </a:r>
            <a:r>
              <a:rPr lang="en-GB" sz="1400" i="1" dirty="0"/>
              <a:t>Journal of Contemporary Hospitality Management</a:t>
            </a:r>
            <a:r>
              <a:rPr lang="en-GB" sz="1400" dirty="0"/>
              <a:t>, 9(6), 461-475.</a:t>
            </a:r>
          </a:p>
          <a:p>
            <a:pPr marL="0" indent="0" algn="just">
              <a:buNone/>
            </a:pPr>
            <a:endParaRPr lang="en-GB" sz="1400" dirty="0"/>
          </a:p>
          <a:p>
            <a:pPr marL="0" indent="0" algn="just">
              <a:buNone/>
            </a:pPr>
            <a:r>
              <a:rPr lang="en-GB" sz="1400" dirty="0"/>
              <a:t>World Commission on Environment and Development (1987) </a:t>
            </a:r>
            <a:r>
              <a:rPr lang="en-GB" sz="1400" i="1" dirty="0"/>
              <a:t>Our common future</a:t>
            </a:r>
            <a:r>
              <a:rPr lang="en-GB" sz="1400" dirty="0"/>
              <a:t>. Oxford: Oxford Community Press.</a:t>
            </a:r>
          </a:p>
          <a:p>
            <a:pPr marL="0" indent="0" algn="just">
              <a:buNone/>
            </a:pPr>
            <a:endParaRPr lang="en-GB" sz="1400" dirty="0"/>
          </a:p>
          <a:p>
            <a:pPr marL="0" indent="0" algn="just">
              <a:buNone/>
            </a:pPr>
            <a:r>
              <a:rPr lang="en-GB" sz="1400" dirty="0"/>
              <a:t>World Economic Forum (2020) </a:t>
            </a:r>
            <a:r>
              <a:rPr lang="en-GB" sz="1400" i="1" dirty="0"/>
              <a:t>The World Economic Forum</a:t>
            </a:r>
            <a:r>
              <a:rPr lang="en-GB" sz="1400" dirty="0"/>
              <a:t>. [online] Available at: &lt;https://www.weforum.org/&gt; [Accessed: 14 June 2020].</a:t>
            </a:r>
          </a:p>
          <a:p>
            <a:pPr marL="0" indent="0" algn="just">
              <a:buNone/>
            </a:pPr>
            <a:endParaRPr lang="en-GB" sz="1400" dirty="0"/>
          </a:p>
          <a:p>
            <a:pPr marL="0" indent="0" algn="just">
              <a:buNone/>
            </a:pPr>
            <a:r>
              <a:rPr lang="en-GB" sz="1400" dirty="0"/>
              <a:t>Young, S. &amp; </a:t>
            </a:r>
            <a:r>
              <a:rPr lang="en-GB" sz="1400" dirty="0" err="1"/>
              <a:t>Dhanda</a:t>
            </a:r>
            <a:r>
              <a:rPr lang="en-GB" sz="1400" dirty="0"/>
              <a:t>, K. (2013) </a:t>
            </a:r>
            <a:r>
              <a:rPr lang="en-GB" sz="1400" i="1" dirty="0"/>
              <a:t>Sustainability</a:t>
            </a:r>
            <a:r>
              <a:rPr lang="en-GB" sz="1400" dirty="0"/>
              <a:t>. Thousand Oaks, California: SAGE.</a:t>
            </a:r>
            <a:endParaRPr lang="en-GB" sz="1400" dirty="0">
              <a:solidFill>
                <a:schemeClr val="tx1"/>
              </a:solidFill>
            </a:endParaRPr>
          </a:p>
        </p:txBody>
      </p:sp>
    </p:spTree>
    <p:extLst>
      <p:ext uri="{BB962C8B-B14F-4D97-AF65-F5344CB8AC3E}">
        <p14:creationId xmlns:p14="http://schemas.microsoft.com/office/powerpoint/2010/main" val="11032437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8E82FC0-295C-1D45-941F-3091589A1061}"/>
              </a:ext>
            </a:extLst>
          </p:cNvPr>
          <p:cNvSpPr txBox="1">
            <a:spLocks/>
          </p:cNvSpPr>
          <p:nvPr/>
        </p:nvSpPr>
        <p:spPr>
          <a:xfrm>
            <a:off x="491395" y="1683877"/>
            <a:ext cx="5937980" cy="3072015"/>
          </a:xfrm>
          <a:prstGeom prst="rect">
            <a:avLst/>
          </a:prstGeom>
        </p:spPr>
        <p:txBody>
          <a:bodyPr anchor="b">
            <a:normAutofit fontScale="90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8800" b="1">
                <a:solidFill>
                  <a:schemeClr val="bg1"/>
                </a:solidFill>
                <a:ea typeface="+mj-lt"/>
                <a:cs typeface="+mj-lt"/>
              </a:rPr>
              <a:t>Operating Hotel Facilities </a:t>
            </a:r>
            <a:endParaRPr lang="en-GB" sz="8800" b="1" dirty="0">
              <a:solidFill>
                <a:schemeClr val="bg1"/>
              </a:solidFill>
            </a:endParaRPr>
          </a:p>
        </p:txBody>
      </p:sp>
      <p:sp>
        <p:nvSpPr>
          <p:cNvPr id="5" name="Subtitle 2">
            <a:extLst>
              <a:ext uri="{FF2B5EF4-FFF2-40B4-BE49-F238E27FC236}">
                <a16:creationId xmlns:a16="http://schemas.microsoft.com/office/drawing/2014/main" id="{28E25771-BA87-4840-B379-36CA31F00B95}"/>
              </a:ext>
            </a:extLst>
          </p:cNvPr>
          <p:cNvSpPr txBox="1">
            <a:spLocks/>
          </p:cNvSpPr>
          <p:nvPr/>
        </p:nvSpPr>
        <p:spPr>
          <a:xfrm>
            <a:off x="6835046" y="4755892"/>
            <a:ext cx="5221185" cy="2102108"/>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GB" sz="4000" dirty="0">
                <a:solidFill>
                  <a:schemeClr val="bg1"/>
                </a:solidFill>
                <a:cs typeface="Calibri Light"/>
              </a:rPr>
              <a:t>BMIH4006 </a:t>
            </a:r>
          </a:p>
          <a:p>
            <a:pPr algn="r"/>
            <a:r>
              <a:rPr lang="en-GB" sz="4000" dirty="0">
                <a:solidFill>
                  <a:schemeClr val="bg1"/>
                </a:solidFill>
                <a:ea typeface="+mj-lt"/>
                <a:cs typeface="+mj-lt"/>
              </a:rPr>
              <a:t>LEVEL 4</a:t>
            </a:r>
          </a:p>
          <a:p>
            <a:pPr algn="r"/>
            <a:r>
              <a:rPr lang="en-GB" sz="4000" b="1" dirty="0">
                <a:solidFill>
                  <a:schemeClr val="bg1"/>
                </a:solidFill>
                <a:ea typeface="+mj-lt"/>
                <a:cs typeface="+mj-lt"/>
              </a:rPr>
              <a:t>WEEK 2</a:t>
            </a:r>
          </a:p>
          <a:p>
            <a:pPr algn="r"/>
            <a:endParaRPr lang="en-GB" sz="4000" dirty="0">
              <a:solidFill>
                <a:schemeClr val="bg1"/>
              </a:solidFill>
              <a:cs typeface="Calibri"/>
            </a:endParaRPr>
          </a:p>
        </p:txBody>
      </p:sp>
      <p:sp>
        <p:nvSpPr>
          <p:cNvPr id="6" name="TextBox 5">
            <a:extLst>
              <a:ext uri="{FF2B5EF4-FFF2-40B4-BE49-F238E27FC236}">
                <a16:creationId xmlns:a16="http://schemas.microsoft.com/office/drawing/2014/main" id="{715769CF-916A-6147-A059-90853B90EDCC}"/>
              </a:ext>
            </a:extLst>
          </p:cNvPr>
          <p:cNvSpPr txBox="1"/>
          <p:nvPr/>
        </p:nvSpPr>
        <p:spPr>
          <a:xfrm>
            <a:off x="619982" y="4782621"/>
            <a:ext cx="5187639" cy="584775"/>
          </a:xfrm>
          <a:prstGeom prst="rect">
            <a:avLst/>
          </a:prstGeom>
          <a:noFill/>
        </p:spPr>
        <p:txBody>
          <a:bodyPr wrap="none" rtlCol="0">
            <a:spAutoFit/>
          </a:bodyPr>
          <a:lstStyle/>
          <a:p>
            <a:r>
              <a:rPr lang="en-GB" sz="3200">
                <a:solidFill>
                  <a:schemeClr val="bg1"/>
                </a:solidFill>
                <a:latin typeface="Freestyle Script" panose="030804020302050B0404" pitchFamily="66" charset="77"/>
              </a:rPr>
              <a:t>Ryan Anthony Peters BA(Hons) PGDip MIH</a:t>
            </a:r>
            <a:endParaRPr lang="en-GB" sz="3200" dirty="0">
              <a:solidFill>
                <a:schemeClr val="bg1"/>
              </a:solidFill>
              <a:latin typeface="Freestyle Script" panose="030804020302050B0404" pitchFamily="66" charset="77"/>
            </a:endParaRPr>
          </a:p>
        </p:txBody>
      </p:sp>
    </p:spTree>
    <p:extLst>
      <p:ext uri="{BB962C8B-B14F-4D97-AF65-F5344CB8AC3E}">
        <p14:creationId xmlns:p14="http://schemas.microsoft.com/office/powerpoint/2010/main" val="323784389"/>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18.xml><?xml version="1.0" encoding="utf-8"?>
<a:theme xmlns:a="http://schemas.openxmlformats.org/drawingml/2006/main" name="1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1533</Words>
  <Application>Microsoft Office PowerPoint</Application>
  <PresentationFormat>Widescreen</PresentationFormat>
  <Paragraphs>173</Paragraphs>
  <Slides>31</Slides>
  <Notes>25</Notes>
  <HiddenSlides>0</HiddenSlides>
  <MMClips>11</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31</vt:i4>
      </vt:variant>
    </vt:vector>
  </HeadingPairs>
  <TitlesOfParts>
    <vt:vector size="55" baseType="lpstr">
      <vt:lpstr>Arial</vt:lpstr>
      <vt:lpstr>Calibri</vt:lpstr>
      <vt:lpstr>Calibri Light</vt:lpstr>
      <vt:lpstr>Freestyle Script</vt:lpstr>
      <vt:lpstr>Open Sans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Bi- Centennial Template</vt:lpstr>
      <vt:lpstr>1_Text 2</vt:lpstr>
      <vt:lpstr>1_UWTSD Logo Only_Image Bkgrnd</vt:lpstr>
      <vt:lpstr>Operating Hotel Facilities </vt:lpstr>
      <vt:lpstr>Content / Week 2</vt:lpstr>
      <vt:lpstr>PowerPoint Presentation</vt:lpstr>
      <vt:lpstr>What does it mean? </vt:lpstr>
      <vt:lpstr>PowerPoint Presentation</vt:lpstr>
      <vt:lpstr>PowerPoint Presentation</vt:lpstr>
      <vt:lpstr>PowerPoint Presentation</vt:lpstr>
      <vt:lpstr>PowerPoint Presentation</vt:lpstr>
      <vt:lpstr>PowerPoint Presentation</vt:lpstr>
      <vt:lpstr>Why Sustainability and Corporate Social Responsibility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Starbucks</vt:lpstr>
      <vt:lpstr>PowerPoint Presentation</vt:lpstr>
      <vt:lpstr>One of the world's top luxury resorts is also self sustainable and an inspirational role model to communities everywhere, showing even the best lifestyles can be lived in harmony with nature, without any negative impact. https://www.youtube.com/watch?v=k7j7CpjSj1o</vt:lpstr>
      <vt:lpstr>PowerPoint Presentation</vt:lpstr>
      <vt:lpstr>A 'Great Reset'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M4X01916</dc:title>
  <dc:creator>Jayne</dc:creator>
  <cp:lastModifiedBy>Ryan Peters</cp:lastModifiedBy>
  <cp:revision>62</cp:revision>
  <dcterms:created xsi:type="dcterms:W3CDTF">2020-06-04T11:01:30Z</dcterms:created>
  <dcterms:modified xsi:type="dcterms:W3CDTF">2022-01-16T18:35:15Z</dcterms:modified>
</cp:coreProperties>
</file>