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</p:sldMasterIdLst>
  <p:notesMasterIdLst>
    <p:notesMasterId r:id="rId39"/>
  </p:notesMasterIdLst>
  <p:sldIdLst>
    <p:sldId id="275" r:id="rId3"/>
    <p:sldId id="287" r:id="rId4"/>
    <p:sldId id="279" r:id="rId5"/>
    <p:sldId id="269" r:id="rId6"/>
    <p:sldId id="270" r:id="rId7"/>
    <p:sldId id="290" r:id="rId8"/>
    <p:sldId id="281" r:id="rId9"/>
    <p:sldId id="282" r:id="rId10"/>
    <p:sldId id="271" r:id="rId11"/>
    <p:sldId id="266" r:id="rId12"/>
    <p:sldId id="267" r:id="rId13"/>
    <p:sldId id="283" r:id="rId14"/>
    <p:sldId id="288" r:id="rId15"/>
    <p:sldId id="272" r:id="rId16"/>
    <p:sldId id="280" r:id="rId17"/>
    <p:sldId id="273" r:id="rId18"/>
    <p:sldId id="274" r:id="rId19"/>
    <p:sldId id="276" r:id="rId20"/>
    <p:sldId id="284" r:id="rId21"/>
    <p:sldId id="291" r:id="rId22"/>
    <p:sldId id="292" r:id="rId23"/>
    <p:sldId id="285" r:id="rId24"/>
    <p:sldId id="289" r:id="rId25"/>
    <p:sldId id="286" r:id="rId26"/>
    <p:sldId id="257" r:id="rId27"/>
    <p:sldId id="258" r:id="rId28"/>
    <p:sldId id="260" r:id="rId29"/>
    <p:sldId id="259" r:id="rId30"/>
    <p:sldId id="262" r:id="rId31"/>
    <p:sldId id="261" r:id="rId32"/>
    <p:sldId id="263" r:id="rId33"/>
    <p:sldId id="264" r:id="rId34"/>
    <p:sldId id="265" r:id="rId35"/>
    <p:sldId id="277" r:id="rId36"/>
    <p:sldId id="278" r:id="rId37"/>
    <p:sldId id="268" r:id="rId3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 varScale="1">
        <p:scale>
          <a:sx n="106" d="100"/>
          <a:sy n="106" d="100"/>
        </p:scale>
        <p:origin x="756" y="9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50" d="100"/>
        <a:sy n="5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openxmlformats.org/officeDocument/2006/relationships/slide" Target="slides/slide24.xml"/><Relationship Id="rId39" Type="http://schemas.openxmlformats.org/officeDocument/2006/relationships/notesMaster" Target="notesMasters/notesMaster1.xml"/><Relationship Id="rId3" Type="http://schemas.openxmlformats.org/officeDocument/2006/relationships/slide" Target="slides/slide1.xml"/><Relationship Id="rId21" Type="http://schemas.openxmlformats.org/officeDocument/2006/relationships/slide" Target="slides/slide19.xml"/><Relationship Id="rId34" Type="http://schemas.openxmlformats.org/officeDocument/2006/relationships/slide" Target="slides/slide32.xml"/><Relationship Id="rId42" Type="http://schemas.openxmlformats.org/officeDocument/2006/relationships/theme" Target="theme/them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slide" Target="slides/slide23.xml"/><Relationship Id="rId33" Type="http://schemas.openxmlformats.org/officeDocument/2006/relationships/slide" Target="slides/slide31.xml"/><Relationship Id="rId38" Type="http://schemas.openxmlformats.org/officeDocument/2006/relationships/slide" Target="slides/slide36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slide" Target="slides/slide18.xml"/><Relationship Id="rId29" Type="http://schemas.openxmlformats.org/officeDocument/2006/relationships/slide" Target="slides/slide27.xml"/><Relationship Id="rId41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slide" Target="slides/slide22.xml"/><Relationship Id="rId32" Type="http://schemas.openxmlformats.org/officeDocument/2006/relationships/slide" Target="slides/slide30.xml"/><Relationship Id="rId37" Type="http://schemas.openxmlformats.org/officeDocument/2006/relationships/slide" Target="slides/slide35.xml"/><Relationship Id="rId40" Type="http://schemas.openxmlformats.org/officeDocument/2006/relationships/presProps" Target="presProps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slide" Target="slides/slide21.xml"/><Relationship Id="rId28" Type="http://schemas.openxmlformats.org/officeDocument/2006/relationships/slide" Target="slides/slide26.xml"/><Relationship Id="rId36" Type="http://schemas.openxmlformats.org/officeDocument/2006/relationships/slide" Target="slides/slide34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31" Type="http://schemas.openxmlformats.org/officeDocument/2006/relationships/slide" Target="slides/slide29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slide" Target="slides/slide20.xml"/><Relationship Id="rId27" Type="http://schemas.openxmlformats.org/officeDocument/2006/relationships/slide" Target="slides/slide25.xml"/><Relationship Id="rId30" Type="http://schemas.openxmlformats.org/officeDocument/2006/relationships/slide" Target="slides/slide28.xml"/><Relationship Id="rId35" Type="http://schemas.openxmlformats.org/officeDocument/2006/relationships/slide" Target="slides/slide33.xml"/><Relationship Id="rId43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92185FF-EDD6-4DD4-AD88-936409D2092F}" type="datetimeFigureOut">
              <a:rPr lang="en-US" smtClean="0"/>
              <a:t>11/21/2023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9B98EB3-A44F-4927-9122-BBDA9CB446D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6891936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B98EB3-A44F-4927-9122-BBDA9CB446DE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8912571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00693B-B9D3-44E6-9976-61579D5C65C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C7F2C4B-3BFB-42AF-B410-45FC69B9339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54A43F5-3962-4284-904C-EB029CC68DE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E0F702-2E40-428B-8131-1B969DC86802}" type="datetime1">
              <a:rPr lang="en-GB" smtClean="0"/>
              <a:t>21/11/2023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DEDFF8-D086-473E-B6E6-0B5FC3651CB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3F6FA61-E1D9-44C7-8CBC-1808DB0201B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280539-4FAF-4578-9DAF-E79F2FEC302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837183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45AC737-554C-496B-95BE-38D2E3E3268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812C21F-8C23-462C-9B5E-22F7978FCAC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B7256C1-6B49-42CA-8620-2AC001B12B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8BD60B-5B18-4A04-8418-5E589963830E}" type="datetime1">
              <a:rPr lang="en-GB" smtClean="0"/>
              <a:t>21/11/2023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3D4C354-C4A5-4B39-861A-195B5EB7FD5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6F2BC80-1FFA-4732-A6BF-FB06E6137B8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280539-4FAF-4578-9DAF-E79F2FEC302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204999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7094B6-3F02-426B-8C67-967BB808570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273ACFD-182C-4352-A504-CD041A380A2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C561E96-FA5F-409B-B4F8-8423F858A22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8A08A3-4AE7-4962-959E-BBBB340C29C8}" type="datetime1">
              <a:rPr lang="en-GB" smtClean="0"/>
              <a:t>21/11/2023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D4BE7A8-AC2B-47B0-816E-AD3D1B60C73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0CC997A-5E0D-40DB-B2C4-9905802DE3A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280539-4FAF-4578-9DAF-E79F2FEC302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7442982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FBE5ACD-F57D-4FC7-AD2C-1A9FD3BF9E6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984B243-1753-4C6A-8E38-4259B1A0B78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62D3246-62D4-46FB-9796-9C81892A2BC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07DA2B5-BF17-4C5A-9B1D-6CE0A14EA2C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A68344-35F8-44E1-9F89-774020A9E88F}" type="datetime1">
              <a:rPr lang="en-GB" smtClean="0"/>
              <a:t>21/11/2023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A293319-80DE-4A95-B3D5-A1C5147EE55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2F15421-C82D-4BB0-B778-E5DDA2326A8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280539-4FAF-4578-9DAF-E79F2FEC302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0713599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ED3147-0609-486F-BBB5-69B5A0C9C68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2D279A6-D882-4B43-B0CD-AA9A9CD5A70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68D678E-C1A7-4330-800B-856F136EED9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20D3ED0-353D-4227-9757-DF44B62C2EDD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663FF8E4-55CD-4246-A68C-ABE2A60AC885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159BD7A5-3E77-409B-BEB4-5A894B4414D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7C4B58-664B-442F-B9FF-6A3C44EF9694}" type="datetime1">
              <a:rPr lang="en-GB" smtClean="0"/>
              <a:t>21/11/2023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591C262A-B6BA-4664-8099-FF54712DBC8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38853B6B-3215-44BD-8E89-E4A95A02D28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280539-4FAF-4578-9DAF-E79F2FEC302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0735173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3A55D11-D603-4F04-8C0D-648873FA0C1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A05D592D-B94A-4C97-9650-FFCBF49B5D3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0D3FF5-B04E-4422-8B2D-EE4269301641}" type="datetime1">
              <a:rPr lang="en-GB" smtClean="0"/>
              <a:t>21/11/2023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43C26C6-D005-47F1-94F3-336C2F240BC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5DB8C97-54C7-4F91-9305-F1149CD8B41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280539-4FAF-4578-9DAF-E79F2FEC302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7744461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67E2874D-9AC5-41CB-BF91-4D30630D02F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E08E90-AF5B-4E0D-9467-CFAB628D2D1E}" type="datetime1">
              <a:rPr lang="en-GB" smtClean="0"/>
              <a:t>21/11/2023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822F6E18-FD79-4C9C-B606-7C619AAB4DD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6B7BAD2-B3FD-4D37-9919-DAF7A6DE1C0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280539-4FAF-4578-9DAF-E79F2FEC302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8891010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338645-92F9-4C19-9649-308A3883FDB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0DC10E7-C72F-4AED-9ADF-EB3F8642F74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B37B754-A1F0-497B-9092-0E7F6883F02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6BB68C0-3411-4F15-84F7-965C2281EEB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4F6ED6-D0F5-4C92-9AEE-8B38830F1F8E}" type="datetime1">
              <a:rPr lang="en-GB" smtClean="0"/>
              <a:t>21/11/2023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2B79562-C136-4A7B-BC56-B3578BADB20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CA68DB4-BB3C-4BA2-9264-C43E9F4BB93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280539-4FAF-4578-9DAF-E79F2FEC302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2046438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E0DC7EB-A46D-4F82-8124-9C01766A9D5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327D50AB-820A-45D4-B177-E030D3ACDF24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2648E83-0388-4B93-8A65-89E7B84EBC1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5359364-1A99-4B5F-9143-5DEB607BD35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C2977E-70D9-49DE-A553-E0987D456DCF}" type="datetime1">
              <a:rPr lang="en-GB" smtClean="0"/>
              <a:t>21/11/2023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83EE5AB-1877-44E8-995B-7CC1806E16B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66C8B6D-1DF7-46AD-AE33-F8D2CDC0C95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280539-4FAF-4578-9DAF-E79F2FEC302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8344995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3C717CD-9295-4E19-A35B-EA3A844018F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962EDCA-6C79-4E3C-B4F7-07F4CC26CB0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75FF097-A693-4344-9B00-E319BE90D64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57B243-11E3-4907-92A6-5EEB17221C04}" type="datetime1">
              <a:rPr lang="en-GB" smtClean="0"/>
              <a:t>21/11/2023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1149FE5-C21A-47A9-BE04-222DA0AB14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9E89B20-47FE-4436-9146-070DED60358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280539-4FAF-4578-9DAF-E79F2FEC302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5220156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5F81F62B-0D48-4AA5-A8F2-C494CA95A2D5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C158353E-62DD-4817-8CDE-D408172E7C0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B3C2AA5-36E9-4F0D-870B-7B5357A3053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2EC5F7-FE01-4BC4-BBCF-4C682DBFA226}" type="datetime1">
              <a:rPr lang="en-GB" smtClean="0"/>
              <a:t>21/11/2023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0DB1C56-B74B-4EDA-9D87-18FAC754336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143F59B-112B-45EA-95EC-7E161888937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280539-4FAF-4578-9DAF-E79F2FEC302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984030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993C3065-08ED-4E89-8508-5C38C2B741DD}" type="datetime1">
              <a:rPr lang="en-GB" smtClean="0">
                <a:solidFill>
                  <a:prstClr val="black">
                    <a:tint val="75000"/>
                  </a:prstClr>
                </a:solidFill>
              </a:rPr>
              <a:t>21/11/2023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>
              <a:solidFill>
                <a:prstClr val="black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4436394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612D13-984C-4AB6-886C-B61F6D451B75}" type="datetime1">
              <a:rPr lang="en-GB" smtClean="0">
                <a:solidFill>
                  <a:prstClr val="black">
                    <a:tint val="75000"/>
                  </a:prstClr>
                </a:solidFill>
              </a:rPr>
              <a:t>21/11/2023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 dirty="0">
              <a:solidFill>
                <a:prstClr val="black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4554110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1424" y="3993084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1424" y="2492897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51A7AB-4DE6-4F68-AC36-98B1516BB350}" type="datetime1">
              <a:rPr lang="en-GB" smtClean="0">
                <a:solidFill>
                  <a:prstClr val="black">
                    <a:tint val="75000"/>
                  </a:prstClr>
                </a:solidFill>
              </a:rPr>
              <a:t>21/11/2023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87675127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1DBFA5-453C-4A81-B52B-DB38A12219EF}" type="datetime1">
              <a:rPr lang="en-GB" smtClean="0">
                <a:solidFill>
                  <a:prstClr val="black">
                    <a:tint val="75000"/>
                  </a:prstClr>
                </a:solidFill>
              </a:rPr>
              <a:t>21/11/2023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0856490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6"/>
            <a:ext cx="5386917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6"/>
            <a:ext cx="5389033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D1B2D6-87DB-49E9-A7D0-09D0EC52857E}" type="datetime1">
              <a:rPr lang="en-GB" smtClean="0">
                <a:solidFill>
                  <a:prstClr val="black">
                    <a:tint val="75000"/>
                  </a:prstClr>
                </a:solidFill>
              </a:rPr>
              <a:t>21/11/2023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30063191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946CEA-CF40-44C3-B5A2-5206E1A418C6}" type="datetime1">
              <a:rPr lang="en-GB" smtClean="0">
                <a:solidFill>
                  <a:prstClr val="black">
                    <a:tint val="75000"/>
                  </a:prstClr>
                </a:solidFill>
              </a:rPr>
              <a:t>21/11/2023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44021653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EFA317-B167-4E8D-B640-A5AFABB347CD}" type="datetime1">
              <a:rPr lang="en-GB" smtClean="0">
                <a:solidFill>
                  <a:prstClr val="black">
                    <a:tint val="75000"/>
                  </a:prstClr>
                </a:solidFill>
              </a:rPr>
              <a:t>21/11/2023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51356365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73D0BF-A3B9-46BC-B7F0-1FBC38C36283}" type="datetime1">
              <a:rPr lang="en-GB" smtClean="0">
                <a:solidFill>
                  <a:prstClr val="black">
                    <a:tint val="75000"/>
                  </a:prstClr>
                </a:solidFill>
              </a:rPr>
              <a:t>21/11/2023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25313462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50912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6"/>
            <a:ext cx="73152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157192"/>
            <a:ext cx="73152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787FC6-9CA9-4278-AA52-A09A6DDE5DF1}" type="datetime1">
              <a:rPr lang="en-GB" smtClean="0">
                <a:solidFill>
                  <a:prstClr val="black">
                    <a:tint val="75000"/>
                  </a:prstClr>
                </a:solidFill>
              </a:rPr>
              <a:t>21/11/2023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33909505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118E61-766B-40CC-8018-828F8A7FAB7F}" type="datetime1">
              <a:rPr lang="en-GB" smtClean="0">
                <a:solidFill>
                  <a:prstClr val="black">
                    <a:tint val="75000"/>
                  </a:prstClr>
                </a:solidFill>
              </a:rPr>
              <a:t>21/11/2023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406771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095FAB-33DB-4D59-ACB5-895B971EED0A}" type="datetime1">
              <a:rPr lang="en-GB" smtClean="0">
                <a:solidFill>
                  <a:prstClr val="black">
                    <a:tint val="75000"/>
                  </a:prstClr>
                </a:solidFill>
              </a:rPr>
              <a:t>21/11/2023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259396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93D24652-F42F-44F2-AD03-B0770CB682F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0D855B2-D43F-4B2C-91E4-A7F1ABD492A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D245421-CB86-4CE6-9B0B-E04F346F5851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F06232A-1FAB-4195-B460-521C1F888DD0}" type="datetime1">
              <a:rPr lang="en-GB" smtClean="0"/>
              <a:t>21/11/2023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8D7E171-5740-4CA0-9136-00B18CF0FBF0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0D4DED3-50BB-4A8F-A9AD-2262AD8C439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2280539-4FAF-4578-9DAF-E79F2FEC302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4012208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600201"/>
            <a:ext cx="109728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335360" y="6525344"/>
            <a:ext cx="1294837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22F898B-74AB-4CFE-8921-89BA3EDE8FA7}" type="datetime1">
              <a:rPr lang="en-GB" smtClean="0">
                <a:solidFill>
                  <a:prstClr val="black">
                    <a:tint val="75000"/>
                  </a:prstClr>
                </a:solidFill>
              </a:rPr>
              <a:t>21/11/2023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608501" y="6380973"/>
            <a:ext cx="973899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790569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3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6.xml"/><Relationship Id="rId7" Type="http://schemas.openxmlformats.org/officeDocument/2006/relationships/image" Target="../media/image13.png"/><Relationship Id="rId2" Type="http://schemas.openxmlformats.org/officeDocument/2006/relationships/video" Target="https://www.youtube.com/embed/NEAAdqRVJY0?feature=oembed" TargetMode="External"/><Relationship Id="rId1" Type="http://schemas.openxmlformats.org/officeDocument/2006/relationships/video" Target="https://www.youtube.com/embed/omnesnYlbfI?feature=oembed" TargetMode="External"/><Relationship Id="rId6" Type="http://schemas.openxmlformats.org/officeDocument/2006/relationships/image" Target="../media/image12.png"/><Relationship Id="rId5" Type="http://schemas.openxmlformats.org/officeDocument/2006/relationships/image" Target="../media/image11.jpeg"/><Relationship Id="rId4" Type="http://schemas.openxmlformats.org/officeDocument/2006/relationships/image" Target="../media/image10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CBre3B5FJ88?feature=oembed" TargetMode="External"/><Relationship Id="rId4" Type="http://schemas.openxmlformats.org/officeDocument/2006/relationships/image" Target="../media/image15.pn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B3lNhvKK-UU?feature=oembed" TargetMode="Externa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jpeg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idQx8Q6k_kU?feature=oembed" TargetMode="Externa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hyperlink" Target="http://fortune.com/2011/01/28/how-to-crack-asian-business-culture/" TargetMode="External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7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hyperlink" Target="https://www.forbes.com/video/5743998219001/#4b03a8ad4da8" TargetMode="External"/><Relationship Id="rId1" Type="http://schemas.openxmlformats.org/officeDocument/2006/relationships/slideLayout" Target="../slideLayouts/slideLayout7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7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theguardian.com/technology/2018/feb/01/amazon-earnings-exceed-expectations-while-apple-alphabet-google-falter" TargetMode="External"/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9.png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png"/><Relationship Id="rId2" Type="http://schemas.openxmlformats.org/officeDocument/2006/relationships/hyperlink" Target="https://www.bezosfamilyfoundation.org/" TargetMode="External"/><Relationship Id="rId1" Type="http://schemas.openxmlformats.org/officeDocument/2006/relationships/slideLayout" Target="../slideLayouts/slideLayout7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7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png"/><Relationship Id="rId2" Type="http://schemas.openxmlformats.org/officeDocument/2006/relationships/hyperlink" Target="https://www.forbes.com/malaysia-billionaires/#1c30cfd17bdd" TargetMode="External"/><Relationship Id="rId1" Type="http://schemas.openxmlformats.org/officeDocument/2006/relationships/slideLayout" Target="../slideLayouts/slideLayout7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3.png"/><Relationship Id="rId1" Type="http://schemas.openxmlformats.org/officeDocument/2006/relationships/slideLayout" Target="../slideLayouts/slideLayout7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png"/><Relationship Id="rId2" Type="http://schemas.openxmlformats.org/officeDocument/2006/relationships/image" Target="../media/image34.png"/><Relationship Id="rId1" Type="http://schemas.openxmlformats.org/officeDocument/2006/relationships/slideLayout" Target="../slideLayouts/slideLayout7.xml"/><Relationship Id="rId4" Type="http://schemas.openxmlformats.org/officeDocument/2006/relationships/hyperlink" Target="https://www.forbes.com/sites/maddieberg/2018/03/24/amid-tariff-talk-and-trade-war-fears-warren-buffett-net-worth-falls-6-2-billion-in-one-week/#370338aa2a12" TargetMode="Externa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png"/><Relationship Id="rId2" Type="http://schemas.openxmlformats.org/officeDocument/2006/relationships/hyperlink" Target="https://www.gatesfoundation.org/" TargetMode="External"/><Relationship Id="rId1" Type="http://schemas.openxmlformats.org/officeDocument/2006/relationships/slideLayout" Target="../slideLayouts/slideLayout7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7.png"/><Relationship Id="rId1" Type="http://schemas.openxmlformats.org/officeDocument/2006/relationships/slideLayout" Target="../slideLayouts/slideLayout7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hyperlink" Target="http://fortune.com/2011/01/28/how-to-crack-asian-business-culture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90675" y="4173648"/>
            <a:ext cx="5805325" cy="1709263"/>
          </a:xfrm>
        </p:spPr>
        <p:txBody>
          <a:bodyPr>
            <a:normAutofit/>
          </a:bodyPr>
          <a:lstStyle/>
          <a:p>
            <a:r>
              <a:rPr lang="en-GB" sz="4000" b="1" dirty="0">
                <a:solidFill>
                  <a:schemeClr val="bg1"/>
                </a:solidFill>
              </a:rPr>
              <a:t>The Cultural Dimension of Global Ethics</a:t>
            </a:r>
          </a:p>
        </p:txBody>
      </p:sp>
      <p:sp>
        <p:nvSpPr>
          <p:cNvPr id="4" name="Subtitle 2"/>
          <p:cNvSpPr>
            <a:spLocks noGrp="1"/>
          </p:cNvSpPr>
          <p:nvPr>
            <p:ph type="subTitle" idx="1"/>
          </p:nvPr>
        </p:nvSpPr>
        <p:spPr>
          <a:xfrm>
            <a:off x="5809671" y="424206"/>
            <a:ext cx="6091654" cy="4093331"/>
          </a:xfrm>
        </p:spPr>
        <p:txBody>
          <a:bodyPr>
            <a:normAutofit fontScale="40000" lnSpcReduction="20000"/>
          </a:bodyPr>
          <a:lstStyle/>
          <a:p>
            <a:endParaRPr lang="en-GB" sz="9300" b="1" dirty="0">
              <a:solidFill>
                <a:schemeClr val="bg1"/>
              </a:solidFill>
            </a:endParaRPr>
          </a:p>
          <a:p>
            <a:endParaRPr lang="en-GB" sz="5400" b="1" dirty="0">
              <a:solidFill>
                <a:schemeClr val="bg1"/>
              </a:solidFill>
            </a:endParaRPr>
          </a:p>
          <a:p>
            <a:r>
              <a:rPr lang="en-GB" sz="8600" b="1" dirty="0">
                <a:solidFill>
                  <a:schemeClr val="bg1"/>
                </a:solidFill>
              </a:rPr>
              <a:t>Mike </a:t>
            </a:r>
            <a:r>
              <a:rPr lang="en-GB" sz="8600" b="1" dirty="0" err="1">
                <a:solidFill>
                  <a:schemeClr val="bg1"/>
                </a:solidFill>
              </a:rPr>
              <a:t>Durke</a:t>
            </a:r>
            <a:r>
              <a:rPr lang="en-GB" sz="8600" b="1" dirty="0">
                <a:solidFill>
                  <a:schemeClr val="bg1"/>
                </a:solidFill>
              </a:rPr>
              <a:t> </a:t>
            </a:r>
          </a:p>
          <a:p>
            <a:r>
              <a:rPr lang="en-GB" sz="8600" b="1" dirty="0">
                <a:solidFill>
                  <a:schemeClr val="bg1"/>
                </a:solidFill>
              </a:rPr>
              <a:t>Senior Lecturer</a:t>
            </a:r>
          </a:p>
          <a:p>
            <a:r>
              <a:rPr lang="en-GB" sz="8600" b="1" dirty="0">
                <a:solidFill>
                  <a:schemeClr val="bg1"/>
                </a:solidFill>
              </a:rPr>
              <a:t>MA (Child Welfare), MBA, PGCE (PCET), BA (Hons) </a:t>
            </a:r>
          </a:p>
          <a:p>
            <a:r>
              <a:rPr lang="en-GB" sz="8600" b="1" dirty="0" err="1">
                <a:solidFill>
                  <a:schemeClr val="bg1"/>
                </a:solidFill>
              </a:rPr>
              <a:t>CMgr</a:t>
            </a:r>
            <a:r>
              <a:rPr lang="en-GB" sz="8600" b="1" dirty="0">
                <a:solidFill>
                  <a:schemeClr val="bg1"/>
                </a:solidFill>
              </a:rPr>
              <a:t>, FCMI, FHEA</a:t>
            </a:r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1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3565092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02B2F0D-CC19-44FE-BFEC-2D75654B5F6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2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3686424E-8630-4692-BC6B-0D9E7D00C3B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5904689" cy="4799309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A7BB9412-BF15-4823-8EC4-1218F3F6551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14975" y="1922166"/>
            <a:ext cx="6453439" cy="4799309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4E3759AF-9809-4F22-9571-E52EAF056C1D}"/>
              </a:ext>
            </a:extLst>
          </p:cNvPr>
          <p:cNvSpPr txBox="1"/>
          <p:nvPr/>
        </p:nvSpPr>
        <p:spPr>
          <a:xfrm>
            <a:off x="168197" y="5037117"/>
            <a:ext cx="5178582" cy="1446550"/>
          </a:xfrm>
          <a:prstGeom prst="rect">
            <a:avLst/>
          </a:prstGeom>
          <a:solidFill>
            <a:srgbClr val="7030A0"/>
          </a:solidFill>
        </p:spPr>
        <p:txBody>
          <a:bodyPr wrap="square" rtlCol="0">
            <a:spAutoFit/>
          </a:bodyPr>
          <a:lstStyle/>
          <a:p>
            <a:r>
              <a:rPr lang="en-GB" sz="4400" dirty="0">
                <a:solidFill>
                  <a:schemeClr val="bg1"/>
                </a:solidFill>
              </a:rPr>
              <a:t>What is the purpose of business?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2BCB53CC-3471-4488-9DFF-EA6EE8D49D65}"/>
              </a:ext>
            </a:extLst>
          </p:cNvPr>
          <p:cNvSpPr txBox="1"/>
          <p:nvPr/>
        </p:nvSpPr>
        <p:spPr>
          <a:xfrm>
            <a:off x="5789349" y="53142"/>
            <a:ext cx="5904689" cy="1815882"/>
          </a:xfrm>
          <a:prstGeom prst="rect">
            <a:avLst/>
          </a:prstGeom>
          <a:solidFill>
            <a:srgbClr val="7030A0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sz="2800" dirty="0">
                <a:solidFill>
                  <a:schemeClr val="bg1"/>
                </a:solidFill>
              </a:rPr>
              <a:t>Is it to use whatever means necessary – power, corruption, fraud and manipulation of the state to create huge wealth?</a:t>
            </a:r>
          </a:p>
        </p:txBody>
      </p:sp>
    </p:spTree>
    <p:extLst>
      <p:ext uri="{BB962C8B-B14F-4D97-AF65-F5344CB8AC3E}">
        <p14:creationId xmlns:p14="http://schemas.microsoft.com/office/powerpoint/2010/main" val="13581206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175240" y="274638"/>
            <a:ext cx="4407159" cy="1143000"/>
          </a:xfrm>
        </p:spPr>
        <p:txBody>
          <a:bodyPr>
            <a:normAutofit/>
          </a:bodyPr>
          <a:lstStyle/>
          <a:p>
            <a:r>
              <a:rPr lang="en-GB" sz="6000" dirty="0"/>
              <a:t>Content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753739" y="1637753"/>
            <a:ext cx="4325062" cy="3326294"/>
          </a:xfrm>
        </p:spPr>
        <p:txBody>
          <a:bodyPr/>
          <a:lstStyle/>
          <a:p>
            <a:r>
              <a:rPr lang="en-GB" dirty="0"/>
              <a:t>Culture</a:t>
            </a:r>
          </a:p>
          <a:p>
            <a:r>
              <a:rPr lang="en-GB" dirty="0"/>
              <a:t>International difference</a:t>
            </a:r>
          </a:p>
          <a:p>
            <a:r>
              <a:rPr lang="en-GB" dirty="0"/>
              <a:t>Communication and shared values in business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3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3E0FCD35-61FC-4659-93C3-7A1F71B402B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6109" y="1249597"/>
            <a:ext cx="3564999" cy="3564999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BE81DB27-CE91-4288-966D-8F0BB96510C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51974" y="846138"/>
            <a:ext cx="2723266" cy="4117909"/>
          </a:xfrm>
          <a:prstGeom prst="rect">
            <a:avLst/>
          </a:prstGeom>
          <a:ln w="127000" cap="sq">
            <a:solidFill>
              <a:srgbClr val="000000"/>
            </a:solidFill>
            <a:miter lim="800000"/>
          </a:ln>
          <a:effectLst>
            <a:outerShdw blurRad="57150" dist="50800" dir="2700000" algn="tl" rotWithShape="0">
              <a:srgbClr val="000000">
                <a:alpha val="40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128593819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4038CB10-1F5C-4D54-9DF7-12586DE5B00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27546" y="4572000"/>
            <a:ext cx="7058307" cy="1964266"/>
          </a:xfrm>
          <a:prstGeom prst="rect">
            <a:avLst/>
          </a:prstGeom>
          <a:solidFill>
            <a:srgbClr val="543F45">
              <a:alpha val="9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24256" y="4767072"/>
            <a:ext cx="6594189" cy="1625210"/>
          </a:xfrm>
        </p:spPr>
        <p:txBody>
          <a:bodyPr>
            <a:normAutofit/>
          </a:bodyPr>
          <a:lstStyle/>
          <a:p>
            <a:pPr algn="r"/>
            <a:r>
              <a:rPr lang="en-GB" sz="6000" dirty="0">
                <a:solidFill>
                  <a:srgbClr val="FFFFFF"/>
                </a:solidFill>
              </a:rPr>
              <a:t>What is ‘culture’?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C0DEF6D2-8CAB-4EAF-95AA-51EF84CB1449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1" b="4211"/>
          <a:stretch/>
        </p:blipFill>
        <p:spPr>
          <a:xfrm>
            <a:off x="327547" y="321733"/>
            <a:ext cx="7058306" cy="4107392"/>
          </a:xfrm>
          <a:prstGeom prst="rect">
            <a:avLst/>
          </a:prstGeom>
        </p:spPr>
      </p:pic>
      <p:sp>
        <p:nvSpPr>
          <p:cNvPr id="12" name="Rectangle 11">
            <a:extLst>
              <a:ext uri="{FF2B5EF4-FFF2-40B4-BE49-F238E27FC236}">
                <a16:creationId xmlns:a16="http://schemas.microsoft.com/office/drawing/2014/main" id="{73ED6512-6858-4552-B699-9A97FE9A4E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534655" y="321732"/>
            <a:ext cx="4335613" cy="6214534"/>
          </a:xfrm>
          <a:prstGeom prst="rect">
            <a:avLst/>
          </a:prstGeom>
          <a:solidFill>
            <a:srgbClr val="59595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847046" y="653144"/>
            <a:ext cx="3890864" cy="5739138"/>
          </a:xfrm>
        </p:spPr>
        <p:txBody>
          <a:bodyPr anchor="ctr">
            <a:normAutofit/>
          </a:bodyPr>
          <a:lstStyle/>
          <a:p>
            <a:pPr>
              <a:spcAft>
                <a:spcPts val="800"/>
              </a:spcAft>
            </a:pPr>
            <a:r>
              <a:rPr lang="en-GB" sz="2400" dirty="0">
                <a:solidFill>
                  <a:srgbClr val="FFFFFF"/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Culture is the characteristics and knowledge of a particular group of people.</a:t>
            </a:r>
          </a:p>
          <a:p>
            <a:pPr>
              <a:spcAft>
                <a:spcPts val="800"/>
              </a:spcAft>
            </a:pPr>
            <a:r>
              <a:rPr lang="en-GB" sz="2400" dirty="0">
                <a:solidFill>
                  <a:srgbClr val="FFFFFF"/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Language, religion, cuisine, social habits, music and arts.</a:t>
            </a:r>
          </a:p>
          <a:p>
            <a:pPr>
              <a:spcAft>
                <a:spcPts val="800"/>
              </a:spcAft>
            </a:pPr>
            <a:r>
              <a:rPr lang="en-GB" sz="2400" dirty="0">
                <a:solidFill>
                  <a:srgbClr val="FFFFFF"/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The ideas, customs, and social behaviour of a particular people or society.</a:t>
            </a:r>
          </a:p>
          <a:p>
            <a:pPr>
              <a:spcAft>
                <a:spcPts val="800"/>
              </a:spcAft>
            </a:pPr>
            <a:r>
              <a:rPr lang="en-GB" sz="2400" dirty="0">
                <a:solidFill>
                  <a:srgbClr val="FFFFFF"/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Normalities.</a:t>
            </a:r>
          </a:p>
          <a:p>
            <a:pPr>
              <a:spcAft>
                <a:spcPts val="800"/>
              </a:spcAft>
            </a:pPr>
            <a:r>
              <a:rPr lang="en-GB" sz="2400" dirty="0">
                <a:solidFill>
                  <a:srgbClr val="FFFFFF"/>
                </a:solidFill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Values.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10480391" y="6535157"/>
            <a:ext cx="973667" cy="274320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fld id="{C2280539-4FAF-4578-9DAF-E79F2FEC302C}" type="slidenum">
              <a:rPr lang="en-GB" sz="1050">
                <a:solidFill>
                  <a:schemeClr val="tx1">
                    <a:lumMod val="50000"/>
                    <a:lumOff val="50000"/>
                  </a:schemeClr>
                </a:solidFill>
              </a:rPr>
              <a:pPr>
                <a:spcAft>
                  <a:spcPts val="600"/>
                </a:spcAft>
              </a:pPr>
              <a:t>4</a:t>
            </a:fld>
            <a:endParaRPr lang="en-GB" sz="105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4074875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DB146403-F3D6-484B-B2ED-97F9565D037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096000" y="477749"/>
            <a:ext cx="0" cy="3657600"/>
          </a:xfrm>
          <a:prstGeom prst="line">
            <a:avLst/>
          </a:prstGeom>
          <a:ln w="101600" cmpd="dbl">
            <a:solidFill>
              <a:srgbClr val="595959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Rectangle 15">
            <a:extLst>
              <a:ext uri="{FF2B5EF4-FFF2-40B4-BE49-F238E27FC236}">
                <a16:creationId xmlns:a16="http://schemas.microsoft.com/office/drawing/2014/main" id="{823AC064-BC96-4F32-8AE1-B2FD3875482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378068" y="4633546"/>
            <a:ext cx="11438793" cy="1844256"/>
          </a:xfrm>
          <a:prstGeom prst="rect">
            <a:avLst/>
          </a:prstGeom>
          <a:solidFill>
            <a:srgbClr val="404040"/>
          </a:solidFill>
          <a:ln w="127000" cap="sq" cmpd="thinThick">
            <a:solidFill>
              <a:srgbClr val="40404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27538" y="4756638"/>
            <a:ext cx="11139854" cy="930447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5400">
                <a:solidFill>
                  <a:srgbClr val="FFFFFF"/>
                </a:solidFill>
              </a:rPr>
              <a:t>Cultural Differences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431FF62A-11FC-4D34-881D-5F26AD9BC455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1972" r="-3" b="14265"/>
          <a:stretch/>
        </p:blipFill>
        <p:spPr>
          <a:xfrm>
            <a:off x="320040" y="462785"/>
            <a:ext cx="5455917" cy="3687529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91EC45E3-6569-44C1-B62E-DA6757AD3632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r="2" b="10088"/>
          <a:stretch/>
        </p:blipFill>
        <p:spPr>
          <a:xfrm>
            <a:off x="6416043" y="466941"/>
            <a:ext cx="5455917" cy="3679216"/>
          </a:xfrm>
          <a:prstGeom prst="rect">
            <a:avLst/>
          </a:prstGeom>
        </p:spPr>
      </p:pic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7E7C77BC-7138-40B1-A15B-20F57A49462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2209800" y="5738691"/>
            <a:ext cx="7772400" cy="0"/>
          </a:xfrm>
          <a:prstGeom prst="line">
            <a:avLst/>
          </a:prstGeom>
          <a:ln w="22225">
            <a:solidFill>
              <a:srgbClr val="D9D9D9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8610600" y="6522430"/>
            <a:ext cx="2743200" cy="347472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</a:pPr>
            <a:fld id="{C2280539-4FAF-4578-9DAF-E79F2FEC302C}" type="slidenum">
              <a:rPr lang="en-US">
                <a:solidFill>
                  <a:srgbClr val="898989"/>
                </a:solidFill>
              </a:rPr>
              <a:pPr>
                <a:spcAft>
                  <a:spcPts val="600"/>
                </a:spcAft>
              </a:pPr>
              <a:t>5</a:t>
            </a:fld>
            <a:endParaRPr lang="en-US">
              <a:solidFill>
                <a:srgbClr val="89898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2860932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7D5533-900B-DECA-34B5-63774B6A6BB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84FF1A9C-12F6-62DC-EF0D-1780E19DE24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280539-4FAF-4578-9DAF-E79F2FEC302C}" type="slidenum">
              <a:rPr lang="en-GB" smtClean="0"/>
              <a:t>6</a:t>
            </a:fld>
            <a:endParaRPr lang="en-GB"/>
          </a:p>
        </p:txBody>
      </p:sp>
      <p:pic>
        <p:nvPicPr>
          <p:cNvPr id="4" name="Online Media 3" title="Scott Gibbs try at Wembley in 1999!  | Guinness Six Nations">
            <a:hlinkClick r:id="" action="ppaction://media"/>
            <a:extLst>
              <a:ext uri="{FF2B5EF4-FFF2-40B4-BE49-F238E27FC236}">
                <a16:creationId xmlns:a16="http://schemas.microsoft.com/office/drawing/2014/main" id="{5D9D07CD-76E6-9BD7-F891-BF27027B15BE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4"/>
          <a:stretch>
            <a:fillRect/>
          </a:stretch>
        </p:blipFill>
        <p:spPr>
          <a:xfrm>
            <a:off x="756298" y="162253"/>
            <a:ext cx="4683967" cy="3512976"/>
          </a:xfrm>
          <a:prstGeom prst="rect">
            <a:avLst/>
          </a:prstGeom>
        </p:spPr>
      </p:pic>
      <p:pic>
        <p:nvPicPr>
          <p:cNvPr id="5" name="Online Media 4" title="Dunvant Male Choir sing Calon Lan with Bryn Terfel at Mynyddbach chapel">
            <a:hlinkClick r:id="" action="ppaction://media"/>
            <a:extLst>
              <a:ext uri="{FF2B5EF4-FFF2-40B4-BE49-F238E27FC236}">
                <a16:creationId xmlns:a16="http://schemas.microsoft.com/office/drawing/2014/main" id="{94CA2783-F1DD-BA33-3F2F-A578C2824299}"/>
              </a:ext>
            </a:extLst>
          </p:cNvPr>
          <p:cNvPicPr>
            <a:picLocks noRot="1" noChangeAspect="1"/>
          </p:cNvPicPr>
          <p:nvPr>
            <a:videoFile r:link="rId2"/>
          </p:nvPr>
        </p:nvPicPr>
        <p:blipFill>
          <a:blip r:embed="rId5"/>
          <a:stretch>
            <a:fillRect/>
          </a:stretch>
        </p:blipFill>
        <p:spPr>
          <a:xfrm>
            <a:off x="5816082" y="334082"/>
            <a:ext cx="5913535" cy="3341147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981019B6-4C2B-7846-FFA1-30AF264911CE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50641" y="3847032"/>
            <a:ext cx="5415417" cy="2428387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A20FB924-81C7-DE10-2DEB-F44C65034674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158260" y="3878101"/>
            <a:ext cx="4571357" cy="23973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751323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0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11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video>
              <p:cMediaNode vol="80000">
                <p:cTn id="17" fill="hold" display="0">
                  <p:stCondLst>
                    <p:cond delay="indefinite"/>
                  </p:stCondLst>
                </p:cTn>
                <p:tgtEl>
                  <p:spTgt spid="5"/>
                </p:tgtEl>
              </p:cMediaNode>
            </p:video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22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 13">
            <a:extLst>
              <a:ext uri="{FF2B5EF4-FFF2-40B4-BE49-F238E27FC236}">
                <a16:creationId xmlns:a16="http://schemas.microsoft.com/office/drawing/2014/main" id="{E2D3D3F2-ABBB-4453-B1C5-1BEBF7E4DD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-1" y="6140785"/>
            <a:ext cx="6095997" cy="711252"/>
          </a:xfrm>
          <a:prstGeom prst="rect">
            <a:avLst/>
          </a:prstGeom>
          <a:gradFill flip="none" rotWithShape="1">
            <a:gsLst>
              <a:gs pos="10000">
                <a:schemeClr val="tx2">
                  <a:lumMod val="50000"/>
                  <a:alpha val="10000"/>
                </a:schemeClr>
              </a:gs>
              <a:gs pos="100000">
                <a:schemeClr val="tx2">
                  <a:lumMod val="60000"/>
                  <a:lumOff val="40000"/>
                  <a:alpha val="0"/>
                </a:schemeClr>
              </a:gs>
            </a:gsLst>
            <a:lin ang="8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D7A453D2-15D8-4403-815F-291FA16340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8" name="Group 17">
            <a:extLst>
              <a:ext uri="{FF2B5EF4-FFF2-40B4-BE49-F238E27FC236}">
                <a16:creationId xmlns:a16="http://schemas.microsoft.com/office/drawing/2014/main" id="{D36F9873-642F-4EB5-9636-7DE2F9F95D6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" y="2075420"/>
            <a:ext cx="12048729" cy="4093306"/>
            <a:chOff x="1" y="2075420"/>
            <a:chExt cx="12048729" cy="4093306"/>
          </a:xfrm>
        </p:grpSpPr>
        <p:sp>
          <p:nvSpPr>
            <p:cNvPr id="19" name="Oval 18">
              <a:extLst>
                <a:ext uri="{FF2B5EF4-FFF2-40B4-BE49-F238E27FC236}">
                  <a16:creationId xmlns:a16="http://schemas.microsoft.com/office/drawing/2014/main" id="{CF8B8011-BF73-4693-BD76-BCF02A84204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4500000">
              <a:off x="7942191" y="2507571"/>
              <a:ext cx="3563871" cy="3563871"/>
            </a:xfrm>
            <a:prstGeom prst="ellipse">
              <a:avLst/>
            </a:prstGeom>
            <a:noFill/>
            <a:ln w="31750">
              <a:gradFill>
                <a:gsLst>
                  <a:gs pos="0">
                    <a:schemeClr val="tx2">
                      <a:lumMod val="60000"/>
                      <a:lumOff val="40000"/>
                      <a:alpha val="10000"/>
                    </a:schemeClr>
                  </a:gs>
                  <a:gs pos="100000">
                    <a:schemeClr val="tx2">
                      <a:lumMod val="50000"/>
                      <a:alpha val="20000"/>
                    </a:schemeClr>
                  </a:gs>
                </a:gsLst>
                <a:lin ang="5400000" scaled="1"/>
              </a:gradFill>
              <a:prstDash val="sysDot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0" name="Oval 19">
              <a:extLst>
                <a:ext uri="{FF2B5EF4-FFF2-40B4-BE49-F238E27FC236}">
                  <a16:creationId xmlns:a16="http://schemas.microsoft.com/office/drawing/2014/main" id="{07329488-C25D-4C7C-814F-CEBFD5E7C4F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10435065" y="4048931"/>
              <a:ext cx="1381607" cy="1381607"/>
            </a:xfrm>
            <a:prstGeom prst="ellipse">
              <a:avLst/>
            </a:prstGeom>
            <a:noFill/>
            <a:ln w="31750">
              <a:gradFill>
                <a:gsLst>
                  <a:gs pos="0">
                    <a:schemeClr val="tx2">
                      <a:lumMod val="60000"/>
                      <a:lumOff val="40000"/>
                      <a:alpha val="20000"/>
                    </a:schemeClr>
                  </a:gs>
                  <a:gs pos="100000">
                    <a:schemeClr val="tx2">
                      <a:lumMod val="50000"/>
                      <a:alpha val="20000"/>
                    </a:schemeClr>
                  </a:gs>
                </a:gsLst>
                <a:lin ang="5400000" scaled="1"/>
              </a:gradFill>
              <a:prstDash val="sysDot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1" name="Oval 20">
              <a:extLst>
                <a:ext uri="{FF2B5EF4-FFF2-40B4-BE49-F238E27FC236}">
                  <a16:creationId xmlns:a16="http://schemas.microsoft.com/office/drawing/2014/main" id="{768D62A5-CA80-455B-8BF4-09BA31DC355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1" y="2075420"/>
              <a:ext cx="3144364" cy="3144364"/>
            </a:xfrm>
            <a:prstGeom prst="ellipse">
              <a:avLst/>
            </a:prstGeom>
            <a:gradFill>
              <a:gsLst>
                <a:gs pos="0">
                  <a:schemeClr val="tx2">
                    <a:lumMod val="75000"/>
                    <a:alpha val="20000"/>
                  </a:schemeClr>
                </a:gs>
                <a:gs pos="100000">
                  <a:schemeClr val="tx2">
                    <a:lumMod val="50000"/>
                    <a:alpha val="10000"/>
                  </a:schemeClr>
                </a:gs>
              </a:gsLst>
              <a:lin ang="540000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2" name="Oval 21">
              <a:extLst>
                <a:ext uri="{FF2B5EF4-FFF2-40B4-BE49-F238E27FC236}">
                  <a16:creationId xmlns:a16="http://schemas.microsoft.com/office/drawing/2014/main" id="{B320F636-F7FE-493A-AF45-D9E22016E18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2600000">
              <a:off x="10150845" y="4270841"/>
              <a:ext cx="1897885" cy="1897885"/>
            </a:xfrm>
            <a:prstGeom prst="ellipse">
              <a:avLst/>
            </a:prstGeom>
            <a:gradFill>
              <a:gsLst>
                <a:gs pos="0">
                  <a:schemeClr val="tx2">
                    <a:lumMod val="75000"/>
                    <a:alpha val="10000"/>
                  </a:schemeClr>
                </a:gs>
                <a:gs pos="100000">
                  <a:schemeClr val="tx2">
                    <a:lumMod val="75000"/>
                    <a:alpha val="20000"/>
                  </a:schemeClr>
                </a:gs>
              </a:gsLst>
              <a:lin ang="540000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23" name="Oval 22">
              <a:extLst>
                <a:ext uri="{FF2B5EF4-FFF2-40B4-BE49-F238E27FC236}">
                  <a16:creationId xmlns:a16="http://schemas.microsoft.com/office/drawing/2014/main" id="{3CFAE76A-3CE9-4AC3-9975-186C6B3EEA4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4500000">
              <a:off x="2046780" y="3040492"/>
              <a:ext cx="2579322" cy="2579322"/>
            </a:xfrm>
            <a:prstGeom prst="ellipse">
              <a:avLst/>
            </a:prstGeom>
            <a:noFill/>
            <a:ln w="31750">
              <a:gradFill>
                <a:gsLst>
                  <a:gs pos="0">
                    <a:schemeClr val="tx2">
                      <a:lumMod val="60000"/>
                      <a:lumOff val="40000"/>
                      <a:alpha val="20000"/>
                    </a:schemeClr>
                  </a:gs>
                  <a:gs pos="100000">
                    <a:schemeClr val="tx2">
                      <a:lumMod val="50000"/>
                      <a:alpha val="20000"/>
                    </a:schemeClr>
                  </a:gs>
                </a:gsLst>
                <a:lin ang="5400000" scaled="1"/>
              </a:gradFill>
              <a:prstDash val="sysDot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4" name="Oval 23">
              <a:extLst>
                <a:ext uri="{FF2B5EF4-FFF2-40B4-BE49-F238E27FC236}">
                  <a16:creationId xmlns:a16="http://schemas.microsoft.com/office/drawing/2014/main" id="{1D2D7409-1AC7-4A0F-B79D-1664128FB4F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4500000">
              <a:off x="2224640" y="3193975"/>
              <a:ext cx="2243193" cy="2243193"/>
            </a:xfrm>
            <a:prstGeom prst="ellipse">
              <a:avLst/>
            </a:prstGeom>
            <a:noFill/>
            <a:ln w="31750">
              <a:gradFill>
                <a:gsLst>
                  <a:gs pos="0">
                    <a:schemeClr val="tx2">
                      <a:lumMod val="60000"/>
                      <a:lumOff val="40000"/>
                      <a:alpha val="10000"/>
                    </a:schemeClr>
                  </a:gs>
                  <a:gs pos="100000">
                    <a:schemeClr val="tx2">
                      <a:lumMod val="50000"/>
                      <a:alpha val="10000"/>
                    </a:schemeClr>
                  </a:gs>
                </a:gsLst>
                <a:lin ang="5400000" scaled="1"/>
              </a:gra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6" name="Rectangle 25">
            <a:extLst>
              <a:ext uri="{FF2B5EF4-FFF2-40B4-BE49-F238E27FC236}">
                <a16:creationId xmlns:a16="http://schemas.microsoft.com/office/drawing/2014/main" id="{8161EA6B-09CA-445B-AB0D-8DF76FA92D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tx1">
              <a:alpha val="53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935" y="630936"/>
            <a:ext cx="5330275" cy="1951075"/>
          </a:xfrm>
          <a:noFill/>
        </p:spPr>
        <p:txBody>
          <a:bodyPr anchor="t">
            <a:normAutofit/>
          </a:bodyPr>
          <a:lstStyle/>
          <a:p>
            <a:r>
              <a:rPr lang="en-GB" sz="4800">
                <a:solidFill>
                  <a:schemeClr val="bg1"/>
                </a:solidFill>
              </a:rPr>
              <a:t>Michael Witt (MW)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585990" y="153908"/>
            <a:ext cx="6531785" cy="6491335"/>
          </a:xfrm>
          <a:noFill/>
        </p:spPr>
        <p:txBody>
          <a:bodyPr anchor="t">
            <a:noAutofit/>
          </a:bodyPr>
          <a:lstStyle/>
          <a:p>
            <a:r>
              <a:rPr lang="en-GB" sz="2400" dirty="0">
                <a:solidFill>
                  <a:schemeClr val="bg1"/>
                </a:solidFill>
              </a:rPr>
              <a:t>Companies and Corporate Social Responsibility (CSR)</a:t>
            </a:r>
          </a:p>
          <a:p>
            <a:r>
              <a:rPr lang="en-GB" sz="2400" dirty="0">
                <a:solidFill>
                  <a:schemeClr val="bg1"/>
                </a:solidFill>
              </a:rPr>
              <a:t>Explicit – up to the company without social expectation</a:t>
            </a:r>
          </a:p>
          <a:p>
            <a:r>
              <a:rPr lang="en-GB" sz="2400" dirty="0">
                <a:solidFill>
                  <a:schemeClr val="bg1"/>
                </a:solidFill>
              </a:rPr>
              <a:t>Implicit – CSR is expected</a:t>
            </a:r>
          </a:p>
          <a:p>
            <a:r>
              <a:rPr lang="en-GB" sz="2400" dirty="0">
                <a:solidFill>
                  <a:schemeClr val="bg1"/>
                </a:solidFill>
              </a:rPr>
              <a:t>USA, Germany, Korea, Japan, China (Hong Kong)</a:t>
            </a:r>
          </a:p>
          <a:p>
            <a:r>
              <a:rPr lang="en-GB" sz="2400" dirty="0">
                <a:solidFill>
                  <a:schemeClr val="bg1"/>
                </a:solidFill>
              </a:rPr>
              <a:t>In Germany business is seen as a contribution to society, without customers in the picture</a:t>
            </a:r>
          </a:p>
          <a:p>
            <a:r>
              <a:rPr lang="en-GB" sz="2400" dirty="0">
                <a:solidFill>
                  <a:schemeClr val="bg1"/>
                </a:solidFill>
              </a:rPr>
              <a:t>In Japan business are expected to treat employees well, and contribute to society </a:t>
            </a:r>
          </a:p>
          <a:p>
            <a:r>
              <a:rPr lang="en-GB" sz="2400" dirty="0">
                <a:solidFill>
                  <a:schemeClr val="bg1"/>
                </a:solidFill>
              </a:rPr>
              <a:t>Japan: “Why does society permit our company to exist?”</a:t>
            </a:r>
          </a:p>
          <a:p>
            <a:r>
              <a:rPr lang="en-GB" sz="2400" dirty="0">
                <a:solidFill>
                  <a:schemeClr val="bg1"/>
                </a:solidFill>
              </a:rPr>
              <a:t>USA: rights, freedom, happiness and wealth</a:t>
            </a:r>
          </a:p>
          <a:p>
            <a:r>
              <a:rPr lang="en-GB" sz="2400" dirty="0">
                <a:solidFill>
                  <a:schemeClr val="bg1"/>
                </a:solidFill>
              </a:rPr>
              <a:t>90% of Koreans think large corporations are immoral</a:t>
            </a:r>
          </a:p>
          <a:p>
            <a:r>
              <a:rPr lang="en-GB" sz="2400" dirty="0">
                <a:solidFill>
                  <a:schemeClr val="bg1"/>
                </a:solidFill>
              </a:rPr>
              <a:t>Social media and transparency</a:t>
            </a:r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B8114C98-A349-4111-A123-E8EAB86ABE3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10438146" y="1042605"/>
            <a:ext cx="2796461" cy="711252"/>
          </a:xfrm>
          <a:prstGeom prst="rect">
            <a:avLst/>
          </a:prstGeom>
          <a:gradFill flip="none" rotWithShape="1">
            <a:gsLst>
              <a:gs pos="0">
                <a:schemeClr val="tx2">
                  <a:lumMod val="40000"/>
                  <a:lumOff val="60000"/>
                  <a:alpha val="0"/>
                </a:schemeClr>
              </a:gs>
              <a:gs pos="100000">
                <a:schemeClr val="tx2">
                  <a:lumMod val="75000"/>
                  <a:alpha val="10000"/>
                </a:schemeClr>
              </a:gs>
            </a:gsLst>
            <a:lin ang="8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30" name="Group 29">
            <a:extLst>
              <a:ext uri="{FF2B5EF4-FFF2-40B4-BE49-F238E27FC236}">
                <a16:creationId xmlns:a16="http://schemas.microsoft.com/office/drawing/2014/main" id="{670FB431-AE18-414D-92F4-1D12D19911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1259539" y="317578"/>
            <a:ext cx="548640" cy="549007"/>
            <a:chOff x="7029447" y="3514725"/>
            <a:chExt cx="1285875" cy="549007"/>
          </a:xfrm>
        </p:grpSpPr>
        <p:cxnSp>
          <p:nvCxnSpPr>
            <p:cNvPr id="31" name="Straight Connector 30">
              <a:extLst>
                <a:ext uri="{FF2B5EF4-FFF2-40B4-BE49-F238E27FC236}">
                  <a16:creationId xmlns:a16="http://schemas.microsoft.com/office/drawing/2014/main" id="{24467063-D74E-4D42-8790-B9F6D69584B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514725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75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A1D19BAC-1681-47BC-AAF5-92FAFFF6F4C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697727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75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" name="Straight Connector 32">
              <a:extLst>
                <a:ext uri="{FF2B5EF4-FFF2-40B4-BE49-F238E27FC236}">
                  <a16:creationId xmlns:a16="http://schemas.microsoft.com/office/drawing/2014/main" id="{94347C2B-E846-452C-97AA-7E254FC1CE8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880729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75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4" name="Straight Connector 33">
              <a:extLst>
                <a:ext uri="{FF2B5EF4-FFF2-40B4-BE49-F238E27FC236}">
                  <a16:creationId xmlns:a16="http://schemas.microsoft.com/office/drawing/2014/main" id="{10EA2B35-7959-4C2A-84AA-FF5D94FEDE9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4063732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75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36" name="Group 35">
            <a:extLst>
              <a:ext uri="{FF2B5EF4-FFF2-40B4-BE49-F238E27FC236}">
                <a16:creationId xmlns:a16="http://schemas.microsoft.com/office/drawing/2014/main" id="{8214E4A5-A0D2-42C4-8D14-D2A7E495F04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5400000">
            <a:off x="616345" y="5940560"/>
            <a:ext cx="1285875" cy="549007"/>
            <a:chOff x="7029447" y="3514725"/>
            <a:chExt cx="1285875" cy="549007"/>
          </a:xfrm>
        </p:grpSpPr>
        <p:cxnSp>
          <p:nvCxnSpPr>
            <p:cNvPr id="37" name="Straight Connector 36">
              <a:extLst>
                <a:ext uri="{FF2B5EF4-FFF2-40B4-BE49-F238E27FC236}">
                  <a16:creationId xmlns:a16="http://schemas.microsoft.com/office/drawing/2014/main" id="{7494D7A0-6B21-41E8-A7D3-0033BBB791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514725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50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8" name="Straight Connector 37">
              <a:extLst>
                <a:ext uri="{FF2B5EF4-FFF2-40B4-BE49-F238E27FC236}">
                  <a16:creationId xmlns:a16="http://schemas.microsoft.com/office/drawing/2014/main" id="{1E141D7D-32B0-448E-A666-EA8703AFCF2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697727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50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9" name="Straight Connector 38">
              <a:extLst>
                <a:ext uri="{FF2B5EF4-FFF2-40B4-BE49-F238E27FC236}">
                  <a16:creationId xmlns:a16="http://schemas.microsoft.com/office/drawing/2014/main" id="{8D87E268-6345-420F-8B97-B37ED04100E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880729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50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35E1622E-7FA6-4760-A2BF-A8105EBF7B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4063732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50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pic>
        <p:nvPicPr>
          <p:cNvPr id="5" name="Online Media 4" title="INSEAD Professor Michael Witt on CSR challenges in different countries and regions">
            <a:hlinkClick r:id="" action="ppaction://media"/>
            <a:extLst>
              <a:ext uri="{FF2B5EF4-FFF2-40B4-BE49-F238E27FC236}">
                <a16:creationId xmlns:a16="http://schemas.microsoft.com/office/drawing/2014/main" id="{B23DF128-6F09-4646-A28E-2A7588EE334C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406318" y="2047670"/>
            <a:ext cx="5071029" cy="2865131"/>
          </a:xfrm>
          <a:prstGeom prst="rect">
            <a:avLst/>
          </a:prstGeom>
        </p:spPr>
      </p:pic>
      <p:grpSp>
        <p:nvGrpSpPr>
          <p:cNvPr id="42" name="Group 41">
            <a:extLst>
              <a:ext uri="{FF2B5EF4-FFF2-40B4-BE49-F238E27FC236}">
                <a16:creationId xmlns:a16="http://schemas.microsoft.com/office/drawing/2014/main" id="{AF19A774-30A5-488B-9BAF-629C644029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16200000">
            <a:off x="474193" y="2900856"/>
            <a:ext cx="304800" cy="429768"/>
            <a:chOff x="215328" y="-46937"/>
            <a:chExt cx="304800" cy="2773841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291EBF88-5B98-4258-A542-14C3AF2E522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215328" y="-46937"/>
              <a:ext cx="0" cy="2773841"/>
            </a:xfrm>
            <a:prstGeom prst="line">
              <a:avLst/>
            </a:prstGeom>
            <a:ln w="25400" cmpd="sng">
              <a:solidFill>
                <a:schemeClr val="bg2">
                  <a:lumMod val="60000"/>
                  <a:lumOff val="40000"/>
                  <a:alpha val="5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4" name="Straight Connector 43">
              <a:extLst>
                <a:ext uri="{FF2B5EF4-FFF2-40B4-BE49-F238E27FC236}">
                  <a16:creationId xmlns:a16="http://schemas.microsoft.com/office/drawing/2014/main" id="{8FBC2D58-9E3C-490D-BD7A-61EF07EA79E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316928" y="-46937"/>
              <a:ext cx="0" cy="2773841"/>
            </a:xfrm>
            <a:prstGeom prst="line">
              <a:avLst/>
            </a:prstGeom>
            <a:ln w="25400" cmpd="sng">
              <a:solidFill>
                <a:schemeClr val="bg2">
                  <a:lumMod val="60000"/>
                  <a:lumOff val="40000"/>
                  <a:alpha val="5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5" name="Straight Connector 44">
              <a:extLst>
                <a:ext uri="{FF2B5EF4-FFF2-40B4-BE49-F238E27FC236}">
                  <a16:creationId xmlns:a16="http://schemas.microsoft.com/office/drawing/2014/main" id="{B6CF1BB4-1C1D-4EDE-BA26-0243FCF83B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418528" y="-46937"/>
              <a:ext cx="0" cy="2773841"/>
            </a:xfrm>
            <a:prstGeom prst="line">
              <a:avLst/>
            </a:prstGeom>
            <a:ln w="25400" cmpd="sng">
              <a:solidFill>
                <a:schemeClr val="bg2">
                  <a:lumMod val="60000"/>
                  <a:lumOff val="40000"/>
                  <a:alpha val="5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00C83729-E02F-4512-AFE7-F4792228BDA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520128" y="-46937"/>
              <a:ext cx="0" cy="2773841"/>
            </a:xfrm>
            <a:prstGeom prst="line">
              <a:avLst/>
            </a:prstGeom>
            <a:ln w="25400" cmpd="sng">
              <a:solidFill>
                <a:schemeClr val="bg2">
                  <a:lumMod val="60000"/>
                  <a:lumOff val="40000"/>
                  <a:alpha val="5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pic>
        <p:nvPicPr>
          <p:cNvPr id="9" name="Picture 8">
            <a:extLst>
              <a:ext uri="{FF2B5EF4-FFF2-40B4-BE49-F238E27FC236}">
                <a16:creationId xmlns:a16="http://schemas.microsoft.com/office/drawing/2014/main" id="{4460E596-EEF5-47E6-8C57-26954ADDEE0B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2082" y="4212759"/>
            <a:ext cx="5079500" cy="584142"/>
          </a:xfrm>
          <a:prstGeom prst="rect">
            <a:avLst/>
          </a:prstGeom>
        </p:spPr>
      </p:pic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0" y="6309360"/>
            <a:ext cx="640080" cy="548640"/>
          </a:xfrm>
        </p:spPr>
        <p:txBody>
          <a:bodyPr>
            <a:normAutofit/>
          </a:bodyPr>
          <a:lstStyle/>
          <a:p>
            <a:pPr algn="ctr">
              <a:spcAft>
                <a:spcPts val="600"/>
              </a:spcAft>
            </a:pPr>
            <a:fld id="{C2280539-4FAF-4578-9DAF-E79F2FEC302C}" type="slidenum">
              <a:rPr lang="en-GB">
                <a:solidFill>
                  <a:schemeClr val="bg1"/>
                </a:solidFill>
              </a:rPr>
              <a:pPr algn="ctr">
                <a:spcAft>
                  <a:spcPts val="600"/>
                </a:spcAft>
              </a:pPr>
              <a:t>7</a:t>
            </a:fld>
            <a:endParaRPr lang="en-GB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64312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63" fill="hold" display="0">
                  <p:stCondLst>
                    <p:cond delay="indefinite"/>
                  </p:stCondLst>
                </p:cTn>
                <p:tgtEl>
                  <p:spTgt spid="5"/>
                </p:tgtEl>
              </p:cMediaNode>
            </p:video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36D30126-6314-4A93-B27E-5C66CF7819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29184" y="321732"/>
            <a:ext cx="7056669" cy="4102852"/>
          </a:xfrm>
          <a:prstGeom prst="rect">
            <a:avLst/>
          </a:prstGeom>
          <a:solidFill>
            <a:srgbClr val="7F7F7F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11C71C5D-C41E-4BDF-8424-089C0C9BA71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6744" y="868003"/>
            <a:ext cx="6579910" cy="3010308"/>
          </a:xfrm>
          <a:prstGeom prst="rect">
            <a:avLst/>
          </a:prstGeom>
        </p:spPr>
      </p:pic>
      <p:sp>
        <p:nvSpPr>
          <p:cNvPr id="13" name="Rectangle 12">
            <a:extLst>
              <a:ext uri="{FF2B5EF4-FFF2-40B4-BE49-F238E27FC236}">
                <a16:creationId xmlns:a16="http://schemas.microsoft.com/office/drawing/2014/main" id="{4038CB10-1F5C-4D54-9DF7-12586DE5B00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27546" y="4570891"/>
            <a:ext cx="7058307" cy="1964266"/>
          </a:xfrm>
          <a:prstGeom prst="rect">
            <a:avLst/>
          </a:prstGeom>
          <a:solidFill>
            <a:srgbClr val="59504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24256" y="4765963"/>
            <a:ext cx="6594189" cy="1625210"/>
          </a:xfrm>
        </p:spPr>
        <p:txBody>
          <a:bodyPr>
            <a:normAutofit/>
          </a:bodyPr>
          <a:lstStyle/>
          <a:p>
            <a:r>
              <a:rPr lang="en-GB" sz="6000" dirty="0">
                <a:solidFill>
                  <a:srgbClr val="FFFFFF"/>
                </a:solidFill>
              </a:rPr>
              <a:t>Cultural Differences</a:t>
            </a: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73ED6512-6858-4552-B699-9A97FE9A4E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534655" y="321732"/>
            <a:ext cx="4335613" cy="6214534"/>
          </a:xfrm>
          <a:prstGeom prst="rect">
            <a:avLst/>
          </a:prstGeom>
          <a:solidFill>
            <a:srgbClr val="59595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029319" y="917724"/>
            <a:ext cx="3595937" cy="5063197"/>
          </a:xfrm>
        </p:spPr>
        <p:txBody>
          <a:bodyPr anchor="ctr">
            <a:noAutofit/>
          </a:bodyPr>
          <a:lstStyle/>
          <a:p>
            <a:r>
              <a:rPr lang="en-GB" sz="2400" dirty="0">
                <a:solidFill>
                  <a:srgbClr val="FFFFFF"/>
                </a:solidFill>
              </a:rPr>
              <a:t>Differences can be stark</a:t>
            </a:r>
          </a:p>
          <a:p>
            <a:r>
              <a:rPr lang="en-GB" sz="2400" dirty="0">
                <a:solidFill>
                  <a:srgbClr val="FFFFFF"/>
                </a:solidFill>
              </a:rPr>
              <a:t>Everyone is playing ball, but sometimes we are playing different ball games</a:t>
            </a:r>
          </a:p>
          <a:p>
            <a:r>
              <a:rPr lang="en-GB" sz="2400" dirty="0">
                <a:solidFill>
                  <a:srgbClr val="FFFFFF"/>
                </a:solidFill>
              </a:rPr>
              <a:t>Culture is how we make sense of the world, how we make sense of situations and interpret facts</a:t>
            </a:r>
          </a:p>
          <a:p>
            <a:r>
              <a:rPr lang="en-GB" sz="2400" dirty="0">
                <a:solidFill>
                  <a:srgbClr val="FFFFFF"/>
                </a:solidFill>
              </a:rPr>
              <a:t>Culture has a huge impact on how decisions are made, and businesses are run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10480391" y="6535157"/>
            <a:ext cx="973667" cy="274320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fld id="{C2280539-4FAF-4578-9DAF-E79F2FEC302C}" type="slidenum">
              <a:rPr lang="en-GB" sz="1050">
                <a:solidFill>
                  <a:schemeClr val="tx1">
                    <a:lumMod val="50000"/>
                    <a:lumOff val="50000"/>
                  </a:schemeClr>
                </a:solidFill>
              </a:rPr>
              <a:pPr>
                <a:spcAft>
                  <a:spcPts val="600"/>
                </a:spcAft>
              </a:pPr>
              <a:t>8</a:t>
            </a:fld>
            <a:endParaRPr lang="en-GB" sz="105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088072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86968" y="2228850"/>
            <a:ext cx="3767328" cy="3824478"/>
          </a:xfrm>
        </p:spPr>
        <p:txBody>
          <a:bodyPr anchor="t">
            <a:normAutofit/>
          </a:bodyPr>
          <a:lstStyle/>
          <a:p>
            <a:r>
              <a:rPr lang="en-GB" sz="5400" dirty="0"/>
              <a:t>Why do companies exist?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10469880" y="320040"/>
            <a:ext cx="914400" cy="320040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fld id="{C2280539-4FAF-4578-9DAF-E79F2FEC302C}" type="slidenum">
              <a:rPr lang="en-GB" smtClean="0"/>
              <a:pPr>
                <a:spcAft>
                  <a:spcPts val="600"/>
                </a:spcAft>
              </a:pPr>
              <a:t>9</a:t>
            </a:fld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983163" y="1231641"/>
            <a:ext cx="6927850" cy="4821687"/>
          </a:xfrm>
        </p:spPr>
        <p:txBody>
          <a:bodyPr>
            <a:normAutofit/>
          </a:bodyPr>
          <a:lstStyle/>
          <a:p>
            <a:pPr>
              <a:spcAft>
                <a:spcPts val="800"/>
              </a:spcAft>
            </a:pPr>
            <a:r>
              <a:rPr lang="en-GB" sz="32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In USA - “create shareholder value”</a:t>
            </a:r>
          </a:p>
          <a:p>
            <a:pPr>
              <a:spcAft>
                <a:spcPts val="800"/>
              </a:spcAft>
            </a:pPr>
            <a:r>
              <a:rPr lang="en-GB" sz="32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Stark difference with China and Japan:</a:t>
            </a:r>
          </a:p>
          <a:p>
            <a:endParaRPr lang="en-GB" sz="2400" dirty="0"/>
          </a:p>
        </p:txBody>
      </p:sp>
      <p:grpSp>
        <p:nvGrpSpPr>
          <p:cNvPr id="9" name="Group 8">
            <a:extLst>
              <a:ext uri="{FF2B5EF4-FFF2-40B4-BE49-F238E27FC236}">
                <a16:creationId xmlns:a16="http://schemas.microsoft.com/office/drawing/2014/main" id="{DDAE397D-2F47-480F-95CA-D5EDB24333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417513" y="0"/>
            <a:ext cx="12584114" cy="6853238"/>
            <a:chOff x="-417513" y="0"/>
            <a:chExt cx="12584114" cy="6853238"/>
          </a:xfrm>
        </p:grpSpPr>
        <p:sp>
          <p:nvSpPr>
            <p:cNvPr id="10" name="Freeform 5">
              <a:extLst>
                <a:ext uri="{FF2B5EF4-FFF2-40B4-BE49-F238E27FC236}">
                  <a16:creationId xmlns:a16="http://schemas.microsoft.com/office/drawing/2014/main" id="{BD66E0D2-4D47-45F5-9F6C-04DF950CBB1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06513" y="0"/>
              <a:ext cx="3862388" cy="6843713"/>
            </a:xfrm>
            <a:custGeom>
              <a:avLst/>
              <a:gdLst/>
              <a:ahLst/>
              <a:cxnLst/>
              <a:rect l="0" t="0" r="r" b="b"/>
              <a:pathLst>
                <a:path w="813" h="1440">
                  <a:moveTo>
                    <a:pt x="813" y="0"/>
                  </a:moveTo>
                  <a:cubicBezTo>
                    <a:pt x="331" y="221"/>
                    <a:pt x="0" y="1039"/>
                    <a:pt x="43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US" dirty="0"/>
            </a:p>
          </p:txBody>
        </p:sp>
        <p:sp>
          <p:nvSpPr>
            <p:cNvPr id="11" name="Freeform 6">
              <a:extLst>
                <a:ext uri="{FF2B5EF4-FFF2-40B4-BE49-F238E27FC236}">
                  <a16:creationId xmlns:a16="http://schemas.microsoft.com/office/drawing/2014/main" id="{C36CD79E-81FA-41B2-9A38-E0E26BCBE85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626725" y="9525"/>
              <a:ext cx="1539875" cy="555625"/>
            </a:xfrm>
            <a:custGeom>
              <a:avLst/>
              <a:gdLst/>
              <a:ahLst/>
              <a:cxnLst/>
              <a:rect l="0" t="0" r="r" b="b"/>
              <a:pathLst>
                <a:path w="324" h="117">
                  <a:moveTo>
                    <a:pt x="324" y="117"/>
                  </a:moveTo>
                  <a:cubicBezTo>
                    <a:pt x="223" y="64"/>
                    <a:pt x="107" y="2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2" name="Freeform 7">
              <a:extLst>
                <a:ext uri="{FF2B5EF4-FFF2-40B4-BE49-F238E27FC236}">
                  <a16:creationId xmlns:a16="http://schemas.microsoft.com/office/drawing/2014/main" id="{58CF2E87-8DCB-4A21-A926-1879E39DE79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247313" y="5013325"/>
              <a:ext cx="1919288" cy="1830388"/>
            </a:xfrm>
            <a:custGeom>
              <a:avLst/>
              <a:gdLst/>
              <a:ahLst/>
              <a:cxnLst/>
              <a:rect l="0" t="0" r="r" b="b"/>
              <a:pathLst>
                <a:path w="404" h="385">
                  <a:moveTo>
                    <a:pt x="0" y="385"/>
                  </a:moveTo>
                  <a:cubicBezTo>
                    <a:pt x="146" y="272"/>
                    <a:pt x="285" y="142"/>
                    <a:pt x="404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3" name="Freeform 8">
              <a:extLst>
                <a:ext uri="{FF2B5EF4-FFF2-40B4-BE49-F238E27FC236}">
                  <a16:creationId xmlns:a16="http://schemas.microsoft.com/office/drawing/2014/main" id="{E8EBCED8-09A7-4078-908F-87C5C90943E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0775" y="0"/>
              <a:ext cx="3676650" cy="6843713"/>
            </a:xfrm>
            <a:custGeom>
              <a:avLst/>
              <a:gdLst/>
              <a:ahLst/>
              <a:cxnLst/>
              <a:rect l="0" t="0" r="r" b="b"/>
              <a:pathLst>
                <a:path w="774" h="1440">
                  <a:moveTo>
                    <a:pt x="774" y="0"/>
                  </a:moveTo>
                  <a:cubicBezTo>
                    <a:pt x="312" y="240"/>
                    <a:pt x="0" y="1034"/>
                    <a:pt x="41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4" name="Freeform 9">
              <a:extLst>
                <a:ext uri="{FF2B5EF4-FFF2-40B4-BE49-F238E27FC236}">
                  <a16:creationId xmlns:a16="http://schemas.microsoft.com/office/drawing/2014/main" id="{881B8E24-1A3B-4288-834C-5C75EE6121F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02988" y="9525"/>
              <a:ext cx="963613" cy="366713"/>
            </a:xfrm>
            <a:custGeom>
              <a:avLst/>
              <a:gdLst/>
              <a:ahLst/>
              <a:cxnLst/>
              <a:rect l="0" t="0" r="r" b="b"/>
              <a:pathLst>
                <a:path w="203" h="77">
                  <a:moveTo>
                    <a:pt x="203" y="77"/>
                  </a:moveTo>
                  <a:cubicBezTo>
                    <a:pt x="138" y="46"/>
                    <a:pt x="68" y="2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5" name="Freeform 10">
              <a:extLst>
                <a:ext uri="{FF2B5EF4-FFF2-40B4-BE49-F238E27FC236}">
                  <a16:creationId xmlns:a16="http://schemas.microsoft.com/office/drawing/2014/main" id="{CE6C6947-62CC-47B5-8006-0DBB1105707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494963" y="5275263"/>
              <a:ext cx="1666875" cy="1577975"/>
            </a:xfrm>
            <a:custGeom>
              <a:avLst/>
              <a:gdLst/>
              <a:ahLst/>
              <a:cxnLst/>
              <a:rect l="0" t="0" r="r" b="b"/>
              <a:pathLst>
                <a:path w="351" h="332">
                  <a:moveTo>
                    <a:pt x="0" y="332"/>
                  </a:moveTo>
                  <a:cubicBezTo>
                    <a:pt x="125" y="232"/>
                    <a:pt x="245" y="121"/>
                    <a:pt x="35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6" name="Freeform 11">
              <a:extLst>
                <a:ext uri="{FF2B5EF4-FFF2-40B4-BE49-F238E27FC236}">
                  <a16:creationId xmlns:a16="http://schemas.microsoft.com/office/drawing/2014/main" id="{5A3EA873-FF38-49B1-AA18-6CAA8278A70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01713" y="0"/>
              <a:ext cx="3621088" cy="6843713"/>
            </a:xfrm>
            <a:custGeom>
              <a:avLst/>
              <a:gdLst/>
              <a:ahLst/>
              <a:cxnLst/>
              <a:rect l="0" t="0" r="r" b="b"/>
              <a:pathLst>
                <a:path w="762" h="1440">
                  <a:moveTo>
                    <a:pt x="762" y="0"/>
                  </a:moveTo>
                  <a:cubicBezTo>
                    <a:pt x="308" y="245"/>
                    <a:pt x="0" y="1033"/>
                    <a:pt x="403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7" name="Freeform 12">
              <a:extLst>
                <a:ext uri="{FF2B5EF4-FFF2-40B4-BE49-F238E27FC236}">
                  <a16:creationId xmlns:a16="http://schemas.microsoft.com/office/drawing/2014/main" id="{2B74FB34-BB05-4313-9474-A4F9B27A5FF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501438" y="9525"/>
              <a:ext cx="665163" cy="257175"/>
            </a:xfrm>
            <a:custGeom>
              <a:avLst/>
              <a:gdLst/>
              <a:ahLst/>
              <a:cxnLst/>
              <a:rect l="0" t="0" r="r" b="b"/>
              <a:pathLst>
                <a:path w="140" h="54">
                  <a:moveTo>
                    <a:pt x="140" y="54"/>
                  </a:moveTo>
                  <a:cubicBezTo>
                    <a:pt x="95" y="34"/>
                    <a:pt x="48" y="16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8" name="Freeform 13">
              <a:extLst>
                <a:ext uri="{FF2B5EF4-FFF2-40B4-BE49-F238E27FC236}">
                  <a16:creationId xmlns:a16="http://schemas.microsoft.com/office/drawing/2014/main" id="{3673863D-063E-49A6-9856-52014BB4D6E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641013" y="5408613"/>
              <a:ext cx="1525588" cy="1435100"/>
            </a:xfrm>
            <a:custGeom>
              <a:avLst/>
              <a:gdLst/>
              <a:ahLst/>
              <a:cxnLst/>
              <a:rect l="0" t="0" r="r" b="b"/>
              <a:pathLst>
                <a:path w="321" h="302">
                  <a:moveTo>
                    <a:pt x="0" y="302"/>
                  </a:moveTo>
                  <a:cubicBezTo>
                    <a:pt x="114" y="210"/>
                    <a:pt x="223" y="109"/>
                    <a:pt x="32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9" name="Freeform 14">
              <a:extLst>
                <a:ext uri="{FF2B5EF4-FFF2-40B4-BE49-F238E27FC236}">
                  <a16:creationId xmlns:a16="http://schemas.microsoft.com/office/drawing/2014/main" id="{59E7384A-6379-482C-8070-680EA33AF4B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01713" y="0"/>
              <a:ext cx="3244850" cy="6843713"/>
            </a:xfrm>
            <a:custGeom>
              <a:avLst/>
              <a:gdLst/>
              <a:ahLst/>
              <a:cxnLst/>
              <a:rect l="0" t="0" r="r" b="b"/>
              <a:pathLst>
                <a:path w="683" h="1440">
                  <a:moveTo>
                    <a:pt x="683" y="0"/>
                  </a:moveTo>
                  <a:cubicBezTo>
                    <a:pt x="258" y="256"/>
                    <a:pt x="0" y="1041"/>
                    <a:pt x="35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0" name="Freeform 15">
              <a:extLst>
                <a:ext uri="{FF2B5EF4-FFF2-40B4-BE49-F238E27FC236}">
                  <a16:creationId xmlns:a16="http://schemas.microsoft.com/office/drawing/2014/main" id="{C6A49E1B-06B5-467F-97A5-EE77945A7E2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802938" y="5518150"/>
              <a:ext cx="1363663" cy="1325563"/>
            </a:xfrm>
            <a:custGeom>
              <a:avLst/>
              <a:gdLst/>
              <a:ahLst/>
              <a:cxnLst/>
              <a:rect l="0" t="0" r="r" b="b"/>
              <a:pathLst>
                <a:path w="287" h="279">
                  <a:moveTo>
                    <a:pt x="0" y="279"/>
                  </a:moveTo>
                  <a:cubicBezTo>
                    <a:pt x="101" y="193"/>
                    <a:pt x="198" y="100"/>
                    <a:pt x="287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1" name="Freeform 16">
              <a:extLst>
                <a:ext uri="{FF2B5EF4-FFF2-40B4-BE49-F238E27FC236}">
                  <a16:creationId xmlns:a16="http://schemas.microsoft.com/office/drawing/2014/main" id="{C67D60A3-4CE7-453B-97D1-08DD83271B2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889000" y="0"/>
              <a:ext cx="3230563" cy="6843713"/>
            </a:xfrm>
            <a:custGeom>
              <a:avLst/>
              <a:gdLst/>
              <a:ahLst/>
              <a:cxnLst/>
              <a:rect l="0" t="0" r="r" b="b"/>
              <a:pathLst>
                <a:path w="680" h="1440">
                  <a:moveTo>
                    <a:pt x="680" y="0"/>
                  </a:moveTo>
                  <a:cubicBezTo>
                    <a:pt x="257" y="265"/>
                    <a:pt x="0" y="1026"/>
                    <a:pt x="337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2" name="Freeform 17">
              <a:extLst>
                <a:ext uri="{FF2B5EF4-FFF2-40B4-BE49-F238E27FC236}">
                  <a16:creationId xmlns:a16="http://schemas.microsoft.com/office/drawing/2014/main" id="{1333C1DC-BC77-4584-B472-AE19C4A09F6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979150" y="5694363"/>
              <a:ext cx="1187450" cy="1149350"/>
            </a:xfrm>
            <a:custGeom>
              <a:avLst/>
              <a:gdLst/>
              <a:ahLst/>
              <a:cxnLst/>
              <a:rect l="0" t="0" r="r" b="b"/>
              <a:pathLst>
                <a:path w="250" h="242">
                  <a:moveTo>
                    <a:pt x="0" y="242"/>
                  </a:moveTo>
                  <a:cubicBezTo>
                    <a:pt x="88" y="166"/>
                    <a:pt x="172" y="85"/>
                    <a:pt x="25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3" name="Freeform 18">
              <a:extLst>
                <a:ext uri="{FF2B5EF4-FFF2-40B4-BE49-F238E27FC236}">
                  <a16:creationId xmlns:a16="http://schemas.microsoft.com/office/drawing/2014/main" id="{30CC34F2-2D02-4DC8-8951-5E29E08662E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84188" y="0"/>
              <a:ext cx="3421063" cy="6843713"/>
            </a:xfrm>
            <a:custGeom>
              <a:avLst/>
              <a:gdLst/>
              <a:ahLst/>
              <a:cxnLst/>
              <a:rect l="0" t="0" r="r" b="b"/>
              <a:pathLst>
                <a:path w="720" h="1440">
                  <a:moveTo>
                    <a:pt x="720" y="0"/>
                  </a:moveTo>
                  <a:cubicBezTo>
                    <a:pt x="316" y="282"/>
                    <a:pt x="0" y="1018"/>
                    <a:pt x="362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4" name="Freeform 19">
              <a:extLst>
                <a:ext uri="{FF2B5EF4-FFF2-40B4-BE49-F238E27FC236}">
                  <a16:creationId xmlns:a16="http://schemas.microsoft.com/office/drawing/2014/main" id="{C77A3E1B-1C72-4437-A8A1-FC659C9E857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87125" y="6049963"/>
              <a:ext cx="879475" cy="793750"/>
            </a:xfrm>
            <a:custGeom>
              <a:avLst/>
              <a:gdLst/>
              <a:ahLst/>
              <a:cxnLst/>
              <a:rect l="0" t="0" r="r" b="b"/>
              <a:pathLst>
                <a:path w="185" h="167">
                  <a:moveTo>
                    <a:pt x="0" y="167"/>
                  </a:moveTo>
                  <a:cubicBezTo>
                    <a:pt x="63" y="114"/>
                    <a:pt x="125" y="58"/>
                    <a:pt x="185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5" name="Freeform 20">
              <a:extLst>
                <a:ext uri="{FF2B5EF4-FFF2-40B4-BE49-F238E27FC236}">
                  <a16:creationId xmlns:a16="http://schemas.microsoft.com/office/drawing/2014/main" id="{4EE3E561-115A-4994-832B-FB79E44989A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98488" y="0"/>
              <a:ext cx="2717800" cy="6843713"/>
            </a:xfrm>
            <a:custGeom>
              <a:avLst/>
              <a:gdLst/>
              <a:ahLst/>
              <a:cxnLst/>
              <a:rect l="0" t="0" r="r" b="b"/>
              <a:pathLst>
                <a:path w="572" h="1440">
                  <a:moveTo>
                    <a:pt x="572" y="0"/>
                  </a:moveTo>
                  <a:cubicBezTo>
                    <a:pt x="213" y="320"/>
                    <a:pt x="0" y="979"/>
                    <a:pt x="164" y="144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1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6" name="Freeform 21">
              <a:extLst>
                <a:ext uri="{FF2B5EF4-FFF2-40B4-BE49-F238E27FC236}">
                  <a16:creationId xmlns:a16="http://schemas.microsoft.com/office/drawing/2014/main" id="{D389D14E-E715-4844-8E58-ED5A66AB431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61938" y="0"/>
              <a:ext cx="2944813" cy="6843713"/>
            </a:xfrm>
            <a:custGeom>
              <a:avLst/>
              <a:gdLst/>
              <a:ahLst/>
              <a:cxnLst/>
              <a:rect l="0" t="0" r="r" b="b"/>
              <a:pathLst>
                <a:path w="620" h="1440">
                  <a:moveTo>
                    <a:pt x="620" y="0"/>
                  </a:moveTo>
                  <a:cubicBezTo>
                    <a:pt x="248" y="325"/>
                    <a:pt x="0" y="960"/>
                    <a:pt x="186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0000"/>
                </a:schemeClr>
              </a:solidFill>
              <a:prstDash val="lg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7" name="Freeform 22">
              <a:extLst>
                <a:ext uri="{FF2B5EF4-FFF2-40B4-BE49-F238E27FC236}">
                  <a16:creationId xmlns:a16="http://schemas.microsoft.com/office/drawing/2014/main" id="{4208B28A-82FB-48D4-9087-806354C858A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417513" y="0"/>
              <a:ext cx="2403475" cy="6843713"/>
            </a:xfrm>
            <a:custGeom>
              <a:avLst/>
              <a:gdLst/>
              <a:ahLst/>
              <a:cxnLst/>
              <a:rect l="0" t="0" r="r" b="b"/>
              <a:pathLst>
                <a:path w="506" h="1440">
                  <a:moveTo>
                    <a:pt x="506" y="0"/>
                  </a:moveTo>
                  <a:cubicBezTo>
                    <a:pt x="109" y="356"/>
                    <a:pt x="0" y="943"/>
                    <a:pt x="17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8" name="Freeform 23">
              <a:extLst>
                <a:ext uri="{FF2B5EF4-FFF2-40B4-BE49-F238E27FC236}">
                  <a16:creationId xmlns:a16="http://schemas.microsoft.com/office/drawing/2014/main" id="{1330334B-C28B-49CB-8643-6EF94623063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4288" y="9525"/>
              <a:ext cx="1771650" cy="3198813"/>
            </a:xfrm>
            <a:custGeom>
              <a:avLst/>
              <a:gdLst/>
              <a:ahLst/>
              <a:cxnLst/>
              <a:rect l="0" t="0" r="r" b="b"/>
              <a:pathLst>
                <a:path w="373" h="673">
                  <a:moveTo>
                    <a:pt x="373" y="0"/>
                  </a:moveTo>
                  <a:cubicBezTo>
                    <a:pt x="175" y="183"/>
                    <a:pt x="51" y="409"/>
                    <a:pt x="0" y="67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9" name="Freeform 24">
              <a:extLst>
                <a:ext uri="{FF2B5EF4-FFF2-40B4-BE49-F238E27FC236}">
                  <a16:creationId xmlns:a16="http://schemas.microsoft.com/office/drawing/2014/main" id="{F221AA9B-1DD9-4FC4-947F-90C0582F711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763" y="6016625"/>
              <a:ext cx="214313" cy="827088"/>
            </a:xfrm>
            <a:custGeom>
              <a:avLst/>
              <a:gdLst/>
              <a:ahLst/>
              <a:cxnLst/>
              <a:rect l="0" t="0" r="r" b="b"/>
              <a:pathLst>
                <a:path w="45" h="174">
                  <a:moveTo>
                    <a:pt x="0" y="0"/>
                  </a:moveTo>
                  <a:cubicBezTo>
                    <a:pt x="11" y="59"/>
                    <a:pt x="26" y="118"/>
                    <a:pt x="45" y="1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30" name="Freeform 25">
              <a:extLst>
                <a:ext uri="{FF2B5EF4-FFF2-40B4-BE49-F238E27FC236}">
                  <a16:creationId xmlns:a16="http://schemas.microsoft.com/office/drawing/2014/main" id="{9214B596-B3CC-43CB-A72A-2ADABBE5B9D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4288" y="0"/>
              <a:ext cx="1562100" cy="2228850"/>
            </a:xfrm>
            <a:custGeom>
              <a:avLst/>
              <a:gdLst/>
              <a:ahLst/>
              <a:cxnLst/>
              <a:rect l="0" t="0" r="r" b="b"/>
              <a:pathLst>
                <a:path w="329" h="469">
                  <a:moveTo>
                    <a:pt x="329" y="0"/>
                  </a:moveTo>
                  <a:cubicBezTo>
                    <a:pt x="189" y="133"/>
                    <a:pt x="69" y="288"/>
                    <a:pt x="0" y="46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32" name="Isosceles Triangle 31">
            <a:extLst>
              <a:ext uri="{FF2B5EF4-FFF2-40B4-BE49-F238E27FC236}">
                <a16:creationId xmlns:a16="http://schemas.microsoft.com/office/drawing/2014/main" id="{64F9BF67-14D7-4F9D-A8E4-4BB8DE3512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575225" y="1331697"/>
            <a:ext cx="193249" cy="166594"/>
          </a:xfrm>
          <a:prstGeom prst="triangle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 sz="1600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2AE30C9F-EE23-450A-A9DE-4112B520D9F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48855" y="3081940"/>
            <a:ext cx="7362158" cy="293468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2392774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Down Arrow 7">
            <a:extLst>
              <a:ext uri="{FF2B5EF4-FFF2-40B4-BE49-F238E27FC236}">
                <a16:creationId xmlns:a16="http://schemas.microsoft.com/office/drawing/2014/main" id="{D4771268-CB57-404A-9271-370EB28F60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800100" y="1491343"/>
            <a:ext cx="3333749" cy="3499103"/>
          </a:xfrm>
          <a:prstGeom prst="downArrow">
            <a:avLst>
              <a:gd name="adj1" fmla="val 100000"/>
              <a:gd name="adj2" fmla="val 15788"/>
            </a:avLst>
          </a:prstGeom>
          <a:solidFill>
            <a:srgbClr val="404040"/>
          </a:solidFill>
          <a:ln w="539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4A1EA77B-DAF3-4776-815D-114ABC454ECC}"/>
              </a:ext>
            </a:extLst>
          </p:cNvPr>
          <p:cNvSpPr txBox="1"/>
          <p:nvPr/>
        </p:nvSpPr>
        <p:spPr>
          <a:xfrm>
            <a:off x="4536725" y="371457"/>
            <a:ext cx="6937851" cy="878044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 w="28575">
            <a:solidFill>
              <a:schemeClr val="tx1"/>
            </a:solidFill>
          </a:ln>
        </p:spPr>
        <p:txBody>
          <a:bodyPr wrap="square" rtlCol="0" anchor="t"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Blame yourself for failures in development. Self-examine. Do not blame colonialism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98F12E16-54F8-43D0-8713-69297A404EB8}"/>
              </a:ext>
            </a:extLst>
          </p:cNvPr>
          <p:cNvSpPr txBox="1"/>
          <p:nvPr/>
        </p:nvSpPr>
        <p:spPr>
          <a:xfrm>
            <a:off x="4536725" y="1428673"/>
            <a:ext cx="6937852" cy="1225550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 w="28575">
            <a:solidFill>
              <a:schemeClr val="tx1"/>
            </a:solidFill>
          </a:ln>
        </p:spPr>
        <p:txBody>
          <a:bodyPr wrap="square" rtlCol="0" anchor="t">
            <a:normAutofit lnSpcReduction="10000"/>
          </a:bodyPr>
          <a:lstStyle/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Do not subsidise products or make the farmer favour the city-dweller. If there are food riots – resign from office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281D5F44-FE9F-4175-A700-7A022034BEC2}"/>
              </a:ext>
            </a:extLst>
          </p:cNvPr>
          <p:cNvSpPr txBox="1"/>
          <p:nvPr/>
        </p:nvSpPr>
        <p:spPr>
          <a:xfrm>
            <a:off x="4536726" y="2818102"/>
            <a:ext cx="7011806" cy="1063625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 w="28575">
            <a:solidFill>
              <a:schemeClr val="tx1"/>
            </a:solidFill>
          </a:ln>
        </p:spPr>
        <p:txBody>
          <a:bodyPr wrap="square" rtlCol="0" anchor="t"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Abandon state control of free markets. Have faith in your own population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953236B0-3CD0-4D98-BBBF-152D9D69749A}"/>
              </a:ext>
            </a:extLst>
          </p:cNvPr>
          <p:cNvSpPr txBox="1"/>
          <p:nvPr/>
        </p:nvSpPr>
        <p:spPr>
          <a:xfrm>
            <a:off x="4527803" y="4045606"/>
            <a:ext cx="7020729" cy="970626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 w="28575">
            <a:solidFill>
              <a:schemeClr val="tx1"/>
            </a:solidFill>
          </a:ln>
        </p:spPr>
        <p:txBody>
          <a:bodyPr wrap="square" rtlCol="0" anchor="t"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Acknowledge that corruption is the single most important cause for failures in development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3FBBA72E-BAD5-4955-AE23-47A14D4F918B}"/>
              </a:ext>
            </a:extLst>
          </p:cNvPr>
          <p:cNvSpPr txBox="1"/>
          <p:nvPr/>
        </p:nvSpPr>
        <p:spPr>
          <a:xfrm>
            <a:off x="4540055" y="5224359"/>
            <a:ext cx="7166075" cy="1063625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 w="28575">
            <a:solidFill>
              <a:schemeClr val="tx1"/>
            </a:solidFill>
          </a:ln>
        </p:spPr>
        <p:txBody>
          <a:bodyPr wrap="square" rtlCol="0" anchor="t">
            <a:noAutofit/>
          </a:bodyPr>
          <a:lstStyle/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Borrow no more. Be self-sufficient. Do not accept aide which boosts developed countries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5014288-91E6-4049-9CC0-5FD39053D3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3552" y="1825359"/>
            <a:ext cx="3582974" cy="2487039"/>
          </a:xfrm>
          <a:noFill/>
        </p:spPr>
        <p:txBody>
          <a:bodyPr vert="horz" lIns="91440" tIns="45720" rIns="91440" bIns="45720" rtlCol="0" anchor="ctr">
            <a:noAutofit/>
          </a:bodyPr>
          <a:lstStyle/>
          <a:p>
            <a:pPr algn="ctr"/>
            <a:r>
              <a:rPr lang="en-US" sz="36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Kishore Mahbubani’s 10 Commandments</a:t>
            </a:r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>
          <a:xfrm>
            <a:off x="11034184" y="6356350"/>
            <a:ext cx="514349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R="0" lvl="0" indent="0" fontAlgn="auto"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fld id="{C2280539-4FAF-4578-9DAF-E79F2FEC302C}" type="slidenum">
              <a:rPr kumimoji="0" lang="en-US" b="0" i="0" u="none" strike="noStrike" cap="none" spc="0" normalizeH="0" baseline="0" noProof="0">
                <a:ln>
                  <a:noFill/>
                </a:ln>
                <a:solidFill>
                  <a:schemeClr val="tx1">
                    <a:alpha val="80000"/>
                  </a:schemeClr>
                </a:solidFill>
                <a:effectLst/>
                <a:uLnTx/>
                <a:uFillTx/>
              </a:rPr>
              <a:pPr marR="0" lvl="0" indent="0" fontAlgn="auto">
                <a:spcBef>
                  <a:spcPts val="0"/>
                </a:spcBef>
                <a:spcAft>
                  <a:spcPts val="600"/>
                </a:spcAft>
                <a:buClrTx/>
                <a:buSzTx/>
                <a:buFontTx/>
                <a:buNone/>
                <a:tabLst/>
                <a:defRPr/>
              </a:pPr>
              <a:t>10</a:t>
            </a:fld>
            <a:endParaRPr kumimoji="0" lang="en-US" b="0" i="0" u="none" strike="noStrike" cap="none" spc="0" normalizeH="0" baseline="0" noProof="0">
              <a:ln>
                <a:noFill/>
              </a:ln>
              <a:solidFill>
                <a:schemeClr val="tx1">
                  <a:alpha val="80000"/>
                </a:schemeClr>
              </a:solidFill>
              <a:effectLst/>
              <a:uLnTx/>
              <a:uFillTx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9E240603-C017-466A-8EDF-61E5F4753670}"/>
              </a:ext>
            </a:extLst>
          </p:cNvPr>
          <p:cNvSpPr txBox="1"/>
          <p:nvPr/>
        </p:nvSpPr>
        <p:spPr>
          <a:xfrm>
            <a:off x="717422" y="5525338"/>
            <a:ext cx="275910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Mahbubani 1990</a:t>
            </a:r>
          </a:p>
        </p:txBody>
      </p:sp>
    </p:spTree>
    <p:extLst>
      <p:ext uri="{BB962C8B-B14F-4D97-AF65-F5344CB8AC3E}">
        <p14:creationId xmlns:p14="http://schemas.microsoft.com/office/powerpoint/2010/main" val="34522388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5" grpId="0" animBg="1"/>
      <p:bldP spid="6" grpId="0" animBg="1"/>
      <p:bldP spid="4" grpId="0" animBg="1"/>
      <p:bldP spid="7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" name="Down Arrow 7">
            <a:extLst>
              <a:ext uri="{FF2B5EF4-FFF2-40B4-BE49-F238E27FC236}">
                <a16:creationId xmlns:a16="http://schemas.microsoft.com/office/drawing/2014/main" id="{D4771268-CB57-404A-9271-370EB28F60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800100" y="1491343"/>
            <a:ext cx="3333749" cy="3499103"/>
          </a:xfrm>
          <a:prstGeom prst="downArrow">
            <a:avLst>
              <a:gd name="adj1" fmla="val 100000"/>
              <a:gd name="adj2" fmla="val 15788"/>
            </a:avLst>
          </a:prstGeom>
          <a:solidFill>
            <a:srgbClr val="404040"/>
          </a:solidFill>
          <a:ln w="539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34D73FC1-51E1-4BD5-A830-A2383FC16E19}"/>
              </a:ext>
            </a:extLst>
          </p:cNvPr>
          <p:cNvSpPr txBox="1"/>
          <p:nvPr/>
        </p:nvSpPr>
        <p:spPr>
          <a:xfrm>
            <a:off x="4549509" y="347143"/>
            <a:ext cx="7129461" cy="883695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 w="28575">
            <a:solidFill>
              <a:schemeClr val="tx1"/>
            </a:solidFill>
          </a:ln>
        </p:spPr>
        <p:txBody>
          <a:bodyPr wrap="square" rtlCol="0" anchor="t">
            <a:noAutofit/>
          </a:bodyPr>
          <a:lstStyle/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Do not reinvent the wheel – follow the well-travelled path to develop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0419930A-B44D-412D-A5FC-3FBFD08B8A73}"/>
              </a:ext>
            </a:extLst>
          </p:cNvPr>
          <p:cNvSpPr txBox="1"/>
          <p:nvPr/>
        </p:nvSpPr>
        <p:spPr>
          <a:xfrm>
            <a:off x="4549509" y="1489516"/>
            <a:ext cx="7129461" cy="728663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 w="28575">
            <a:solidFill>
              <a:schemeClr val="tx1"/>
            </a:solidFill>
          </a:ln>
        </p:spPr>
        <p:txBody>
          <a:bodyPr wrap="square" rtlCol="0" anchor="t">
            <a:normAutofit fontScale="92500" lnSpcReduction="20000"/>
          </a:bodyPr>
          <a:lstStyle/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Steer away from Marx and towards capitalism. The Germans made their choice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814ED354-DFF7-4416-9BBC-9BD1BF268E23}"/>
              </a:ext>
            </a:extLst>
          </p:cNvPr>
          <p:cNvSpPr txBox="1"/>
          <p:nvPr/>
        </p:nvSpPr>
        <p:spPr>
          <a:xfrm>
            <a:off x="4549508" y="2476857"/>
            <a:ext cx="7129461" cy="1179513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 w="28575">
            <a:solidFill>
              <a:schemeClr val="tx1"/>
            </a:solidFill>
          </a:ln>
        </p:spPr>
        <p:txBody>
          <a:bodyPr wrap="square" rtlCol="0" anchor="t">
            <a:normAutofit lnSpcReduction="10000"/>
          </a:bodyPr>
          <a:lstStyle/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Be humble and do not lecture the developing world on their sins! We listened politely decades ago – we will not today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3DBCB79F-69A8-4457-8606-CAFCE930F6FB}"/>
              </a:ext>
            </a:extLst>
          </p:cNvPr>
          <p:cNvSpPr txBox="1"/>
          <p:nvPr/>
        </p:nvSpPr>
        <p:spPr>
          <a:xfrm>
            <a:off x="4549508" y="3884618"/>
            <a:ext cx="7129461" cy="883694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 w="28575">
            <a:solidFill>
              <a:schemeClr val="tx1"/>
            </a:solidFill>
          </a:ln>
        </p:spPr>
        <p:txBody>
          <a:bodyPr wrap="square" rtlCol="0" anchor="t">
            <a:noAutofit/>
          </a:bodyPr>
          <a:lstStyle/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Throw out theories of development. Avoid talking shops.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B0498AA9-9B95-4576-BA85-395CBFEFF8CE}"/>
              </a:ext>
            </a:extLst>
          </p:cNvPr>
          <p:cNvSpPr txBox="1"/>
          <p:nvPr/>
        </p:nvSpPr>
        <p:spPr>
          <a:xfrm>
            <a:off x="4549508" y="4950649"/>
            <a:ext cx="7129461" cy="1385734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 w="28575">
            <a:solidFill>
              <a:schemeClr val="tx1"/>
            </a:solidFill>
          </a:ln>
        </p:spPr>
        <p:txBody>
          <a:bodyPr wrap="square" rtlCol="0" anchor="t">
            <a:noAutofit/>
          </a:bodyPr>
          <a:lstStyle/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Do not abandon hope. What Europe achieved yesterday the developing world will achieve tomorrow. It can be done!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5014288-91E6-4049-9CC0-5FD39053D3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17422" y="1967265"/>
            <a:ext cx="3273161" cy="2547257"/>
          </a:xfrm>
          <a:noFill/>
        </p:spPr>
        <p:txBody>
          <a:bodyPr vert="horz" lIns="91440" tIns="45720" rIns="91440" bIns="45720" rtlCol="0" anchor="ctr">
            <a:noAutofit/>
          </a:bodyPr>
          <a:lstStyle/>
          <a:p>
            <a:pPr algn="ctr"/>
            <a:r>
              <a:rPr lang="en-US" sz="36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Kishore Mahbubani’s 10 Commandments</a:t>
            </a:r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>
          <a:xfrm>
            <a:off x="11034184" y="6356350"/>
            <a:ext cx="514349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R="0" lvl="0" indent="0" fontAlgn="auto"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fld id="{C2280539-4FAF-4578-9DAF-E79F2FEC302C}" type="slidenum">
              <a:rPr kumimoji="0" lang="en-US" b="0" i="0" u="none" strike="noStrike" cap="none" spc="0" normalizeH="0" baseline="0" noProof="0">
                <a:ln>
                  <a:noFill/>
                </a:ln>
                <a:solidFill>
                  <a:schemeClr val="tx1">
                    <a:alpha val="80000"/>
                  </a:schemeClr>
                </a:solidFill>
                <a:effectLst/>
                <a:uLnTx/>
                <a:uFillTx/>
              </a:rPr>
              <a:pPr marR="0" lvl="0" indent="0" fontAlgn="auto">
                <a:spcBef>
                  <a:spcPts val="0"/>
                </a:spcBef>
                <a:spcAft>
                  <a:spcPts val="600"/>
                </a:spcAft>
                <a:buClrTx/>
                <a:buSzTx/>
                <a:buFontTx/>
                <a:buNone/>
                <a:tabLst/>
                <a:defRPr/>
              </a:pPr>
              <a:t>11</a:t>
            </a:fld>
            <a:endParaRPr kumimoji="0" lang="en-US" b="0" i="0" u="none" strike="noStrike" cap="none" spc="0" normalizeH="0" baseline="0" noProof="0">
              <a:ln>
                <a:noFill/>
              </a:ln>
              <a:solidFill>
                <a:schemeClr val="tx1">
                  <a:alpha val="80000"/>
                </a:schemeClr>
              </a:solidFill>
              <a:effectLst/>
              <a:uLnTx/>
              <a:uFillTx/>
            </a:endParaRP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0240617E-4931-4A66-8387-E82F16754CED}"/>
              </a:ext>
            </a:extLst>
          </p:cNvPr>
          <p:cNvSpPr txBox="1"/>
          <p:nvPr/>
        </p:nvSpPr>
        <p:spPr>
          <a:xfrm>
            <a:off x="717422" y="6020554"/>
            <a:ext cx="275910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Mahbubani 1990</a:t>
            </a:r>
          </a:p>
        </p:txBody>
      </p:sp>
    </p:spTree>
    <p:extLst>
      <p:ext uri="{BB962C8B-B14F-4D97-AF65-F5344CB8AC3E}">
        <p14:creationId xmlns:p14="http://schemas.microsoft.com/office/powerpoint/2010/main" val="11767575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  <p:bldP spid="10" grpId="0" animBg="1"/>
      <p:bldP spid="9" grpId="0" animBg="1"/>
      <p:bldP spid="11" grpId="0" animBg="1"/>
      <p:bldP spid="12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" name="Rectangle 56">
            <a:extLst>
              <a:ext uri="{FF2B5EF4-FFF2-40B4-BE49-F238E27FC236}">
                <a16:creationId xmlns:a16="http://schemas.microsoft.com/office/drawing/2014/main" id="{E9361D0E-0B35-42DA-8779-9780B96F55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9" name="Rectangle 58">
            <a:extLst>
              <a:ext uri="{FF2B5EF4-FFF2-40B4-BE49-F238E27FC236}">
                <a16:creationId xmlns:a16="http://schemas.microsoft.com/office/drawing/2014/main" id="{6EECC08E-F4F5-429A-B70B-B378AC0B0C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4514"/>
            <a:ext cx="4767943" cy="6843486"/>
          </a:xfrm>
          <a:prstGeom prst="rect">
            <a:avLst/>
          </a:prstGeom>
          <a:solidFill>
            <a:schemeClr val="tx2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>
                  <a:lumMod val="95000"/>
                </a:prstClr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65994A8-8ED2-412E-81A1-A9B7621B639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5926" y="871442"/>
            <a:ext cx="3385996" cy="5115115"/>
          </a:xfrm>
        </p:spPr>
        <p:txBody>
          <a:bodyPr anchor="ctr">
            <a:normAutofit/>
          </a:bodyPr>
          <a:lstStyle/>
          <a:p>
            <a:pPr algn="ctr"/>
            <a:r>
              <a:rPr lang="en-GB" sz="5400" dirty="0">
                <a:solidFill>
                  <a:schemeClr val="bg1">
                    <a:alpha val="60000"/>
                  </a:schemeClr>
                </a:solidFill>
              </a:rPr>
              <a:t>Professor Kishore Mahbubani</a:t>
            </a:r>
          </a:p>
        </p:txBody>
      </p:sp>
      <p:pic>
        <p:nvPicPr>
          <p:cNvPr id="5" name="Online Media 4" title="Prof. Kishore Mahbubani: a wiser approach for the West to take Asian 21st century is multilateralism">
            <a:hlinkClick r:id="" action="ppaction://media"/>
            <a:extLst>
              <a:ext uri="{FF2B5EF4-FFF2-40B4-BE49-F238E27FC236}">
                <a16:creationId xmlns:a16="http://schemas.microsoft.com/office/drawing/2014/main" id="{0739D591-4B46-439D-9579-977763EF8ADE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4037848" y="1177353"/>
            <a:ext cx="7996119" cy="4517808"/>
          </a:xfrm>
          <a:prstGeom prst="rect">
            <a:avLst/>
          </a:prstGeom>
        </p:spPr>
      </p:pic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C995094-99F7-4F89-84D5-5C769B6998E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180576" y="6356350"/>
            <a:ext cx="2743200" cy="365125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fld id="{C2280539-4FAF-4578-9DAF-E79F2FEC302C}" type="slidenum">
              <a:rPr lang="en-GB" sz="900">
                <a:solidFill>
                  <a:schemeClr val="bg1">
                    <a:alpha val="60000"/>
                  </a:schemeClr>
                </a:solidFill>
              </a:rPr>
              <a:pPr>
                <a:spcAft>
                  <a:spcPts val="600"/>
                </a:spcAft>
              </a:pPr>
              <a:t>12</a:t>
            </a:fld>
            <a:endParaRPr lang="en-GB" sz="900">
              <a:solidFill>
                <a:schemeClr val="bg1">
                  <a:alpha val="6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067188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5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" name="Rectangle 56">
            <a:extLst>
              <a:ext uri="{FF2B5EF4-FFF2-40B4-BE49-F238E27FC236}">
                <a16:creationId xmlns:a16="http://schemas.microsoft.com/office/drawing/2014/main" id="{E9361D0E-0B35-42DA-8779-9780B96F55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9" name="Rectangle 58">
            <a:extLst>
              <a:ext uri="{FF2B5EF4-FFF2-40B4-BE49-F238E27FC236}">
                <a16:creationId xmlns:a16="http://schemas.microsoft.com/office/drawing/2014/main" id="{6EECC08E-F4F5-429A-B70B-B378AC0B0C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4514"/>
            <a:ext cx="4767943" cy="6843486"/>
          </a:xfrm>
          <a:prstGeom prst="rect">
            <a:avLst/>
          </a:prstGeom>
          <a:solidFill>
            <a:schemeClr val="tx2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>
                  <a:lumMod val="95000"/>
                </a:prstClr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65994A8-8ED2-412E-81A1-A9B7621B639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75707" y="871442"/>
            <a:ext cx="3612317" cy="5115115"/>
          </a:xfrm>
        </p:spPr>
        <p:txBody>
          <a:bodyPr anchor="ctr">
            <a:normAutofit/>
          </a:bodyPr>
          <a:lstStyle/>
          <a:p>
            <a:pPr algn="ctr"/>
            <a:r>
              <a:rPr lang="en-GB" sz="5400" dirty="0">
                <a:solidFill>
                  <a:schemeClr val="bg1">
                    <a:alpha val="60000"/>
                  </a:schemeClr>
                </a:solidFill>
              </a:rPr>
              <a:t>Professor Kishore Mahbubani</a:t>
            </a:r>
          </a:p>
        </p:txBody>
      </p:sp>
      <p:sp>
        <p:nvSpPr>
          <p:cNvPr id="52" name="Content Placeholder 8">
            <a:extLst>
              <a:ext uri="{FF2B5EF4-FFF2-40B4-BE49-F238E27FC236}">
                <a16:creationId xmlns:a16="http://schemas.microsoft.com/office/drawing/2014/main" id="{F192C94E-55EE-7EA7-B759-7968DE18914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03845" y="651850"/>
            <a:ext cx="6979298" cy="5963553"/>
          </a:xfrm>
        </p:spPr>
        <p:txBody>
          <a:bodyPr anchor="t">
            <a:normAutofit lnSpcReduction="10000"/>
          </a:bodyPr>
          <a:lstStyle/>
          <a:p>
            <a:r>
              <a:rPr lang="en-US" sz="3500" dirty="0">
                <a:solidFill>
                  <a:schemeClr val="bg1"/>
                </a:solidFill>
              </a:rPr>
              <a:t>Asian should thank the West</a:t>
            </a:r>
          </a:p>
          <a:p>
            <a:r>
              <a:rPr lang="en-US" sz="3500" dirty="0">
                <a:solidFill>
                  <a:schemeClr val="bg1"/>
                </a:solidFill>
              </a:rPr>
              <a:t>The transformational legacy of the first industrial revolution</a:t>
            </a:r>
          </a:p>
          <a:p>
            <a:r>
              <a:rPr lang="en-US" sz="3500" dirty="0">
                <a:solidFill>
                  <a:schemeClr val="bg1"/>
                </a:solidFill>
              </a:rPr>
              <a:t>Japan’s role has been fundamentally important</a:t>
            </a:r>
          </a:p>
          <a:p>
            <a:r>
              <a:rPr lang="en-US" sz="3500" dirty="0">
                <a:solidFill>
                  <a:schemeClr val="bg1"/>
                </a:solidFill>
              </a:rPr>
              <a:t>The West should celebrate 21</a:t>
            </a:r>
            <a:r>
              <a:rPr lang="en-US" sz="3500" baseline="30000" dirty="0">
                <a:solidFill>
                  <a:schemeClr val="bg1"/>
                </a:solidFill>
              </a:rPr>
              <a:t>st</a:t>
            </a:r>
            <a:r>
              <a:rPr lang="en-US" sz="3500" dirty="0">
                <a:solidFill>
                  <a:schemeClr val="bg1"/>
                </a:solidFill>
              </a:rPr>
              <a:t> century Asian success</a:t>
            </a:r>
          </a:p>
          <a:p>
            <a:r>
              <a:rPr lang="en-US" sz="3500" dirty="0">
                <a:solidFill>
                  <a:schemeClr val="bg1"/>
                </a:solidFill>
              </a:rPr>
              <a:t>Unacceptable hostility</a:t>
            </a:r>
          </a:p>
          <a:p>
            <a:r>
              <a:rPr lang="en-US" sz="3500" dirty="0">
                <a:solidFill>
                  <a:schemeClr val="bg1"/>
                </a:solidFill>
              </a:rPr>
              <a:t>Western thinkers must evolve!</a:t>
            </a:r>
          </a:p>
          <a:p>
            <a:r>
              <a:rPr lang="en-US" sz="3500" dirty="0">
                <a:solidFill>
                  <a:schemeClr val="bg1"/>
                </a:solidFill>
              </a:rPr>
              <a:t>Global population – 12% in the West, 88% not</a:t>
            </a:r>
          </a:p>
          <a:p>
            <a:pPr algn="ctr"/>
            <a:endParaRPr lang="en-US" sz="2000" dirty="0">
              <a:solidFill>
                <a:schemeClr val="bg1"/>
              </a:solidFill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C995094-99F7-4F89-84D5-5C769B6998E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180576" y="6356350"/>
            <a:ext cx="2743200" cy="365125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fld id="{C2280539-4FAF-4578-9DAF-E79F2FEC302C}" type="slidenum">
              <a:rPr lang="en-GB" sz="900">
                <a:solidFill>
                  <a:schemeClr val="bg1">
                    <a:alpha val="60000"/>
                  </a:schemeClr>
                </a:solidFill>
              </a:rPr>
              <a:pPr>
                <a:spcAft>
                  <a:spcPts val="600"/>
                </a:spcAft>
              </a:pPr>
              <a:t>13</a:t>
            </a:fld>
            <a:endParaRPr lang="en-GB" sz="900" dirty="0">
              <a:solidFill>
                <a:schemeClr val="bg1">
                  <a:alpha val="6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0451654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5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5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5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5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5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5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5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5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2" grpId="0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2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785356" y="481015"/>
            <a:ext cx="4757027" cy="550920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4400" b="1" dirty="0"/>
              <a:t>China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/>
              <a:t>Private firms in China exist to provide shareholder value — like their U.S. counterparts — but only for people at the very top.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/>
              <a:t>Family wealth creation is key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/>
              <a:t>Squeeze the workers as much as possible to create wealth for those at the top = strong hierarchy</a:t>
            </a:r>
          </a:p>
        </p:txBody>
      </p:sp>
      <p:sp>
        <p:nvSpPr>
          <p:cNvPr id="5" name="Rectangle 4"/>
          <p:cNvSpPr/>
          <p:nvPr/>
        </p:nvSpPr>
        <p:spPr>
          <a:xfrm>
            <a:off x="6387800" y="517382"/>
            <a:ext cx="5098184" cy="550920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4400" b="1" dirty="0"/>
              <a:t>Japan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/>
              <a:t>Japanese firms commonly assume a more family-like focus and strive first and foremost to take care of their employees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/>
              <a:t>Many Japanese firms entering a merger insist on retaining their entire workforce as a condition of sale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/>
              <a:t>Companies think of themselves as serving society</a:t>
            </a:r>
          </a:p>
        </p:txBody>
      </p:sp>
      <p:sp>
        <p:nvSpPr>
          <p:cNvPr id="2" name="TextBox 1"/>
          <p:cNvSpPr txBox="1"/>
          <p:nvPr/>
        </p:nvSpPr>
        <p:spPr>
          <a:xfrm>
            <a:off x="706016" y="6026582"/>
            <a:ext cx="333102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Mahbubani 2015 </a:t>
            </a:r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280539-4FAF-4578-9DAF-E79F2FEC302C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4048374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2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556168" y="660379"/>
            <a:ext cx="4914108" cy="507831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4400" b="1" dirty="0"/>
              <a:t>China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/>
              <a:t>State-owned enterprises are tools of the state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/>
              <a:t>Clear links between business growth, communist party progression and China’s growth on the global stage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/>
              <a:t>Competition is not a level playing field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/>
              <a:t>State supports business in many ways </a:t>
            </a:r>
          </a:p>
        </p:txBody>
      </p:sp>
      <p:sp>
        <p:nvSpPr>
          <p:cNvPr id="5" name="Rectangle 4"/>
          <p:cNvSpPr/>
          <p:nvPr/>
        </p:nvSpPr>
        <p:spPr>
          <a:xfrm>
            <a:off x="5563583" y="458956"/>
            <a:ext cx="6389447" cy="594008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4400" b="1" dirty="0"/>
              <a:t>Japan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/>
              <a:t>‘The first thing we need to wonder about is why does society permit our company to exist?’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/>
              <a:t>Weak shareholder rights in favour of employee benefits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/>
              <a:t>Decisions are made to support employees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/>
              <a:t>The concept of a job for life persists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/>
              <a:t>Some firms have existed for centuries. Managers are passing the baton on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/>
              <a:t>Permanence is important – not a quick profit</a:t>
            </a:r>
          </a:p>
        </p:txBody>
      </p:sp>
      <p:sp>
        <p:nvSpPr>
          <p:cNvPr id="2" name="TextBox 1"/>
          <p:cNvSpPr txBox="1"/>
          <p:nvPr/>
        </p:nvSpPr>
        <p:spPr>
          <a:xfrm>
            <a:off x="556168" y="6075491"/>
            <a:ext cx="333102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Mahbubani 2015 </a:t>
            </a:r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280539-4FAF-4578-9DAF-E79F2FEC302C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888721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2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6000" dirty="0"/>
              <a:t>South Korea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89214" y="1865746"/>
            <a:ext cx="6442860" cy="2577712"/>
          </a:xfrm>
        </p:spPr>
        <p:txBody>
          <a:bodyPr>
            <a:normAutofit fontScale="92500" lnSpcReduction="20000"/>
          </a:bodyPr>
          <a:lstStyle/>
          <a:p>
            <a:r>
              <a:rPr lang="en-GB" sz="3300" dirty="0"/>
              <a:t>Resembles Europe more than China or Japan</a:t>
            </a:r>
          </a:p>
          <a:p>
            <a:r>
              <a:rPr lang="en-GB" sz="3300" dirty="0"/>
              <a:t>Profit is of central importance</a:t>
            </a:r>
          </a:p>
          <a:p>
            <a:r>
              <a:rPr lang="en-GB" sz="3300" dirty="0"/>
              <a:t>Focus on three major stakeholders</a:t>
            </a:r>
          </a:p>
          <a:p>
            <a:r>
              <a:rPr lang="en-GB" sz="3300" dirty="0"/>
              <a:t> </a:t>
            </a:r>
          </a:p>
          <a:p>
            <a:pPr marL="457200" lvl="1" indent="0">
              <a:buNone/>
            </a:pPr>
            <a:r>
              <a:rPr lang="en-GB" dirty="0"/>
              <a:t>— </a:t>
            </a:r>
            <a:r>
              <a:rPr lang="en-GB" sz="3000" dirty="0"/>
              <a:t>Employees, Shareholders, and Society</a:t>
            </a:r>
          </a:p>
        </p:txBody>
      </p:sp>
      <p:sp>
        <p:nvSpPr>
          <p:cNvPr id="4" name="Rectangle 3"/>
          <p:cNvSpPr/>
          <p:nvPr/>
        </p:nvSpPr>
        <p:spPr>
          <a:xfrm>
            <a:off x="789213" y="5099504"/>
            <a:ext cx="10613573" cy="1077218"/>
          </a:xfrm>
          <a:prstGeom prst="rect">
            <a:avLst/>
          </a:prstGeom>
          <a:solidFill>
            <a:srgbClr val="FFFF00"/>
          </a:solidFill>
          <a:ln w="57150">
            <a:solidFill>
              <a:schemeClr val="tx1"/>
            </a:solidFill>
          </a:ln>
        </p:spPr>
        <p:txBody>
          <a:bodyPr wrap="square">
            <a:spAutoFit/>
          </a:bodyPr>
          <a:lstStyle/>
          <a:p>
            <a:pPr lvl="1" algn="ctr"/>
            <a:r>
              <a:rPr lang="en-GB" sz="3200" dirty="0"/>
              <a:t>Samsung’s former motto:</a:t>
            </a:r>
          </a:p>
          <a:p>
            <a:pPr lvl="1" algn="ctr"/>
            <a:r>
              <a:rPr lang="en-GB" sz="3200" dirty="0"/>
              <a:t>“We do business for the sake of nation building.”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280539-4FAF-4578-9DAF-E79F2FEC302C}" type="slidenum">
              <a:rPr lang="en-GB" smtClean="0"/>
              <a:t>16</a:t>
            </a:fld>
            <a:endParaRPr lang="en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58C287B0-337E-4F6C-A0F8-2186A229D7A3}"/>
              </a:ext>
            </a:extLst>
          </p:cNvPr>
          <p:cNvSpPr txBox="1"/>
          <p:nvPr/>
        </p:nvSpPr>
        <p:spPr>
          <a:xfrm>
            <a:off x="7313556" y="1665748"/>
            <a:ext cx="4373804" cy="2677656"/>
          </a:xfrm>
          <a:prstGeom prst="rect">
            <a:avLst/>
          </a:prstGeom>
          <a:solidFill>
            <a:srgbClr val="FFFF00"/>
          </a:solidFill>
          <a:ln w="38100">
            <a:solidFill>
              <a:schemeClr val="tx1"/>
            </a:solidFill>
          </a:ln>
        </p:spPr>
        <p:txBody>
          <a:bodyPr wrap="square">
            <a:spAutoFit/>
          </a:bodyPr>
          <a:lstStyle/>
          <a:p>
            <a:pPr algn="ctr"/>
            <a:r>
              <a:rPr lang="en-US" sz="2800" dirty="0"/>
              <a:t>If a foreign firm is not able to strike a balance and please all three stakeholders, then doing business in South Korea can be extremely difficult.</a:t>
            </a: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1805101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7" grpId="0" animBg="1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2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Content Placeholder 4"/>
          <p:cNvSpPr>
            <a:spLocks noGrp="1"/>
          </p:cNvSpPr>
          <p:nvPr>
            <p:ph sz="half" idx="1"/>
          </p:nvPr>
        </p:nvSpPr>
        <p:spPr>
          <a:xfrm>
            <a:off x="761999" y="791481"/>
            <a:ext cx="5214257" cy="5729061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4000" b="1" dirty="0"/>
              <a:t>Asian values</a:t>
            </a:r>
          </a:p>
          <a:p>
            <a:r>
              <a:rPr lang="en-GB" sz="3600" dirty="0"/>
              <a:t>Attachment to the family as an institution</a:t>
            </a:r>
          </a:p>
          <a:p>
            <a:r>
              <a:rPr lang="en-GB" sz="3600" dirty="0"/>
              <a:t>Deference to societal interests</a:t>
            </a:r>
          </a:p>
          <a:p>
            <a:r>
              <a:rPr lang="en-GB" sz="3600" dirty="0"/>
              <a:t> Thrift</a:t>
            </a:r>
          </a:p>
          <a:p>
            <a:r>
              <a:rPr lang="en-GB" sz="3600" dirty="0"/>
              <a:t>Conservatism in social mores</a:t>
            </a:r>
          </a:p>
          <a:p>
            <a:r>
              <a:rPr lang="en-GB" sz="3600" dirty="0"/>
              <a:t> Respect for authority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2"/>
          </p:nvPr>
        </p:nvSpPr>
        <p:spPr>
          <a:xfrm>
            <a:off x="6172200" y="791481"/>
            <a:ext cx="4942114" cy="538548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4000" b="1" dirty="0"/>
              <a:t>Western values</a:t>
            </a:r>
          </a:p>
          <a:p>
            <a:r>
              <a:rPr lang="en-GB" sz="3600" dirty="0"/>
              <a:t>Emphasis on individual achievement</a:t>
            </a:r>
          </a:p>
          <a:p>
            <a:r>
              <a:rPr lang="en-GB" sz="3600" dirty="0"/>
              <a:t>Political and economic freedom</a:t>
            </a:r>
          </a:p>
          <a:p>
            <a:r>
              <a:rPr lang="en-GB" sz="3600" dirty="0"/>
              <a:t>Respect for the rule of law as well as for key national institutions</a:t>
            </a:r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280539-4FAF-4578-9DAF-E79F2FEC302C}" type="slidenum">
              <a:rPr lang="en-GB" smtClean="0"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242214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330D6772-5550-42D5-B8BC-CDE2836562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97DB0DD1-0F30-4B7E-A6DC-3DDA7D5B351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6" name="Picture 5" descr="Old wrinkled hands with some coins">
            <a:extLst>
              <a:ext uri="{FF2B5EF4-FFF2-40B4-BE49-F238E27FC236}">
                <a16:creationId xmlns:a16="http://schemas.microsoft.com/office/drawing/2014/main" id="{9037142F-FEAA-8FAE-DD51-C029B594E2FA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60000"/>
          </a:blip>
          <a:srcRect b="15730"/>
          <a:stretch/>
        </p:blipFill>
        <p:spPr>
          <a:xfrm>
            <a:off x="-1" y="10"/>
            <a:ext cx="12192001" cy="685799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77729" y="2122714"/>
            <a:ext cx="4155825" cy="3037735"/>
          </a:xfrm>
        </p:spPr>
        <p:txBody>
          <a:bodyPr anchor="t">
            <a:normAutofit/>
          </a:bodyPr>
          <a:lstStyle/>
          <a:p>
            <a:r>
              <a:rPr lang="en-GB" sz="6000" b="1" dirty="0">
                <a:solidFill>
                  <a:srgbClr val="FFFFFF"/>
                </a:solidFill>
              </a:rPr>
              <a:t>Shared international interests?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40556" y="688063"/>
            <a:ext cx="7348396" cy="5850849"/>
          </a:xfrm>
        </p:spPr>
        <p:txBody>
          <a:bodyPr>
            <a:noAutofit/>
          </a:bodyPr>
          <a:lstStyle/>
          <a:p>
            <a:r>
              <a:rPr lang="en-GB" sz="3200" dirty="0">
                <a:solidFill>
                  <a:srgbClr val="FFFFFF"/>
                </a:solidFill>
              </a:rPr>
              <a:t>Do we all have a shared interest in making money?</a:t>
            </a:r>
          </a:p>
          <a:p>
            <a:r>
              <a:rPr lang="en-GB" sz="3200" dirty="0">
                <a:solidFill>
                  <a:srgbClr val="FFFFFF"/>
                </a:solidFill>
              </a:rPr>
              <a:t>Is greed good?</a:t>
            </a:r>
          </a:p>
          <a:p>
            <a:r>
              <a:rPr lang="en-GB" sz="3200" dirty="0">
                <a:solidFill>
                  <a:srgbClr val="FFFFFF"/>
                </a:solidFill>
              </a:rPr>
              <a:t>Does it matter if the rich get richer?</a:t>
            </a:r>
          </a:p>
          <a:p>
            <a:r>
              <a:rPr lang="en-GB" sz="3200" dirty="0">
                <a:solidFill>
                  <a:srgbClr val="FFFFFF"/>
                </a:solidFill>
              </a:rPr>
              <a:t>If I have money, can I do whatever I like with my wealth?</a:t>
            </a:r>
          </a:p>
          <a:p>
            <a:r>
              <a:rPr lang="en-GB" sz="3200" dirty="0">
                <a:solidFill>
                  <a:srgbClr val="FFFFFF"/>
                </a:solidFill>
              </a:rPr>
              <a:t>If you are poor, can I step over you in the street?</a:t>
            </a:r>
          </a:p>
          <a:p>
            <a:r>
              <a:rPr lang="en-GB" sz="3200" dirty="0">
                <a:solidFill>
                  <a:srgbClr val="FFFFFF"/>
                </a:solidFill>
              </a:rPr>
              <a:t>Some people feel that the decades to come will demand a new approach to global business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fld id="{C2280539-4FAF-4578-9DAF-E79F2FEC302C}" type="slidenum">
              <a:rPr lang="en-GB">
                <a:solidFill>
                  <a:srgbClr val="FFFFFF"/>
                </a:solidFill>
              </a:rPr>
              <a:pPr>
                <a:spcAft>
                  <a:spcPts val="600"/>
                </a:spcAft>
              </a:pPr>
              <a:t>18</a:t>
            </a:fld>
            <a:endParaRPr lang="en-GB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789106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023F6B7-14C4-4994-926F-DB585BF7BF6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9BB3566-8B5C-4DEC-BA2C-EFA4F6CC453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1BFF9FC-3FBD-498E-948C-9EAA2E23D3B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280539-4FAF-4578-9DAF-E79F2FEC302C}" type="slidenum">
              <a:rPr lang="en-GB" smtClean="0"/>
              <a:t>19</a:t>
            </a:fld>
            <a:endParaRPr lang="en-GB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4F626726-6608-435C-BF1F-19FDEDCF4AD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39464"/>
            <a:ext cx="12192000" cy="6379071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0A8993E8-2C8E-4A0D-AC57-043090567A8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769258" y="2992266"/>
            <a:ext cx="6298304" cy="350060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583678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>
            <a:extLst>
              <a:ext uri="{FF2B5EF4-FFF2-40B4-BE49-F238E27FC236}">
                <a16:creationId xmlns:a16="http://schemas.microsoft.com/office/drawing/2014/main" id="{5C6AB772-C4EF-745E-E0BB-C6002AE0F0C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42172"/>
            <a:ext cx="12192000" cy="6373656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811A6D9B-F317-23CE-4F55-C8B1FD941A3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4331FCF-7CF0-C1D2-8FE9-B77554F7F9C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280539-4FAF-4578-9DAF-E79F2FEC302C}" type="slidenum">
              <a:rPr lang="en-GB" smtClean="0"/>
              <a:t>20</a:t>
            </a:fld>
            <a:endParaRPr lang="en-GB"/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CD869BCD-9CCA-9B81-D7C4-79D500383E4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390194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randombar(horizontal)">
                                      <p:cBhvr>
                                        <p:cTn id="6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nline Media 4" title="Ebac Cares">
            <a:hlinkClick r:id="" action="ppaction://media"/>
            <a:extLst>
              <a:ext uri="{FF2B5EF4-FFF2-40B4-BE49-F238E27FC236}">
                <a16:creationId xmlns:a16="http://schemas.microsoft.com/office/drawing/2014/main" id="{5BBAD45E-7C9E-874F-A6D2-45D68BF4EEE2}"/>
              </a:ext>
            </a:extLst>
          </p:cNvPr>
          <p:cNvPicPr>
            <a:picLocks noGrp="1" noRot="1" noChangeAspect="1"/>
          </p:cNvPicPr>
          <p:nvPr>
            <p:ph idx="1"/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1239963" y="365125"/>
            <a:ext cx="9712074" cy="5487693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811A6D9B-F317-23CE-4F55-C8B1FD941A3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4331FCF-7CF0-C1D2-8FE9-B77554F7F9C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280539-4FAF-4578-9DAF-E79F2FEC302C}" type="slidenum">
              <a:rPr lang="en-GB" smtClean="0"/>
              <a:t>21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1416492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5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1707FC24-6981-43D9-B525-C7832BA224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336884" y="311449"/>
            <a:ext cx="4332307" cy="6179552"/>
          </a:xfrm>
          <a:prstGeom prst="rect">
            <a:avLst/>
          </a:prstGeom>
          <a:solidFill>
            <a:srgbClr val="404040"/>
          </a:solidFill>
          <a:ln w="127000" cap="sq" cmpd="thinThick">
            <a:solidFill>
              <a:srgbClr val="40404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2BDE267-A5FC-45C6-A855-96527624B60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42950" y="742951"/>
            <a:ext cx="3476625" cy="4962524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br>
              <a:rPr lang="en-US" b="1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</a:br>
            <a:r>
              <a:rPr lang="en-US" b="1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Should the purpose of business be to serve communities?</a:t>
            </a:r>
            <a:br>
              <a:rPr lang="en-US" b="1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</a:br>
            <a:endParaRPr lang="en-US" b="1" kern="1200">
              <a:solidFill>
                <a:srgbClr val="FFFFFF"/>
              </a:solidFill>
              <a:latin typeface="+mj-lt"/>
              <a:ea typeface="+mj-ea"/>
              <a:cs typeface="+mj-cs"/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E4BDCD63-5555-450B-BDCE-25CC245A5A6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53822" y="1384988"/>
            <a:ext cx="6553545" cy="4095965"/>
          </a:xfrm>
          <a:prstGeom prst="rect">
            <a:avLst/>
          </a:prstGeom>
          <a:ln w="127000" cap="sq">
            <a:solidFill>
              <a:srgbClr val="000000"/>
            </a:solidFill>
            <a:miter lim="800000"/>
          </a:ln>
          <a:effectLst>
            <a:outerShdw blurRad="57150" dist="50800" dir="2700000" algn="tl" rotWithShape="0">
              <a:srgbClr val="000000">
                <a:alpha val="40000"/>
              </a:srgbClr>
            </a:outerShdw>
          </a:effectLst>
        </p:spPr>
      </p:pic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69E9235-0822-4C3B-ABD6-5E453A2BD86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926317" y="6423025"/>
            <a:ext cx="771525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</a:pPr>
            <a:fld id="{C2280539-4FAF-4578-9DAF-E79F2FEC302C}" type="slidenum">
              <a:rPr lang="en-US" smtClean="0"/>
              <a:pPr>
                <a:spcAft>
                  <a:spcPts val="600"/>
                </a:spcAft>
              </a:pPr>
              <a:t>22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4604459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Mahbubani, K. (1990) </a:t>
            </a:r>
            <a:r>
              <a:rPr lang="en-US" i="1" dirty="0"/>
              <a:t>The 10 Commandments for Developing Countries in the Nineties.</a:t>
            </a:r>
            <a:r>
              <a:rPr lang="en-US" dirty="0"/>
              <a:t> Environment Guardian 21</a:t>
            </a:r>
            <a:r>
              <a:rPr lang="en-US" baseline="30000" dirty="0"/>
              <a:t>st</a:t>
            </a:r>
            <a:r>
              <a:rPr lang="en-US" dirty="0"/>
              <a:t>  September 1990</a:t>
            </a:r>
            <a:endParaRPr lang="en-GB" dirty="0"/>
          </a:p>
          <a:p>
            <a:r>
              <a:rPr lang="en-GB" dirty="0"/>
              <a:t>Mahbubani, K. (2015) </a:t>
            </a:r>
            <a:r>
              <a:rPr lang="en-GB" i="1" dirty="0"/>
              <a:t>Can Asians Think (</a:t>
            </a:r>
            <a:r>
              <a:rPr lang="en-GB" dirty="0"/>
              <a:t>4th edition). Singapore: Marshall Cavendish</a:t>
            </a:r>
          </a:p>
          <a:p>
            <a:r>
              <a:rPr lang="en-GB" dirty="0"/>
              <a:t>Ryder, K. (2011) </a:t>
            </a:r>
            <a:r>
              <a:rPr lang="en-GB" i="1" dirty="0"/>
              <a:t>How to crack Asian business culture</a:t>
            </a:r>
            <a:r>
              <a:rPr lang="en-GB" dirty="0"/>
              <a:t>, available at,  </a:t>
            </a:r>
            <a:r>
              <a:rPr lang="en-GB" u="sng" dirty="0">
                <a:hlinkClick r:id="rId2"/>
              </a:rPr>
              <a:t>http://fortune.com/2011/01/28/how-to-crack-asian-business-culture/</a:t>
            </a:r>
            <a:r>
              <a:rPr lang="en-GB" dirty="0"/>
              <a:t> </a:t>
            </a:r>
          </a:p>
          <a:p>
            <a:endParaRPr lang="en-GB" dirty="0"/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C2280539-4FAF-4578-9DAF-E79F2FEC302C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23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051486672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F2DBD41-2338-42D2-B1E0-360B51FC4E4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88F7B79-3215-4C6A-8528-CF8A70864E3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346D4F6-BB59-412E-873F-CFAE576B475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280539-4FAF-4578-9DAF-E79F2FEC302C}" type="slidenum">
              <a:rPr lang="en-GB" smtClean="0"/>
              <a:t>24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73137635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AF3898E8-828C-4EE5-A821-91A30BA5B7C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37874" y="1021702"/>
            <a:ext cx="10934234" cy="4823927"/>
          </a:xfrm>
          <a:prstGeom prst="rect">
            <a:avLst/>
          </a:prstGeom>
        </p:spPr>
      </p:pic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280539-4FAF-4578-9DAF-E79F2FEC302C}" type="slidenum">
              <a:rPr lang="en-GB" smtClean="0"/>
              <a:t>25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5158696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hlinkClick r:id="rId2"/>
            <a:extLst>
              <a:ext uri="{FF2B5EF4-FFF2-40B4-BE49-F238E27FC236}">
                <a16:creationId xmlns:a16="http://schemas.microsoft.com/office/drawing/2014/main" id="{3861CCA2-DE3C-4142-B218-775187656BE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3928"/>
            <a:ext cx="12192000" cy="6850144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719F1AFE-2347-45BD-9CF0-45E50ACF8713}"/>
              </a:ext>
            </a:extLst>
          </p:cNvPr>
          <p:cNvSpPr txBox="1"/>
          <p:nvPr/>
        </p:nvSpPr>
        <p:spPr>
          <a:xfrm>
            <a:off x="4618654" y="3429000"/>
            <a:ext cx="6307493" cy="31393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6600" dirty="0"/>
              <a:t>Jeff Bezos</a:t>
            </a:r>
          </a:p>
          <a:p>
            <a:r>
              <a:rPr lang="en-GB" sz="6600" dirty="0"/>
              <a:t>Estimated wealth</a:t>
            </a:r>
          </a:p>
          <a:p>
            <a:r>
              <a:rPr lang="en-GB" sz="6600" dirty="0"/>
              <a:t>$112 billion</a:t>
            </a:r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280539-4FAF-4578-9DAF-E79F2FEC302C}" type="slidenum">
              <a:rPr lang="en-GB" smtClean="0"/>
              <a:t>26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166129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BB1E8037-C5C0-43E7-A8FA-62D16338E02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69029" y="245907"/>
            <a:ext cx="6966857" cy="6287591"/>
          </a:xfrm>
          <a:prstGeom prst="rect">
            <a:avLst/>
          </a:prstGeom>
        </p:spPr>
      </p:pic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280539-4FAF-4578-9DAF-E79F2FEC302C}" type="slidenum">
              <a:rPr lang="en-GB" smtClean="0"/>
              <a:t>27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28166949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68A4132F-DEC6-4332-A00C-A11AD4519B6C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24" y="0"/>
            <a:ext cx="12188952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85949695-068A-4072-9357-B11BFC3096C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10632" y="3429000"/>
            <a:ext cx="5971165" cy="3022786"/>
          </a:xfrm>
          <a:prstGeom prst="rect">
            <a:avLst/>
          </a:prstGeom>
        </p:spPr>
      </p:pic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64965EAE-E41A-435F-B993-07E824B6C977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1" y="0"/>
            <a:ext cx="7539895" cy="6858000"/>
          </a:xfrm>
          <a:custGeom>
            <a:avLst/>
            <a:gdLst>
              <a:gd name="connsiteX0" fmla="*/ 7539895 w 7539895"/>
              <a:gd name="connsiteY0" fmla="*/ 6858000 h 6858000"/>
              <a:gd name="connsiteX1" fmla="*/ 0 w 7539895"/>
              <a:gd name="connsiteY1" fmla="*/ 6858000 h 6858000"/>
              <a:gd name="connsiteX2" fmla="*/ 0 w 7539895"/>
              <a:gd name="connsiteY2" fmla="*/ 0 h 6858000"/>
              <a:gd name="connsiteX3" fmla="*/ 4363741 w 7539895"/>
              <a:gd name="connsiteY3" fmla="*/ 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539895" h="6858000">
                <a:moveTo>
                  <a:pt x="7539895" y="6858000"/>
                </a:moveTo>
                <a:lnTo>
                  <a:pt x="0" y="6858000"/>
                </a:lnTo>
                <a:lnTo>
                  <a:pt x="0" y="0"/>
                </a:lnTo>
                <a:lnTo>
                  <a:pt x="4363741" y="0"/>
                </a:lnTo>
                <a:close/>
              </a:path>
            </a:pathLst>
          </a:custGeom>
          <a:solidFill>
            <a:schemeClr val="bg1">
              <a:lumMod val="85000"/>
              <a:lumOff val="15000"/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152F8994-E6D4-4311-9548-C3607BC43645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0" y="0"/>
            <a:ext cx="7092985" cy="6858000"/>
          </a:xfrm>
          <a:custGeom>
            <a:avLst/>
            <a:gdLst>
              <a:gd name="connsiteX0" fmla="*/ 7092985 w 7092985"/>
              <a:gd name="connsiteY0" fmla="*/ 6858000 h 6858000"/>
              <a:gd name="connsiteX1" fmla="*/ 0 w 7092985"/>
              <a:gd name="connsiteY1" fmla="*/ 6858000 h 6858000"/>
              <a:gd name="connsiteX2" fmla="*/ 0 w 7092985"/>
              <a:gd name="connsiteY2" fmla="*/ 0 h 6858000"/>
              <a:gd name="connsiteX3" fmla="*/ 3916831 w 7092985"/>
              <a:gd name="connsiteY3" fmla="*/ 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092985" h="6858000">
                <a:moveTo>
                  <a:pt x="7092985" y="6858000"/>
                </a:moveTo>
                <a:lnTo>
                  <a:pt x="0" y="6858000"/>
                </a:lnTo>
                <a:lnTo>
                  <a:pt x="0" y="0"/>
                </a:lnTo>
                <a:lnTo>
                  <a:pt x="3916831" y="0"/>
                </a:ln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328484F-85A9-4F46-AAB9-9FB6FBBE904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199" y="365125"/>
            <a:ext cx="5529943" cy="1325563"/>
          </a:xfrm>
        </p:spPr>
        <p:txBody>
          <a:bodyPr>
            <a:normAutofit/>
          </a:bodyPr>
          <a:lstStyle/>
          <a:p>
            <a:r>
              <a:rPr lang="en-US" dirty="0" err="1"/>
              <a:t>Rushe</a:t>
            </a:r>
            <a:r>
              <a:rPr lang="en-US" dirty="0"/>
              <a:t> and </a:t>
            </a:r>
            <a:r>
              <a:rPr lang="en-US" dirty="0" err="1"/>
              <a:t>Helmore</a:t>
            </a:r>
            <a:r>
              <a:rPr lang="en-US" dirty="0"/>
              <a:t> (2018)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42526BE-3C76-4F03-96DB-F3A9B01D704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5540" y="1985870"/>
            <a:ext cx="4212031" cy="356584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/>
              <a:t>… </a:t>
            </a:r>
            <a:r>
              <a:rPr lang="en-US" dirty="0"/>
              <a:t>Jeff Bezos adds billions to his fortune as Amazon reports profit surge, The Guardian 1</a:t>
            </a:r>
            <a:r>
              <a:rPr lang="en-US" baseline="30000" dirty="0"/>
              <a:t>st</a:t>
            </a:r>
            <a:r>
              <a:rPr lang="en-US" dirty="0"/>
              <a:t> February 2018, </a:t>
            </a:r>
            <a:r>
              <a:rPr lang="en-GB" dirty="0"/>
              <a:t>available at </a:t>
            </a:r>
            <a:r>
              <a:rPr lang="en-GB" sz="2000" dirty="0">
                <a:hlinkClick r:id="rId3"/>
              </a:rPr>
              <a:t>https://www.theguardian.com/technology/2018/feb/01/amazon-earnings-exceed-expectations-while-apple-alphabet-google-falter</a:t>
            </a:r>
            <a:endParaRPr lang="en-GB" sz="2000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7B5AC00E-EB81-4E7D-8DBC-51CCFD1AEDB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788900" y="203108"/>
            <a:ext cx="3943892" cy="3022785"/>
          </a:xfrm>
          <a:prstGeom prst="rect">
            <a:avLst/>
          </a:prstGeom>
        </p:spPr>
      </p:pic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280539-4FAF-4578-9DAF-E79F2FEC302C}" type="slidenum">
              <a:rPr lang="en-GB" smtClean="0"/>
              <a:t>28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6598544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hlinkClick r:id="rId2"/>
            <a:extLst>
              <a:ext uri="{FF2B5EF4-FFF2-40B4-BE49-F238E27FC236}">
                <a16:creationId xmlns:a16="http://schemas.microsoft.com/office/drawing/2014/main" id="{2375E42F-A414-472B-849B-567E77FBCA5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52945" y="0"/>
            <a:ext cx="7086109" cy="6858000"/>
          </a:xfrm>
          <a:prstGeom prst="rect">
            <a:avLst/>
          </a:prstGeom>
        </p:spPr>
      </p:pic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280539-4FAF-4578-9DAF-E79F2FEC302C}" type="slidenum">
              <a:rPr lang="en-GB" smtClean="0"/>
              <a:t>29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45412463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28A382F6-AFAA-4C27-84A7-68E3BB8EDAE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11527" y="0"/>
            <a:ext cx="9568945" cy="6858000"/>
          </a:xfrm>
          <a:prstGeom prst="rect">
            <a:avLst/>
          </a:prstGeom>
        </p:spPr>
      </p:pic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280539-4FAF-4578-9DAF-E79F2FEC302C}" type="slidenum">
              <a:rPr lang="en-GB" smtClean="0"/>
              <a:t>30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91500928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hlinkClick r:id="rId2"/>
            <a:extLst>
              <a:ext uri="{FF2B5EF4-FFF2-40B4-BE49-F238E27FC236}">
                <a16:creationId xmlns:a16="http://schemas.microsoft.com/office/drawing/2014/main" id="{05F2FCFB-6802-4589-949F-DADA1018DAB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87834"/>
            <a:ext cx="12192000" cy="5682331"/>
          </a:xfrm>
          <a:prstGeom prst="rect">
            <a:avLst/>
          </a:prstGeom>
        </p:spPr>
      </p:pic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280539-4FAF-4578-9DAF-E79F2FEC302C}" type="slidenum">
              <a:rPr lang="en-GB" smtClean="0"/>
              <a:t>31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62526299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6AD2FE13-9A46-4F43-B247-97804D389A0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94948" y="529538"/>
            <a:ext cx="10069527" cy="5490261"/>
          </a:xfrm>
          <a:prstGeom prst="rect">
            <a:avLst/>
          </a:prstGeom>
        </p:spPr>
      </p:pic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280539-4FAF-4578-9DAF-E79F2FEC302C}" type="slidenum">
              <a:rPr lang="en-GB" smtClean="0"/>
              <a:t>32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15375845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FA75C6A7-5004-4905-A27A-596D41DAEE4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3375" y="402917"/>
            <a:ext cx="11525250" cy="1009650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A5FE1896-DF8B-4777-8D41-51E3F6FD5A6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3375" y="1850624"/>
            <a:ext cx="4735127" cy="3156751"/>
          </a:xfrm>
          <a:prstGeom prst="rect">
            <a:avLst/>
          </a:prstGeom>
        </p:spPr>
      </p:pic>
      <p:sp>
        <p:nvSpPr>
          <p:cNvPr id="4" name="Rectangle 3">
            <a:extLst>
              <a:ext uri="{FF2B5EF4-FFF2-40B4-BE49-F238E27FC236}">
                <a16:creationId xmlns:a16="http://schemas.microsoft.com/office/drawing/2014/main" id="{CFEA2565-0664-4E24-9FC5-8822A5F5B8AA}"/>
              </a:ext>
            </a:extLst>
          </p:cNvPr>
          <p:cNvSpPr/>
          <p:nvPr/>
        </p:nvSpPr>
        <p:spPr>
          <a:xfrm>
            <a:off x="5302928" y="1412567"/>
            <a:ext cx="6889072" cy="489364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2400" dirty="0"/>
              <a:t>Warren Buffett, who campaigned for Hillary Clinton in 2016, has never been a fan of President Trump. </a:t>
            </a:r>
          </a:p>
          <a:p>
            <a:endParaRPr lang="en-US" sz="2400" dirty="0"/>
          </a:p>
          <a:p>
            <a:r>
              <a:rPr lang="en-US" sz="2400" dirty="0"/>
              <a:t>The third-richest person in America has criticized the 260th </a:t>
            </a:r>
            <a:r>
              <a:rPr lang="en-US" sz="2400" dirty="0" err="1"/>
              <a:t>richest’s</a:t>
            </a:r>
            <a:r>
              <a:rPr lang="en-US" sz="2400" dirty="0"/>
              <a:t> withholding of his tax returns, trickle-down economic policy and tax plan. Now Buffett may have a new reason to be unhappy with the President: Trump’s proposed tariffs on Chinese imports have caused a market drop. </a:t>
            </a:r>
          </a:p>
          <a:p>
            <a:endParaRPr lang="en-US" sz="2400" dirty="0"/>
          </a:p>
          <a:p>
            <a:r>
              <a:rPr lang="en-US" sz="2400" dirty="0"/>
              <a:t>One result? Buffett’s net worth has tumbled $6.2 billion this week, to $82.6 billion, according to Forbes’ real-time rankings of the world’s billionaires.</a:t>
            </a:r>
            <a:endParaRPr lang="en-GB" sz="2400" dirty="0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83CFD558-5F5D-4C69-ACB6-8E82E0A1E094}"/>
              </a:ext>
            </a:extLst>
          </p:cNvPr>
          <p:cNvSpPr/>
          <p:nvPr/>
        </p:nvSpPr>
        <p:spPr>
          <a:xfrm>
            <a:off x="333375" y="5901085"/>
            <a:ext cx="3892396" cy="55399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1000" dirty="0">
                <a:hlinkClick r:id="rId4"/>
              </a:rPr>
              <a:t>https://www.forbes.com/sites/maddieberg/2018/03/24/amid-tariff-talk-and-trade-war-fears-warren-buffett-net-worth-falls-6-2-billion-in-one-week/#370338aa2a12</a:t>
            </a:r>
            <a:r>
              <a:rPr lang="en-GB" sz="1000" dirty="0"/>
              <a:t> 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280539-4FAF-4578-9DAF-E79F2FEC302C}" type="slidenum">
              <a:rPr lang="en-GB" smtClean="0"/>
              <a:t>33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899183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hlinkClick r:id="rId2"/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290513" y="-47625"/>
            <a:ext cx="12773025" cy="6953250"/>
          </a:xfrm>
          <a:prstGeom prst="rect">
            <a:avLst/>
          </a:prstGeom>
        </p:spPr>
      </p:pic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280539-4FAF-4578-9DAF-E79F2FEC302C}" type="slidenum">
              <a:rPr lang="en-GB" smtClean="0"/>
              <a:t>34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45676116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43025" y="1262062"/>
            <a:ext cx="9505950" cy="4333875"/>
          </a:xfrm>
          <a:prstGeom prst="rect">
            <a:avLst/>
          </a:prstGeom>
        </p:spPr>
      </p:pic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280539-4FAF-4578-9DAF-E79F2FEC302C}" type="slidenum">
              <a:rPr lang="en-GB" smtClean="0"/>
              <a:t>35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15732080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Mahbubani, K. (1990) </a:t>
            </a:r>
            <a:r>
              <a:rPr lang="en-US" i="1" dirty="0"/>
              <a:t>The 10 Commandments for Developing Countries in the Nineties.</a:t>
            </a:r>
            <a:r>
              <a:rPr lang="en-US" dirty="0"/>
              <a:t> Environment Guardian 21</a:t>
            </a:r>
            <a:r>
              <a:rPr lang="en-US" baseline="30000" dirty="0"/>
              <a:t>st</a:t>
            </a:r>
            <a:r>
              <a:rPr lang="en-US" dirty="0"/>
              <a:t>  September 1990</a:t>
            </a:r>
            <a:endParaRPr lang="en-GB" dirty="0"/>
          </a:p>
          <a:p>
            <a:r>
              <a:rPr lang="en-GB" dirty="0"/>
              <a:t>Mahbubani, K. (2015) </a:t>
            </a:r>
            <a:r>
              <a:rPr lang="en-GB" i="1" dirty="0"/>
              <a:t>Can Asians Think (</a:t>
            </a:r>
            <a:r>
              <a:rPr lang="en-GB" dirty="0"/>
              <a:t>4th edition). Singapore: Marshall Cavendish</a:t>
            </a:r>
          </a:p>
          <a:p>
            <a:r>
              <a:rPr lang="en-GB" dirty="0"/>
              <a:t>Ryder, K. (2011) </a:t>
            </a:r>
            <a:r>
              <a:rPr lang="en-GB" i="1" dirty="0"/>
              <a:t>How to crack Asian business culture</a:t>
            </a:r>
            <a:r>
              <a:rPr lang="en-GB" dirty="0"/>
              <a:t>, available at,  </a:t>
            </a:r>
            <a:r>
              <a:rPr lang="en-GB" u="sng" dirty="0">
                <a:hlinkClick r:id="rId2"/>
              </a:rPr>
              <a:t>http://fortune.com/2011/01/28/how-to-crack-asian-business-culture/</a:t>
            </a:r>
            <a:r>
              <a:rPr lang="en-GB" dirty="0"/>
              <a:t> </a:t>
            </a:r>
          </a:p>
          <a:p>
            <a:endParaRPr lang="en-GB" dirty="0"/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280539-4FAF-4578-9DAF-E79F2FEC302C}" type="slidenum">
              <a:rPr lang="en-GB" smtClean="0"/>
              <a:t>36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10435858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492</TotalTime>
  <Words>1256</Words>
  <Application>Microsoft Office PowerPoint</Application>
  <PresentationFormat>Widescreen</PresentationFormat>
  <Paragraphs>165</Paragraphs>
  <Slides>36</Slides>
  <Notes>1</Notes>
  <HiddenSlides>0</HiddenSlides>
  <MMClips>5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36</vt:i4>
      </vt:variant>
    </vt:vector>
  </HeadingPairs>
  <TitlesOfParts>
    <vt:vector size="42" baseType="lpstr">
      <vt:lpstr>Arial</vt:lpstr>
      <vt:lpstr>Calibri</vt:lpstr>
      <vt:lpstr>Calibri Light</vt:lpstr>
      <vt:lpstr>Myriad Pro</vt:lpstr>
      <vt:lpstr>Office Theme</vt:lpstr>
      <vt:lpstr>20140311PresentationUWTSDTemplate</vt:lpstr>
      <vt:lpstr>The Cultural Dimension of Global Ethics</vt:lpstr>
      <vt:lpstr>PowerPoint Presentation</vt:lpstr>
      <vt:lpstr>Content</vt:lpstr>
      <vt:lpstr>What is ‘culture’?</vt:lpstr>
      <vt:lpstr>Cultural Differences</vt:lpstr>
      <vt:lpstr>PowerPoint Presentation</vt:lpstr>
      <vt:lpstr>Michael Witt (MW)</vt:lpstr>
      <vt:lpstr>Cultural Differences</vt:lpstr>
      <vt:lpstr>Why do companies exist?</vt:lpstr>
      <vt:lpstr>Kishore Mahbubani’s 10 Commandments</vt:lpstr>
      <vt:lpstr>Kishore Mahbubani’s 10 Commandments</vt:lpstr>
      <vt:lpstr>Professor Kishore Mahbubani</vt:lpstr>
      <vt:lpstr>Professor Kishore Mahbubani</vt:lpstr>
      <vt:lpstr>PowerPoint Presentation</vt:lpstr>
      <vt:lpstr>PowerPoint Presentation</vt:lpstr>
      <vt:lpstr>South Korea</vt:lpstr>
      <vt:lpstr>PowerPoint Presentation</vt:lpstr>
      <vt:lpstr>Shared international interests?</vt:lpstr>
      <vt:lpstr>PowerPoint Presentation</vt:lpstr>
      <vt:lpstr>PowerPoint Presentation</vt:lpstr>
      <vt:lpstr>PowerPoint Presentation</vt:lpstr>
      <vt:lpstr> Should the purpose of business be to serve communities? 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Rushe and Helmore (2018)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Mike Durke</dc:creator>
  <cp:lastModifiedBy>Mike Durke</cp:lastModifiedBy>
  <cp:revision>26</cp:revision>
  <dcterms:created xsi:type="dcterms:W3CDTF">2018-03-30T08:37:32Z</dcterms:created>
  <dcterms:modified xsi:type="dcterms:W3CDTF">2023-11-21T11:15:46Z</dcterms:modified>
</cp:coreProperties>
</file>