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3"/>
  </p:handoutMasterIdLst>
  <p:sldIdLst>
    <p:sldId id="262" r:id="rId2"/>
    <p:sldId id="263" r:id="rId3"/>
    <p:sldId id="281" r:id="rId4"/>
    <p:sldId id="270" r:id="rId5"/>
    <p:sldId id="261" r:id="rId6"/>
    <p:sldId id="265" r:id="rId7"/>
    <p:sldId id="279" r:id="rId8"/>
    <p:sldId id="260" r:id="rId9"/>
    <p:sldId id="266" r:id="rId10"/>
    <p:sldId id="277" r:id="rId11"/>
    <p:sldId id="264" r:id="rId12"/>
    <p:sldId id="274" r:id="rId13"/>
    <p:sldId id="257" r:id="rId14"/>
    <p:sldId id="258" r:id="rId15"/>
    <p:sldId id="271" r:id="rId16"/>
    <p:sldId id="256" r:id="rId17"/>
    <p:sldId id="276" r:id="rId18"/>
    <p:sldId id="272" r:id="rId19"/>
    <p:sldId id="278" r:id="rId20"/>
    <p:sldId id="273" r:id="rId21"/>
    <p:sldId id="275" r:id="rId2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7" d="100"/>
          <a:sy n="107" d="100"/>
        </p:scale>
        <p:origin x="-944"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handoutMaster" Target="handoutMasters/handout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D263717-0513-4C6D-9798-05179DFC6A21}" type="datetimeFigureOut">
              <a:rPr lang="en-GB" smtClean="0"/>
              <a:pPr/>
              <a:t>19/09/18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7A30923-F25B-4A36-9AE7-87F509B43FC9}" type="slidenum">
              <a:rPr lang="en-GB" smtClean="0"/>
              <a:pPr/>
              <a:t>‹#›</a:t>
            </a:fld>
            <a:endParaRPr lang="en-GB"/>
          </a:p>
        </p:txBody>
      </p:sp>
    </p:spTree>
    <p:extLst>
      <p:ext uri="{BB962C8B-B14F-4D97-AF65-F5344CB8AC3E}">
        <p14:creationId xmlns:p14="http://schemas.microsoft.com/office/powerpoint/2010/main" val="39727100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19/09/18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19/09/18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AB2F4F0-B1DC-524D-A8E5-B7D102780692}" type="datetimeFigureOut">
              <a:rPr lang="en-US" smtClean="0"/>
              <a:pPr/>
              <a:t>19/09/18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AB2F4F0-B1DC-524D-A8E5-B7D102780692}" type="datetimeFigureOut">
              <a:rPr lang="en-US" smtClean="0"/>
              <a:pPr/>
              <a:t>19/09/18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AB2F4F0-B1DC-524D-A8E5-B7D102780692}" type="datetimeFigureOut">
              <a:rPr lang="en-US" smtClean="0"/>
              <a:pPr/>
              <a:t>19/09/18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AB2F4F0-B1DC-524D-A8E5-B7D102780692}" type="datetimeFigureOut">
              <a:rPr lang="en-US" smtClean="0"/>
              <a:pPr/>
              <a:t>19/09/18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B2F4F0-B1DC-524D-A8E5-B7D102780692}" type="datetimeFigureOut">
              <a:rPr lang="en-US" smtClean="0"/>
              <a:pPr/>
              <a:t>19/09/18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B2F4F0-B1DC-524D-A8E5-B7D102780692}" type="datetimeFigureOut">
              <a:rPr lang="en-US" smtClean="0"/>
              <a:pPr/>
              <a:t>19/09/18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B2F4F0-B1DC-524D-A8E5-B7D102780692}" type="datetimeFigureOut">
              <a:rPr lang="en-US" smtClean="0"/>
              <a:pPr/>
              <a:t>19/09/18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19/09/18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19/09/18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B2F4F0-B1DC-524D-A8E5-B7D102780692}" type="datetimeFigureOut">
              <a:rPr lang="en-US" smtClean="0"/>
              <a:pPr/>
              <a:t>19/09/18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86FF37-AB92-884E-AC3C-1FF44AC06FA6}"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youtube.com/watch?v=3zdazJ0X1nc&amp;feature=player_embedded" TargetMode="External"/><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png"/><Relationship Id="rId3"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png"/><Relationship Id="rId3" Type="http://schemas.openxmlformats.org/officeDocument/2006/relationships/image" Target="../media/image21.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2.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4.jpeg"/><Relationship Id="rId3" Type="http://schemas.openxmlformats.org/officeDocument/2006/relationships/image" Target="../media/image25.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05310"/>
            <a:ext cx="7772400" cy="1470025"/>
          </a:xfrm>
        </p:spPr>
        <p:txBody>
          <a:bodyPr/>
          <a:lstStyle/>
          <a:p>
            <a:r>
              <a:rPr lang="en-US" dirty="0" err="1" smtClean="0"/>
              <a:t>Mbuti</a:t>
            </a:r>
            <a:r>
              <a:rPr lang="en-US" dirty="0" smtClean="0"/>
              <a:t> of the </a:t>
            </a:r>
            <a:r>
              <a:rPr lang="en-US" dirty="0" err="1" smtClean="0"/>
              <a:t>Ituri</a:t>
            </a:r>
            <a:r>
              <a:rPr lang="en-US" dirty="0" smtClean="0"/>
              <a:t> forest</a:t>
            </a:r>
            <a:endParaRPr lang="en-US" dirty="0"/>
          </a:p>
        </p:txBody>
      </p:sp>
      <p:pic>
        <p:nvPicPr>
          <p:cNvPr id="4" name="Picture 3"/>
          <p:cNvPicPr>
            <a:picLocks noChangeAspect="1"/>
          </p:cNvPicPr>
          <p:nvPr/>
        </p:nvPicPr>
        <p:blipFill>
          <a:blip r:embed="rId2"/>
          <a:stretch>
            <a:fillRect/>
          </a:stretch>
        </p:blipFill>
        <p:spPr>
          <a:xfrm>
            <a:off x="1674597" y="2558254"/>
            <a:ext cx="5864580" cy="3903204"/>
          </a:xfrm>
          <a:prstGeom prst="rect">
            <a:avLst/>
          </a:prstGeom>
        </p:spPr>
      </p:pic>
    </p:spTree>
    <p:extLst>
      <p:ext uri="{BB962C8B-B14F-4D97-AF65-F5344CB8AC3E}">
        <p14:creationId xmlns:p14="http://schemas.microsoft.com/office/powerpoint/2010/main" val="155308204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Colin Turnbull’s bio and key texts </a:t>
            </a:r>
            <a:endParaRPr lang="en-US" i="1" dirty="0"/>
          </a:p>
        </p:txBody>
      </p:sp>
      <p:sp>
        <p:nvSpPr>
          <p:cNvPr id="3" name="Content Placeholder 2"/>
          <p:cNvSpPr>
            <a:spLocks noGrp="1"/>
          </p:cNvSpPr>
          <p:nvPr>
            <p:ph sz="half" idx="2"/>
          </p:nvPr>
        </p:nvSpPr>
        <p:spPr>
          <a:xfrm>
            <a:off x="4648200" y="1600200"/>
            <a:ext cx="4038600" cy="5097545"/>
          </a:xfrm>
        </p:spPr>
        <p:txBody>
          <a:bodyPr/>
          <a:lstStyle/>
          <a:p>
            <a:pPr marL="0" indent="0">
              <a:buNone/>
            </a:pPr>
            <a:r>
              <a:rPr lang="en-US" sz="2400" dirty="0" smtClean="0"/>
              <a:t>1961 </a:t>
            </a:r>
            <a:r>
              <a:rPr lang="en-US" sz="2400" i="1" dirty="0" smtClean="0"/>
              <a:t>The Forest People</a:t>
            </a:r>
          </a:p>
          <a:p>
            <a:pPr marL="0" indent="0">
              <a:buNone/>
            </a:pPr>
            <a:r>
              <a:rPr lang="en-US" sz="2400" dirty="0" smtClean="0"/>
              <a:t>1965</a:t>
            </a:r>
            <a:r>
              <a:rPr lang="en-US" sz="2400" i="1" dirty="0" smtClean="0"/>
              <a:t> The Wayward Servants</a:t>
            </a:r>
          </a:p>
          <a:p>
            <a:pPr marL="0" indent="0">
              <a:buNone/>
            </a:pPr>
            <a:r>
              <a:rPr lang="en-US" sz="2400" dirty="0" smtClean="0"/>
              <a:t>1972 </a:t>
            </a:r>
            <a:r>
              <a:rPr lang="en-US" sz="2400" i="1" dirty="0" smtClean="0"/>
              <a:t>The Mountain People</a:t>
            </a:r>
            <a:endParaRPr lang="en-US" sz="2400" dirty="0" smtClean="0"/>
          </a:p>
          <a:p>
            <a:pPr marL="0" indent="0">
              <a:buNone/>
            </a:pPr>
            <a:r>
              <a:rPr lang="en-US" sz="2400" dirty="0" smtClean="0"/>
              <a:t>1983</a:t>
            </a:r>
            <a:r>
              <a:rPr lang="en-US" sz="2400" i="1" dirty="0" smtClean="0"/>
              <a:t> The Human Cycle</a:t>
            </a:r>
          </a:p>
          <a:p>
            <a:pPr marL="0" indent="0">
              <a:buNone/>
            </a:pPr>
            <a:r>
              <a:rPr lang="en-US" sz="2400" dirty="0" smtClean="0"/>
              <a:t>1983</a:t>
            </a:r>
            <a:r>
              <a:rPr lang="en-US" sz="2400" i="1" dirty="0" smtClean="0"/>
              <a:t> The </a:t>
            </a:r>
            <a:r>
              <a:rPr lang="en-US" sz="2400" i="1" dirty="0" err="1" smtClean="0"/>
              <a:t>Mbuti</a:t>
            </a:r>
            <a:r>
              <a:rPr lang="en-US" sz="2400" i="1" dirty="0" smtClean="0"/>
              <a:t> Pygmies: Change and Adaptation</a:t>
            </a:r>
            <a:endParaRPr lang="en-US" sz="2400" i="1" dirty="0"/>
          </a:p>
          <a:p>
            <a:endParaRPr lang="en-US" dirty="0"/>
          </a:p>
        </p:txBody>
      </p:sp>
      <p:pic>
        <p:nvPicPr>
          <p:cNvPr id="6" name="Content Placeholder 5"/>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7" name="Picture 6"/>
          <p:cNvPicPr>
            <a:picLocks noChangeAspect="1"/>
          </p:cNvPicPr>
          <p:nvPr/>
        </p:nvPicPr>
        <p:blipFill>
          <a:blip r:embed="rId3"/>
          <a:stretch>
            <a:fillRect/>
          </a:stretch>
        </p:blipFill>
        <p:spPr>
          <a:xfrm>
            <a:off x="5323416" y="4591580"/>
            <a:ext cx="1052285" cy="1534583"/>
          </a:xfrm>
          <a:prstGeom prst="rect">
            <a:avLst/>
          </a:prstGeom>
        </p:spPr>
      </p:pic>
      <p:pic>
        <p:nvPicPr>
          <p:cNvPr id="9" name="Picture 8"/>
          <p:cNvPicPr>
            <a:picLocks noChangeAspect="1"/>
          </p:cNvPicPr>
          <p:nvPr/>
        </p:nvPicPr>
        <p:blipFill>
          <a:blip r:embed="rId4"/>
          <a:stretch>
            <a:fillRect/>
          </a:stretch>
        </p:blipFill>
        <p:spPr>
          <a:xfrm>
            <a:off x="6514272" y="4591580"/>
            <a:ext cx="1200978" cy="1534583"/>
          </a:xfrm>
          <a:prstGeom prst="rect">
            <a:avLst/>
          </a:prstGeom>
        </p:spPr>
      </p:pic>
    </p:spTree>
    <p:extLst>
      <p:ext uri="{BB962C8B-B14F-4D97-AF65-F5344CB8AC3E}">
        <p14:creationId xmlns:p14="http://schemas.microsoft.com/office/powerpoint/2010/main" val="416112308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Locations of various groups</a:t>
            </a:r>
            <a:endParaRPr lang="en-US" dirty="0"/>
          </a:p>
        </p:txBody>
      </p:sp>
      <p:pic>
        <p:nvPicPr>
          <p:cNvPr id="5" name="Picture 4"/>
          <p:cNvPicPr>
            <a:picLocks noChangeAspect="1"/>
          </p:cNvPicPr>
          <p:nvPr/>
        </p:nvPicPr>
        <p:blipFill>
          <a:blip r:embed="rId2"/>
          <a:stretch>
            <a:fillRect/>
          </a:stretch>
        </p:blipFill>
        <p:spPr>
          <a:xfrm>
            <a:off x="0" y="1844490"/>
            <a:ext cx="9144000" cy="5013510"/>
          </a:xfrm>
          <a:prstGeom prst="rect">
            <a:avLst/>
          </a:prstGeom>
        </p:spPr>
      </p:pic>
    </p:spTree>
    <p:extLst>
      <p:ext uri="{BB962C8B-B14F-4D97-AF65-F5344CB8AC3E}">
        <p14:creationId xmlns:p14="http://schemas.microsoft.com/office/powerpoint/2010/main" val="1483782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forest – (</a:t>
            </a:r>
            <a:r>
              <a:rPr lang="en-GB" i="1" dirty="0" err="1" smtClean="0"/>
              <a:t>ndura</a:t>
            </a:r>
            <a:r>
              <a:rPr lang="en-GB" dirty="0" smtClean="0"/>
              <a:t>)</a:t>
            </a:r>
            <a:endParaRPr lang="en-GB" dirty="0"/>
          </a:p>
        </p:txBody>
      </p:sp>
      <p:sp>
        <p:nvSpPr>
          <p:cNvPr id="3" name="Content Placeholder 2"/>
          <p:cNvSpPr>
            <a:spLocks noGrp="1"/>
          </p:cNvSpPr>
          <p:nvPr>
            <p:ph sz="half" idx="1"/>
          </p:nvPr>
        </p:nvSpPr>
        <p:spPr/>
        <p:txBody>
          <a:bodyPr>
            <a:normAutofit/>
          </a:bodyPr>
          <a:lstStyle/>
          <a:p>
            <a:r>
              <a:rPr lang="en-GB" i="1" dirty="0" err="1" smtClean="0"/>
              <a:t>Bamiki</a:t>
            </a:r>
            <a:r>
              <a:rPr lang="en-GB" i="1" dirty="0" smtClean="0"/>
              <a:t> </a:t>
            </a:r>
            <a:r>
              <a:rPr lang="en-GB" i="1" dirty="0" err="1" smtClean="0"/>
              <a:t>Bandura</a:t>
            </a:r>
            <a:r>
              <a:rPr lang="en-GB" i="1" dirty="0" smtClean="0"/>
              <a:t> </a:t>
            </a:r>
            <a:r>
              <a:rPr lang="en-GB" dirty="0" smtClean="0"/>
              <a:t>– children of the forest</a:t>
            </a:r>
          </a:p>
          <a:p>
            <a:r>
              <a:rPr lang="en-GB" dirty="0" smtClean="0"/>
              <a:t>Forest as dominant idiom</a:t>
            </a:r>
          </a:p>
          <a:p>
            <a:pPr lvl="1"/>
            <a:r>
              <a:rPr lang="en-GB" dirty="0" smtClean="0"/>
              <a:t>Family </a:t>
            </a:r>
          </a:p>
          <a:p>
            <a:pPr lvl="1"/>
            <a:r>
              <a:rPr lang="en-GB" dirty="0" smtClean="0"/>
              <a:t>Represents  life and reproduction – womb</a:t>
            </a:r>
          </a:p>
          <a:p>
            <a:pPr lvl="1"/>
            <a:r>
              <a:rPr lang="en-GB" dirty="0" smtClean="0"/>
              <a:t>God</a:t>
            </a:r>
          </a:p>
          <a:p>
            <a:pPr lvl="1"/>
            <a:r>
              <a:rPr lang="en-GB" dirty="0" smtClean="0"/>
              <a:t>Spherical  </a:t>
            </a:r>
          </a:p>
          <a:p>
            <a:pPr lvl="1"/>
            <a:endParaRPr lang="en-GB" dirty="0" smtClean="0"/>
          </a:p>
          <a:p>
            <a:pPr>
              <a:buNone/>
            </a:pPr>
            <a:endParaRPr lang="en-GB" dirty="0" smtClean="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8988425" y="7658100"/>
            <a:ext cx="4038600" cy="4525963"/>
          </a:xfrm>
        </p:spPr>
      </p:pic>
      <p:pic>
        <p:nvPicPr>
          <p:cNvPr id="26626" name="Picture 2" descr="http://basenji-freunde.com/regenwald.jpg"/>
          <p:cNvPicPr>
            <a:picLocks noChangeAspect="1" noChangeArrowheads="1"/>
          </p:cNvPicPr>
          <p:nvPr/>
        </p:nvPicPr>
        <p:blipFill>
          <a:blip r:embed="rId3" cstate="print"/>
          <a:srcRect/>
          <a:stretch>
            <a:fillRect/>
          </a:stretch>
        </p:blipFill>
        <p:spPr bwMode="auto">
          <a:xfrm>
            <a:off x="4215161" y="1600200"/>
            <a:ext cx="4471639" cy="4525963"/>
          </a:xfrm>
          <a:prstGeom prst="rect">
            <a:avLst/>
          </a:prstGeom>
          <a:noFill/>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32314" y="4773290"/>
            <a:ext cx="1168941" cy="1794324"/>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New build (hut = </a:t>
            </a:r>
            <a:r>
              <a:rPr lang="en-US" i="1" dirty="0" err="1" smtClean="0"/>
              <a:t>endu</a:t>
            </a:r>
            <a:r>
              <a:rPr lang="en-US" i="1" dirty="0" smtClean="0"/>
              <a:t>; </a:t>
            </a:r>
            <a:r>
              <a:rPr lang="en-US" dirty="0" smtClean="0"/>
              <a:t>womb = </a:t>
            </a:r>
            <a:r>
              <a:rPr lang="en-US" i="1" dirty="0" err="1" smtClean="0"/>
              <a:t>ndu</a:t>
            </a:r>
            <a:r>
              <a:rPr lang="en-US" dirty="0" smtClean="0"/>
              <a:t> )</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4367488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a house</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97423326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Inside a hut</a:t>
            </a:r>
            <a:endParaRPr lang="en-GB" dirty="0"/>
          </a:p>
        </p:txBody>
      </p:sp>
      <p:pic>
        <p:nvPicPr>
          <p:cNvPr id="4" name="Content Placeholder 3" descr="mbuti inside hut.jpg"/>
          <p:cNvPicPr>
            <a:picLocks noGrp="1" noChangeAspect="1"/>
          </p:cNvPicPr>
          <p:nvPr>
            <p:ph idx="1"/>
          </p:nvPr>
        </p:nvPicPr>
        <p:blipFill>
          <a:blip r:embed="rId2"/>
          <a:stretch>
            <a:fillRect/>
          </a:stretch>
        </p:blipFill>
        <p:spPr>
          <a:xfrm>
            <a:off x="910443" y="1692613"/>
            <a:ext cx="7188384" cy="4788000"/>
          </a:xfrm>
        </p:spPr>
      </p:pic>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Mobility </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2203973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noise</a:t>
            </a:r>
            <a:endParaRPr lang="en-US" dirty="0"/>
          </a:p>
        </p:txBody>
      </p:sp>
      <p:pic>
        <p:nvPicPr>
          <p:cNvPr id="4" name="Content Placeholder 3">
            <a:hlinkClick r:id="rId2"/>
          </p:cNvPr>
          <p:cNvPicPr>
            <a:picLocks noGrp="1" noChangeAspect="1"/>
          </p:cNvPicPr>
          <p:nvPr>
            <p:ph idx="1"/>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03806199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 is gender neutral and mobile</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Grandparent = </a:t>
            </a:r>
            <a:r>
              <a:rPr lang="en-GB" i="1" dirty="0" err="1" smtClean="0"/>
              <a:t>tata</a:t>
            </a:r>
            <a:endParaRPr lang="en-GB" i="1" dirty="0" smtClean="0"/>
          </a:p>
          <a:p>
            <a:r>
              <a:rPr lang="en-GB" dirty="0" smtClean="0"/>
              <a:t>Sibling = </a:t>
            </a:r>
            <a:r>
              <a:rPr lang="en-GB" i="1" dirty="0" err="1" smtClean="0"/>
              <a:t>apua’i</a:t>
            </a:r>
            <a:endParaRPr lang="en-GB" i="1" dirty="0" smtClean="0"/>
          </a:p>
          <a:p>
            <a:r>
              <a:rPr lang="en-GB" dirty="0" smtClean="0"/>
              <a:t>Child = </a:t>
            </a:r>
            <a:r>
              <a:rPr lang="en-GB" i="1" dirty="0" err="1" smtClean="0"/>
              <a:t>miki</a:t>
            </a:r>
            <a:endParaRPr lang="en-GB" i="1" dirty="0" smtClean="0"/>
          </a:p>
          <a:p>
            <a:endParaRPr lang="en-GB" dirty="0" smtClean="0"/>
          </a:p>
          <a:p>
            <a:r>
              <a:rPr lang="en-GB" dirty="0" smtClean="0"/>
              <a:t>Only exceptions</a:t>
            </a:r>
          </a:p>
          <a:p>
            <a:r>
              <a:rPr lang="en-GB" dirty="0" smtClean="0"/>
              <a:t>Mother = </a:t>
            </a:r>
            <a:r>
              <a:rPr lang="en-GB" i="1" dirty="0" err="1" smtClean="0"/>
              <a:t>ema</a:t>
            </a:r>
            <a:endParaRPr lang="en-GB" i="1" dirty="0" smtClean="0"/>
          </a:p>
          <a:p>
            <a:r>
              <a:rPr lang="en-GB" dirty="0" smtClean="0"/>
              <a:t>Father = </a:t>
            </a:r>
            <a:r>
              <a:rPr lang="en-GB" i="1" dirty="0" err="1" smtClean="0"/>
              <a:t>eba</a:t>
            </a:r>
            <a:endParaRPr lang="en-GB" i="1" dirty="0" smtClean="0"/>
          </a:p>
          <a:p>
            <a:endParaRPr lang="en-GB" i="1" dirty="0" smtClean="0"/>
          </a:p>
          <a:p>
            <a:endParaRPr lang="en-GB" i="1" dirty="0" smtClean="0"/>
          </a:p>
          <a:p>
            <a:r>
              <a:rPr lang="en-GB" dirty="0" smtClean="0"/>
              <a:t>Mother and father are equal, father takes over childcare when solids are eaten</a:t>
            </a:r>
            <a:endParaRPr lang="en-GB" dirty="0"/>
          </a:p>
        </p:txBody>
      </p:sp>
      <p:sp>
        <p:nvSpPr>
          <p:cNvPr id="4" name="Content Placeholder 3"/>
          <p:cNvSpPr>
            <a:spLocks noGrp="1"/>
          </p:cNvSpPr>
          <p:nvPr>
            <p:ph sz="half" idx="2"/>
          </p:nvPr>
        </p:nvSpPr>
        <p:spPr/>
        <p:txBody>
          <a:bodyPr>
            <a:normAutofit fontScale="77500" lnSpcReduction="20000"/>
          </a:bodyPr>
          <a:lstStyle/>
          <a:p>
            <a:r>
              <a:rPr lang="en-GB" i="1" dirty="0" smtClean="0"/>
              <a:t>‘ The moment someone left the camp, even if they were siblings from the same womb, the kinship terms of address and reference were no longer used, but were replaced by personal names. Conversely when a stranger, totally unrelated by kinship, was accepted into the camp and became a member of that economic unit, he or she was accorded kinship status according to age and marital condition’ </a:t>
            </a:r>
            <a:r>
              <a:rPr lang="en-GB" dirty="0" smtClean="0"/>
              <a:t>Turnbull, 1983: 35</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Gender roles, marriage and child care</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638762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 - The </a:t>
            </a:r>
            <a:r>
              <a:rPr lang="en-GB" i="1" dirty="0" err="1" smtClean="0"/>
              <a:t>Bopi</a:t>
            </a:r>
            <a:endParaRPr lang="en-GB" i="1" dirty="0"/>
          </a:p>
        </p:txBody>
      </p:sp>
      <p:sp>
        <p:nvSpPr>
          <p:cNvPr id="3" name="Content Placeholder 2"/>
          <p:cNvSpPr>
            <a:spLocks noGrp="1"/>
          </p:cNvSpPr>
          <p:nvPr>
            <p:ph sz="half" idx="1"/>
          </p:nvPr>
        </p:nvSpPr>
        <p:spPr/>
        <p:txBody>
          <a:bodyPr/>
          <a:lstStyle/>
          <a:p>
            <a:r>
              <a:rPr lang="en-GB" dirty="0" smtClean="0"/>
              <a:t>At 3 the child goes to children’s land where children rule</a:t>
            </a:r>
          </a:p>
          <a:p>
            <a:r>
              <a:rPr lang="en-GB" dirty="0" smtClean="0"/>
              <a:t>Adults are banned</a:t>
            </a:r>
          </a:p>
          <a:p>
            <a:r>
              <a:rPr lang="en-GB" dirty="0" smtClean="0"/>
              <a:t>Children are pure</a:t>
            </a:r>
          </a:p>
          <a:p>
            <a:r>
              <a:rPr lang="en-GB" dirty="0" smtClean="0"/>
              <a:t>Responsibility for group purity lies with the children politicians</a:t>
            </a:r>
          </a:p>
        </p:txBody>
      </p:sp>
      <p:pic>
        <p:nvPicPr>
          <p:cNvPr id="5" name="Content Placeholder 4" descr="circle-game-efe-ituri-forest.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495800" y="2454163"/>
            <a:ext cx="4648200" cy="307684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US"/>
          </a:p>
        </p:txBody>
      </p:sp>
      <p:sp>
        <p:nvSpPr>
          <p:cNvPr id="7" name="Subtitle 6"/>
          <p:cNvSpPr>
            <a:spLocks noGrp="1"/>
          </p:cNvSpPr>
          <p:nvPr>
            <p:ph type="subTitle" idx="1"/>
          </p:nvPr>
        </p:nvSpPr>
        <p:spPr/>
        <p:txBody>
          <a:bodyPr/>
          <a:lstStyle/>
          <a:p>
            <a:endParaRPr lang="en-US"/>
          </a:p>
        </p:txBody>
      </p:sp>
      <p:pic>
        <p:nvPicPr>
          <p:cNvPr id="8" name="Picture 7"/>
          <p:cNvPicPr>
            <a:picLocks noChangeAspect="1"/>
          </p:cNvPicPr>
          <p:nvPr/>
        </p:nvPicPr>
        <p:blipFill>
          <a:blip r:embed="rId2" cstate="print"/>
          <a:stretch>
            <a:fillRect/>
          </a:stretch>
        </p:blipFill>
        <p:spPr>
          <a:xfrm>
            <a:off x="635000" y="596900"/>
            <a:ext cx="7874000" cy="5651500"/>
          </a:xfrm>
          <a:prstGeom prst="rect">
            <a:avLst/>
          </a:prstGeom>
        </p:spPr>
      </p:pic>
    </p:spTree>
    <p:extLst>
      <p:ext uri="{BB962C8B-B14F-4D97-AF65-F5344CB8AC3E}">
        <p14:creationId xmlns:p14="http://schemas.microsoft.com/office/powerpoint/2010/main" val="1913999353"/>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i="1" dirty="0" err="1" smtClean="0"/>
              <a:t>Elima</a:t>
            </a:r>
            <a:r>
              <a:rPr lang="en-US" dirty="0" smtClean="0"/>
              <a:t> – clay covered</a:t>
            </a:r>
            <a:endParaRPr lang="en-US" dirty="0"/>
          </a:p>
        </p:txBody>
      </p:sp>
      <p:pic>
        <p:nvPicPr>
          <p:cNvPr id="4" name="Content Placeholder 3"/>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3" name="Content Placeholder 2"/>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26970639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meat myth in Turnbull, 1983 </a:t>
            </a:r>
            <a:endParaRPr lang="en-GB" dirty="0"/>
          </a:p>
        </p:txBody>
      </p:sp>
      <p:sp>
        <p:nvSpPr>
          <p:cNvPr id="3" name="Content Placeholder 2"/>
          <p:cNvSpPr>
            <a:spLocks noGrp="1"/>
          </p:cNvSpPr>
          <p:nvPr>
            <p:ph sz="half" idx="1"/>
          </p:nvPr>
        </p:nvSpPr>
        <p:spPr/>
        <p:txBody>
          <a:bodyPr>
            <a:normAutofit/>
          </a:bodyPr>
          <a:lstStyle/>
          <a:p>
            <a:r>
              <a:rPr lang="en-GB" dirty="0" smtClean="0"/>
              <a:t>Hunting created death</a:t>
            </a:r>
          </a:p>
          <a:p>
            <a:r>
              <a:rPr lang="en-GB" dirty="0" smtClean="0"/>
              <a:t>It is a crime that pollutes people</a:t>
            </a:r>
          </a:p>
          <a:p>
            <a:r>
              <a:rPr lang="en-GB" dirty="0" smtClean="0"/>
              <a:t>Immortality can be restored if it stopped</a:t>
            </a:r>
            <a:endParaRPr lang="en-GB" dirty="0"/>
          </a:p>
        </p:txBody>
      </p:sp>
      <p:sp>
        <p:nvSpPr>
          <p:cNvPr id="4" name="Content Placeholder 3"/>
          <p:cNvSpPr>
            <a:spLocks noGrp="1"/>
          </p:cNvSpPr>
          <p:nvPr>
            <p:ph sz="half" idx="2"/>
          </p:nvPr>
        </p:nvSpPr>
        <p:spPr/>
        <p:txBody>
          <a:bodyPr>
            <a:normAutofit/>
          </a:bodyPr>
          <a:lstStyle/>
          <a:p>
            <a:endParaRPr lang="en-GB"/>
          </a:p>
        </p:txBody>
      </p:sp>
      <p:pic>
        <p:nvPicPr>
          <p:cNvPr id="28674" name="Picture 2" descr="http://4.bp.blogspot.com/_xrmojYEgRvc/TDOHOAHG3xI/AAAAAAAABFI/HfSNMzn9Lps/s1600/IMG_8592headtoheadcroppygmies.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282067" y="1600200"/>
            <a:ext cx="4471639" cy="45720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Hunting practice and children  </a:t>
            </a:r>
            <a:endParaRPr lang="en-US" dirty="0"/>
          </a:p>
        </p:txBody>
      </p:sp>
      <p:pic>
        <p:nvPicPr>
          <p:cNvPr id="6" name="Content Placeholder 5"/>
          <p:cNvPicPr>
            <a:picLocks noGrp="1" noChangeAspect="1"/>
          </p:cNvPicPr>
          <p:nvPr>
            <p:ph sz="half" idx="1"/>
          </p:nvPr>
        </p:nvPicPr>
        <p:blipFill>
          <a:blip r:embed="rId2" cstate="screen">
            <a:extLst>
              <a:ext uri="{28A0092B-C50C-407E-A947-70E740481C1C}">
                <a14:useLocalDpi xmlns:a14="http://schemas.microsoft.com/office/drawing/2010/main"/>
              </a:ext>
            </a:extLst>
          </a:blip>
          <a:srcRect t="-2079"/>
          <a:stretch>
            <a:fillRect/>
          </a:stretch>
        </p:blipFill>
        <p:spPr>
          <a:xfrm>
            <a:off x="428008" y="1600200"/>
            <a:ext cx="3852162" cy="4409808"/>
          </a:xfrm>
        </p:spPr>
      </p:pic>
      <p:pic>
        <p:nvPicPr>
          <p:cNvPr id="7" name="Content Placeholder 6" descr="boy hunter.jpg"/>
          <p:cNvPicPr>
            <a:picLocks noGrp="1" noChangeAspect="1"/>
          </p:cNvPicPr>
          <p:nvPr>
            <p:ph sz="half" idx="2"/>
          </p:nvPr>
        </p:nvPicPr>
        <p:blipFill>
          <a:blip r:embed="rId3" cstate="print"/>
          <a:stretch>
            <a:fillRect/>
          </a:stretch>
        </p:blipFill>
        <p:spPr>
          <a:xfrm>
            <a:off x="5200650" y="1610519"/>
            <a:ext cx="2933700" cy="4505325"/>
          </a:xfrm>
        </p:spPr>
      </p:pic>
    </p:spTree>
    <p:extLst>
      <p:ext uri="{BB962C8B-B14F-4D97-AF65-F5344CB8AC3E}">
        <p14:creationId xmlns:p14="http://schemas.microsoft.com/office/powerpoint/2010/main" val="420276248"/>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Neighbours </a:t>
            </a:r>
            <a:endParaRPr lang="en-GB" dirty="0"/>
          </a:p>
        </p:txBody>
      </p:sp>
      <p:sp>
        <p:nvSpPr>
          <p:cNvPr id="3" name="Content Placeholder 2"/>
          <p:cNvSpPr>
            <a:spLocks noGrp="1"/>
          </p:cNvSpPr>
          <p:nvPr>
            <p:ph sz="half" idx="1"/>
          </p:nvPr>
        </p:nvSpPr>
        <p:spPr/>
        <p:txBody>
          <a:bodyPr/>
          <a:lstStyle/>
          <a:p>
            <a:r>
              <a:rPr lang="en-GB" dirty="0" smtClean="0"/>
              <a:t>Bantu neighbours represented differently</a:t>
            </a:r>
          </a:p>
          <a:p>
            <a:r>
              <a:rPr lang="en-GB" dirty="0" smtClean="0"/>
              <a:t>Turnbull describes them as easy to trick</a:t>
            </a:r>
          </a:p>
          <a:p>
            <a:r>
              <a:rPr lang="en-GB" dirty="0" smtClean="0"/>
              <a:t>Can be either abusers or partners</a:t>
            </a:r>
          </a:p>
        </p:txBody>
      </p:sp>
      <p:pic>
        <p:nvPicPr>
          <p:cNvPr id="9" name="Content Placeholder 8" descr="2083729506_660c696049_z.jpg"/>
          <p:cNvPicPr>
            <a:picLocks noGrp="1" noChangeAspect="1"/>
          </p:cNvPicPr>
          <p:nvPr>
            <p:ph sz="half" idx="2"/>
          </p:nvPr>
        </p:nvPicPr>
        <p:blipFill>
          <a:blip r:embed="rId2" cstate="print"/>
          <a:stretch>
            <a:fillRect/>
          </a:stretch>
        </p:blipFill>
        <p:spPr>
          <a:xfrm>
            <a:off x="4648200" y="2351861"/>
            <a:ext cx="4038600" cy="3022640"/>
          </a:xfrm>
        </p:spPr>
      </p:pic>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Incomers and knowledge diffusion</a:t>
            </a:r>
            <a:endParaRPr lang="en-GB" dirty="0"/>
          </a:p>
        </p:txBody>
      </p:sp>
      <p:sp>
        <p:nvSpPr>
          <p:cNvPr id="3" name="Content Placeholder 2"/>
          <p:cNvSpPr>
            <a:spLocks noGrp="1"/>
          </p:cNvSpPr>
          <p:nvPr>
            <p:ph sz="half" idx="1"/>
          </p:nvPr>
        </p:nvSpPr>
        <p:spPr/>
        <p:txBody>
          <a:bodyPr/>
          <a:lstStyle/>
          <a:p>
            <a:r>
              <a:rPr lang="en-GB" dirty="0" smtClean="0"/>
              <a:t>500 yrs ago immigration brought tools</a:t>
            </a:r>
          </a:p>
          <a:p>
            <a:r>
              <a:rPr lang="en-GB" dirty="0" smtClean="0"/>
              <a:t>Significances:</a:t>
            </a:r>
          </a:p>
          <a:p>
            <a:r>
              <a:rPr lang="en-GB" dirty="0" smtClean="0"/>
              <a:t>Knife blades – hunting and housing</a:t>
            </a:r>
          </a:p>
          <a:p>
            <a:r>
              <a:rPr lang="en-GB" dirty="0" smtClean="0"/>
              <a:t>Deforestation for crops</a:t>
            </a:r>
            <a:endParaRPr lang="en-GB" dirty="0"/>
          </a:p>
        </p:txBody>
      </p:sp>
      <p:pic>
        <p:nvPicPr>
          <p:cNvPr id="6" name="Content Placeholder 5" descr="mushroom harvest.jpg"/>
          <p:cNvPicPr>
            <a:picLocks noGrp="1" noChangeAspect="1"/>
          </p:cNvPicPr>
          <p:nvPr>
            <p:ph sz="half" idx="2"/>
          </p:nvPr>
        </p:nvPicPr>
        <p:blipFill>
          <a:blip r:embed="rId2" cstate="print"/>
          <a:stretch>
            <a:fillRect/>
          </a:stretch>
        </p:blipFill>
        <p:spPr>
          <a:xfrm>
            <a:off x="4495800" y="2492298"/>
            <a:ext cx="4191000" cy="3259943"/>
          </a:xfrm>
        </p:spPr>
      </p:pic>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Honey and chameleons </a:t>
            </a:r>
            <a:endParaRPr lang="en-GB" dirty="0"/>
          </a:p>
        </p:txBody>
      </p:sp>
      <p:pic>
        <p:nvPicPr>
          <p:cNvPr id="6" name="Content Placeholder 5" descr="mbuti honey 2.jpg"/>
          <p:cNvPicPr>
            <a:picLocks noGrp="1" noChangeAspect="1"/>
          </p:cNvPicPr>
          <p:nvPr>
            <p:ph sz="half" idx="1"/>
          </p:nvPr>
        </p:nvPicPr>
        <p:blipFill>
          <a:blip r:embed="rId2"/>
          <a:stretch>
            <a:fillRect/>
          </a:stretch>
        </p:blipFill>
        <p:spPr>
          <a:xfrm>
            <a:off x="760476" y="2720181"/>
            <a:ext cx="3432048" cy="2286000"/>
          </a:xfrm>
        </p:spPr>
      </p:pic>
      <p:pic>
        <p:nvPicPr>
          <p:cNvPr id="5" name="Content Placeholder 4" descr="mbuti honey.jpg"/>
          <p:cNvPicPr>
            <a:picLocks noGrp="1" noChangeAspect="1"/>
          </p:cNvPicPr>
          <p:nvPr>
            <p:ph sz="half" idx="2"/>
          </p:nvPr>
        </p:nvPicPr>
        <p:blipFill>
          <a:blip r:embed="rId3"/>
          <a:stretch>
            <a:fillRect/>
          </a:stretch>
        </p:blipFill>
        <p:spPr>
          <a:xfrm>
            <a:off x="5151302" y="1600200"/>
            <a:ext cx="3032395" cy="4525963"/>
          </a:xfrm>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err="1" smtClean="0"/>
              <a:t>Molimo</a:t>
            </a:r>
            <a:endParaRPr lang="en-GB" dirty="0"/>
          </a:p>
        </p:txBody>
      </p:sp>
      <p:pic>
        <p:nvPicPr>
          <p:cNvPr id="11" name="Content Placeholder 10" descr="molimo trumpet.jpg"/>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4808970" y="1737027"/>
            <a:ext cx="3780000" cy="3780000"/>
          </a:xfrm>
        </p:spPr>
      </p:pic>
      <p:sp>
        <p:nvSpPr>
          <p:cNvPr id="10" name="Content Placeholder 9"/>
          <p:cNvSpPr>
            <a:spLocks noGrp="1"/>
          </p:cNvSpPr>
          <p:nvPr>
            <p:ph sz="half" idx="1"/>
          </p:nvPr>
        </p:nvSpPr>
        <p:spPr/>
        <p:txBody>
          <a:bodyPr/>
          <a:lstStyle/>
          <a:p>
            <a:r>
              <a:rPr lang="en-GB" dirty="0" smtClean="0"/>
              <a:t>Crisis ritual</a:t>
            </a:r>
          </a:p>
          <a:p>
            <a:r>
              <a:rPr lang="en-GB" dirty="0" smtClean="0"/>
              <a:t>Trumpet used to awaken  and amuse the forest</a:t>
            </a:r>
          </a:p>
          <a:p>
            <a:r>
              <a:rPr lang="en-GB" dirty="0" smtClean="0"/>
              <a:t>Only youths can play it</a:t>
            </a:r>
          </a:p>
          <a:p>
            <a:r>
              <a:rPr lang="en-GB" dirty="0" smtClean="0"/>
              <a:t>Can destroy the village if bitchiness continues</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References</a:t>
            </a:r>
            <a:endParaRPr lang="en-GB" dirty="0"/>
          </a:p>
        </p:txBody>
      </p:sp>
      <p:sp>
        <p:nvSpPr>
          <p:cNvPr id="3" name="Content Placeholder 2"/>
          <p:cNvSpPr>
            <a:spLocks noGrp="1"/>
          </p:cNvSpPr>
          <p:nvPr>
            <p:ph idx="1"/>
          </p:nvPr>
        </p:nvSpPr>
        <p:spPr>
          <a:xfrm>
            <a:off x="457200" y="1600200"/>
            <a:ext cx="8229600" cy="4921786"/>
          </a:xfrm>
        </p:spPr>
        <p:txBody>
          <a:bodyPr>
            <a:normAutofit fontScale="92500" lnSpcReduction="20000"/>
          </a:bodyPr>
          <a:lstStyle/>
          <a:p>
            <a:r>
              <a:rPr lang="en-GB" dirty="0" err="1" smtClean="0"/>
              <a:t>Mosko</a:t>
            </a:r>
            <a:r>
              <a:rPr lang="en-GB" dirty="0" smtClean="0"/>
              <a:t>, M. S. 1987 The symbols of ‘Forest’: a structural analysis of </a:t>
            </a:r>
            <a:r>
              <a:rPr lang="en-GB" dirty="0" err="1" smtClean="0"/>
              <a:t>Mbuti</a:t>
            </a:r>
            <a:r>
              <a:rPr lang="en-GB" dirty="0" smtClean="0"/>
              <a:t> culture and social organisation. </a:t>
            </a:r>
            <a:r>
              <a:rPr lang="en-GB" i="1" dirty="0" smtClean="0"/>
              <a:t>American Anthropologist </a:t>
            </a:r>
            <a:r>
              <a:rPr lang="en-GB" dirty="0" err="1" smtClean="0"/>
              <a:t>vol</a:t>
            </a:r>
            <a:r>
              <a:rPr lang="en-GB" dirty="0" smtClean="0"/>
              <a:t> 89, 4 pp. 896-913</a:t>
            </a:r>
          </a:p>
          <a:p>
            <a:r>
              <a:rPr lang="en-GB" dirty="0" smtClean="0"/>
              <a:t>Turnbull, C. M. 1961 </a:t>
            </a:r>
            <a:r>
              <a:rPr lang="en-GB" i="1" dirty="0" smtClean="0"/>
              <a:t>The forest people: a study of the Pygmies of the Congo</a:t>
            </a:r>
            <a:r>
              <a:rPr lang="en-GB" dirty="0" smtClean="0"/>
              <a:t>. New York: Simon and Schuster</a:t>
            </a:r>
          </a:p>
          <a:p>
            <a:r>
              <a:rPr lang="en-GB" dirty="0" smtClean="0"/>
              <a:t>Turnbull, C. M. 1983 </a:t>
            </a:r>
            <a:r>
              <a:rPr lang="en-GB" i="1" dirty="0" smtClean="0"/>
              <a:t>The </a:t>
            </a:r>
            <a:r>
              <a:rPr lang="en-GB" i="1" dirty="0" err="1" smtClean="0"/>
              <a:t>Mbuti</a:t>
            </a:r>
            <a:r>
              <a:rPr lang="en-GB" i="1" dirty="0" smtClean="0"/>
              <a:t> Pygmies: change and adaptation. </a:t>
            </a:r>
            <a:r>
              <a:rPr lang="en-GB" dirty="0" err="1" smtClean="0"/>
              <a:t>Orlando</a:t>
            </a:r>
            <a:r>
              <a:rPr lang="en-GB" dirty="0" smtClean="0"/>
              <a:t>: Harcourt Brace Jovanovich</a:t>
            </a:r>
          </a:p>
          <a:p>
            <a:r>
              <a:rPr lang="en-GB" dirty="0" smtClean="0"/>
              <a:t>Turnbull, C. M. 1983 </a:t>
            </a:r>
            <a:r>
              <a:rPr lang="en-GB" i="1" dirty="0" smtClean="0"/>
              <a:t>The Human Cycle </a:t>
            </a:r>
            <a:r>
              <a:rPr lang="en-GB" dirty="0" smtClean="0"/>
              <a:t>New York: Simon and Schuster</a:t>
            </a:r>
          </a:p>
          <a:p>
            <a:endParaRPr lang="en-GB" dirty="0"/>
          </a:p>
        </p:txBody>
      </p:sp>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24925</TotalTime>
  <Words>435</Words>
  <Application>Microsoft Macintosh PowerPoint</Application>
  <PresentationFormat>On-screen Show (4:3)</PresentationFormat>
  <Paragraphs>64</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Black</vt:lpstr>
      <vt:lpstr>Mbuti of the Ituri forest</vt:lpstr>
      <vt:lpstr>Colin Turnbull’s bio and key texts </vt:lpstr>
      <vt:lpstr>Locations of various groups</vt:lpstr>
      <vt:lpstr>The forest – (ndura)</vt:lpstr>
      <vt:lpstr>New build (hut = endu; womb = ndu )</vt:lpstr>
      <vt:lpstr>Making a house</vt:lpstr>
      <vt:lpstr>Inside a hut</vt:lpstr>
      <vt:lpstr>Mobility </vt:lpstr>
      <vt:lpstr>Making noise</vt:lpstr>
      <vt:lpstr>Kin is gender neutral and mobile</vt:lpstr>
      <vt:lpstr>Gender roles, marriage and child care</vt:lpstr>
      <vt:lpstr>Children’s rights - The Bopi</vt:lpstr>
      <vt:lpstr>PowerPoint Presentation</vt:lpstr>
      <vt:lpstr>Elima – clay covered</vt:lpstr>
      <vt:lpstr>The meat myth in Turnbull, 1983 </vt:lpstr>
      <vt:lpstr>Hunting practice and children  </vt:lpstr>
      <vt:lpstr>Neighbours </vt:lpstr>
      <vt:lpstr>Incomers and knowledge diffusion</vt:lpstr>
      <vt:lpstr>Honey and chameleons </vt:lpstr>
      <vt:lpstr>Molimo</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Mbuti in Ituri forest</dc:title>
  <dc:creator>Luci Attala</dc:creator>
  <cp:lastModifiedBy>Luci Attala</cp:lastModifiedBy>
  <cp:revision>53</cp:revision>
  <dcterms:created xsi:type="dcterms:W3CDTF">2012-08-07T20:27:20Z</dcterms:created>
  <dcterms:modified xsi:type="dcterms:W3CDTF">2018-09-19T12:47:59Z</dcterms:modified>
</cp:coreProperties>
</file>