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65" r:id="rId21"/>
    <p:sldId id="277" r:id="rId22"/>
  </p:sldIdLst>
  <p:sldSz cx="14630400" cy="8229600"/>
  <p:notesSz cx="8229600" cy="14630400"/>
  <p:embeddedFontLst>
    <p:embeddedFont>
      <p:font typeface="Alexandria Medium" panose="020B0604020202020204" charset="-78"/>
      <p:regular r:id="rId24"/>
    </p:embeddedFont>
    <p:embeddedFont>
      <p:font typeface="Manrope" panose="020B0604020202020204" charset="0"/>
      <p:regular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53" d="100"/>
          <a:sy n="53" d="100"/>
        </p:scale>
        <p:origin x="74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611277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32.sv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1.svg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3.png"/><Relationship Id="rId7" Type="http://schemas.openxmlformats.org/officeDocument/2006/relationships/image" Target="../media/image37.sv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6.png"/><Relationship Id="rId5" Type="http://schemas.openxmlformats.org/officeDocument/2006/relationships/image" Target="../media/image35.svg"/><Relationship Id="rId4" Type="http://schemas.openxmlformats.org/officeDocument/2006/relationships/image" Target="../media/image34.png"/><Relationship Id="rId9" Type="http://schemas.openxmlformats.org/officeDocument/2006/relationships/image" Target="../media/image39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7" Type="http://schemas.openxmlformats.org/officeDocument/2006/relationships/image" Target="../media/image50.sv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49.svg"/><Relationship Id="rId5" Type="http://schemas.openxmlformats.org/officeDocument/2006/relationships/image" Target="../media/image48.svg"/><Relationship Id="rId4" Type="http://schemas.openxmlformats.org/officeDocument/2006/relationships/image" Target="../media/image47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144000" y="0"/>
            <a:ext cx="5486400" cy="8229600"/>
          </a:xfrm>
          <a:prstGeom prst="rect">
            <a:avLst/>
          </a:prstGeom>
          <a:solidFill>
            <a:srgbClr val="E6F7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57348" y="608290"/>
            <a:ext cx="5259586" cy="701290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93790" y="2391013"/>
            <a:ext cx="7556421" cy="21263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Securing the Enterprise Network Using Check Point Gaia</a:t>
            </a:r>
            <a:endParaRPr lang="en-US" sz="4450" dirty="0"/>
          </a:p>
        </p:txBody>
      </p:sp>
      <p:sp>
        <p:nvSpPr>
          <p:cNvPr id="5" name="Text 2"/>
          <p:cNvSpPr/>
          <p:nvPr/>
        </p:nvSpPr>
        <p:spPr>
          <a:xfrm>
            <a:off x="793790" y="5677833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40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Name:</a:t>
            </a:r>
            <a:r>
              <a:rPr lang="en-US" sz="24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Naymul Hasnat  |  </a:t>
            </a:r>
            <a:r>
              <a:rPr lang="en-US" sz="240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Student ID:</a:t>
            </a:r>
            <a:r>
              <a:rPr lang="en-US" sz="24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2432483</a:t>
            </a:r>
            <a:endParaRPr lang="en-US" sz="2400" dirty="0"/>
          </a:p>
        </p:txBody>
      </p:sp>
      <p:sp>
        <p:nvSpPr>
          <p:cNvPr id="6" name="Text 3"/>
          <p:cNvSpPr/>
          <p:nvPr/>
        </p:nvSpPr>
        <p:spPr>
          <a:xfrm>
            <a:off x="793790" y="5475565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endParaRPr lang="en-US" sz="17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450181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Introduction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2703195"/>
            <a:ext cx="6244709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Enterprise networks face constant threats including unauthorised access, reconnaissance attacks, malware, and encrypted threats. This coursework demonstrates securing an enterprise network using </a:t>
            </a: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Check Point Gaia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appliances.</a:t>
            </a:r>
            <a:endParaRPr lang="en-US" sz="1750" dirty="0"/>
          </a:p>
        </p:txBody>
      </p:sp>
      <p:sp>
        <p:nvSpPr>
          <p:cNvPr id="4" name="Text 2"/>
          <p:cNvSpPr/>
          <p:nvPr/>
        </p:nvSpPr>
        <p:spPr>
          <a:xfrm>
            <a:off x="793790" y="4721781"/>
            <a:ext cx="6244709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 </a:t>
            </a: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Security Management Server (SMS)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and </a:t>
            </a: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Security Gateway (A-GW)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are deployed and centrally managed via SmartConsole, following real-life enterprise security best practices.</a:t>
            </a:r>
            <a:endParaRPr lang="en-US" sz="1750" dirty="0"/>
          </a:p>
        </p:txBody>
      </p:sp>
      <p:sp>
        <p:nvSpPr>
          <p:cNvPr id="5" name="Shape 3"/>
          <p:cNvSpPr/>
          <p:nvPr/>
        </p:nvSpPr>
        <p:spPr>
          <a:xfrm>
            <a:off x="7599521" y="2754273"/>
            <a:ext cx="3008948" cy="2130147"/>
          </a:xfrm>
          <a:prstGeom prst="roundRect">
            <a:avLst>
              <a:gd name="adj" fmla="val 15973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833955" y="2988707"/>
            <a:ext cx="2540079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Centralised Management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7833955" y="3924181"/>
            <a:ext cx="254007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SmartConsole for unified policy control</a:t>
            </a:r>
            <a:endParaRPr lang="en-US" sz="1750" dirty="0"/>
          </a:p>
        </p:txBody>
      </p:sp>
      <p:sp>
        <p:nvSpPr>
          <p:cNvPr id="8" name="Shape 6"/>
          <p:cNvSpPr/>
          <p:nvPr/>
        </p:nvSpPr>
        <p:spPr>
          <a:xfrm>
            <a:off x="10835283" y="2754273"/>
            <a:ext cx="3008948" cy="2130147"/>
          </a:xfrm>
          <a:prstGeom prst="roundRect">
            <a:avLst>
              <a:gd name="adj" fmla="val 15973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1069717" y="2988707"/>
            <a:ext cx="2540079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Strict Access Control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11069717" y="3924181"/>
            <a:ext cx="254007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Default deny with explicit allow rules</a:t>
            </a:r>
            <a:endParaRPr lang="en-US" sz="1750" dirty="0"/>
          </a:p>
        </p:txBody>
      </p:sp>
      <p:sp>
        <p:nvSpPr>
          <p:cNvPr id="11" name="Shape 9"/>
          <p:cNvSpPr/>
          <p:nvPr/>
        </p:nvSpPr>
        <p:spPr>
          <a:xfrm>
            <a:off x="7599521" y="5111234"/>
            <a:ext cx="6244709" cy="1412915"/>
          </a:xfrm>
          <a:prstGeom prst="roundRect">
            <a:avLst>
              <a:gd name="adj" fmla="val 24081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7833955" y="5345668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Threat Prevention</a:t>
            </a: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7833955" y="5926812"/>
            <a:ext cx="577584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Advanced blades against malware &amp; zero-days</a:t>
            </a:r>
            <a:endParaRPr lang="en-US" sz="17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623768"/>
            <a:ext cx="12405479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SmartConsole Access &amp; Management Setup</a:t>
            </a:r>
            <a:endParaRPr lang="en-US" sz="44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2695074"/>
            <a:ext cx="4205168" cy="3126487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5559981" y="2444829"/>
            <a:ext cx="3913346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SmartConsole Login Screen</a:t>
            </a:r>
            <a:endParaRPr lang="en-US" sz="2200" dirty="0"/>
          </a:p>
        </p:txBody>
      </p:sp>
      <p:sp>
        <p:nvSpPr>
          <p:cNvPr id="7" name="Text 4"/>
          <p:cNvSpPr/>
          <p:nvPr/>
        </p:nvSpPr>
        <p:spPr>
          <a:xfrm>
            <a:off x="5559981" y="3025973"/>
            <a:ext cx="828413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SmartConsole was installed on the management workstation and connected to the Security Management Server at </a:t>
            </a: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IP 10.1.1.101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.</a:t>
            </a:r>
            <a:endParaRPr lang="en-US" sz="1750" dirty="0"/>
          </a:p>
        </p:txBody>
      </p:sp>
      <p:sp>
        <p:nvSpPr>
          <p:cNvPr id="8" name="Text 5"/>
          <p:cNvSpPr/>
          <p:nvPr/>
        </p:nvSpPr>
        <p:spPr>
          <a:xfrm>
            <a:off x="5656233" y="4846189"/>
            <a:ext cx="828413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Successful login confirms:</a:t>
            </a:r>
            <a:endParaRPr lang="en-US" sz="1750" dirty="0"/>
          </a:p>
        </p:txBody>
      </p:sp>
      <p:sp>
        <p:nvSpPr>
          <p:cNvPr id="9" name="Text 6"/>
          <p:cNvSpPr/>
          <p:nvPr/>
        </p:nvSpPr>
        <p:spPr>
          <a:xfrm>
            <a:off x="5559981" y="5445204"/>
            <a:ext cx="8284131" cy="12472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Management connectivity established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Correct credentials verified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Functional Security Management Server</a:t>
            </a:r>
            <a:endParaRPr lang="en-US" sz="17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201460" y="577453"/>
            <a:ext cx="8034933" cy="5537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350"/>
              </a:lnSpc>
              <a:buNone/>
            </a:pPr>
            <a:r>
              <a:rPr lang="en-US" sz="3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Security Gateway Status Verification</a:t>
            </a:r>
            <a:endParaRPr lang="en-US" sz="3450" dirty="0"/>
          </a:p>
        </p:txBody>
      </p:sp>
      <p:sp>
        <p:nvSpPr>
          <p:cNvPr id="3" name="Text 1"/>
          <p:cNvSpPr/>
          <p:nvPr/>
        </p:nvSpPr>
        <p:spPr>
          <a:xfrm>
            <a:off x="1201460" y="1408033"/>
            <a:ext cx="12227362" cy="2524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3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After connecting SmartConsole, the Security Gateway (A-GW) was successfully established and synchronised with the SMS.</a:t>
            </a:r>
            <a:endParaRPr lang="en-US" sz="135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1460" y="3045023"/>
            <a:ext cx="3998595" cy="2238494"/>
          </a:xfrm>
          <a:prstGeom prst="rect">
            <a:avLst/>
          </a:prstGeom>
        </p:spPr>
      </p:pic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9872" y="1971913"/>
            <a:ext cx="7796451" cy="4384715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1201460" y="7147322"/>
            <a:ext cx="12227362" cy="5048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3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Both screenshots confirm: Gateway </a:t>
            </a:r>
            <a:r>
              <a:rPr lang="en-US" sz="13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A-GW</a:t>
            </a:r>
            <a:r>
              <a:rPr lang="en-US" sz="13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at IP </a:t>
            </a:r>
            <a:r>
              <a:rPr lang="en-US" sz="13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10.1.1.1</a:t>
            </a:r>
            <a:r>
              <a:rPr lang="en-US" sz="13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, OS </a:t>
            </a:r>
            <a:r>
              <a:rPr lang="en-US" sz="13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Gaia R81.x</a:t>
            </a:r>
            <a:r>
              <a:rPr lang="en-US" sz="13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, Status: </a:t>
            </a:r>
            <a:r>
              <a:rPr lang="en-US" sz="1350" b="1" dirty="0">
                <a:solidFill>
                  <a:srgbClr val="AAE4FE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Green (Operational)</a:t>
            </a:r>
            <a:r>
              <a:rPr lang="en-US" sz="13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. CPU and memory within normal range. A green status indicates trusted SIC communication between SMS and Gateway.</a:t>
            </a:r>
            <a:endParaRPr lang="en-US" sz="13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144000" y="0"/>
            <a:ext cx="5486400" cy="8229600"/>
          </a:xfrm>
          <a:prstGeom prst="rect">
            <a:avLst/>
          </a:prstGeom>
          <a:solidFill>
            <a:srgbClr val="E6F7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57348" y="608290"/>
            <a:ext cx="5259586" cy="701290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93790" y="775811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Firewall Policy Design &amp; Access Control Rules</a:t>
            </a:r>
            <a:endParaRPr lang="en-US" sz="4450" dirty="0"/>
          </a:p>
        </p:txBody>
      </p:sp>
      <p:sp>
        <p:nvSpPr>
          <p:cNvPr id="5" name="Shape 2"/>
          <p:cNvSpPr/>
          <p:nvPr/>
        </p:nvSpPr>
        <p:spPr>
          <a:xfrm>
            <a:off x="793790" y="2533531"/>
            <a:ext cx="7556421" cy="1367909"/>
          </a:xfrm>
          <a:prstGeom prst="roundRect">
            <a:avLst>
              <a:gd name="adj" fmla="val 10695"/>
            </a:avLst>
          </a:prstGeom>
          <a:solidFill>
            <a:srgbClr val="FFFFFF"/>
          </a:solidFill>
          <a:ln w="3048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3310" y="2533531"/>
            <a:ext cx="121920" cy="1367909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1142524" y="2790825"/>
            <a:ext cx="3180636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Default Deny Principle</a:t>
            </a:r>
            <a:endParaRPr lang="en-US" sz="2200" dirty="0"/>
          </a:p>
        </p:txBody>
      </p:sp>
      <p:sp>
        <p:nvSpPr>
          <p:cNvPr id="8" name="Text 4"/>
          <p:cNvSpPr/>
          <p:nvPr/>
        </p:nvSpPr>
        <p:spPr>
          <a:xfrm>
            <a:off x="1142524" y="3281243"/>
            <a:ext cx="6950393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Only explicitly approved traffic is permitted; all else is blocked.</a:t>
            </a:r>
            <a:endParaRPr lang="en-US" sz="1750" dirty="0"/>
          </a:p>
        </p:txBody>
      </p:sp>
      <p:sp>
        <p:nvSpPr>
          <p:cNvPr id="9" name="Shape 5"/>
          <p:cNvSpPr/>
          <p:nvPr/>
        </p:nvSpPr>
        <p:spPr>
          <a:xfrm>
            <a:off x="793790" y="4128254"/>
            <a:ext cx="7556421" cy="1730812"/>
          </a:xfrm>
          <a:prstGeom prst="roundRect">
            <a:avLst>
              <a:gd name="adj" fmla="val 8453"/>
            </a:avLst>
          </a:prstGeom>
          <a:solidFill>
            <a:srgbClr val="FFFFFF"/>
          </a:solidFill>
          <a:ln w="3048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310" y="4128254"/>
            <a:ext cx="121920" cy="1730812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1142524" y="4385548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ICMP Drop Rules</a:t>
            </a:r>
            <a:endParaRPr lang="en-US" sz="2200" dirty="0"/>
          </a:p>
        </p:txBody>
      </p:sp>
      <p:sp>
        <p:nvSpPr>
          <p:cNvPr id="12" name="Text 7"/>
          <p:cNvSpPr/>
          <p:nvPr/>
        </p:nvSpPr>
        <p:spPr>
          <a:xfrm>
            <a:off x="1142524" y="4875967"/>
            <a:ext cx="6950393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Echo-request and echo-reply services explicitly denied to prevent reconnaissance.</a:t>
            </a:r>
            <a:endParaRPr lang="en-US" sz="1750" dirty="0"/>
          </a:p>
        </p:txBody>
      </p:sp>
      <p:sp>
        <p:nvSpPr>
          <p:cNvPr id="13" name="Shape 8"/>
          <p:cNvSpPr/>
          <p:nvPr/>
        </p:nvSpPr>
        <p:spPr>
          <a:xfrm>
            <a:off x="793790" y="6085880"/>
            <a:ext cx="7556421" cy="1367909"/>
          </a:xfrm>
          <a:prstGeom prst="roundRect">
            <a:avLst>
              <a:gd name="adj" fmla="val 10695"/>
            </a:avLst>
          </a:prstGeom>
          <a:solidFill>
            <a:srgbClr val="FFFFFF"/>
          </a:solidFill>
          <a:ln w="3048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4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3310" y="6085880"/>
            <a:ext cx="121920" cy="1367909"/>
          </a:xfrm>
          <a:prstGeom prst="rect">
            <a:avLst/>
          </a:prstGeom>
        </p:spPr>
      </p:pic>
      <p:sp>
        <p:nvSpPr>
          <p:cNvPr id="15" name="Text 9"/>
          <p:cNvSpPr/>
          <p:nvPr/>
        </p:nvSpPr>
        <p:spPr>
          <a:xfrm>
            <a:off x="1142524" y="634317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Logging Enabled</a:t>
            </a:r>
            <a:endParaRPr lang="en-US" sz="2200" dirty="0"/>
          </a:p>
        </p:txBody>
      </p:sp>
      <p:sp>
        <p:nvSpPr>
          <p:cNvPr id="16" name="Text 10"/>
          <p:cNvSpPr/>
          <p:nvPr/>
        </p:nvSpPr>
        <p:spPr>
          <a:xfrm>
            <a:off x="1142524" y="6833592"/>
            <a:ext cx="6950393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All rules log traffic for auditing and forensic analysis.</a:t>
            </a:r>
            <a:endParaRPr lang="en-US" sz="17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956905" y="528995"/>
            <a:ext cx="8156377" cy="5759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500"/>
              </a:lnSpc>
              <a:buNone/>
            </a:pPr>
            <a:r>
              <a:rPr lang="en-US" sz="36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Access Control Policy – Screenshots</a:t>
            </a:r>
            <a:endParaRPr lang="en-US" sz="36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905" y="2609017"/>
            <a:ext cx="4158496" cy="2334339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601" y="1497806"/>
            <a:ext cx="8108275" cy="4556760"/>
          </a:xfrm>
          <a:prstGeom prst="rect">
            <a:avLst/>
          </a:prstGeom>
        </p:spPr>
      </p:pic>
      <p:sp>
        <p:nvSpPr>
          <p:cNvPr id="5" name="Shape 1"/>
          <p:cNvSpPr/>
          <p:nvPr/>
        </p:nvSpPr>
        <p:spPr>
          <a:xfrm>
            <a:off x="956905" y="6391275"/>
            <a:ext cx="1607582" cy="339447"/>
          </a:xfrm>
          <a:prstGeom prst="roundRect">
            <a:avLst>
              <a:gd name="adj" fmla="val 65152"/>
            </a:avLst>
          </a:prstGeom>
          <a:noFill/>
          <a:ln w="7620">
            <a:solidFill>
              <a:srgbClr val="AAE4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2"/>
          <p:cNvSpPr/>
          <p:nvPr/>
        </p:nvSpPr>
        <p:spPr>
          <a:xfrm>
            <a:off x="1075015" y="6454140"/>
            <a:ext cx="1371362" cy="2137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150" dirty="0">
                <a:solidFill>
                  <a:srgbClr val="AAE4FE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SCREENSHOTS 3 &amp;4</a:t>
            </a:r>
            <a:endParaRPr lang="en-US" sz="1150" dirty="0"/>
          </a:p>
        </p:txBody>
      </p:sp>
      <p:sp>
        <p:nvSpPr>
          <p:cNvPr id="7" name="Text 3"/>
          <p:cNvSpPr/>
          <p:nvPr/>
        </p:nvSpPr>
        <p:spPr>
          <a:xfrm>
            <a:off x="956905" y="6899077"/>
            <a:ext cx="12716470" cy="801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Screenshot 3 shows the Access Control Policy with explicit ICMP drop rules configured in SmartConsole. Screenshot 3 shows a command prompt confirming ping requests timed out — </a:t>
            </a:r>
            <a:r>
              <a:rPr lang="en-US" sz="14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4 packets sent, 4 lost (100% loss)</a:t>
            </a:r>
            <a:r>
              <a:rPr lang="en-US" sz="14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— validating that ICMP blocking is active. Blocking ICMP reduces exposure to ping sweeps and network mapping attacks.</a:t>
            </a:r>
            <a:endParaRPr lang="en-US" sz="14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956905" y="536615"/>
            <a:ext cx="7631668" cy="5759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500"/>
              </a:lnSpc>
              <a:buNone/>
            </a:pPr>
            <a:r>
              <a:rPr lang="en-US" sz="36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Cleanup Rule &amp; Policy Publishing</a:t>
            </a:r>
            <a:endParaRPr lang="en-US" sz="3600" dirty="0"/>
          </a:p>
        </p:txBody>
      </p:sp>
      <p:sp>
        <p:nvSpPr>
          <p:cNvPr id="3" name="Shape 1"/>
          <p:cNvSpPr/>
          <p:nvPr/>
        </p:nvSpPr>
        <p:spPr>
          <a:xfrm>
            <a:off x="956905" y="2615208"/>
            <a:ext cx="1699141" cy="324207"/>
          </a:xfrm>
          <a:prstGeom prst="roundRect">
            <a:avLst>
              <a:gd name="adj" fmla="val 68215"/>
            </a:avLst>
          </a:prstGeom>
          <a:solidFill>
            <a:srgbClr val="CDEFF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1067395" y="2670453"/>
            <a:ext cx="1478161" cy="2137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1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SCREENSHOT 6</a:t>
            </a:r>
            <a:endParaRPr lang="en-US" sz="115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905" y="3107769"/>
            <a:ext cx="4158496" cy="2337078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5572601" y="1505426"/>
            <a:ext cx="1596390" cy="324207"/>
          </a:xfrm>
          <a:prstGeom prst="roundRect">
            <a:avLst>
              <a:gd name="adj" fmla="val 68215"/>
            </a:avLst>
          </a:prstGeom>
          <a:solidFill>
            <a:srgbClr val="CDEFF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5683091" y="1560671"/>
            <a:ext cx="1375410" cy="2137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1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SCREENSHOT 5</a:t>
            </a:r>
            <a:endParaRPr lang="en-US" sz="1150" dirty="0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601" y="1997988"/>
            <a:ext cx="8108275" cy="455676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956905" y="6891457"/>
            <a:ext cx="12716470" cy="801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Screenshot 6 shows the Standard policy profile with Access Control and Threat Prevention layers and confirms the cleanup rule: </a:t>
            </a:r>
            <a:r>
              <a:rPr lang="en-US" sz="14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Drop Any → Any</a:t>
            </a:r>
            <a:r>
              <a:rPr lang="en-US" sz="14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with logging disabled to reduce noise. Screenshot 5 confirm successful policy publish and installation on A-GW with no errors — enforcing rules on the live network.</a:t>
            </a:r>
            <a:endParaRPr lang="en-US" sz="14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956905" y="528995"/>
            <a:ext cx="7307342" cy="5759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500"/>
              </a:lnSpc>
              <a:buNone/>
            </a:pPr>
            <a:r>
              <a:rPr lang="en-US" sz="36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Policy Installation Confirmation</a:t>
            </a:r>
            <a:endParaRPr lang="en-US" sz="36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905" y="2607588"/>
            <a:ext cx="4158496" cy="2337078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601" y="1497806"/>
            <a:ext cx="8108275" cy="4556760"/>
          </a:xfrm>
          <a:prstGeom prst="rect">
            <a:avLst/>
          </a:prstGeom>
        </p:spPr>
      </p:pic>
      <p:sp>
        <p:nvSpPr>
          <p:cNvPr id="5" name="Shape 1"/>
          <p:cNvSpPr/>
          <p:nvPr/>
        </p:nvSpPr>
        <p:spPr>
          <a:xfrm>
            <a:off x="956905" y="6391275"/>
            <a:ext cx="2816185" cy="339447"/>
          </a:xfrm>
          <a:prstGeom prst="roundRect">
            <a:avLst>
              <a:gd name="adj" fmla="val 65152"/>
            </a:avLst>
          </a:prstGeom>
          <a:noFill/>
          <a:ln w="7620">
            <a:solidFill>
              <a:srgbClr val="AAE4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2"/>
          <p:cNvSpPr/>
          <p:nvPr/>
        </p:nvSpPr>
        <p:spPr>
          <a:xfrm>
            <a:off x="1075015" y="6454140"/>
            <a:ext cx="2579965" cy="2137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150" dirty="0">
                <a:solidFill>
                  <a:srgbClr val="AAE4FE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SCREENSHOTS 7 &amp;  8 – POLICY INSTALL</a:t>
            </a:r>
            <a:endParaRPr lang="en-US" sz="1150" dirty="0"/>
          </a:p>
        </p:txBody>
      </p:sp>
      <p:sp>
        <p:nvSpPr>
          <p:cNvPr id="7" name="Text 3"/>
          <p:cNvSpPr/>
          <p:nvPr/>
        </p:nvSpPr>
        <p:spPr>
          <a:xfrm>
            <a:off x="956905" y="6899077"/>
            <a:ext cx="12716470" cy="801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Screenshot 8 shows the </a:t>
            </a:r>
            <a:r>
              <a:rPr lang="en-US" sz="14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Denied ICMP</a:t>
            </a:r>
            <a:r>
              <a:rPr lang="en-US" sz="14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rule detail — created by Naymul, with logging and tracking enabled. Screenshot 7 confirms the Install Policy wizard targeting </a:t>
            </a:r>
            <a:r>
              <a:rPr lang="en-US" sz="14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A-GW at 10.1.1.1, version R81.20</a:t>
            </a:r>
            <a:r>
              <a:rPr lang="en-US" sz="14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, with status </a:t>
            </a:r>
            <a:r>
              <a:rPr lang="en-US" sz="1450" b="1" dirty="0">
                <a:solidFill>
                  <a:srgbClr val="AAE4FE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Ready to Install</a:t>
            </a:r>
            <a:r>
              <a:rPr lang="en-US" sz="14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. Publishing ensures policy consistency; installation enforces it on the live gateway.</a:t>
            </a:r>
            <a:endParaRPr lang="en-US" sz="14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79183" y="535543"/>
            <a:ext cx="10391537" cy="5647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00"/>
              </a:lnSpc>
              <a:buNone/>
            </a:pPr>
            <a:r>
              <a:rPr lang="en-US" sz="35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Traffic Testing, Advanced Features &amp; Licensing</a:t>
            </a:r>
            <a:endParaRPr lang="en-US" sz="3550" dirty="0"/>
          </a:p>
        </p:txBody>
      </p:sp>
      <p:sp>
        <p:nvSpPr>
          <p:cNvPr id="3" name="Shape 1"/>
          <p:cNvSpPr/>
          <p:nvPr/>
        </p:nvSpPr>
        <p:spPr>
          <a:xfrm>
            <a:off x="1079183" y="2665571"/>
            <a:ext cx="2818328" cy="316230"/>
          </a:xfrm>
          <a:prstGeom prst="roundRect">
            <a:avLst>
              <a:gd name="adj" fmla="val 68591"/>
            </a:avLst>
          </a:prstGeom>
          <a:solidFill>
            <a:srgbClr val="CDEFF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1187529" y="2719745"/>
            <a:ext cx="2601635" cy="2078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SCREENSHOT 9– ICMP TESTING</a:t>
            </a:r>
            <a:endParaRPr lang="en-US" sz="11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183" y="3143726"/>
            <a:ext cx="4078486" cy="2292072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079183" y="5597723"/>
            <a:ext cx="4078486" cy="7793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Licence &amp; Contracts window confirms SMS and Gateway successfully licensed, with Firewall and Threat Prevention blades activated.</a:t>
            </a:r>
            <a:endParaRPr lang="en-US" sz="1400" dirty="0"/>
          </a:p>
        </p:txBody>
      </p:sp>
      <p:sp>
        <p:nvSpPr>
          <p:cNvPr id="7" name="Shape 4"/>
          <p:cNvSpPr/>
          <p:nvPr/>
        </p:nvSpPr>
        <p:spPr>
          <a:xfrm>
            <a:off x="5606296" y="1478161"/>
            <a:ext cx="2668072" cy="316230"/>
          </a:xfrm>
          <a:prstGeom prst="roundRect">
            <a:avLst>
              <a:gd name="adj" fmla="val 68591"/>
            </a:avLst>
          </a:prstGeom>
          <a:solidFill>
            <a:srgbClr val="CDEFF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5714643" y="1532334"/>
            <a:ext cx="2451378" cy="2078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SCREENSHOT  – ADVANCED BLADES</a:t>
            </a:r>
            <a:endParaRPr lang="en-US" sz="1100" dirty="0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06296" y="1956316"/>
            <a:ext cx="7952303" cy="4472345"/>
          </a:xfrm>
          <a:prstGeom prst="rect">
            <a:avLst/>
          </a:prstGeom>
        </p:spPr>
      </p:pic>
      <p:sp>
        <p:nvSpPr>
          <p:cNvPr id="10" name="Shape 6"/>
          <p:cNvSpPr/>
          <p:nvPr/>
        </p:nvSpPr>
        <p:spPr>
          <a:xfrm>
            <a:off x="5606296" y="6590586"/>
            <a:ext cx="2554724" cy="941546"/>
          </a:xfrm>
          <a:prstGeom prst="roundRect">
            <a:avLst>
              <a:gd name="adj" fmla="val 28796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7"/>
          <p:cNvSpPr/>
          <p:nvPr/>
        </p:nvSpPr>
        <p:spPr>
          <a:xfrm>
            <a:off x="5794653" y="6778943"/>
            <a:ext cx="2178010" cy="2824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✅ Access Control</a:t>
            </a:r>
            <a:endParaRPr lang="en-US" sz="1750" dirty="0"/>
          </a:p>
        </p:txBody>
      </p:sp>
      <p:sp>
        <p:nvSpPr>
          <p:cNvPr id="12" name="Shape 8"/>
          <p:cNvSpPr/>
          <p:nvPr/>
        </p:nvSpPr>
        <p:spPr>
          <a:xfrm>
            <a:off x="8304967" y="6590586"/>
            <a:ext cx="2554843" cy="941546"/>
          </a:xfrm>
          <a:prstGeom prst="roundRect">
            <a:avLst>
              <a:gd name="adj" fmla="val 28796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9"/>
          <p:cNvSpPr/>
          <p:nvPr/>
        </p:nvSpPr>
        <p:spPr>
          <a:xfrm>
            <a:off x="8493323" y="6778943"/>
            <a:ext cx="2178129" cy="564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✅ Threat Prevention</a:t>
            </a:r>
            <a:endParaRPr lang="en-US" sz="1750" dirty="0"/>
          </a:p>
        </p:txBody>
      </p:sp>
      <p:sp>
        <p:nvSpPr>
          <p:cNvPr id="14" name="Shape 10"/>
          <p:cNvSpPr/>
          <p:nvPr/>
        </p:nvSpPr>
        <p:spPr>
          <a:xfrm>
            <a:off x="11003756" y="6590586"/>
            <a:ext cx="2554843" cy="941546"/>
          </a:xfrm>
          <a:prstGeom prst="roundRect">
            <a:avLst>
              <a:gd name="adj" fmla="val 28796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1"/>
          <p:cNvSpPr/>
          <p:nvPr/>
        </p:nvSpPr>
        <p:spPr>
          <a:xfrm>
            <a:off x="11192113" y="6778943"/>
            <a:ext cx="2178129" cy="564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✅ HTTPS Inspection</a:t>
            </a:r>
            <a:endParaRPr lang="en-US" sz="17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691527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Enterprise Firewall Policy Implementation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93790" y="4449247"/>
            <a:ext cx="755642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 complete walkthrough of Check Point firewall configuration — from cleanup rules to traffic verification — demonstrating real-world enterprise security practices.</a:t>
            </a:r>
            <a:endParaRPr lang="en-US" sz="17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412319"/>
            <a:ext cx="9262705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Cleanup Rule Implementation</a:t>
            </a:r>
            <a:endParaRPr lang="en-US" sz="44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2811185"/>
            <a:ext cx="4205168" cy="236327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93790" y="5429607"/>
            <a:ext cx="4205168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i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Policy table displaying the cleanup rule entry — Drop Any → Any with logging disabled.</a:t>
            </a:r>
            <a:endParaRPr lang="en-US" sz="1750" dirty="0"/>
          </a:p>
        </p:txBody>
      </p:sp>
      <p:sp>
        <p:nvSpPr>
          <p:cNvPr id="5" name="Text 2"/>
          <p:cNvSpPr/>
          <p:nvPr/>
        </p:nvSpPr>
        <p:spPr>
          <a:xfrm>
            <a:off x="5559981" y="2688074"/>
            <a:ext cx="4619030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What the Cleanup Rule Enforces</a:t>
            </a:r>
            <a:endParaRPr lang="en-US" sz="2200" dirty="0"/>
          </a:p>
        </p:txBody>
      </p:sp>
      <p:sp>
        <p:nvSpPr>
          <p:cNvPr id="6" name="Shape 3"/>
          <p:cNvSpPr/>
          <p:nvPr/>
        </p:nvSpPr>
        <p:spPr>
          <a:xfrm>
            <a:off x="5559981" y="3297555"/>
            <a:ext cx="2610088" cy="3264575"/>
          </a:xfrm>
          <a:prstGeom prst="roundRect">
            <a:avLst>
              <a:gd name="adj" fmla="val 5605"/>
            </a:avLst>
          </a:prstGeom>
          <a:solidFill>
            <a:srgbClr val="FFFFFF"/>
          </a:solidFill>
          <a:ln w="3048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9501" y="3297555"/>
            <a:ext cx="121920" cy="3264575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5908715" y="3554849"/>
            <a:ext cx="2004060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Drop Any → Any</a:t>
            </a:r>
            <a:endParaRPr lang="en-US" sz="2200" dirty="0"/>
          </a:p>
        </p:txBody>
      </p:sp>
      <p:sp>
        <p:nvSpPr>
          <p:cNvPr id="9" name="Text 5"/>
          <p:cNvSpPr/>
          <p:nvPr/>
        </p:nvSpPr>
        <p:spPr>
          <a:xfrm>
            <a:off x="5908715" y="4490323"/>
            <a:ext cx="2004060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All traffic not explicitly permitted is automatically denied.</a:t>
            </a:r>
            <a:endParaRPr lang="en-US" sz="1750" dirty="0"/>
          </a:p>
        </p:txBody>
      </p:sp>
      <p:sp>
        <p:nvSpPr>
          <p:cNvPr id="10" name="Shape 6"/>
          <p:cNvSpPr/>
          <p:nvPr/>
        </p:nvSpPr>
        <p:spPr>
          <a:xfrm>
            <a:off x="8396883" y="3297555"/>
            <a:ext cx="2610207" cy="3264575"/>
          </a:xfrm>
          <a:prstGeom prst="roundRect">
            <a:avLst>
              <a:gd name="adj" fmla="val 5605"/>
            </a:avLst>
          </a:prstGeom>
          <a:solidFill>
            <a:srgbClr val="FFFFFF"/>
          </a:solidFill>
          <a:ln w="3048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66403" y="3297555"/>
            <a:ext cx="121920" cy="3264575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8745617" y="3554849"/>
            <a:ext cx="2004179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No Implicit Allow</a:t>
            </a:r>
            <a:endParaRPr lang="en-US" sz="2200" dirty="0"/>
          </a:p>
        </p:txBody>
      </p:sp>
      <p:sp>
        <p:nvSpPr>
          <p:cNvPr id="13" name="Text 8"/>
          <p:cNvSpPr/>
          <p:nvPr/>
        </p:nvSpPr>
        <p:spPr>
          <a:xfrm>
            <a:off x="8745617" y="4490323"/>
            <a:ext cx="2004179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Nothing passes through without a matching rule above the cleanup.</a:t>
            </a:r>
            <a:endParaRPr lang="en-US" sz="1750" dirty="0"/>
          </a:p>
        </p:txBody>
      </p:sp>
      <p:sp>
        <p:nvSpPr>
          <p:cNvPr id="14" name="Shape 9"/>
          <p:cNvSpPr/>
          <p:nvPr/>
        </p:nvSpPr>
        <p:spPr>
          <a:xfrm>
            <a:off x="11233904" y="3297555"/>
            <a:ext cx="2610207" cy="3264575"/>
          </a:xfrm>
          <a:prstGeom prst="roundRect">
            <a:avLst>
              <a:gd name="adj" fmla="val 5605"/>
            </a:avLst>
          </a:prstGeom>
          <a:solidFill>
            <a:srgbClr val="FFFFFF"/>
          </a:solidFill>
          <a:ln w="3048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5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03424" y="3297555"/>
            <a:ext cx="121920" cy="3264575"/>
          </a:xfrm>
          <a:prstGeom prst="rect">
            <a:avLst/>
          </a:prstGeom>
        </p:spPr>
      </p:pic>
      <p:sp>
        <p:nvSpPr>
          <p:cNvPr id="16" name="Text 10"/>
          <p:cNvSpPr/>
          <p:nvPr/>
        </p:nvSpPr>
        <p:spPr>
          <a:xfrm>
            <a:off x="11582638" y="3554849"/>
            <a:ext cx="2004179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Logs Disabled</a:t>
            </a:r>
            <a:endParaRPr lang="en-US" sz="2200" dirty="0"/>
          </a:p>
        </p:txBody>
      </p:sp>
      <p:sp>
        <p:nvSpPr>
          <p:cNvPr id="17" name="Text 11"/>
          <p:cNvSpPr/>
          <p:nvPr/>
        </p:nvSpPr>
        <p:spPr>
          <a:xfrm>
            <a:off x="11582638" y="4135993"/>
            <a:ext cx="2004179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Reduces noise by suppressing log entries for routine denied traffic.</a:t>
            </a:r>
            <a:endParaRPr lang="en-US" sz="17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507093"/>
            <a:ext cx="8040886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Cleanup Rule — Policy Detail</a:t>
            </a:r>
            <a:endParaRPr lang="en-US" sz="44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2811185"/>
            <a:ext cx="4205168" cy="236327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93790" y="5429607"/>
            <a:ext cx="4205168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i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Standard policy screen confirming Access Control, Threat Prevention, and HTTPS Inspection blades are active.</a:t>
            </a:r>
            <a:endParaRPr lang="en-US" sz="1750" dirty="0"/>
          </a:p>
        </p:txBody>
      </p:sp>
      <p:sp>
        <p:nvSpPr>
          <p:cNvPr id="5" name="Text 2"/>
          <p:cNvSpPr/>
          <p:nvPr/>
        </p:nvSpPr>
        <p:spPr>
          <a:xfrm>
            <a:off x="5559981" y="318063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Why This Matters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5559981" y="3761780"/>
            <a:ext cx="828413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The cleanup rule is a </a:t>
            </a: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core enterprise firewall best practice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. Any traffic not explicitly allowed by previous rules is automatically denied — ensuring a default-deny posture across the network perimeter.</a:t>
            </a:r>
            <a:endParaRPr lang="en-US" sz="1750" dirty="0"/>
          </a:p>
        </p:txBody>
      </p:sp>
      <p:sp>
        <p:nvSpPr>
          <p:cNvPr id="7" name="Shape 4"/>
          <p:cNvSpPr/>
          <p:nvPr/>
        </p:nvSpPr>
        <p:spPr>
          <a:xfrm>
            <a:off x="5559981" y="5105638"/>
            <a:ext cx="8284131" cy="963811"/>
          </a:xfrm>
          <a:prstGeom prst="roundRect">
            <a:avLst>
              <a:gd name="adj" fmla="val 35302"/>
            </a:avLst>
          </a:prstGeom>
          <a:solidFill>
            <a:srgbClr val="B6D6F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6795" y="5457349"/>
            <a:ext cx="283488" cy="226814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6297097" y="5389126"/>
            <a:ext cx="732020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This rule must always be the last entry in the policy rulebase.</a:t>
            </a:r>
            <a:endParaRPr lang="en-US" sz="17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301353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Policy Publishing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93790" y="2350294"/>
            <a:ext cx="75564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After configuring firewall rules, changes must be </a:t>
            </a: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published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to the management server before installation on the gateway.</a:t>
            </a:r>
            <a:endParaRPr lang="en-US" sz="1750" dirty="0"/>
          </a:p>
        </p:txBody>
      </p:sp>
      <p:sp>
        <p:nvSpPr>
          <p:cNvPr id="5" name="Shape 2"/>
          <p:cNvSpPr/>
          <p:nvPr/>
        </p:nvSpPr>
        <p:spPr>
          <a:xfrm>
            <a:off x="793790" y="3331250"/>
            <a:ext cx="3664744" cy="2047994"/>
          </a:xfrm>
          <a:prstGeom prst="roundRect">
            <a:avLst>
              <a:gd name="adj" fmla="val 16613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1028224" y="356568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Publish Step</a:t>
            </a:r>
            <a:endParaRPr lang="en-US" sz="2200" dirty="0"/>
          </a:p>
        </p:txBody>
      </p:sp>
      <p:sp>
        <p:nvSpPr>
          <p:cNvPr id="7" name="Text 4"/>
          <p:cNvSpPr/>
          <p:nvPr/>
        </p:nvSpPr>
        <p:spPr>
          <a:xfrm>
            <a:off x="1028224" y="4056102"/>
            <a:ext cx="3195876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Ensures policy consistency across the management server.</a:t>
            </a:r>
            <a:endParaRPr lang="en-US" sz="1750" dirty="0"/>
          </a:p>
        </p:txBody>
      </p:sp>
      <p:sp>
        <p:nvSpPr>
          <p:cNvPr id="8" name="Shape 5"/>
          <p:cNvSpPr/>
          <p:nvPr/>
        </p:nvSpPr>
        <p:spPr>
          <a:xfrm>
            <a:off x="4685348" y="3331250"/>
            <a:ext cx="3664863" cy="2047994"/>
          </a:xfrm>
          <a:prstGeom prst="roundRect">
            <a:avLst>
              <a:gd name="adj" fmla="val 16613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4919782" y="356568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Gateway: A-GW</a:t>
            </a:r>
            <a:endParaRPr lang="en-US" sz="2200" dirty="0"/>
          </a:p>
        </p:txBody>
      </p:sp>
      <p:sp>
        <p:nvSpPr>
          <p:cNvPr id="10" name="Text 7"/>
          <p:cNvSpPr/>
          <p:nvPr/>
        </p:nvSpPr>
        <p:spPr>
          <a:xfrm>
            <a:off x="4919782" y="4056102"/>
            <a:ext cx="3195995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Target gateway confirmed at IP 10.5.1.1, Version R81.20.</a:t>
            </a:r>
            <a:endParaRPr lang="en-US" sz="1750" dirty="0"/>
          </a:p>
        </p:txBody>
      </p:sp>
      <p:sp>
        <p:nvSpPr>
          <p:cNvPr id="11" name="Shape 8"/>
          <p:cNvSpPr/>
          <p:nvPr/>
        </p:nvSpPr>
        <p:spPr>
          <a:xfrm>
            <a:off x="793790" y="5606058"/>
            <a:ext cx="7556421" cy="1322189"/>
          </a:xfrm>
          <a:prstGeom prst="roundRect">
            <a:avLst>
              <a:gd name="adj" fmla="val 25733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1028224" y="5840492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No Errors</a:t>
            </a:r>
            <a:endParaRPr lang="en-US" sz="2200" dirty="0"/>
          </a:p>
        </p:txBody>
      </p:sp>
      <p:sp>
        <p:nvSpPr>
          <p:cNvPr id="13" name="Text 10"/>
          <p:cNvSpPr/>
          <p:nvPr/>
        </p:nvSpPr>
        <p:spPr>
          <a:xfrm>
            <a:off x="1028224" y="6330910"/>
            <a:ext cx="7087553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Publish completed successfully with zero warnings.</a:t>
            </a:r>
            <a:endParaRPr lang="en-US" sz="17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507093"/>
            <a:ext cx="8556308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Policy Installation on Gateway</a:t>
            </a:r>
            <a:endParaRPr lang="en-US" sz="44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2811185"/>
            <a:ext cx="4205168" cy="236327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93790" y="5429607"/>
            <a:ext cx="4205168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i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Policy view post-installation — "Denied ICMP" rule visible and active on A-GW gateway.</a:t>
            </a:r>
            <a:endParaRPr lang="en-US" sz="1750" dirty="0"/>
          </a:p>
        </p:txBody>
      </p:sp>
      <p:sp>
        <p:nvSpPr>
          <p:cNvPr id="5" name="Text 2"/>
          <p:cNvSpPr/>
          <p:nvPr/>
        </p:nvSpPr>
        <p:spPr>
          <a:xfrm>
            <a:off x="5559981" y="3180636"/>
            <a:ext cx="3194804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Installation Confirmed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5559981" y="3761780"/>
            <a:ext cx="828413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Policy installation enforces rules on the </a:t>
            </a: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live network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in real time. This screenshot confirms the Denied ICMP rule is active, demonstrating real-time access control enforcement on the gateway.</a:t>
            </a:r>
            <a:endParaRPr lang="en-US" sz="1750" dirty="0"/>
          </a:p>
        </p:txBody>
      </p:sp>
      <p:sp>
        <p:nvSpPr>
          <p:cNvPr id="7" name="Shape 4"/>
          <p:cNvSpPr/>
          <p:nvPr/>
        </p:nvSpPr>
        <p:spPr>
          <a:xfrm>
            <a:off x="5559981" y="5105638"/>
            <a:ext cx="8284131" cy="963811"/>
          </a:xfrm>
          <a:prstGeom prst="roundRect">
            <a:avLst>
              <a:gd name="adj" fmla="val 35302"/>
            </a:avLst>
          </a:prstGeom>
          <a:solidFill>
            <a:srgbClr val="B6FCB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6795" y="5457349"/>
            <a:ext cx="283488" cy="226814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6297097" y="5389126"/>
            <a:ext cx="732020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Policy installed on A-GW with no errors.</a:t>
            </a:r>
            <a:endParaRPr lang="en-US" sz="17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547932"/>
            <a:ext cx="8475226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Traffic Testing — ICMP Block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2710339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Connectivity testing was conducted using ICMP ping from a client machine to validate that firewall rules are actively enforced.</a:t>
            </a:r>
            <a:endParaRPr lang="en-US" sz="175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3328392"/>
            <a:ext cx="2411968" cy="1490663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793790" y="510254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Publish Prompt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793790" y="5592961"/>
            <a:ext cx="415861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SmartConsole prompts to publish draft changes before policy can be pushed to the gateway.</a:t>
            </a:r>
            <a:endParaRPr lang="en-US" sz="175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5893" y="3328392"/>
            <a:ext cx="2411968" cy="1490663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5235893" y="510254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Denied ICMP Rule</a:t>
            </a:r>
            <a:endParaRPr lang="en-US" sz="2200" dirty="0"/>
          </a:p>
        </p:txBody>
      </p:sp>
      <p:sp>
        <p:nvSpPr>
          <p:cNvPr id="9" name="Text 5"/>
          <p:cNvSpPr/>
          <p:nvPr/>
        </p:nvSpPr>
        <p:spPr>
          <a:xfrm>
            <a:off x="5235893" y="5592961"/>
            <a:ext cx="415861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Policy table confirms the ICMP deny rule is in place, with Drop action and logging enabled.</a:t>
            </a:r>
            <a:endParaRPr lang="en-US" sz="175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77995" y="3328392"/>
            <a:ext cx="2411968" cy="1490663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9677995" y="510254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Ping Results</a:t>
            </a:r>
            <a:endParaRPr lang="en-US" sz="2200" dirty="0"/>
          </a:p>
        </p:txBody>
      </p:sp>
      <p:sp>
        <p:nvSpPr>
          <p:cNvPr id="12" name="Text 7"/>
          <p:cNvSpPr/>
          <p:nvPr/>
        </p:nvSpPr>
        <p:spPr>
          <a:xfrm>
            <a:off x="9677995" y="5592961"/>
            <a:ext cx="415861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Initial ping attempts return "Request timed out" — confirming ICMP traffic is correctly blocked by the firewall.</a:t>
            </a:r>
            <a:endParaRPr lang="en-US" sz="17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918329"/>
            <a:ext cx="10529292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Verification: Firewall Enforcing Policy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2194084"/>
            <a:ext cx="3346133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What the Tests Confirm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93790" y="2775228"/>
            <a:ext cx="4205168" cy="233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ICMP ping requests time out — traffic is denied as expected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Logs confirm ICMP traffic blocked by the Denied ICMP rule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Firewall correctly enforces access control in real network conditions</a:t>
            </a:r>
            <a:endParaRPr lang="en-US" sz="1750" dirty="0"/>
          </a:p>
        </p:txBody>
      </p:sp>
      <p:sp>
        <p:nvSpPr>
          <p:cNvPr id="5" name="Shape 3"/>
          <p:cNvSpPr/>
          <p:nvPr/>
        </p:nvSpPr>
        <p:spPr>
          <a:xfrm>
            <a:off x="793790" y="5366385"/>
            <a:ext cx="4205168" cy="1689616"/>
          </a:xfrm>
          <a:prstGeom prst="roundRect">
            <a:avLst>
              <a:gd name="adj" fmla="val 20137"/>
            </a:avLst>
          </a:prstGeom>
          <a:solidFill>
            <a:srgbClr val="B6FCB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604" y="5718096"/>
            <a:ext cx="283488" cy="226814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530906" y="5649873"/>
            <a:ext cx="3241238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Testing validates that security policies are active and effective.</a:t>
            </a:r>
            <a:endParaRPr lang="en-US" sz="1750" dirty="0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10231" y="2804160"/>
            <a:ext cx="6183630" cy="3669982"/>
          </a:xfrm>
          <a:prstGeom prst="rect">
            <a:avLst/>
          </a:prstGeom>
        </p:spPr>
      </p:pic>
      <p:pic>
        <p:nvPicPr>
          <p:cNvPr id="9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383117" y="3701165"/>
            <a:ext cx="526403" cy="526404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10914124" y="5474818"/>
            <a:ext cx="1537100" cy="5922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18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Log Confirms</a:t>
            </a:r>
            <a:endParaRPr lang="en-US" sz="1850" dirty="0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455984" y="3702152"/>
            <a:ext cx="526404" cy="526404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8976955" y="5474818"/>
            <a:ext cx="1537101" cy="5922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18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Firewall Denies</a:t>
            </a:r>
            <a:endParaRPr lang="en-US" sz="185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518816" y="3702152"/>
            <a:ext cx="526405" cy="526404"/>
          </a:xfrm>
          <a:prstGeom prst="rect">
            <a:avLst/>
          </a:prstGeom>
        </p:spPr>
      </p:pic>
      <p:sp>
        <p:nvSpPr>
          <p:cNvPr id="14" name="Text 7"/>
          <p:cNvSpPr/>
          <p:nvPr/>
        </p:nvSpPr>
        <p:spPr>
          <a:xfrm>
            <a:off x="7008204" y="5622869"/>
            <a:ext cx="1537101" cy="2961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18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Send Ping</a:t>
            </a:r>
            <a:endParaRPr lang="en-US" sz="18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193393" y="927973"/>
            <a:ext cx="7612618" cy="6312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950"/>
              </a:lnSpc>
              <a:buNone/>
            </a:pPr>
            <a:r>
              <a:rPr lang="en-US" sz="39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Advanced Security Features</a:t>
            </a:r>
            <a:endParaRPr lang="en-US" sz="3950" dirty="0"/>
          </a:p>
        </p:txBody>
      </p:sp>
      <p:sp>
        <p:nvSpPr>
          <p:cNvPr id="4" name="Text 1"/>
          <p:cNvSpPr/>
          <p:nvPr/>
        </p:nvSpPr>
        <p:spPr>
          <a:xfrm>
            <a:off x="6193393" y="1829038"/>
            <a:ext cx="7730014" cy="611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Additional Check Point blades were enabled to enhance enterprise network protection beyond basic access control.</a:t>
            </a:r>
            <a:endParaRPr lang="en-US" sz="1550" dirty="0"/>
          </a:p>
        </p:txBody>
      </p:sp>
      <p:sp>
        <p:nvSpPr>
          <p:cNvPr id="5" name="Shape 2"/>
          <p:cNvSpPr/>
          <p:nvPr/>
        </p:nvSpPr>
        <p:spPr>
          <a:xfrm>
            <a:off x="6193393" y="2642473"/>
            <a:ext cx="3774996" cy="2239566"/>
          </a:xfrm>
          <a:prstGeom prst="roundRect">
            <a:avLst>
              <a:gd name="adj" fmla="val 13531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2943" y="2852023"/>
            <a:ext cx="606028" cy="606028"/>
          </a:xfrm>
          <a:prstGeom prst="rect">
            <a:avLst/>
          </a:prstGeom>
        </p:spPr>
      </p:pic>
      <p:pic>
        <p:nvPicPr>
          <p:cNvPr id="7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569631" y="3018592"/>
            <a:ext cx="272653" cy="272653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6402943" y="3637955"/>
            <a:ext cx="2525197" cy="3156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dirty="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Access Control</a:t>
            </a:r>
            <a:endParaRPr lang="en-US" sz="1950" dirty="0"/>
          </a:p>
        </p:txBody>
      </p:sp>
      <p:sp>
        <p:nvSpPr>
          <p:cNvPr id="9" name="Text 4"/>
          <p:cNvSpPr/>
          <p:nvPr/>
        </p:nvSpPr>
        <p:spPr>
          <a:xfrm>
            <a:off x="6402943" y="4061460"/>
            <a:ext cx="3355896" cy="611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Core rulebase managing permitted and denied traffic flows.</a:t>
            </a:r>
            <a:endParaRPr lang="en-US" sz="1550" dirty="0"/>
          </a:p>
        </p:txBody>
      </p:sp>
      <p:sp>
        <p:nvSpPr>
          <p:cNvPr id="10" name="Shape 5"/>
          <p:cNvSpPr/>
          <p:nvPr/>
        </p:nvSpPr>
        <p:spPr>
          <a:xfrm>
            <a:off x="10148292" y="2642473"/>
            <a:ext cx="3775115" cy="2239566"/>
          </a:xfrm>
          <a:prstGeom prst="roundRect">
            <a:avLst>
              <a:gd name="adj" fmla="val 13531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57842" y="2852023"/>
            <a:ext cx="606028" cy="606028"/>
          </a:xfrm>
          <a:prstGeom prst="rect">
            <a:avLst/>
          </a:prstGeom>
        </p:spPr>
      </p:pic>
      <p:pic>
        <p:nvPicPr>
          <p:cNvPr id="12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524530" y="3018592"/>
            <a:ext cx="272653" cy="272653"/>
          </a:xfrm>
          <a:prstGeom prst="rect">
            <a:avLst/>
          </a:prstGeom>
        </p:spPr>
      </p:pic>
      <p:sp>
        <p:nvSpPr>
          <p:cNvPr id="13" name="Text 6"/>
          <p:cNvSpPr/>
          <p:nvPr/>
        </p:nvSpPr>
        <p:spPr>
          <a:xfrm>
            <a:off x="10357842" y="3637955"/>
            <a:ext cx="2525197" cy="3156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dirty="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Threat Prevention</a:t>
            </a:r>
            <a:endParaRPr lang="en-US" sz="1950" dirty="0"/>
          </a:p>
        </p:txBody>
      </p:sp>
      <p:sp>
        <p:nvSpPr>
          <p:cNvPr id="14" name="Text 7"/>
          <p:cNvSpPr/>
          <p:nvPr/>
        </p:nvSpPr>
        <p:spPr>
          <a:xfrm>
            <a:off x="10357842" y="4061460"/>
            <a:ext cx="3356015" cy="611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Protects against malware and zero-day attacks.</a:t>
            </a:r>
            <a:endParaRPr lang="en-US" sz="1550" dirty="0"/>
          </a:p>
        </p:txBody>
      </p:sp>
      <p:sp>
        <p:nvSpPr>
          <p:cNvPr id="15" name="Shape 8"/>
          <p:cNvSpPr/>
          <p:nvPr/>
        </p:nvSpPr>
        <p:spPr>
          <a:xfrm>
            <a:off x="6193393" y="5061942"/>
            <a:ext cx="7730014" cy="2239566"/>
          </a:xfrm>
          <a:prstGeom prst="roundRect">
            <a:avLst>
              <a:gd name="adj" fmla="val 13531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6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02943" y="5271492"/>
            <a:ext cx="606028" cy="606028"/>
          </a:xfrm>
          <a:prstGeom prst="rect">
            <a:avLst/>
          </a:prstGeom>
        </p:spPr>
      </p:pic>
      <p:pic>
        <p:nvPicPr>
          <p:cNvPr id="17" name="Image 6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569631" y="5438061"/>
            <a:ext cx="272653" cy="272653"/>
          </a:xfrm>
          <a:prstGeom prst="rect">
            <a:avLst/>
          </a:prstGeom>
        </p:spPr>
      </p:pic>
      <p:sp>
        <p:nvSpPr>
          <p:cNvPr id="18" name="Text 9"/>
          <p:cNvSpPr/>
          <p:nvPr/>
        </p:nvSpPr>
        <p:spPr>
          <a:xfrm>
            <a:off x="6402943" y="6057424"/>
            <a:ext cx="2525197" cy="3156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dirty="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HTTPS Inspection</a:t>
            </a:r>
            <a:endParaRPr lang="en-US" sz="1950" dirty="0"/>
          </a:p>
        </p:txBody>
      </p:sp>
      <p:sp>
        <p:nvSpPr>
          <p:cNvPr id="19" name="Text 10"/>
          <p:cNvSpPr/>
          <p:nvPr/>
        </p:nvSpPr>
        <p:spPr>
          <a:xfrm>
            <a:off x="6402943" y="6480929"/>
            <a:ext cx="7310914" cy="611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Enables deep packet inspection of encrypted traffic — critical in modern enterprise environments.</a:t>
            </a:r>
            <a:endParaRPr lang="en-US" sz="15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325642"/>
            <a:ext cx="7409855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Licensing &amp; Compliance</a:t>
            </a:r>
            <a:endParaRPr lang="en-US" sz="44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2629733"/>
            <a:ext cx="4205168" cy="236327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93790" y="5248156"/>
            <a:ext cx="4205168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i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Terminal output showing ping statistics alongside the SmartUpdate Licence and Contracts window confirming active blade licences.</a:t>
            </a:r>
            <a:endParaRPr lang="en-US" sz="1750" dirty="0"/>
          </a:p>
        </p:txBody>
      </p:sp>
      <p:sp>
        <p:nvSpPr>
          <p:cNvPr id="5" name="Text 2"/>
          <p:cNvSpPr/>
          <p:nvPr/>
        </p:nvSpPr>
        <p:spPr>
          <a:xfrm>
            <a:off x="5559981" y="2919889"/>
            <a:ext cx="3034427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Licence Confirmation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5559981" y="3501033"/>
            <a:ext cx="8284131" cy="12472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SMS and Gateway successfully licensed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Firewall and Threat Prevention blades activated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Licence validity and expiration dates visible</a:t>
            </a:r>
            <a:endParaRPr lang="en-US" sz="1750" dirty="0"/>
          </a:p>
        </p:txBody>
      </p:sp>
      <p:sp>
        <p:nvSpPr>
          <p:cNvPr id="7" name="Shape 4"/>
          <p:cNvSpPr/>
          <p:nvPr/>
        </p:nvSpPr>
        <p:spPr>
          <a:xfrm>
            <a:off x="5559981" y="5003483"/>
            <a:ext cx="8284131" cy="1326713"/>
          </a:xfrm>
          <a:prstGeom prst="roundRect">
            <a:avLst>
              <a:gd name="adj" fmla="val 25645"/>
            </a:avLst>
          </a:prstGeom>
          <a:solidFill>
            <a:srgbClr val="B6D6F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6795" y="5355193"/>
            <a:ext cx="283488" cy="226814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6297097" y="5286970"/>
            <a:ext cx="732020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Licensing ensures legal compliance and enables full enterprise security functionality.</a:t>
            </a:r>
            <a:endParaRPr lang="en-US" sz="17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6642" y="638651"/>
            <a:ext cx="10775037" cy="675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300"/>
              </a:lnSpc>
              <a:buNone/>
            </a:pPr>
            <a:r>
              <a:rPr lang="en-US" sz="42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Overall Security Workflow Validation</a:t>
            </a:r>
            <a:endParaRPr lang="en-US" sz="4250" dirty="0"/>
          </a:p>
        </p:txBody>
      </p:sp>
      <p:sp>
        <p:nvSpPr>
          <p:cNvPr id="3" name="Text 1"/>
          <p:cNvSpPr/>
          <p:nvPr/>
        </p:nvSpPr>
        <p:spPr>
          <a:xfrm>
            <a:off x="756642" y="1726406"/>
            <a:ext cx="13117116" cy="3377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7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All screenshots collectively confirm a </a:t>
            </a:r>
            <a:r>
              <a:rPr lang="en-US" sz="170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secure, centrally managed enterprise network</a:t>
            </a:r>
            <a:r>
              <a:rPr lang="en-US" sz="17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.</a:t>
            </a:r>
            <a:endParaRPr lang="en-US" sz="17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642" y="2296001"/>
            <a:ext cx="6558558" cy="864751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972741" y="3366730"/>
            <a:ext cx="2702362" cy="3377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Configuration</a:t>
            </a:r>
            <a:endParaRPr lang="en-US" sz="2100" dirty="0"/>
          </a:p>
        </p:txBody>
      </p:sp>
      <p:sp>
        <p:nvSpPr>
          <p:cNvPr id="6" name="Text 3"/>
          <p:cNvSpPr/>
          <p:nvPr/>
        </p:nvSpPr>
        <p:spPr>
          <a:xfrm>
            <a:off x="972741" y="3828098"/>
            <a:ext cx="6126361" cy="3377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7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SmartConsole setup and rule creation</a:t>
            </a:r>
            <a:endParaRPr lang="en-US" sz="170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5200" y="2296001"/>
            <a:ext cx="6558558" cy="864751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7531298" y="3366730"/>
            <a:ext cx="2702362" cy="3377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Publish</a:t>
            </a:r>
            <a:endParaRPr lang="en-US" sz="2100" dirty="0"/>
          </a:p>
        </p:txBody>
      </p:sp>
      <p:sp>
        <p:nvSpPr>
          <p:cNvPr id="9" name="Text 5"/>
          <p:cNvSpPr/>
          <p:nvPr/>
        </p:nvSpPr>
        <p:spPr>
          <a:xfrm>
            <a:off x="7531298" y="3828098"/>
            <a:ext cx="6126361" cy="3377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7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Policy pushed to management server</a:t>
            </a:r>
            <a:endParaRPr lang="en-US" sz="170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6642" y="4381976"/>
            <a:ext cx="6558558" cy="864751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972741" y="5452705"/>
            <a:ext cx="2702362" cy="3377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Installation</a:t>
            </a:r>
            <a:endParaRPr lang="en-US" sz="2100" dirty="0"/>
          </a:p>
        </p:txBody>
      </p:sp>
      <p:sp>
        <p:nvSpPr>
          <p:cNvPr id="12" name="Text 7"/>
          <p:cNvSpPr/>
          <p:nvPr/>
        </p:nvSpPr>
        <p:spPr>
          <a:xfrm>
            <a:off x="972741" y="5914073"/>
            <a:ext cx="6126361" cy="3377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7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Rules enforced live on A-GW gateway</a:t>
            </a:r>
            <a:endParaRPr lang="en-US" sz="1700" dirty="0"/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5200" y="4381976"/>
            <a:ext cx="6558558" cy="864751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7531298" y="5452705"/>
            <a:ext cx="2702362" cy="3377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Verification</a:t>
            </a:r>
            <a:endParaRPr lang="en-US" sz="2100" dirty="0"/>
          </a:p>
        </p:txBody>
      </p:sp>
      <p:sp>
        <p:nvSpPr>
          <p:cNvPr id="15" name="Text 9"/>
          <p:cNvSpPr/>
          <p:nvPr/>
        </p:nvSpPr>
        <p:spPr>
          <a:xfrm>
            <a:off x="7531298" y="5914073"/>
            <a:ext cx="6126361" cy="3377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7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Traffic testing confirms policy is active</a:t>
            </a:r>
            <a:endParaRPr lang="en-US" sz="1700" dirty="0"/>
          </a:p>
        </p:txBody>
      </p:sp>
      <p:sp>
        <p:nvSpPr>
          <p:cNvPr id="16" name="Shape 10"/>
          <p:cNvSpPr/>
          <p:nvPr/>
        </p:nvSpPr>
        <p:spPr>
          <a:xfrm>
            <a:off x="756642" y="6699766"/>
            <a:ext cx="13117116" cy="891064"/>
          </a:xfrm>
          <a:prstGeom prst="roundRect">
            <a:avLst>
              <a:gd name="adj" fmla="val 36394"/>
            </a:avLst>
          </a:prstGeom>
          <a:solidFill>
            <a:srgbClr val="B6FCB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7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2741" y="7024449"/>
            <a:ext cx="270153" cy="216098"/>
          </a:xfrm>
          <a:prstGeom prst="rect">
            <a:avLst/>
          </a:prstGeom>
        </p:spPr>
      </p:pic>
      <p:sp>
        <p:nvSpPr>
          <p:cNvPr id="18" name="Text 11"/>
          <p:cNvSpPr/>
          <p:nvPr/>
        </p:nvSpPr>
        <p:spPr>
          <a:xfrm>
            <a:off x="1458992" y="6959679"/>
            <a:ext cx="12198668" cy="3377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Full enterprise security workflow demonstrated and validated end-to-end.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179677" y="497443"/>
            <a:ext cx="5949434" cy="465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650"/>
              </a:lnSpc>
              <a:buNone/>
            </a:pPr>
            <a:r>
              <a:rPr lang="en-US" sz="29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Conclusion &amp; Security Workflow</a:t>
            </a:r>
            <a:endParaRPr lang="en-US" sz="29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487" y="1157883"/>
            <a:ext cx="7987308" cy="3655457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94893" y="2070552"/>
            <a:ext cx="513537" cy="513537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9437363" y="3800851"/>
            <a:ext cx="1499529" cy="5777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250"/>
              </a:lnSpc>
              <a:buNone/>
            </a:pPr>
            <a:r>
              <a:rPr lang="en-US" sz="18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Traffic Testing</a:t>
            </a:r>
            <a:endParaRPr lang="en-US" sz="1800" dirty="0"/>
          </a:p>
        </p:txBody>
      </p:sp>
      <p:pic>
        <p:nvPicPr>
          <p:cNvPr id="6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014865" y="2071515"/>
            <a:ext cx="513537" cy="513537"/>
          </a:xfrm>
          <a:prstGeom prst="rect">
            <a:avLst/>
          </a:prstGeom>
        </p:spPr>
      </p:pic>
      <p:sp>
        <p:nvSpPr>
          <p:cNvPr id="7" name="Text 2"/>
          <p:cNvSpPr/>
          <p:nvPr/>
        </p:nvSpPr>
        <p:spPr>
          <a:xfrm>
            <a:off x="7547547" y="3800851"/>
            <a:ext cx="1499529" cy="5777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250"/>
              </a:lnSpc>
              <a:buNone/>
            </a:pPr>
            <a:r>
              <a:rPr lang="en-US" sz="18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Publish &amp; Install</a:t>
            </a:r>
            <a:endParaRPr lang="en-US" sz="1800" dirty="0"/>
          </a:p>
        </p:txBody>
      </p:sp>
      <p:pic>
        <p:nvPicPr>
          <p:cNvPr id="8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135320" y="2071515"/>
            <a:ext cx="513537" cy="513537"/>
          </a:xfrm>
          <a:prstGeom prst="rect">
            <a:avLst/>
          </a:prstGeom>
        </p:spPr>
      </p:pic>
      <p:sp>
        <p:nvSpPr>
          <p:cNvPr id="9" name="Text 3"/>
          <p:cNvSpPr/>
          <p:nvPr/>
        </p:nvSpPr>
        <p:spPr>
          <a:xfrm>
            <a:off x="5668001" y="3800851"/>
            <a:ext cx="1499528" cy="5777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250"/>
              </a:lnSpc>
              <a:buNone/>
            </a:pPr>
            <a:r>
              <a:rPr lang="en-US" sz="18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Policy Creation</a:t>
            </a:r>
            <a:endParaRPr lang="en-US" sz="1800" dirty="0"/>
          </a:p>
        </p:txBody>
      </p:sp>
      <p:pic>
        <p:nvPicPr>
          <p:cNvPr id="10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245504" y="2071515"/>
            <a:ext cx="513537" cy="513537"/>
          </a:xfrm>
          <a:prstGeom prst="rect">
            <a:avLst/>
          </a:prstGeom>
        </p:spPr>
      </p:pic>
      <p:sp>
        <p:nvSpPr>
          <p:cNvPr id="11" name="Text 4"/>
          <p:cNvSpPr/>
          <p:nvPr/>
        </p:nvSpPr>
        <p:spPr>
          <a:xfrm>
            <a:off x="3610544" y="3800851"/>
            <a:ext cx="1685554" cy="5777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250"/>
              </a:lnSpc>
              <a:buNone/>
            </a:pPr>
            <a:r>
              <a:rPr lang="en-US" sz="18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SmartConsole</a:t>
            </a:r>
            <a:endParaRPr lang="en-US" sz="1800" dirty="0"/>
          </a:p>
        </p:txBody>
      </p:sp>
      <p:sp>
        <p:nvSpPr>
          <p:cNvPr id="12" name="Text 5"/>
          <p:cNvSpPr/>
          <p:nvPr/>
        </p:nvSpPr>
        <p:spPr>
          <a:xfrm>
            <a:off x="2179677" y="4923234"/>
            <a:ext cx="10271046" cy="11059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1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This coursework successfully implemented a secured enterprise network using Check Point Gaia. </a:t>
            </a:r>
            <a:r>
              <a:rPr lang="en-US" sz="1150" dirty="0" err="1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Centralised</a:t>
            </a:r>
            <a:r>
              <a:rPr lang="en-US" sz="11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policy management, strict firewall rules, advanced security blades (Threat Prevention, HTTPS Inspection), and proper licensing were applied following real-world enterprise best practices. All assessment requirements for </a:t>
            </a:r>
            <a:r>
              <a:rPr lang="en-US" sz="11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Securing the Enterprise Network</a:t>
            </a:r>
            <a:r>
              <a:rPr lang="en-US" sz="11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were fully met and demonstrated with verifiable evidence.</a:t>
            </a:r>
            <a:endParaRPr lang="en-US" sz="115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918341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Thank You!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93790" y="3967282"/>
            <a:ext cx="75564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This concludes the presentation on securing the enterprise network using Check Point Gaia.</a:t>
            </a:r>
            <a:endParaRPr lang="en-US" sz="1750" dirty="0"/>
          </a:p>
        </p:txBody>
      </p:sp>
      <p:sp>
        <p:nvSpPr>
          <p:cNvPr id="5" name="Text 2"/>
          <p:cNvSpPr/>
          <p:nvPr/>
        </p:nvSpPr>
        <p:spPr>
          <a:xfrm>
            <a:off x="793790" y="4948238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endParaRPr lang="en-US" sz="17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1167</Words>
  <Application>Microsoft Office PowerPoint</Application>
  <PresentationFormat>Custom</PresentationFormat>
  <Paragraphs>146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Alexandria Medium</vt:lpstr>
      <vt:lpstr>Arial</vt:lpstr>
      <vt:lpstr>Manrope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Naymul Hasnat (2432483)</cp:lastModifiedBy>
  <cp:revision>5</cp:revision>
  <dcterms:created xsi:type="dcterms:W3CDTF">2026-04-23T23:44:32Z</dcterms:created>
  <dcterms:modified xsi:type="dcterms:W3CDTF">2026-04-24T01:35:27Z</dcterms:modified>
</cp:coreProperties>
</file>