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chart2.xml" ContentType="application/vnd.openxmlformats-officedocument.drawingml.chart+xml"/>
  <Override PartName="/ppt/charts/chart3.xml" ContentType="application/vnd.openxmlformats-officedocument.drawingml.chart+xml"/>
  <Override PartName="/ppt/charts/chart4.xml" ContentType="application/vnd.openxmlformats-officedocument.drawingml.chart+xml"/>
  <Override PartName="/ppt/charts/chart5.xml" ContentType="application/vnd.openxmlformats-officedocument.drawingml.chart+xml"/>
  <Override PartName="/ppt/drawings/drawing1.xml" ContentType="application/vnd.openxmlformats-officedocument.drawingml.chartshapes+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77" r:id="rId2"/>
    <p:sldId id="279" r:id="rId3"/>
    <p:sldId id="271" r:id="rId4"/>
    <p:sldId id="278" r:id="rId5"/>
    <p:sldId id="280" r:id="rId6"/>
    <p:sldId id="281" r:id="rId7"/>
    <p:sldId id="274" r:id="rId8"/>
    <p:sldId id="275" r:id="rId9"/>
    <p:sldId id="282" r:id="rId10"/>
    <p:sldId id="284" r:id="rId11"/>
    <p:sldId id="285" r:id="rId12"/>
    <p:sldId id="267" r:id="rId13"/>
    <p:sldId id="265" r:id="rId14"/>
    <p:sldId id="268" r:id="rId15"/>
    <p:sldId id="287" r:id="rId16"/>
    <p:sldId id="289" r:id="rId17"/>
    <p:sldId id="290" r:id="rId18"/>
    <p:sldId id="291" r:id="rId19"/>
    <p:sldId id="292" r:id="rId20"/>
    <p:sldId id="293" r:id="rId2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49C8124-38F7-4FB4-9E4C-70F391322D4B}" v="11" dt="2025-03-27T18:44:34.53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6" d="100"/>
          <a:sy n="86" d="100"/>
        </p:scale>
        <p:origin x="930" y="45"/>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5/10/relationships/revisionInfo" Target="revisionInfo.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charts/_rels/chart1.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2.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3.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4.xml.rels><?xml version="1.0" encoding="UTF-8" standalone="yes"?>
<Relationships xmlns="http://schemas.openxmlformats.org/package/2006/relationships"><Relationship Id="rId1" Type="http://schemas.openxmlformats.org/officeDocument/2006/relationships/oleObject" Target="Book1" TargetMode="External"/></Relationships>
</file>

<file path=ppt/charts/_rels/chart5.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oleObject" Target="Book1"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Sheet1!$B$1</c:f>
              <c:strCache>
                <c:ptCount val="1"/>
                <c:pt idx="0">
                  <c:v>Distance (m)</c:v>
                </c:pt>
              </c:strCache>
            </c:strRef>
          </c:tx>
          <c:marker>
            <c:symbol val="none"/>
          </c:marker>
          <c:xVal>
            <c:numRef>
              <c:f>Sheet1!$A$2:$A$13</c:f>
              <c:numCache>
                <c:formatCode>General</c:formatCode>
                <c:ptCount val="12"/>
                <c:pt idx="0">
                  <c:v>0</c:v>
                </c:pt>
                <c:pt idx="1">
                  <c:v>1</c:v>
                </c:pt>
                <c:pt idx="2">
                  <c:v>2</c:v>
                </c:pt>
                <c:pt idx="3">
                  <c:v>3</c:v>
                </c:pt>
                <c:pt idx="4">
                  <c:v>4</c:v>
                </c:pt>
                <c:pt idx="5">
                  <c:v>5</c:v>
                </c:pt>
                <c:pt idx="6">
                  <c:v>6</c:v>
                </c:pt>
                <c:pt idx="7">
                  <c:v>7</c:v>
                </c:pt>
                <c:pt idx="8">
                  <c:v>8</c:v>
                </c:pt>
                <c:pt idx="9">
                  <c:v>9</c:v>
                </c:pt>
                <c:pt idx="10">
                  <c:v>10</c:v>
                </c:pt>
                <c:pt idx="11">
                  <c:v>11</c:v>
                </c:pt>
              </c:numCache>
            </c:numRef>
          </c:xVal>
          <c:yVal>
            <c:numRef>
              <c:f>Sheet1!$B$2:$B$13</c:f>
              <c:numCache>
                <c:formatCode>General</c:formatCode>
                <c:ptCount val="12"/>
                <c:pt idx="0">
                  <c:v>0</c:v>
                </c:pt>
                <c:pt idx="1">
                  <c:v>6</c:v>
                </c:pt>
                <c:pt idx="2">
                  <c:v>14</c:v>
                </c:pt>
                <c:pt idx="3">
                  <c:v>23</c:v>
                </c:pt>
                <c:pt idx="4">
                  <c:v>33</c:v>
                </c:pt>
                <c:pt idx="5">
                  <c:v>43</c:v>
                </c:pt>
                <c:pt idx="6">
                  <c:v>52</c:v>
                </c:pt>
                <c:pt idx="7">
                  <c:v>60</c:v>
                </c:pt>
                <c:pt idx="8">
                  <c:v>70</c:v>
                </c:pt>
                <c:pt idx="9">
                  <c:v>80</c:v>
                </c:pt>
                <c:pt idx="10">
                  <c:v>91</c:v>
                </c:pt>
                <c:pt idx="11">
                  <c:v>100</c:v>
                </c:pt>
              </c:numCache>
            </c:numRef>
          </c:yVal>
          <c:smooth val="1"/>
          <c:extLst>
            <c:ext xmlns:c16="http://schemas.microsoft.com/office/drawing/2014/chart" uri="{C3380CC4-5D6E-409C-BE32-E72D297353CC}">
              <c16:uniqueId val="{00000000-F5CC-4689-BB2E-40B5A3601DD8}"/>
            </c:ext>
          </c:extLst>
        </c:ser>
        <c:dLbls>
          <c:showLegendKey val="0"/>
          <c:showVal val="0"/>
          <c:showCatName val="0"/>
          <c:showSerName val="0"/>
          <c:showPercent val="0"/>
          <c:showBubbleSize val="0"/>
        </c:dLbls>
        <c:axId val="76394880"/>
        <c:axId val="76396800"/>
      </c:scatterChart>
      <c:valAx>
        <c:axId val="76394880"/>
        <c:scaling>
          <c:orientation val="minMax"/>
        </c:scaling>
        <c:delete val="0"/>
        <c:axPos val="b"/>
        <c:title>
          <c:tx>
            <c:rich>
              <a:bodyPr/>
              <a:lstStyle/>
              <a:p>
                <a:pPr>
                  <a:defRPr/>
                </a:pPr>
                <a:r>
                  <a:rPr lang="en-GB"/>
                  <a:t>time</a:t>
                </a:r>
                <a:r>
                  <a:rPr lang="en-GB" baseline="0"/>
                  <a:t> (s)</a:t>
                </a:r>
                <a:endParaRPr lang="en-GB"/>
              </a:p>
            </c:rich>
          </c:tx>
          <c:overlay val="0"/>
        </c:title>
        <c:numFmt formatCode="General" sourceLinked="1"/>
        <c:majorTickMark val="out"/>
        <c:minorTickMark val="none"/>
        <c:tickLblPos val="nextTo"/>
        <c:crossAx val="76396800"/>
        <c:crosses val="autoZero"/>
        <c:crossBetween val="midCat"/>
      </c:valAx>
      <c:valAx>
        <c:axId val="76396800"/>
        <c:scaling>
          <c:orientation val="minMax"/>
        </c:scaling>
        <c:delete val="0"/>
        <c:axPos val="l"/>
        <c:majorGridlines/>
        <c:title>
          <c:tx>
            <c:rich>
              <a:bodyPr rot="-5400000" vert="horz"/>
              <a:lstStyle/>
              <a:p>
                <a:pPr>
                  <a:defRPr/>
                </a:pPr>
                <a:r>
                  <a:rPr lang="en-GB"/>
                  <a:t>Distance (m)</a:t>
                </a:r>
              </a:p>
            </c:rich>
          </c:tx>
          <c:overlay val="0"/>
        </c:title>
        <c:numFmt formatCode="General" sourceLinked="1"/>
        <c:majorTickMark val="out"/>
        <c:minorTickMark val="none"/>
        <c:tickLblPos val="nextTo"/>
        <c:crossAx val="76394880"/>
        <c:crosses val="autoZero"/>
        <c:crossBetween val="midCat"/>
      </c:valAx>
    </c:plotArea>
    <c:plotVisOnly val="1"/>
    <c:dispBlanksAs val="gap"/>
    <c:showDLblsOverMax val="0"/>
  </c:chart>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r>
              <a:rPr lang="en-US"/>
              <a:t>Speed</a:t>
            </a:r>
            <a:r>
              <a:rPr lang="en-US" baseline="0"/>
              <a:t> During a 100m sprint</a:t>
            </a:r>
            <a:endParaRPr lang="en-US"/>
          </a:p>
        </c:rich>
      </c:tx>
      <c:overlay val="0"/>
    </c:title>
    <c:autoTitleDeleted val="0"/>
    <c:plotArea>
      <c:layout/>
      <c:scatterChart>
        <c:scatterStyle val="smoothMarker"/>
        <c:varyColors val="0"/>
        <c:ser>
          <c:idx val="0"/>
          <c:order val="0"/>
          <c:tx>
            <c:strRef>
              <c:f>Sheet1!$H$1</c:f>
              <c:strCache>
                <c:ptCount val="1"/>
                <c:pt idx="0">
                  <c:v>Speed (ms-1)</c:v>
                </c:pt>
              </c:strCache>
            </c:strRef>
          </c:tx>
          <c:xVal>
            <c:numRef>
              <c:f>Sheet1!$G$2:$G$13</c:f>
              <c:numCache>
                <c:formatCode>General</c:formatCode>
                <c:ptCount val="12"/>
                <c:pt idx="0">
                  <c:v>0</c:v>
                </c:pt>
                <c:pt idx="1">
                  <c:v>0.5</c:v>
                </c:pt>
                <c:pt idx="2">
                  <c:v>1.5</c:v>
                </c:pt>
                <c:pt idx="3">
                  <c:v>2.5</c:v>
                </c:pt>
                <c:pt idx="4">
                  <c:v>3.5</c:v>
                </c:pt>
                <c:pt idx="5">
                  <c:v>4.5</c:v>
                </c:pt>
                <c:pt idx="6">
                  <c:v>5.5</c:v>
                </c:pt>
                <c:pt idx="7">
                  <c:v>6.5</c:v>
                </c:pt>
                <c:pt idx="8">
                  <c:v>7.5</c:v>
                </c:pt>
                <c:pt idx="9">
                  <c:v>8.5</c:v>
                </c:pt>
                <c:pt idx="10">
                  <c:v>9.5</c:v>
                </c:pt>
                <c:pt idx="11">
                  <c:v>10.5</c:v>
                </c:pt>
              </c:numCache>
            </c:numRef>
          </c:xVal>
          <c:yVal>
            <c:numRef>
              <c:f>Sheet1!$H$2:$H$13</c:f>
              <c:numCache>
                <c:formatCode>General</c:formatCode>
                <c:ptCount val="12"/>
                <c:pt idx="0">
                  <c:v>0</c:v>
                </c:pt>
                <c:pt idx="1">
                  <c:v>6</c:v>
                </c:pt>
                <c:pt idx="2">
                  <c:v>8</c:v>
                </c:pt>
                <c:pt idx="3">
                  <c:v>9</c:v>
                </c:pt>
                <c:pt idx="4">
                  <c:v>10</c:v>
                </c:pt>
                <c:pt idx="5">
                  <c:v>10</c:v>
                </c:pt>
                <c:pt idx="6">
                  <c:v>9</c:v>
                </c:pt>
                <c:pt idx="7">
                  <c:v>8</c:v>
                </c:pt>
                <c:pt idx="8">
                  <c:v>10</c:v>
                </c:pt>
                <c:pt idx="9">
                  <c:v>10</c:v>
                </c:pt>
                <c:pt idx="10">
                  <c:v>11</c:v>
                </c:pt>
                <c:pt idx="11">
                  <c:v>9</c:v>
                </c:pt>
              </c:numCache>
            </c:numRef>
          </c:yVal>
          <c:smooth val="1"/>
          <c:extLst>
            <c:ext xmlns:c16="http://schemas.microsoft.com/office/drawing/2014/chart" uri="{C3380CC4-5D6E-409C-BE32-E72D297353CC}">
              <c16:uniqueId val="{00000000-CB7A-447F-9024-B3E31075780D}"/>
            </c:ext>
          </c:extLst>
        </c:ser>
        <c:dLbls>
          <c:showLegendKey val="0"/>
          <c:showVal val="0"/>
          <c:showCatName val="0"/>
          <c:showSerName val="0"/>
          <c:showPercent val="0"/>
          <c:showBubbleSize val="0"/>
        </c:dLbls>
        <c:axId val="76477184"/>
        <c:axId val="76404992"/>
      </c:scatterChart>
      <c:valAx>
        <c:axId val="76477184"/>
        <c:scaling>
          <c:orientation val="minMax"/>
        </c:scaling>
        <c:delete val="0"/>
        <c:axPos val="b"/>
        <c:title>
          <c:tx>
            <c:rich>
              <a:bodyPr/>
              <a:lstStyle/>
              <a:p>
                <a:pPr>
                  <a:defRPr/>
                </a:pPr>
                <a:r>
                  <a:rPr lang="en-GB"/>
                  <a:t>time (s)</a:t>
                </a:r>
              </a:p>
            </c:rich>
          </c:tx>
          <c:overlay val="0"/>
        </c:title>
        <c:numFmt formatCode="General" sourceLinked="1"/>
        <c:majorTickMark val="none"/>
        <c:minorTickMark val="none"/>
        <c:tickLblPos val="nextTo"/>
        <c:crossAx val="76404992"/>
        <c:crosses val="autoZero"/>
        <c:crossBetween val="midCat"/>
      </c:valAx>
      <c:valAx>
        <c:axId val="76404992"/>
        <c:scaling>
          <c:orientation val="minMax"/>
        </c:scaling>
        <c:delete val="0"/>
        <c:axPos val="l"/>
        <c:majorGridlines/>
        <c:title>
          <c:tx>
            <c:rich>
              <a:bodyPr/>
              <a:lstStyle/>
              <a:p>
                <a:pPr>
                  <a:defRPr/>
                </a:pPr>
                <a:r>
                  <a:rPr lang="en-GB"/>
                  <a:t>Speed (ms</a:t>
                </a:r>
                <a:r>
                  <a:rPr lang="en-GB" baseline="30000"/>
                  <a:t>-1</a:t>
                </a:r>
                <a:r>
                  <a:rPr lang="en-GB"/>
                  <a:t>)</a:t>
                </a:r>
              </a:p>
            </c:rich>
          </c:tx>
          <c:overlay val="0"/>
        </c:title>
        <c:numFmt formatCode="General" sourceLinked="1"/>
        <c:majorTickMark val="none"/>
        <c:minorTickMark val="none"/>
        <c:tickLblPos val="nextTo"/>
        <c:crossAx val="76477184"/>
        <c:crosses val="autoZero"/>
        <c:crossBetween val="midCat"/>
      </c:valAx>
    </c:plotArea>
    <c:plotVisOnly val="1"/>
    <c:dispBlanksAs val="gap"/>
    <c:showDLblsOverMax val="0"/>
  </c:chart>
  <c:externalData r:id="rId1">
    <c:autoUpdate val="0"/>
  </c:externalData>
</c:chartSpace>
</file>

<file path=ppt/charts/chart3.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scatterChart>
        <c:scatterStyle val="smoothMarker"/>
        <c:varyColors val="0"/>
        <c:ser>
          <c:idx val="0"/>
          <c:order val="0"/>
          <c:tx>
            <c:strRef>
              <c:f>Sheet1!$B$1</c:f>
              <c:strCache>
                <c:ptCount val="1"/>
                <c:pt idx="0">
                  <c:v>Distance (m)</c:v>
                </c:pt>
              </c:strCache>
            </c:strRef>
          </c:tx>
          <c:marker>
            <c:symbol val="none"/>
          </c:marker>
          <c:xVal>
            <c:numRef>
              <c:f>Sheet1!$A$2:$A$13</c:f>
              <c:numCache>
                <c:formatCode>General</c:formatCode>
                <c:ptCount val="12"/>
                <c:pt idx="0">
                  <c:v>0</c:v>
                </c:pt>
                <c:pt idx="1">
                  <c:v>1</c:v>
                </c:pt>
                <c:pt idx="2">
                  <c:v>2</c:v>
                </c:pt>
                <c:pt idx="3">
                  <c:v>3</c:v>
                </c:pt>
                <c:pt idx="4">
                  <c:v>4</c:v>
                </c:pt>
                <c:pt idx="5">
                  <c:v>5</c:v>
                </c:pt>
                <c:pt idx="6">
                  <c:v>6</c:v>
                </c:pt>
                <c:pt idx="7">
                  <c:v>7</c:v>
                </c:pt>
                <c:pt idx="8">
                  <c:v>8</c:v>
                </c:pt>
                <c:pt idx="9">
                  <c:v>9</c:v>
                </c:pt>
                <c:pt idx="10">
                  <c:v>10</c:v>
                </c:pt>
                <c:pt idx="11">
                  <c:v>11</c:v>
                </c:pt>
              </c:numCache>
            </c:numRef>
          </c:xVal>
          <c:yVal>
            <c:numRef>
              <c:f>Sheet1!$B$2:$B$13</c:f>
              <c:numCache>
                <c:formatCode>General</c:formatCode>
                <c:ptCount val="12"/>
                <c:pt idx="0">
                  <c:v>0</c:v>
                </c:pt>
                <c:pt idx="1">
                  <c:v>6</c:v>
                </c:pt>
                <c:pt idx="2">
                  <c:v>14</c:v>
                </c:pt>
                <c:pt idx="3">
                  <c:v>23</c:v>
                </c:pt>
                <c:pt idx="4">
                  <c:v>33</c:v>
                </c:pt>
                <c:pt idx="5">
                  <c:v>43</c:v>
                </c:pt>
                <c:pt idx="6">
                  <c:v>52</c:v>
                </c:pt>
                <c:pt idx="7">
                  <c:v>60</c:v>
                </c:pt>
                <c:pt idx="8">
                  <c:v>70</c:v>
                </c:pt>
                <c:pt idx="9">
                  <c:v>80</c:v>
                </c:pt>
                <c:pt idx="10">
                  <c:v>91</c:v>
                </c:pt>
                <c:pt idx="11">
                  <c:v>100</c:v>
                </c:pt>
              </c:numCache>
            </c:numRef>
          </c:yVal>
          <c:smooth val="1"/>
          <c:extLst>
            <c:ext xmlns:c16="http://schemas.microsoft.com/office/drawing/2014/chart" uri="{C3380CC4-5D6E-409C-BE32-E72D297353CC}">
              <c16:uniqueId val="{00000000-CC6A-4E76-B448-442C8606BB70}"/>
            </c:ext>
          </c:extLst>
        </c:ser>
        <c:dLbls>
          <c:showLegendKey val="0"/>
          <c:showVal val="0"/>
          <c:showCatName val="0"/>
          <c:showSerName val="0"/>
          <c:showPercent val="0"/>
          <c:showBubbleSize val="0"/>
        </c:dLbls>
        <c:axId val="78035584"/>
        <c:axId val="78041856"/>
      </c:scatterChart>
      <c:valAx>
        <c:axId val="78035584"/>
        <c:scaling>
          <c:orientation val="minMax"/>
        </c:scaling>
        <c:delete val="0"/>
        <c:axPos val="b"/>
        <c:title>
          <c:tx>
            <c:rich>
              <a:bodyPr/>
              <a:lstStyle/>
              <a:p>
                <a:pPr>
                  <a:defRPr/>
                </a:pPr>
                <a:r>
                  <a:rPr lang="en-GB"/>
                  <a:t>time</a:t>
                </a:r>
                <a:r>
                  <a:rPr lang="en-GB" baseline="0"/>
                  <a:t> (s)</a:t>
                </a:r>
                <a:endParaRPr lang="en-GB"/>
              </a:p>
            </c:rich>
          </c:tx>
          <c:overlay val="0"/>
        </c:title>
        <c:numFmt formatCode="General" sourceLinked="1"/>
        <c:majorTickMark val="out"/>
        <c:minorTickMark val="none"/>
        <c:tickLblPos val="nextTo"/>
        <c:crossAx val="78041856"/>
        <c:crosses val="autoZero"/>
        <c:crossBetween val="midCat"/>
      </c:valAx>
      <c:valAx>
        <c:axId val="78041856"/>
        <c:scaling>
          <c:orientation val="minMax"/>
        </c:scaling>
        <c:delete val="0"/>
        <c:axPos val="l"/>
        <c:majorGridlines/>
        <c:title>
          <c:tx>
            <c:rich>
              <a:bodyPr rot="-5400000" vert="horz"/>
              <a:lstStyle/>
              <a:p>
                <a:pPr>
                  <a:defRPr/>
                </a:pPr>
                <a:r>
                  <a:rPr lang="en-GB"/>
                  <a:t>Distance (m)</a:t>
                </a:r>
              </a:p>
            </c:rich>
          </c:tx>
          <c:overlay val="0"/>
        </c:title>
        <c:numFmt formatCode="General" sourceLinked="1"/>
        <c:majorTickMark val="out"/>
        <c:minorTickMark val="none"/>
        <c:tickLblPos val="nextTo"/>
        <c:crossAx val="78035584"/>
        <c:crosses val="autoZero"/>
        <c:crossBetween val="midCat"/>
      </c:valAx>
    </c:plotArea>
    <c:plotVisOnly val="1"/>
    <c:dispBlanksAs val="gap"/>
    <c:showDLblsOverMax val="0"/>
  </c:chart>
  <c:externalData r:id="rId1">
    <c:autoUpdate val="0"/>
  </c:externalData>
</c:chartSpace>
</file>

<file path=ppt/charts/chart4.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0070640299226014"/>
          <c:y val="0.20195573507705494"/>
          <c:w val="0.84026175740821829"/>
          <c:h val="0.55487287126827178"/>
        </c:manualLayout>
      </c:layout>
      <c:scatterChart>
        <c:scatterStyle val="smoothMarker"/>
        <c:varyColors val="0"/>
        <c:ser>
          <c:idx val="0"/>
          <c:order val="0"/>
          <c:tx>
            <c:strRef>
              <c:f>Sheet1!$H$1</c:f>
              <c:strCache>
                <c:ptCount val="1"/>
                <c:pt idx="0">
                  <c:v>Speed (ms-1)</c:v>
                </c:pt>
              </c:strCache>
            </c:strRef>
          </c:tx>
          <c:xVal>
            <c:numRef>
              <c:f>Sheet1!$G$2:$G$13</c:f>
              <c:numCache>
                <c:formatCode>General</c:formatCode>
                <c:ptCount val="12"/>
                <c:pt idx="0">
                  <c:v>0</c:v>
                </c:pt>
                <c:pt idx="1">
                  <c:v>0.5</c:v>
                </c:pt>
                <c:pt idx="2">
                  <c:v>1.5</c:v>
                </c:pt>
                <c:pt idx="3">
                  <c:v>2.5</c:v>
                </c:pt>
                <c:pt idx="4">
                  <c:v>3.5</c:v>
                </c:pt>
                <c:pt idx="5">
                  <c:v>4.5</c:v>
                </c:pt>
                <c:pt idx="6">
                  <c:v>5.5</c:v>
                </c:pt>
                <c:pt idx="7">
                  <c:v>6.5</c:v>
                </c:pt>
                <c:pt idx="8">
                  <c:v>7.5</c:v>
                </c:pt>
                <c:pt idx="9">
                  <c:v>8.5</c:v>
                </c:pt>
                <c:pt idx="10">
                  <c:v>9.5</c:v>
                </c:pt>
                <c:pt idx="11">
                  <c:v>10.5</c:v>
                </c:pt>
              </c:numCache>
            </c:numRef>
          </c:xVal>
          <c:yVal>
            <c:numRef>
              <c:f>Sheet1!$H$2:$H$13</c:f>
              <c:numCache>
                <c:formatCode>General</c:formatCode>
                <c:ptCount val="12"/>
                <c:pt idx="0">
                  <c:v>0</c:v>
                </c:pt>
                <c:pt idx="1">
                  <c:v>6</c:v>
                </c:pt>
                <c:pt idx="2">
                  <c:v>8</c:v>
                </c:pt>
                <c:pt idx="3">
                  <c:v>9</c:v>
                </c:pt>
                <c:pt idx="4">
                  <c:v>10</c:v>
                </c:pt>
                <c:pt idx="5">
                  <c:v>10</c:v>
                </c:pt>
                <c:pt idx="6">
                  <c:v>9</c:v>
                </c:pt>
                <c:pt idx="7">
                  <c:v>8</c:v>
                </c:pt>
                <c:pt idx="8">
                  <c:v>10</c:v>
                </c:pt>
                <c:pt idx="9">
                  <c:v>10</c:v>
                </c:pt>
                <c:pt idx="10">
                  <c:v>11</c:v>
                </c:pt>
                <c:pt idx="11">
                  <c:v>9</c:v>
                </c:pt>
              </c:numCache>
            </c:numRef>
          </c:yVal>
          <c:smooth val="1"/>
          <c:extLst>
            <c:ext xmlns:c16="http://schemas.microsoft.com/office/drawing/2014/chart" uri="{C3380CC4-5D6E-409C-BE32-E72D297353CC}">
              <c16:uniqueId val="{00000000-E1C6-4045-AC3D-3E68C383B3E0}"/>
            </c:ext>
          </c:extLst>
        </c:ser>
        <c:dLbls>
          <c:showLegendKey val="0"/>
          <c:showVal val="0"/>
          <c:showCatName val="0"/>
          <c:showSerName val="0"/>
          <c:showPercent val="0"/>
          <c:showBubbleSize val="0"/>
        </c:dLbls>
        <c:axId val="78127488"/>
        <c:axId val="78129408"/>
      </c:scatterChart>
      <c:valAx>
        <c:axId val="78127488"/>
        <c:scaling>
          <c:orientation val="minMax"/>
        </c:scaling>
        <c:delete val="0"/>
        <c:axPos val="b"/>
        <c:title>
          <c:tx>
            <c:rich>
              <a:bodyPr/>
              <a:lstStyle/>
              <a:p>
                <a:pPr>
                  <a:defRPr/>
                </a:pPr>
                <a:r>
                  <a:rPr lang="en-GB"/>
                  <a:t>time (s)</a:t>
                </a:r>
              </a:p>
            </c:rich>
          </c:tx>
          <c:overlay val="0"/>
        </c:title>
        <c:numFmt formatCode="General" sourceLinked="1"/>
        <c:majorTickMark val="none"/>
        <c:minorTickMark val="none"/>
        <c:tickLblPos val="nextTo"/>
        <c:crossAx val="78129408"/>
        <c:crosses val="autoZero"/>
        <c:crossBetween val="midCat"/>
      </c:valAx>
      <c:valAx>
        <c:axId val="78129408"/>
        <c:scaling>
          <c:orientation val="minMax"/>
        </c:scaling>
        <c:delete val="0"/>
        <c:axPos val="l"/>
        <c:majorGridlines/>
        <c:title>
          <c:tx>
            <c:rich>
              <a:bodyPr/>
              <a:lstStyle/>
              <a:p>
                <a:pPr>
                  <a:defRPr/>
                </a:pPr>
                <a:r>
                  <a:rPr lang="en-GB"/>
                  <a:t>Speed (ms</a:t>
                </a:r>
                <a:r>
                  <a:rPr lang="en-GB" baseline="30000"/>
                  <a:t>-1</a:t>
                </a:r>
                <a:r>
                  <a:rPr lang="en-GB"/>
                  <a:t>)</a:t>
                </a:r>
              </a:p>
            </c:rich>
          </c:tx>
          <c:overlay val="0"/>
        </c:title>
        <c:numFmt formatCode="General" sourceLinked="1"/>
        <c:majorTickMark val="none"/>
        <c:minorTickMark val="none"/>
        <c:tickLblPos val="nextTo"/>
        <c:crossAx val="78127488"/>
        <c:crosses val="autoZero"/>
        <c:crossBetween val="midCat"/>
      </c:valAx>
    </c:plotArea>
    <c:plotVisOnly val="1"/>
    <c:dispBlanksAs val="gap"/>
    <c:showDLblsOverMax val="0"/>
  </c:chart>
  <c:externalData r:id="rId1">
    <c:autoUpdate val="0"/>
  </c:externalData>
</c:chartSpace>
</file>

<file path=ppt/charts/chart5.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manualLayout>
          <c:layoutTarget val="inner"/>
          <c:xMode val="edge"/>
          <c:yMode val="edge"/>
          <c:x val="0.14200240594925634"/>
          <c:y val="0.10684055118110236"/>
          <c:w val="0.82446981627296589"/>
          <c:h val="0.68387685914260721"/>
        </c:manualLayout>
      </c:layout>
      <c:scatterChart>
        <c:scatterStyle val="smoothMarker"/>
        <c:varyColors val="0"/>
        <c:ser>
          <c:idx val="0"/>
          <c:order val="0"/>
          <c:tx>
            <c:strRef>
              <c:f>Sheet1!$K$1</c:f>
              <c:strCache>
                <c:ptCount val="1"/>
                <c:pt idx="0">
                  <c:v>Accleration (ms-2)</c:v>
                </c:pt>
              </c:strCache>
            </c:strRef>
          </c:tx>
          <c:xVal>
            <c:numRef>
              <c:f>Sheet1!$J$2:$J$13</c:f>
              <c:numCache>
                <c:formatCode>General</c:formatCode>
                <c:ptCount val="12"/>
                <c:pt idx="0">
                  <c:v>0</c:v>
                </c:pt>
                <c:pt idx="1">
                  <c:v>0.25</c:v>
                </c:pt>
                <c:pt idx="2">
                  <c:v>1</c:v>
                </c:pt>
                <c:pt idx="3">
                  <c:v>2</c:v>
                </c:pt>
                <c:pt idx="4">
                  <c:v>3</c:v>
                </c:pt>
                <c:pt idx="5">
                  <c:v>4</c:v>
                </c:pt>
                <c:pt idx="6">
                  <c:v>5</c:v>
                </c:pt>
                <c:pt idx="7">
                  <c:v>6</c:v>
                </c:pt>
                <c:pt idx="8">
                  <c:v>7</c:v>
                </c:pt>
                <c:pt idx="9">
                  <c:v>8</c:v>
                </c:pt>
                <c:pt idx="10">
                  <c:v>9</c:v>
                </c:pt>
                <c:pt idx="11">
                  <c:v>10</c:v>
                </c:pt>
              </c:numCache>
            </c:numRef>
          </c:xVal>
          <c:yVal>
            <c:numRef>
              <c:f>Sheet1!$K$2:$K$13</c:f>
              <c:numCache>
                <c:formatCode>General</c:formatCode>
                <c:ptCount val="12"/>
                <c:pt idx="0">
                  <c:v>0</c:v>
                </c:pt>
                <c:pt idx="1">
                  <c:v>24</c:v>
                </c:pt>
                <c:pt idx="2" formatCode="0">
                  <c:v>2.6666666666666665</c:v>
                </c:pt>
                <c:pt idx="3">
                  <c:v>1</c:v>
                </c:pt>
                <c:pt idx="4">
                  <c:v>1</c:v>
                </c:pt>
                <c:pt idx="5">
                  <c:v>0</c:v>
                </c:pt>
                <c:pt idx="6">
                  <c:v>-1</c:v>
                </c:pt>
                <c:pt idx="7">
                  <c:v>-1</c:v>
                </c:pt>
                <c:pt idx="8">
                  <c:v>2</c:v>
                </c:pt>
                <c:pt idx="9">
                  <c:v>0</c:v>
                </c:pt>
                <c:pt idx="10">
                  <c:v>1</c:v>
                </c:pt>
                <c:pt idx="11">
                  <c:v>-2</c:v>
                </c:pt>
              </c:numCache>
            </c:numRef>
          </c:yVal>
          <c:smooth val="1"/>
          <c:extLst>
            <c:ext xmlns:c16="http://schemas.microsoft.com/office/drawing/2014/chart" uri="{C3380CC4-5D6E-409C-BE32-E72D297353CC}">
              <c16:uniqueId val="{00000000-2FF0-495D-8843-834460C97C85}"/>
            </c:ext>
          </c:extLst>
        </c:ser>
        <c:dLbls>
          <c:showLegendKey val="0"/>
          <c:showVal val="0"/>
          <c:showCatName val="0"/>
          <c:showSerName val="0"/>
          <c:showPercent val="0"/>
          <c:showBubbleSize val="0"/>
        </c:dLbls>
        <c:axId val="78157696"/>
        <c:axId val="78159872"/>
      </c:scatterChart>
      <c:valAx>
        <c:axId val="78157696"/>
        <c:scaling>
          <c:orientation val="minMax"/>
        </c:scaling>
        <c:delete val="0"/>
        <c:axPos val="b"/>
        <c:title>
          <c:tx>
            <c:rich>
              <a:bodyPr/>
              <a:lstStyle/>
              <a:p>
                <a:pPr>
                  <a:defRPr/>
                </a:pPr>
                <a:r>
                  <a:rPr lang="en-US"/>
                  <a:t>Time (s)</a:t>
                </a:r>
              </a:p>
            </c:rich>
          </c:tx>
          <c:layout>
            <c:manualLayout>
              <c:xMode val="edge"/>
              <c:yMode val="edge"/>
              <c:x val="0.86557483685325853"/>
              <c:y val="0.70082983609391292"/>
            </c:manualLayout>
          </c:layout>
          <c:overlay val="0"/>
        </c:title>
        <c:numFmt formatCode="General" sourceLinked="1"/>
        <c:majorTickMark val="none"/>
        <c:minorTickMark val="none"/>
        <c:tickLblPos val="nextTo"/>
        <c:crossAx val="78159872"/>
        <c:crosses val="autoZero"/>
        <c:crossBetween val="midCat"/>
      </c:valAx>
      <c:valAx>
        <c:axId val="78159872"/>
        <c:scaling>
          <c:orientation val="minMax"/>
        </c:scaling>
        <c:delete val="0"/>
        <c:axPos val="l"/>
        <c:majorGridlines>
          <c:spPr>
            <a:ln>
              <a:noFill/>
            </a:ln>
          </c:spPr>
        </c:majorGridlines>
        <c:title>
          <c:tx>
            <c:rich>
              <a:bodyPr/>
              <a:lstStyle/>
              <a:p>
                <a:pPr>
                  <a:defRPr/>
                </a:pPr>
                <a:r>
                  <a:rPr lang="en-GB"/>
                  <a:t>Acceleration(ms</a:t>
                </a:r>
                <a:r>
                  <a:rPr lang="en-GB" baseline="30000"/>
                  <a:t>-2</a:t>
                </a:r>
                <a:r>
                  <a:rPr lang="en-GB"/>
                  <a:t>)</a:t>
                </a:r>
              </a:p>
            </c:rich>
          </c:tx>
          <c:overlay val="0"/>
        </c:title>
        <c:numFmt formatCode="General" sourceLinked="1"/>
        <c:majorTickMark val="none"/>
        <c:minorTickMark val="none"/>
        <c:tickLblPos val="nextTo"/>
        <c:crossAx val="78157696"/>
        <c:crosses val="autoZero"/>
        <c:crossBetween val="midCat"/>
      </c:valAx>
    </c:plotArea>
    <c:plotVisOnly val="1"/>
    <c:dispBlanksAs val="gap"/>
    <c:showDLblsOverMax val="0"/>
  </c:chart>
  <c:externalData r:id="rId1">
    <c:autoUpdate val="0"/>
  </c:externalData>
  <c:userShapes r:id="rId2"/>
</c:chartSpace>
</file>

<file path=ppt/drawings/drawing1.xml><?xml version="1.0" encoding="utf-8"?>
<c:userShapes xmlns:c="http://schemas.openxmlformats.org/drawingml/2006/chart">
  <cdr:relSizeAnchor xmlns:cdr="http://schemas.openxmlformats.org/drawingml/2006/chartDrawing">
    <cdr:from>
      <cdr:x>0.65613</cdr:x>
      <cdr:y>0.37052</cdr:y>
    </cdr:from>
    <cdr:to>
      <cdr:x>0.90546</cdr:x>
      <cdr:y>0.45445</cdr:y>
    </cdr:to>
    <cdr:sp macro="" textlink="">
      <cdr:nvSpPr>
        <cdr:cNvPr id="2" name="TextBox 1"/>
        <cdr:cNvSpPr txBox="1"/>
      </cdr:nvSpPr>
      <cdr:spPr>
        <a:xfrm xmlns:a="http://schemas.openxmlformats.org/drawingml/2006/main">
          <a:off x="3600400" y="1271550"/>
          <a:ext cx="1368152" cy="288032"/>
        </a:xfrm>
        <a:prstGeom xmlns:a="http://schemas.openxmlformats.org/drawingml/2006/main" prst="rect">
          <a:avLst/>
        </a:prstGeom>
      </cdr:spPr>
      <cdr:txBody>
        <a:bodyPr xmlns:a="http://schemas.openxmlformats.org/drawingml/2006/main" vertOverflow="clip" wrap="square" rtlCol="0"/>
        <a:lstStyle xmlns:a="http://schemas.openxmlformats.org/drawingml/2006/main"/>
        <a:p xmlns:a="http://schemas.openxmlformats.org/drawingml/2006/main">
          <a:r>
            <a:rPr lang="en-GB" sz="1100" dirty="0"/>
            <a:t>acceleration</a:t>
          </a:r>
        </a:p>
      </cdr:txBody>
    </cdr:sp>
  </cdr:relSizeAnchor>
  <cdr:relSizeAnchor xmlns:cdr="http://schemas.openxmlformats.org/drawingml/2006/chartDrawing">
    <cdr:from>
      <cdr:x>0.65613</cdr:x>
      <cdr:y>0.79017</cdr:y>
    </cdr:from>
    <cdr:to>
      <cdr:x>0.90546</cdr:x>
      <cdr:y>0.8741</cdr:y>
    </cdr:to>
    <cdr:sp macro="" textlink="">
      <cdr:nvSpPr>
        <cdr:cNvPr id="3" name="TextBox 1"/>
        <cdr:cNvSpPr txBox="1"/>
      </cdr:nvSpPr>
      <cdr:spPr>
        <a:xfrm xmlns:a="http://schemas.openxmlformats.org/drawingml/2006/main">
          <a:off x="3600400" y="2711710"/>
          <a:ext cx="1368152" cy="288032"/>
        </a:xfrm>
        <a:prstGeom xmlns:a="http://schemas.openxmlformats.org/drawingml/2006/main" prst="rect">
          <a:avLst/>
        </a:prstGeom>
      </cdr:spPr>
      <cdr:txBody>
        <a:bodyPr xmlns:a="http://schemas.openxmlformats.org/drawingml/2006/main" wrap="square" rtlCol="0"/>
        <a:lstStyle xmlns:a="http://schemas.openxmlformats.org/drawingml/2006/main">
          <a:lvl1pPr marL="0" indent="0">
            <a:defRPr sz="1100">
              <a:latin typeface="+mn-lt"/>
              <a:ea typeface="+mn-ea"/>
              <a:cs typeface="+mn-cs"/>
            </a:defRPr>
          </a:lvl1pPr>
          <a:lvl2pPr marL="457200" indent="0">
            <a:defRPr sz="1100">
              <a:latin typeface="+mn-lt"/>
              <a:ea typeface="+mn-ea"/>
              <a:cs typeface="+mn-cs"/>
            </a:defRPr>
          </a:lvl2pPr>
          <a:lvl3pPr marL="914400" indent="0">
            <a:defRPr sz="1100">
              <a:latin typeface="+mn-lt"/>
              <a:ea typeface="+mn-ea"/>
              <a:cs typeface="+mn-cs"/>
            </a:defRPr>
          </a:lvl3pPr>
          <a:lvl4pPr marL="1371600" indent="0">
            <a:defRPr sz="1100">
              <a:latin typeface="+mn-lt"/>
              <a:ea typeface="+mn-ea"/>
              <a:cs typeface="+mn-cs"/>
            </a:defRPr>
          </a:lvl4pPr>
          <a:lvl5pPr marL="1828800" indent="0">
            <a:defRPr sz="1100">
              <a:latin typeface="+mn-lt"/>
              <a:ea typeface="+mn-ea"/>
              <a:cs typeface="+mn-cs"/>
            </a:defRPr>
          </a:lvl5pPr>
          <a:lvl6pPr marL="2286000" indent="0">
            <a:defRPr sz="1100">
              <a:latin typeface="+mn-lt"/>
              <a:ea typeface="+mn-ea"/>
              <a:cs typeface="+mn-cs"/>
            </a:defRPr>
          </a:lvl6pPr>
          <a:lvl7pPr marL="2743200" indent="0">
            <a:defRPr sz="1100">
              <a:latin typeface="+mn-lt"/>
              <a:ea typeface="+mn-ea"/>
              <a:cs typeface="+mn-cs"/>
            </a:defRPr>
          </a:lvl7pPr>
          <a:lvl8pPr marL="3200400" indent="0">
            <a:defRPr sz="1100">
              <a:latin typeface="+mn-lt"/>
              <a:ea typeface="+mn-ea"/>
              <a:cs typeface="+mn-cs"/>
            </a:defRPr>
          </a:lvl8pPr>
          <a:lvl9pPr marL="3657600" indent="0">
            <a:defRPr sz="1100">
              <a:latin typeface="+mn-lt"/>
              <a:ea typeface="+mn-ea"/>
              <a:cs typeface="+mn-cs"/>
            </a:defRPr>
          </a:lvl9pPr>
        </a:lstStyle>
        <a:p xmlns:a="http://schemas.openxmlformats.org/drawingml/2006/main">
          <a:r>
            <a:rPr lang="en-GB" dirty="0"/>
            <a:t>de</a:t>
          </a:r>
          <a:r>
            <a:rPr lang="en-GB" sz="1100" dirty="0"/>
            <a:t>celeration</a:t>
          </a:r>
        </a:p>
      </cdr:txBody>
    </cdr:sp>
  </cdr:relSizeAnchor>
</c:userShap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DA256B5C-5346-4E89-A8B8-4955C09864D1}" type="datetimeFigureOut">
              <a:rPr lang="en-GB" smtClean="0"/>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23749528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256B5C-5346-4E89-A8B8-4955C09864D1}" type="datetimeFigureOut">
              <a:rPr lang="en-GB" smtClean="0"/>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22332838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A256B5C-5346-4E89-A8B8-4955C09864D1}" type="datetimeFigureOut">
              <a:rPr lang="en-GB" smtClean="0"/>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32500192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DA256B5C-5346-4E89-A8B8-4955C09864D1}" type="datetimeFigureOut">
              <a:rPr lang="en-GB" smtClean="0"/>
              <a:t>27/03/2025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528748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DA256B5C-5346-4E89-A8B8-4955C09864D1}" type="datetimeFigureOut">
              <a:rPr lang="en-GB" smtClean="0"/>
              <a:t>27/03/2025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5328040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DA256B5C-5346-4E89-A8B8-4955C09864D1}" type="datetimeFigureOut">
              <a:rPr lang="en-GB" smtClean="0"/>
              <a:t>27/03/2025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415974896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A256B5C-5346-4E89-A8B8-4955C09864D1}" type="datetimeFigureOut">
              <a:rPr lang="en-GB" smtClean="0"/>
              <a:t>27/03/2025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336009313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256B5C-5346-4E89-A8B8-4955C09864D1}" type="datetimeFigureOut">
              <a:rPr lang="en-GB" smtClean="0"/>
              <a:t>27/03/2025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33356075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A256B5C-5346-4E89-A8B8-4955C09864D1}" type="datetimeFigureOut">
              <a:rPr lang="en-GB" smtClean="0"/>
              <a:t>27/03/2025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1527454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256B5C-5346-4E89-A8B8-4955C09864D1}" type="datetimeFigureOut">
              <a:rPr lang="en-GB" smtClean="0"/>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42876304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DA256B5C-5346-4E89-A8B8-4955C09864D1}" type="datetimeFigureOut">
              <a:rPr lang="en-GB" smtClean="0"/>
              <a:t>27/03/2025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A204C00-B2C1-460F-8640-21816AA8BB4D}" type="slidenum">
              <a:rPr lang="en-GB" smtClean="0"/>
              <a:t>‹#›</a:t>
            </a:fld>
            <a:endParaRPr lang="en-GB"/>
          </a:p>
        </p:txBody>
      </p:sp>
    </p:spTree>
    <p:extLst>
      <p:ext uri="{BB962C8B-B14F-4D97-AF65-F5344CB8AC3E}">
        <p14:creationId xmlns:p14="http://schemas.microsoft.com/office/powerpoint/2010/main" val="36997619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A256B5C-5346-4E89-A8B8-4955C09864D1}" type="datetimeFigureOut">
              <a:rPr lang="en-GB" smtClean="0"/>
              <a:t>27/03/2025</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A204C00-B2C1-460F-8640-21816AA8BB4D}" type="slidenum">
              <a:rPr lang="en-GB" smtClean="0"/>
              <a:t>‹#›</a:t>
            </a:fld>
            <a:endParaRPr lang="en-GB"/>
          </a:p>
        </p:txBody>
      </p:sp>
    </p:spTree>
    <p:extLst>
      <p:ext uri="{BB962C8B-B14F-4D97-AF65-F5344CB8AC3E}">
        <p14:creationId xmlns:p14="http://schemas.microsoft.com/office/powerpoint/2010/main" val="32118628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youtube.com/watch?v=6SkKPgKX_gY" TargetMode="External"/><Relationship Id="rId2" Type="http://schemas.openxmlformats.org/officeDocument/2006/relationships/hyperlink" Target="https://www.youtube.com/watch?v=zKQcSvnlC-U" TargetMode="Externa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hyperlink" Target="https://www.youtube.com/watch?v=l-Db8-aJpRM"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chart" Target="../charts/chart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chart" Target="../charts/chart4.xml"/><Relationship Id="rId2" Type="http://schemas.openxmlformats.org/officeDocument/2006/relationships/chart" Target="../charts/chart3.xml"/><Relationship Id="rId1" Type="http://schemas.openxmlformats.org/officeDocument/2006/relationships/slideLayout" Target="../slideLayouts/slideLayout2.xml"/><Relationship Id="rId4" Type="http://schemas.openxmlformats.org/officeDocument/2006/relationships/chart" Target="../charts/chart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9592" y="332657"/>
            <a:ext cx="7772400" cy="648072"/>
          </a:xfrm>
        </p:spPr>
        <p:txBody>
          <a:bodyPr>
            <a:normAutofit fontScale="90000"/>
          </a:bodyPr>
          <a:lstStyle/>
          <a:p>
            <a:r>
              <a:rPr lang="en-GB" dirty="0"/>
              <a:t>Assignment Support</a:t>
            </a:r>
          </a:p>
        </p:txBody>
      </p:sp>
      <p:sp>
        <p:nvSpPr>
          <p:cNvPr id="3" name="Subtitle 2"/>
          <p:cNvSpPr>
            <a:spLocks noGrp="1"/>
          </p:cNvSpPr>
          <p:nvPr>
            <p:ph type="subTitle" idx="1"/>
          </p:nvPr>
        </p:nvSpPr>
        <p:spPr>
          <a:xfrm>
            <a:off x="1691680" y="1268760"/>
            <a:ext cx="6400800" cy="648072"/>
          </a:xfrm>
        </p:spPr>
        <p:txBody>
          <a:bodyPr/>
          <a:lstStyle/>
          <a:p>
            <a:r>
              <a:rPr lang="en-GB" dirty="0">
                <a:solidFill>
                  <a:schemeClr val="tx1"/>
                </a:solidFill>
              </a:rPr>
              <a:t>Movement Analysis (1500 words)</a:t>
            </a:r>
          </a:p>
        </p:txBody>
      </p:sp>
      <p:sp>
        <p:nvSpPr>
          <p:cNvPr id="4" name="Rectangle 3"/>
          <p:cNvSpPr/>
          <p:nvPr/>
        </p:nvSpPr>
        <p:spPr>
          <a:xfrm>
            <a:off x="793304" y="2636912"/>
            <a:ext cx="7984976" cy="1685077"/>
          </a:xfrm>
          <a:prstGeom prst="rect">
            <a:avLst/>
          </a:prstGeom>
        </p:spPr>
        <p:txBody>
          <a:bodyPr wrap="square">
            <a:spAutoFit/>
          </a:bodyPr>
          <a:lstStyle/>
          <a:p>
            <a:pPr algn="ctr">
              <a:lnSpc>
                <a:spcPct val="115000"/>
              </a:lnSpc>
            </a:pPr>
            <a:r>
              <a:rPr lang="en-GB" dirty="0">
                <a:solidFill>
                  <a:srgbClr val="FF0000"/>
                </a:solidFill>
                <a:latin typeface="Arial" panose="020B0604020202020204" pitchFamily="34" charset="0"/>
                <a:ea typeface="MS Minngs"/>
              </a:rPr>
              <a:t>Conduct a </a:t>
            </a:r>
            <a:r>
              <a:rPr lang="en-GB" dirty="0" err="1">
                <a:solidFill>
                  <a:srgbClr val="FF0000"/>
                </a:solidFill>
                <a:latin typeface="Arial" panose="020B0604020202020204" pitchFamily="34" charset="0"/>
                <a:ea typeface="MS Minngs"/>
              </a:rPr>
              <a:t>kinesiological</a:t>
            </a:r>
            <a:r>
              <a:rPr lang="en-GB" dirty="0">
                <a:solidFill>
                  <a:srgbClr val="FF0000"/>
                </a:solidFill>
                <a:latin typeface="Arial" panose="020B0604020202020204" pitchFamily="34" charset="0"/>
                <a:ea typeface="MS Minngs"/>
              </a:rPr>
              <a:t> evaluation of a sporting action that occurs predominantly in 2 dimensions (planes of motion). Compare the data from two athletes of different abilities, or one athlete working at two intensities in order to justify training recommendations that might improve technique, enhance performance and or reduce the potential for injury.</a:t>
            </a:r>
            <a:endParaRPr lang="en-GB" sz="2400" b="1" dirty="0">
              <a:solidFill>
                <a:srgbClr val="FF0000"/>
              </a:solidFill>
              <a:effectLst/>
              <a:latin typeface="Times New Roman" panose="02020603050405020304" pitchFamily="18" charset="0"/>
              <a:ea typeface="MS Minngs"/>
            </a:endParaRPr>
          </a:p>
        </p:txBody>
      </p:sp>
    </p:spTree>
    <p:extLst>
      <p:ext uri="{BB962C8B-B14F-4D97-AF65-F5344CB8AC3E}">
        <p14:creationId xmlns:p14="http://schemas.microsoft.com/office/powerpoint/2010/main" val="29143389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Kinesiological Analysis</a:t>
            </a:r>
          </a:p>
        </p:txBody>
      </p:sp>
      <p:sp>
        <p:nvSpPr>
          <p:cNvPr id="3" name="Content Placeholder 2"/>
          <p:cNvSpPr>
            <a:spLocks noGrp="1"/>
          </p:cNvSpPr>
          <p:nvPr>
            <p:ph idx="1"/>
          </p:nvPr>
        </p:nvSpPr>
        <p:spPr/>
        <p:txBody>
          <a:bodyPr/>
          <a:lstStyle/>
          <a:p>
            <a:pPr marL="0" indent="0">
              <a:buNone/>
            </a:pPr>
            <a:r>
              <a:rPr lang="en-GB" dirty="0"/>
              <a:t>Conduct a video analysis of an athletic performance in order to compare two outcomes.</a:t>
            </a:r>
          </a:p>
          <a:p>
            <a:pPr lvl="6"/>
            <a:r>
              <a:rPr lang="en-GB" sz="2100" dirty="0"/>
              <a:t>Two athletes</a:t>
            </a:r>
          </a:p>
          <a:p>
            <a:pPr lvl="6"/>
            <a:r>
              <a:rPr lang="en-GB" sz="2100" dirty="0"/>
              <a:t>Impact of fatigue</a:t>
            </a:r>
          </a:p>
          <a:p>
            <a:pPr lvl="6"/>
            <a:r>
              <a:rPr lang="en-GB" sz="2100" dirty="0"/>
              <a:t>Fast v slow</a:t>
            </a:r>
          </a:p>
          <a:p>
            <a:pPr lvl="6"/>
            <a:r>
              <a:rPr lang="en-GB" sz="2100" dirty="0"/>
              <a:t>Different techniques</a:t>
            </a:r>
          </a:p>
          <a:p>
            <a:pPr lvl="6"/>
            <a:endParaRPr lang="en-GB" sz="2100" dirty="0"/>
          </a:p>
          <a:p>
            <a:pPr marL="0" indent="0">
              <a:buNone/>
            </a:pPr>
            <a:r>
              <a:rPr lang="en-GB" dirty="0"/>
              <a:t>Complete a journal based article of the research</a:t>
            </a:r>
          </a:p>
        </p:txBody>
      </p:sp>
    </p:spTree>
    <p:extLst>
      <p:ext uri="{BB962C8B-B14F-4D97-AF65-F5344CB8AC3E}">
        <p14:creationId xmlns:p14="http://schemas.microsoft.com/office/powerpoint/2010/main" val="40437644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332657"/>
            <a:ext cx="7772400" cy="648072"/>
          </a:xfrm>
        </p:spPr>
        <p:txBody>
          <a:bodyPr>
            <a:normAutofit fontScale="90000"/>
          </a:bodyPr>
          <a:lstStyle/>
          <a:p>
            <a:r>
              <a:rPr lang="en-GB" dirty="0"/>
              <a:t>Kinesiological Analysis</a:t>
            </a:r>
          </a:p>
        </p:txBody>
      </p:sp>
      <p:sp>
        <p:nvSpPr>
          <p:cNvPr id="3" name="Subtitle 2"/>
          <p:cNvSpPr>
            <a:spLocks noGrp="1"/>
          </p:cNvSpPr>
          <p:nvPr>
            <p:ph type="subTitle" idx="1"/>
          </p:nvPr>
        </p:nvSpPr>
        <p:spPr>
          <a:xfrm>
            <a:off x="2545632" y="5738714"/>
            <a:ext cx="4896544" cy="439578"/>
          </a:xfrm>
        </p:spPr>
        <p:txBody>
          <a:bodyPr>
            <a:normAutofit/>
          </a:bodyPr>
          <a:lstStyle/>
          <a:p>
            <a:pPr algn="l"/>
            <a:r>
              <a:rPr lang="en-GB" sz="1800" dirty="0">
                <a:hlinkClick r:id="rId2"/>
              </a:rPr>
              <a:t>https://www.youtube.com/watch?v=zKQcSvnlC-U</a:t>
            </a:r>
            <a:r>
              <a:rPr lang="en-GB" sz="1800" dirty="0"/>
              <a:t> </a:t>
            </a:r>
          </a:p>
        </p:txBody>
      </p:sp>
      <p:sp>
        <p:nvSpPr>
          <p:cNvPr id="4" name="Rectangle 3"/>
          <p:cNvSpPr/>
          <p:nvPr/>
        </p:nvSpPr>
        <p:spPr>
          <a:xfrm>
            <a:off x="2545632" y="4209969"/>
            <a:ext cx="5184576" cy="369332"/>
          </a:xfrm>
          <a:prstGeom prst="rect">
            <a:avLst/>
          </a:prstGeom>
        </p:spPr>
        <p:txBody>
          <a:bodyPr wrap="square">
            <a:spAutoFit/>
          </a:bodyPr>
          <a:lstStyle/>
          <a:p>
            <a:r>
              <a:rPr lang="en-GB" dirty="0">
                <a:hlinkClick r:id="rId3"/>
              </a:rPr>
              <a:t>https://www.youtube.com/watch?v=6SkKPgKX_gY</a:t>
            </a:r>
            <a:r>
              <a:rPr lang="en-GB" dirty="0"/>
              <a:t> </a:t>
            </a:r>
          </a:p>
        </p:txBody>
      </p:sp>
      <p:sp>
        <p:nvSpPr>
          <p:cNvPr id="5" name="Rectangle 4"/>
          <p:cNvSpPr/>
          <p:nvPr/>
        </p:nvSpPr>
        <p:spPr>
          <a:xfrm>
            <a:off x="2557687" y="4956050"/>
            <a:ext cx="4884489" cy="369332"/>
          </a:xfrm>
          <a:prstGeom prst="rect">
            <a:avLst/>
          </a:prstGeom>
        </p:spPr>
        <p:txBody>
          <a:bodyPr wrap="square">
            <a:spAutoFit/>
          </a:bodyPr>
          <a:lstStyle/>
          <a:p>
            <a:r>
              <a:rPr lang="en-GB" dirty="0">
                <a:hlinkClick r:id="rId4"/>
              </a:rPr>
              <a:t>https://www.youtube.com/watch?v=l-Db8-aJpRM</a:t>
            </a:r>
            <a:r>
              <a:rPr lang="en-GB" dirty="0"/>
              <a:t> </a:t>
            </a:r>
          </a:p>
        </p:txBody>
      </p:sp>
      <p:sp>
        <p:nvSpPr>
          <p:cNvPr id="6" name="TextBox 5"/>
          <p:cNvSpPr txBox="1"/>
          <p:nvPr/>
        </p:nvSpPr>
        <p:spPr>
          <a:xfrm>
            <a:off x="563414" y="5112712"/>
            <a:ext cx="2086000" cy="369332"/>
          </a:xfrm>
          <a:prstGeom prst="rect">
            <a:avLst/>
          </a:prstGeom>
          <a:noFill/>
        </p:spPr>
        <p:txBody>
          <a:bodyPr wrap="square" rtlCol="0">
            <a:spAutoFit/>
          </a:bodyPr>
          <a:lstStyle/>
          <a:p>
            <a:r>
              <a:rPr lang="en-GB" dirty="0"/>
              <a:t>The front squat</a:t>
            </a:r>
          </a:p>
        </p:txBody>
      </p:sp>
      <p:sp>
        <p:nvSpPr>
          <p:cNvPr id="7" name="TextBox 6"/>
          <p:cNvSpPr txBox="1"/>
          <p:nvPr/>
        </p:nvSpPr>
        <p:spPr>
          <a:xfrm>
            <a:off x="563414" y="4187969"/>
            <a:ext cx="2086000" cy="369332"/>
          </a:xfrm>
          <a:prstGeom prst="rect">
            <a:avLst/>
          </a:prstGeom>
          <a:noFill/>
        </p:spPr>
        <p:txBody>
          <a:bodyPr wrap="square" rtlCol="0">
            <a:spAutoFit/>
          </a:bodyPr>
          <a:lstStyle/>
          <a:p>
            <a:r>
              <a:rPr lang="en-GB" dirty="0"/>
              <a:t>The press up</a:t>
            </a:r>
          </a:p>
        </p:txBody>
      </p:sp>
      <p:sp>
        <p:nvSpPr>
          <p:cNvPr id="8" name="TextBox 7"/>
          <p:cNvSpPr txBox="1"/>
          <p:nvPr/>
        </p:nvSpPr>
        <p:spPr>
          <a:xfrm>
            <a:off x="563414" y="5805264"/>
            <a:ext cx="2086000" cy="369332"/>
          </a:xfrm>
          <a:prstGeom prst="rect">
            <a:avLst/>
          </a:prstGeom>
          <a:noFill/>
        </p:spPr>
        <p:txBody>
          <a:bodyPr wrap="square" rtlCol="0">
            <a:spAutoFit/>
          </a:bodyPr>
          <a:lstStyle/>
          <a:p>
            <a:r>
              <a:rPr lang="en-GB" dirty="0"/>
              <a:t>The golf swing</a:t>
            </a:r>
          </a:p>
        </p:txBody>
      </p:sp>
      <p:sp>
        <p:nvSpPr>
          <p:cNvPr id="10" name="TextBox 9"/>
          <p:cNvSpPr txBox="1"/>
          <p:nvPr/>
        </p:nvSpPr>
        <p:spPr>
          <a:xfrm>
            <a:off x="971600" y="1041624"/>
            <a:ext cx="7056784" cy="923330"/>
          </a:xfrm>
          <a:prstGeom prst="rect">
            <a:avLst/>
          </a:prstGeom>
          <a:noFill/>
        </p:spPr>
        <p:txBody>
          <a:bodyPr wrap="square" rtlCol="0">
            <a:spAutoFit/>
          </a:bodyPr>
          <a:lstStyle/>
          <a:p>
            <a:pPr algn="ctr"/>
            <a:r>
              <a:rPr lang="en-GB" dirty="0">
                <a:solidFill>
                  <a:srgbClr val="FF0000"/>
                </a:solidFill>
              </a:rPr>
              <a:t>The description and analysis of a skill or movement in terms of anatomical structure and movement patterns in order to prescribe improvements.</a:t>
            </a:r>
          </a:p>
        </p:txBody>
      </p:sp>
      <p:pic>
        <p:nvPicPr>
          <p:cNvPr id="11" name="Picture 10"/>
          <p:cNvPicPr>
            <a:picLocks noChangeAspect="1"/>
          </p:cNvPicPr>
          <p:nvPr/>
        </p:nvPicPr>
        <p:blipFill>
          <a:blip r:embed="rId5"/>
          <a:stretch>
            <a:fillRect/>
          </a:stretch>
        </p:blipFill>
        <p:spPr>
          <a:xfrm>
            <a:off x="2543350" y="1986954"/>
            <a:ext cx="4278953" cy="2136451"/>
          </a:xfrm>
          <a:prstGeom prst="rect">
            <a:avLst/>
          </a:prstGeom>
        </p:spPr>
      </p:pic>
    </p:spTree>
    <p:extLst>
      <p:ext uri="{BB962C8B-B14F-4D97-AF65-F5344CB8AC3E}">
        <p14:creationId xmlns:p14="http://schemas.microsoft.com/office/powerpoint/2010/main" val="35780499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Writing the Report</a:t>
            </a:r>
          </a:p>
        </p:txBody>
      </p:sp>
      <p:sp>
        <p:nvSpPr>
          <p:cNvPr id="3" name="Content Placeholder 2"/>
          <p:cNvSpPr>
            <a:spLocks noGrp="1"/>
          </p:cNvSpPr>
          <p:nvPr>
            <p:ph idx="1"/>
          </p:nvPr>
        </p:nvSpPr>
        <p:spPr/>
        <p:txBody>
          <a:bodyPr>
            <a:normAutofit fontScale="92500" lnSpcReduction="10000"/>
          </a:bodyPr>
          <a:lstStyle/>
          <a:p>
            <a:pPr marL="0" indent="0" algn="ctr">
              <a:buNone/>
            </a:pPr>
            <a:r>
              <a:rPr lang="en-GB" dirty="0">
                <a:solidFill>
                  <a:srgbClr val="FF0000"/>
                </a:solidFill>
              </a:rPr>
              <a:t>1500 Kinesiological analysis written as a journal article</a:t>
            </a:r>
          </a:p>
          <a:p>
            <a:pPr marL="0" indent="0">
              <a:buNone/>
            </a:pPr>
            <a:r>
              <a:rPr lang="en-GB" i="1" dirty="0">
                <a:solidFill>
                  <a:schemeClr val="accent1">
                    <a:lumMod val="75000"/>
                  </a:schemeClr>
                </a:solidFill>
              </a:rPr>
              <a:t>Rough word count</a:t>
            </a:r>
          </a:p>
          <a:p>
            <a:pPr marL="2343150" lvl="4" indent="-514350">
              <a:buFont typeface="+mj-lt"/>
              <a:buAutoNum type="arabicPeriod"/>
            </a:pPr>
            <a:r>
              <a:rPr lang="en-GB" sz="2800" dirty="0"/>
              <a:t>Abstract		100   words</a:t>
            </a:r>
          </a:p>
          <a:p>
            <a:pPr marL="2343150" lvl="4" indent="-514350">
              <a:buFont typeface="+mj-lt"/>
              <a:buAutoNum type="arabicPeriod"/>
            </a:pPr>
            <a:r>
              <a:rPr lang="en-GB" sz="2800" dirty="0"/>
              <a:t>Introduction	250 word</a:t>
            </a:r>
          </a:p>
          <a:p>
            <a:pPr marL="2343150" lvl="4" indent="-514350">
              <a:buFont typeface="+mj-lt"/>
              <a:buAutoNum type="arabicPeriod"/>
            </a:pPr>
            <a:r>
              <a:rPr lang="en-GB" sz="2800" dirty="0"/>
              <a:t>Methods		200 word</a:t>
            </a:r>
          </a:p>
          <a:p>
            <a:pPr marL="2343150" lvl="4" indent="-514350">
              <a:buFont typeface="+mj-lt"/>
              <a:buAutoNum type="arabicPeriod"/>
            </a:pPr>
            <a:r>
              <a:rPr lang="en-GB" sz="2800" dirty="0"/>
              <a:t>Results		300 words</a:t>
            </a:r>
          </a:p>
          <a:p>
            <a:pPr marL="2343150" lvl="4" indent="-514350">
              <a:buFont typeface="+mj-lt"/>
              <a:buAutoNum type="arabicPeriod"/>
            </a:pPr>
            <a:r>
              <a:rPr lang="en-GB" sz="2800" dirty="0"/>
              <a:t>Discussion	300 words</a:t>
            </a:r>
          </a:p>
          <a:p>
            <a:pPr marL="2343150" lvl="4" indent="-514350">
              <a:buFont typeface="+mj-lt"/>
              <a:buAutoNum type="arabicPeriod"/>
            </a:pPr>
            <a:r>
              <a:rPr lang="en-GB" sz="2800" dirty="0"/>
              <a:t>Conclusions	100 words</a:t>
            </a:r>
          </a:p>
          <a:p>
            <a:pPr marL="2343150" lvl="4" indent="-514350">
              <a:buFont typeface="+mj-lt"/>
              <a:buAutoNum type="arabicPeriod"/>
            </a:pPr>
            <a:r>
              <a:rPr lang="en-GB" sz="2800" dirty="0"/>
              <a:t>References	5-10 sources</a:t>
            </a:r>
          </a:p>
          <a:p>
            <a:endParaRPr lang="en-GB" dirty="0"/>
          </a:p>
        </p:txBody>
      </p:sp>
    </p:spTree>
    <p:extLst>
      <p:ext uri="{BB962C8B-B14F-4D97-AF65-F5344CB8AC3E}">
        <p14:creationId xmlns:p14="http://schemas.microsoft.com/office/powerpoint/2010/main" val="958941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Abstract</a:t>
            </a:r>
          </a:p>
        </p:txBody>
      </p:sp>
      <p:sp>
        <p:nvSpPr>
          <p:cNvPr id="3" name="Content Placeholder 2"/>
          <p:cNvSpPr>
            <a:spLocks noGrp="1"/>
          </p:cNvSpPr>
          <p:nvPr>
            <p:ph idx="1"/>
          </p:nvPr>
        </p:nvSpPr>
        <p:spPr>
          <a:xfrm>
            <a:off x="457200" y="1600200"/>
            <a:ext cx="8507288" cy="4525963"/>
          </a:xfrm>
        </p:spPr>
        <p:txBody>
          <a:bodyPr>
            <a:normAutofit/>
          </a:bodyPr>
          <a:lstStyle/>
          <a:p>
            <a:pPr marL="0" indent="0" algn="ctr">
              <a:buNone/>
            </a:pPr>
            <a:r>
              <a:rPr lang="en-GB" dirty="0">
                <a:solidFill>
                  <a:srgbClr val="0070C0"/>
                </a:solidFill>
              </a:rPr>
              <a:t>Comes first but written last</a:t>
            </a:r>
          </a:p>
          <a:p>
            <a:pPr marL="0" indent="0">
              <a:buNone/>
            </a:pPr>
            <a:endParaRPr lang="en-GB" sz="1800" dirty="0"/>
          </a:p>
          <a:p>
            <a:pPr marL="0" indent="0" algn="ctr">
              <a:buNone/>
            </a:pPr>
            <a:r>
              <a:rPr lang="en-GB" sz="2400" dirty="0">
                <a:solidFill>
                  <a:srgbClr val="FF0000"/>
                </a:solidFill>
              </a:rPr>
              <a:t>An overview of the study </a:t>
            </a:r>
          </a:p>
          <a:p>
            <a:pPr marL="0" indent="0" algn="ctr">
              <a:buNone/>
            </a:pPr>
            <a:r>
              <a:rPr lang="en-GB" sz="2400" dirty="0">
                <a:solidFill>
                  <a:srgbClr val="FF0000"/>
                </a:solidFill>
              </a:rPr>
              <a:t>Include a key sentence for each section of the main article</a:t>
            </a:r>
          </a:p>
          <a:p>
            <a:pPr marL="0" indent="0">
              <a:buNone/>
            </a:pPr>
            <a:endParaRPr lang="en-GB" sz="1800" u="sng" dirty="0">
              <a:solidFill>
                <a:srgbClr val="FF0000"/>
              </a:solidFill>
            </a:endParaRPr>
          </a:p>
          <a:p>
            <a:pPr marL="0" indent="0">
              <a:buNone/>
            </a:pPr>
            <a:endParaRPr lang="en-GB" sz="1800" u="sng" dirty="0">
              <a:solidFill>
                <a:srgbClr val="FF0000"/>
              </a:solidFill>
            </a:endParaRPr>
          </a:p>
          <a:p>
            <a:pPr marL="0" indent="0">
              <a:buNone/>
            </a:pPr>
            <a:r>
              <a:rPr lang="en-GB" sz="1800" u="sng" dirty="0">
                <a:solidFill>
                  <a:srgbClr val="0070C0"/>
                </a:solidFill>
              </a:rPr>
              <a:t>Do not include</a:t>
            </a:r>
          </a:p>
          <a:p>
            <a:pPr marL="0" indent="0">
              <a:buNone/>
            </a:pPr>
            <a:endParaRPr lang="en-GB" sz="1800" u="sng" dirty="0">
              <a:solidFill>
                <a:srgbClr val="FF0000"/>
              </a:solidFill>
            </a:endParaRPr>
          </a:p>
          <a:p>
            <a:r>
              <a:rPr lang="en-GB" sz="1800" dirty="0"/>
              <a:t>Extended background information</a:t>
            </a:r>
          </a:p>
          <a:p>
            <a:r>
              <a:rPr lang="en-GB" sz="1800" dirty="0"/>
              <a:t>Reference to other studies</a:t>
            </a:r>
          </a:p>
          <a:p>
            <a:r>
              <a:rPr lang="en-GB" sz="1800" dirty="0"/>
              <a:t>Abbreviations, Jargon or confusing terms</a:t>
            </a:r>
          </a:p>
          <a:p>
            <a:r>
              <a:rPr lang="en-GB" sz="1800" dirty="0"/>
              <a:t>Images, tables, graphs or reference to them</a:t>
            </a:r>
          </a:p>
        </p:txBody>
      </p:sp>
    </p:spTree>
    <p:extLst>
      <p:ext uri="{BB962C8B-B14F-4D97-AF65-F5344CB8AC3E}">
        <p14:creationId xmlns:p14="http://schemas.microsoft.com/office/powerpoint/2010/main" val="17122583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Introduction/ Literature review</a:t>
            </a:r>
          </a:p>
        </p:txBody>
      </p:sp>
      <p:sp>
        <p:nvSpPr>
          <p:cNvPr id="3" name="Content Placeholder 2"/>
          <p:cNvSpPr>
            <a:spLocks noGrp="1"/>
          </p:cNvSpPr>
          <p:nvPr>
            <p:ph idx="1"/>
          </p:nvPr>
        </p:nvSpPr>
        <p:spPr/>
        <p:txBody>
          <a:bodyPr>
            <a:normAutofit fontScale="62500" lnSpcReduction="20000"/>
          </a:bodyPr>
          <a:lstStyle/>
          <a:p>
            <a:pPr marL="0" indent="0">
              <a:buNone/>
            </a:pPr>
            <a:r>
              <a:rPr lang="en-GB" dirty="0"/>
              <a:t>An overview of the context and issues of your study.</a:t>
            </a:r>
          </a:p>
          <a:p>
            <a:pPr marL="0" indent="0">
              <a:buNone/>
            </a:pPr>
            <a:endParaRPr lang="en-GB" dirty="0"/>
          </a:p>
          <a:p>
            <a:pPr marL="0" indent="0">
              <a:buNone/>
            </a:pPr>
            <a:r>
              <a:rPr lang="en-GB" dirty="0"/>
              <a:t>A theoretical anatomical description of the action and phases including;</a:t>
            </a:r>
          </a:p>
          <a:p>
            <a:r>
              <a:rPr lang="en-GB" dirty="0">
                <a:solidFill>
                  <a:srgbClr val="FF0000"/>
                </a:solidFill>
              </a:rPr>
              <a:t>Muscles</a:t>
            </a:r>
          </a:p>
          <a:p>
            <a:r>
              <a:rPr lang="en-GB" dirty="0">
                <a:solidFill>
                  <a:srgbClr val="FF0000"/>
                </a:solidFill>
              </a:rPr>
              <a:t>Actions</a:t>
            </a:r>
          </a:p>
          <a:p>
            <a:r>
              <a:rPr lang="en-GB" dirty="0">
                <a:solidFill>
                  <a:srgbClr val="FF0000"/>
                </a:solidFill>
              </a:rPr>
              <a:t>Types of contraction</a:t>
            </a:r>
          </a:p>
          <a:p>
            <a:r>
              <a:rPr lang="en-GB" dirty="0">
                <a:solidFill>
                  <a:srgbClr val="FF0000"/>
                </a:solidFill>
              </a:rPr>
              <a:t>Planes and axis </a:t>
            </a:r>
          </a:p>
          <a:p>
            <a:pPr marL="0" indent="0">
              <a:buNone/>
            </a:pPr>
            <a:endParaRPr lang="en-GB" dirty="0"/>
          </a:p>
          <a:p>
            <a:pPr marL="0" indent="0" algn="ctr">
              <a:buNone/>
            </a:pPr>
            <a:r>
              <a:rPr lang="en-GB" sz="2600" dirty="0">
                <a:solidFill>
                  <a:srgbClr val="00B0F0"/>
                </a:solidFill>
              </a:rPr>
              <a:t>(consider the use of tables and figures as these do not count as words).</a:t>
            </a:r>
          </a:p>
          <a:p>
            <a:pPr marL="0" indent="0" algn="ctr">
              <a:buNone/>
            </a:pPr>
            <a:endParaRPr lang="en-GB" sz="2600" dirty="0">
              <a:solidFill>
                <a:srgbClr val="00B0F0"/>
              </a:solidFill>
            </a:endParaRPr>
          </a:p>
          <a:p>
            <a:pPr marL="0" indent="0">
              <a:buNone/>
            </a:pPr>
            <a:r>
              <a:rPr lang="en-GB" dirty="0"/>
              <a:t>Issues / theory relevant to the context of the study.</a:t>
            </a:r>
          </a:p>
          <a:p>
            <a:pPr marL="0" indent="0">
              <a:buNone/>
            </a:pPr>
            <a:endParaRPr lang="en-GB" dirty="0"/>
          </a:p>
          <a:p>
            <a:pPr marL="0" indent="0">
              <a:buNone/>
            </a:pPr>
            <a:r>
              <a:rPr lang="en-GB" dirty="0"/>
              <a:t>A final statement and justification of the research question. </a:t>
            </a:r>
          </a:p>
          <a:p>
            <a:pPr marL="0" indent="0">
              <a:buNone/>
            </a:pPr>
            <a:endParaRPr lang="en-GB" dirty="0"/>
          </a:p>
          <a:p>
            <a:pPr marL="0" indent="0">
              <a:buNone/>
            </a:pPr>
            <a:r>
              <a:rPr lang="en-GB" dirty="0" err="1"/>
              <a:t>i.e</a:t>
            </a:r>
            <a:r>
              <a:rPr lang="en-GB" dirty="0"/>
              <a:t> therefore the purpose of the current study is to……</a:t>
            </a:r>
          </a:p>
          <a:p>
            <a:pPr marL="0" indent="0">
              <a:buNone/>
            </a:pPr>
            <a:endParaRPr lang="en-GB" dirty="0"/>
          </a:p>
        </p:txBody>
      </p:sp>
    </p:spTree>
    <p:extLst>
      <p:ext uri="{BB962C8B-B14F-4D97-AF65-F5344CB8AC3E}">
        <p14:creationId xmlns:p14="http://schemas.microsoft.com/office/powerpoint/2010/main" val="11595361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Describing the Movement</a:t>
            </a:r>
          </a:p>
        </p:txBody>
      </p:sp>
      <p:sp>
        <p:nvSpPr>
          <p:cNvPr id="3" name="Content Placeholder 2"/>
          <p:cNvSpPr>
            <a:spLocks noGrp="1"/>
          </p:cNvSpPr>
          <p:nvPr>
            <p:ph idx="1"/>
          </p:nvPr>
        </p:nvSpPr>
        <p:spPr>
          <a:xfrm>
            <a:off x="457200" y="1600201"/>
            <a:ext cx="8229600" cy="676672"/>
          </a:xfrm>
        </p:spPr>
        <p:txBody>
          <a:bodyPr/>
          <a:lstStyle/>
          <a:p>
            <a:pPr marL="0" indent="0">
              <a:buNone/>
            </a:pPr>
            <a:r>
              <a:rPr lang="en-GB" dirty="0"/>
              <a:t>In theory for each phase</a:t>
            </a:r>
          </a:p>
          <a:p>
            <a:pPr marL="0" indent="0">
              <a:buNone/>
            </a:pPr>
            <a:endParaRPr lang="en-GB" dirty="0"/>
          </a:p>
        </p:txBody>
      </p:sp>
      <p:graphicFrame>
        <p:nvGraphicFramePr>
          <p:cNvPr id="4" name="Table 3"/>
          <p:cNvGraphicFramePr>
            <a:graphicFrameLocks noGrp="1"/>
          </p:cNvGraphicFramePr>
          <p:nvPr/>
        </p:nvGraphicFramePr>
        <p:xfrm>
          <a:off x="539551" y="2459436"/>
          <a:ext cx="8064894" cy="2123440"/>
        </p:xfrm>
        <a:graphic>
          <a:graphicData uri="http://schemas.openxmlformats.org/drawingml/2006/table">
            <a:tbl>
              <a:tblPr firstRow="1" bandRow="1">
                <a:tableStyleId>{5C22544A-7EE6-4342-B048-85BDC9FD1C3A}</a:tableStyleId>
              </a:tblPr>
              <a:tblGrid>
                <a:gridCol w="936105">
                  <a:extLst>
                    <a:ext uri="{9D8B030D-6E8A-4147-A177-3AD203B41FA5}">
                      <a16:colId xmlns:a16="http://schemas.microsoft.com/office/drawing/2014/main" val="3421182928"/>
                    </a:ext>
                  </a:extLst>
                </a:gridCol>
                <a:gridCol w="1752193">
                  <a:extLst>
                    <a:ext uri="{9D8B030D-6E8A-4147-A177-3AD203B41FA5}">
                      <a16:colId xmlns:a16="http://schemas.microsoft.com/office/drawing/2014/main" val="660210080"/>
                    </a:ext>
                  </a:extLst>
                </a:gridCol>
                <a:gridCol w="1344149">
                  <a:extLst>
                    <a:ext uri="{9D8B030D-6E8A-4147-A177-3AD203B41FA5}">
                      <a16:colId xmlns:a16="http://schemas.microsoft.com/office/drawing/2014/main" val="787315677"/>
                    </a:ext>
                  </a:extLst>
                </a:gridCol>
                <a:gridCol w="1344149">
                  <a:extLst>
                    <a:ext uri="{9D8B030D-6E8A-4147-A177-3AD203B41FA5}">
                      <a16:colId xmlns:a16="http://schemas.microsoft.com/office/drawing/2014/main" val="1184806551"/>
                    </a:ext>
                  </a:extLst>
                </a:gridCol>
                <a:gridCol w="1344149">
                  <a:extLst>
                    <a:ext uri="{9D8B030D-6E8A-4147-A177-3AD203B41FA5}">
                      <a16:colId xmlns:a16="http://schemas.microsoft.com/office/drawing/2014/main" val="2268876633"/>
                    </a:ext>
                  </a:extLst>
                </a:gridCol>
                <a:gridCol w="1344149">
                  <a:extLst>
                    <a:ext uri="{9D8B030D-6E8A-4147-A177-3AD203B41FA5}">
                      <a16:colId xmlns:a16="http://schemas.microsoft.com/office/drawing/2014/main" val="345902260"/>
                    </a:ext>
                  </a:extLst>
                </a:gridCol>
              </a:tblGrid>
              <a:tr h="370840">
                <a:tc>
                  <a:txBody>
                    <a:bodyPr/>
                    <a:lstStyle/>
                    <a:p>
                      <a:endParaRPr lang="en-GB" dirty="0"/>
                    </a:p>
                  </a:txBody>
                  <a:tcPr/>
                </a:tc>
                <a:tc>
                  <a:txBody>
                    <a:bodyPr/>
                    <a:lstStyle/>
                    <a:p>
                      <a:pPr algn="ctr"/>
                      <a:r>
                        <a:rPr lang="en-GB" dirty="0">
                          <a:solidFill>
                            <a:sysClr val="windowText" lastClr="000000"/>
                          </a:solidFill>
                        </a:rPr>
                        <a:t>Movement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solidFill>
                            <a:sysClr val="windowText" lastClr="000000"/>
                          </a:solidFill>
                        </a:rPr>
                        <a:t>Muscles</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dirty="0">
                          <a:solidFill>
                            <a:sysClr val="windowText" lastClr="000000"/>
                          </a:solidFill>
                        </a:rPr>
                        <a:t>Type of contraction</a:t>
                      </a:r>
                    </a:p>
                  </a:txBody>
                  <a:tcPr anchor="ctr"/>
                </a:tc>
                <a:tc>
                  <a:txBody>
                    <a:bodyPr/>
                    <a:lstStyle/>
                    <a:p>
                      <a:pPr algn="ctr"/>
                      <a:r>
                        <a:rPr lang="en-GB" dirty="0">
                          <a:solidFill>
                            <a:sysClr val="windowText" lastClr="000000"/>
                          </a:solidFill>
                        </a:rPr>
                        <a:t>Axis</a:t>
                      </a:r>
                      <a:r>
                        <a:rPr lang="en-GB" baseline="0" dirty="0">
                          <a:solidFill>
                            <a:sysClr val="windowText" lastClr="000000"/>
                          </a:solidFill>
                        </a:rPr>
                        <a:t> of rotation</a:t>
                      </a:r>
                      <a:endParaRPr lang="en-GB" dirty="0">
                        <a:solidFill>
                          <a:sysClr val="windowText" lastClr="000000"/>
                        </a:solidFill>
                      </a:endParaRPr>
                    </a:p>
                  </a:txBody>
                  <a:tcPr anchor="ctr"/>
                </a:tc>
                <a:tc>
                  <a:txBody>
                    <a:bodyPr/>
                    <a:lstStyle/>
                    <a:p>
                      <a:pPr algn="ctr"/>
                      <a:r>
                        <a:rPr lang="en-GB" dirty="0">
                          <a:solidFill>
                            <a:sysClr val="windowText" lastClr="000000"/>
                          </a:solidFill>
                        </a:rPr>
                        <a:t>Plane of motion</a:t>
                      </a:r>
                    </a:p>
                  </a:txBody>
                  <a:tcPr anchor="ctr"/>
                </a:tc>
                <a:extLst>
                  <a:ext uri="{0D108BD9-81ED-4DB2-BD59-A6C34878D82A}">
                    <a16:rowId xmlns:a16="http://schemas.microsoft.com/office/drawing/2014/main" val="2459364044"/>
                  </a:ext>
                </a:extLst>
              </a:tr>
              <a:tr h="370840">
                <a:tc>
                  <a:txBody>
                    <a:bodyPr/>
                    <a:lstStyle/>
                    <a:p>
                      <a:r>
                        <a:rPr lang="en-GB" dirty="0"/>
                        <a:t>Ankle</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077418137"/>
                  </a:ext>
                </a:extLst>
              </a:tr>
              <a:tr h="370840">
                <a:tc>
                  <a:txBody>
                    <a:bodyPr/>
                    <a:lstStyle/>
                    <a:p>
                      <a:r>
                        <a:rPr lang="en-GB" dirty="0"/>
                        <a:t>Knee</a:t>
                      </a:r>
                    </a:p>
                  </a:txBody>
                  <a:tcPr/>
                </a:tc>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272048414"/>
                  </a:ext>
                </a:extLst>
              </a:tr>
              <a:tr h="370840">
                <a:tc>
                  <a:txBody>
                    <a:bodyPr/>
                    <a:lstStyle/>
                    <a:p>
                      <a:r>
                        <a:rPr lang="en-GB" dirty="0"/>
                        <a:t>Hip </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700971728"/>
                  </a:ext>
                </a:extLst>
              </a:tr>
              <a:tr h="370840">
                <a:tc>
                  <a:txBody>
                    <a:bodyPr/>
                    <a:lstStyle/>
                    <a:p>
                      <a:r>
                        <a:rPr lang="en-GB" dirty="0" err="1"/>
                        <a:t>etc</a:t>
                      </a:r>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235314098"/>
                  </a:ext>
                </a:extLst>
              </a:tr>
            </a:tbl>
          </a:graphicData>
        </a:graphic>
      </p:graphicFrame>
    </p:spTree>
    <p:extLst>
      <p:ext uri="{BB962C8B-B14F-4D97-AF65-F5344CB8AC3E}">
        <p14:creationId xmlns:p14="http://schemas.microsoft.com/office/powerpoint/2010/main" val="3846194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Defining performance</a:t>
            </a:r>
          </a:p>
        </p:txBody>
      </p:sp>
      <p:sp>
        <p:nvSpPr>
          <p:cNvPr id="3" name="Content Placeholder 2"/>
          <p:cNvSpPr>
            <a:spLocks noGrp="1"/>
          </p:cNvSpPr>
          <p:nvPr>
            <p:ph idx="1"/>
          </p:nvPr>
        </p:nvSpPr>
        <p:spPr>
          <a:xfrm>
            <a:off x="457200" y="1600201"/>
            <a:ext cx="8229600" cy="676672"/>
          </a:xfrm>
        </p:spPr>
        <p:txBody>
          <a:bodyPr/>
          <a:lstStyle/>
          <a:p>
            <a:pPr marL="0" indent="0">
              <a:buNone/>
            </a:pPr>
            <a:r>
              <a:rPr lang="en-GB" dirty="0"/>
              <a:t>From measurement for each phase</a:t>
            </a:r>
          </a:p>
        </p:txBody>
      </p:sp>
      <p:graphicFrame>
        <p:nvGraphicFramePr>
          <p:cNvPr id="4" name="Table 3"/>
          <p:cNvGraphicFramePr>
            <a:graphicFrameLocks noGrp="1"/>
          </p:cNvGraphicFramePr>
          <p:nvPr/>
        </p:nvGraphicFramePr>
        <p:xfrm>
          <a:off x="539551" y="2459436"/>
          <a:ext cx="8064894" cy="2001520"/>
        </p:xfrm>
        <a:graphic>
          <a:graphicData uri="http://schemas.openxmlformats.org/drawingml/2006/table">
            <a:tbl>
              <a:tblPr firstRow="1" bandRow="1">
                <a:tableStyleId>{5C22544A-7EE6-4342-B048-85BDC9FD1C3A}</a:tableStyleId>
              </a:tblPr>
              <a:tblGrid>
                <a:gridCol w="812742">
                  <a:extLst>
                    <a:ext uri="{9D8B030D-6E8A-4147-A177-3AD203B41FA5}">
                      <a16:colId xmlns:a16="http://schemas.microsoft.com/office/drawing/2014/main" val="3421182928"/>
                    </a:ext>
                  </a:extLst>
                </a:gridCol>
                <a:gridCol w="1125334">
                  <a:extLst>
                    <a:ext uri="{9D8B030D-6E8A-4147-A177-3AD203B41FA5}">
                      <a16:colId xmlns:a16="http://schemas.microsoft.com/office/drawing/2014/main" val="660210080"/>
                    </a:ext>
                  </a:extLst>
                </a:gridCol>
                <a:gridCol w="875260">
                  <a:extLst>
                    <a:ext uri="{9D8B030D-6E8A-4147-A177-3AD203B41FA5}">
                      <a16:colId xmlns:a16="http://schemas.microsoft.com/office/drawing/2014/main" val="787315677"/>
                    </a:ext>
                  </a:extLst>
                </a:gridCol>
                <a:gridCol w="1125334">
                  <a:extLst>
                    <a:ext uri="{9D8B030D-6E8A-4147-A177-3AD203B41FA5}">
                      <a16:colId xmlns:a16="http://schemas.microsoft.com/office/drawing/2014/main" val="1184806551"/>
                    </a:ext>
                  </a:extLst>
                </a:gridCol>
                <a:gridCol w="813859">
                  <a:extLst>
                    <a:ext uri="{9D8B030D-6E8A-4147-A177-3AD203B41FA5}">
                      <a16:colId xmlns:a16="http://schemas.microsoft.com/office/drawing/2014/main" val="2268876633"/>
                    </a:ext>
                  </a:extLst>
                </a:gridCol>
                <a:gridCol w="936104">
                  <a:extLst>
                    <a:ext uri="{9D8B030D-6E8A-4147-A177-3AD203B41FA5}">
                      <a16:colId xmlns:a16="http://schemas.microsoft.com/office/drawing/2014/main" val="345902260"/>
                    </a:ext>
                  </a:extLst>
                </a:gridCol>
                <a:gridCol w="1080120">
                  <a:extLst>
                    <a:ext uri="{9D8B030D-6E8A-4147-A177-3AD203B41FA5}">
                      <a16:colId xmlns:a16="http://schemas.microsoft.com/office/drawing/2014/main" val="3830510514"/>
                    </a:ext>
                  </a:extLst>
                </a:gridCol>
                <a:gridCol w="1296141">
                  <a:extLst>
                    <a:ext uri="{9D8B030D-6E8A-4147-A177-3AD203B41FA5}">
                      <a16:colId xmlns:a16="http://schemas.microsoft.com/office/drawing/2014/main" val="3208133349"/>
                    </a:ext>
                  </a:extLst>
                </a:gridCol>
              </a:tblGrid>
              <a:tr h="370840">
                <a:tc>
                  <a:txBody>
                    <a:bodyPr/>
                    <a:lstStyle/>
                    <a:p>
                      <a:endParaRPr lang="en-GB" dirty="0"/>
                    </a:p>
                  </a:txBody>
                  <a:tcPr/>
                </a:tc>
                <a:tc>
                  <a:txBody>
                    <a:bodyPr/>
                    <a:lstStyle/>
                    <a:p>
                      <a:pPr algn="ctr"/>
                      <a:r>
                        <a:rPr lang="en-GB" sz="1400" dirty="0">
                          <a:solidFill>
                            <a:schemeClr val="tx1"/>
                          </a:solidFill>
                        </a:rPr>
                        <a:t>Movement</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solidFill>
                            <a:schemeClr val="tx1"/>
                          </a:solidFill>
                        </a:rPr>
                        <a:t>Muscles</a:t>
                      </a:r>
                    </a:p>
                  </a:txBody>
                  <a:tcPr anchor="ct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lang="en-GB" sz="1400" dirty="0">
                          <a:solidFill>
                            <a:schemeClr val="tx1"/>
                          </a:solidFill>
                        </a:rPr>
                        <a:t>Type of contraction</a:t>
                      </a:r>
                    </a:p>
                  </a:txBody>
                  <a:tcPr anchor="ctr"/>
                </a:tc>
                <a:tc>
                  <a:txBody>
                    <a:bodyPr/>
                    <a:lstStyle/>
                    <a:p>
                      <a:pPr algn="ctr"/>
                      <a:r>
                        <a:rPr lang="en-GB" sz="1400" dirty="0">
                          <a:solidFill>
                            <a:schemeClr val="tx1"/>
                          </a:solidFill>
                        </a:rPr>
                        <a:t>Time</a:t>
                      </a:r>
                    </a:p>
                  </a:txBody>
                  <a:tcPr anchor="ctr"/>
                </a:tc>
                <a:tc>
                  <a:txBody>
                    <a:bodyPr/>
                    <a:lstStyle/>
                    <a:p>
                      <a:pPr algn="ctr"/>
                      <a:r>
                        <a:rPr lang="en-GB" sz="1400" dirty="0">
                          <a:solidFill>
                            <a:schemeClr val="tx1"/>
                          </a:solidFill>
                        </a:rPr>
                        <a:t>ROM</a:t>
                      </a:r>
                    </a:p>
                  </a:txBody>
                  <a:tcPr anchor="ctr"/>
                </a:tc>
                <a:tc>
                  <a:txBody>
                    <a:bodyPr/>
                    <a:lstStyle/>
                    <a:p>
                      <a:pPr algn="ctr"/>
                      <a:r>
                        <a:rPr lang="en-GB" sz="1400" dirty="0">
                          <a:solidFill>
                            <a:schemeClr val="tx1"/>
                          </a:solidFill>
                        </a:rPr>
                        <a:t>Max Velocity</a:t>
                      </a:r>
                    </a:p>
                  </a:txBody>
                  <a:tcPr anchor="ctr"/>
                </a:tc>
                <a:tc>
                  <a:txBody>
                    <a:bodyPr/>
                    <a:lstStyle/>
                    <a:p>
                      <a:pPr algn="ctr"/>
                      <a:r>
                        <a:rPr lang="en-GB" sz="1400" dirty="0">
                          <a:solidFill>
                            <a:schemeClr val="tx1"/>
                          </a:solidFill>
                        </a:rPr>
                        <a:t>Max Acceleration</a:t>
                      </a:r>
                    </a:p>
                  </a:txBody>
                  <a:tcPr anchor="ctr"/>
                </a:tc>
                <a:extLst>
                  <a:ext uri="{0D108BD9-81ED-4DB2-BD59-A6C34878D82A}">
                    <a16:rowId xmlns:a16="http://schemas.microsoft.com/office/drawing/2014/main" val="2459364044"/>
                  </a:ext>
                </a:extLst>
              </a:tr>
              <a:tr h="370840">
                <a:tc>
                  <a:txBody>
                    <a:bodyPr/>
                    <a:lstStyle/>
                    <a:p>
                      <a:r>
                        <a:rPr lang="en-GB" dirty="0"/>
                        <a:t>Ankle</a:t>
                      </a:r>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3077418137"/>
                  </a:ext>
                </a:extLst>
              </a:tr>
              <a:tr h="370840">
                <a:tc>
                  <a:txBody>
                    <a:bodyPr/>
                    <a:lstStyle/>
                    <a:p>
                      <a:r>
                        <a:rPr lang="en-GB" dirty="0"/>
                        <a:t>Knee</a:t>
                      </a:r>
                    </a:p>
                  </a:txBody>
                  <a:tcPr/>
                </a:tc>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272048414"/>
                  </a:ext>
                </a:extLst>
              </a:tr>
              <a:tr h="370840">
                <a:tc>
                  <a:txBody>
                    <a:bodyPr/>
                    <a:lstStyle/>
                    <a:p>
                      <a:r>
                        <a:rPr lang="en-GB" dirty="0"/>
                        <a:t>Hip </a:t>
                      </a:r>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700971728"/>
                  </a:ext>
                </a:extLst>
              </a:tr>
              <a:tr h="370840">
                <a:tc>
                  <a:txBody>
                    <a:bodyPr/>
                    <a:lstStyle/>
                    <a:p>
                      <a:r>
                        <a:rPr lang="en-GB" dirty="0" err="1"/>
                        <a:t>etc</a:t>
                      </a:r>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4235314098"/>
                  </a:ext>
                </a:extLst>
              </a:tr>
            </a:tbl>
          </a:graphicData>
        </a:graphic>
      </p:graphicFrame>
    </p:spTree>
    <p:extLst>
      <p:ext uri="{BB962C8B-B14F-4D97-AF65-F5344CB8AC3E}">
        <p14:creationId xmlns:p14="http://schemas.microsoft.com/office/powerpoint/2010/main" val="35423897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404664"/>
            <a:ext cx="6172200" cy="648072"/>
          </a:xfrm>
        </p:spPr>
        <p:txBody>
          <a:bodyPr>
            <a:normAutofit fontScale="90000"/>
          </a:bodyPr>
          <a:lstStyle/>
          <a:p>
            <a:pPr algn="ctr"/>
            <a:r>
              <a:rPr lang="en-GB" dirty="0"/>
              <a:t>Method Section</a:t>
            </a:r>
          </a:p>
        </p:txBody>
      </p:sp>
      <p:sp>
        <p:nvSpPr>
          <p:cNvPr id="3" name="Content Placeholder 2"/>
          <p:cNvSpPr>
            <a:spLocks noGrp="1"/>
          </p:cNvSpPr>
          <p:nvPr>
            <p:ph idx="1"/>
          </p:nvPr>
        </p:nvSpPr>
        <p:spPr>
          <a:xfrm>
            <a:off x="400050" y="1777674"/>
            <a:ext cx="8348414" cy="4099597"/>
          </a:xfrm>
        </p:spPr>
        <p:txBody>
          <a:bodyPr>
            <a:noAutofit/>
          </a:bodyPr>
          <a:lstStyle/>
          <a:p>
            <a:pPr marL="385763" indent="-385763">
              <a:buFont typeface="+mj-lt"/>
              <a:buAutoNum type="arabicPeriod"/>
            </a:pPr>
            <a:r>
              <a:rPr lang="en-GB" sz="2800" dirty="0"/>
              <a:t>Overview of the study design</a:t>
            </a:r>
          </a:p>
          <a:p>
            <a:pPr marL="385763" indent="-385763">
              <a:buFont typeface="+mj-lt"/>
              <a:buAutoNum type="arabicPeriod"/>
            </a:pPr>
            <a:endParaRPr lang="en-GB" sz="2800" dirty="0"/>
          </a:p>
          <a:p>
            <a:pPr marL="385763" indent="-385763">
              <a:buFont typeface="+mj-lt"/>
              <a:buAutoNum type="arabicPeriod"/>
            </a:pPr>
            <a:r>
              <a:rPr lang="en-GB" sz="2800" dirty="0"/>
              <a:t>Describe and reference (if appropriate) specific data collection protocols / techniques, include specific equipment used. Include names / models of equipment used.</a:t>
            </a:r>
          </a:p>
          <a:p>
            <a:pPr marL="385763" indent="-385763">
              <a:buFont typeface="+mj-lt"/>
              <a:buAutoNum type="arabicPeriod"/>
            </a:pPr>
            <a:endParaRPr lang="en-GB" sz="2800" dirty="0"/>
          </a:p>
          <a:p>
            <a:pPr marL="385763" indent="-385763">
              <a:buFont typeface="+mj-lt"/>
              <a:buAutoNum type="arabicPeriod"/>
            </a:pPr>
            <a:r>
              <a:rPr lang="en-GB" sz="2800" dirty="0"/>
              <a:t>Explain how the results / data will be analysed.</a:t>
            </a:r>
          </a:p>
          <a:p>
            <a:pPr marL="385763" indent="-385763">
              <a:buFont typeface="+mj-lt"/>
              <a:buAutoNum type="arabicPeriod"/>
            </a:pPr>
            <a:endParaRPr lang="en-GB" sz="2800" dirty="0"/>
          </a:p>
          <a:p>
            <a:pPr marL="0" indent="0" algn="ctr">
              <a:buNone/>
            </a:pPr>
            <a:r>
              <a:rPr lang="en-GB" sz="2800" dirty="0">
                <a:solidFill>
                  <a:srgbClr val="00B0F0"/>
                </a:solidFill>
              </a:rPr>
              <a:t>Use figures to show the set up of equipment</a:t>
            </a:r>
          </a:p>
          <a:p>
            <a:pPr marL="0" indent="0">
              <a:buNone/>
            </a:pPr>
            <a:endParaRPr lang="en-GB" sz="2800" dirty="0"/>
          </a:p>
        </p:txBody>
      </p:sp>
    </p:spTree>
    <p:extLst>
      <p:ext uri="{BB962C8B-B14F-4D97-AF65-F5344CB8AC3E}">
        <p14:creationId xmlns:p14="http://schemas.microsoft.com/office/powerpoint/2010/main" val="41818054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93658" y="404664"/>
            <a:ext cx="6172200" cy="421556"/>
          </a:xfrm>
        </p:spPr>
        <p:txBody>
          <a:bodyPr>
            <a:normAutofit fontScale="90000"/>
          </a:bodyPr>
          <a:lstStyle/>
          <a:p>
            <a:pPr algn="ctr"/>
            <a:r>
              <a:rPr lang="en-GB" dirty="0"/>
              <a:t>Results Section</a:t>
            </a:r>
          </a:p>
        </p:txBody>
      </p:sp>
      <p:sp>
        <p:nvSpPr>
          <p:cNvPr id="3" name="Content Placeholder 2"/>
          <p:cNvSpPr>
            <a:spLocks noGrp="1"/>
          </p:cNvSpPr>
          <p:nvPr>
            <p:ph idx="1"/>
          </p:nvPr>
        </p:nvSpPr>
        <p:spPr>
          <a:xfrm>
            <a:off x="467544" y="1412776"/>
            <a:ext cx="7345818" cy="5004008"/>
          </a:xfrm>
        </p:spPr>
        <p:txBody>
          <a:bodyPr>
            <a:normAutofit/>
          </a:bodyPr>
          <a:lstStyle/>
          <a:p>
            <a:r>
              <a:rPr lang="en-GB" sz="1800" dirty="0"/>
              <a:t>Systematic presentation and description of the key information /data collected. </a:t>
            </a:r>
          </a:p>
          <a:p>
            <a:endParaRPr lang="en-GB" sz="1800" dirty="0"/>
          </a:p>
          <a:p>
            <a:r>
              <a:rPr lang="en-GB" sz="1800" dirty="0"/>
              <a:t>Introductory statement Synthesis of key findings that specifically and directly relate to your research question. These will link to a more detailed presentation of specific data.</a:t>
            </a:r>
          </a:p>
          <a:p>
            <a:pPr marL="0" indent="0">
              <a:buNone/>
            </a:pPr>
            <a:endParaRPr lang="en-GB" sz="1800" dirty="0"/>
          </a:p>
          <a:p>
            <a:r>
              <a:rPr lang="en-GB" sz="1800" dirty="0"/>
              <a:t>Thematic or ordered presentation and description of the data, starting with that you deem most important.</a:t>
            </a:r>
          </a:p>
          <a:p>
            <a:endParaRPr lang="en-GB" sz="1800" dirty="0"/>
          </a:p>
          <a:p>
            <a:r>
              <a:rPr lang="en-GB" sz="1800" dirty="0"/>
              <a:t>Internal referencing to key data presented in tables, graphs and figures</a:t>
            </a:r>
          </a:p>
          <a:p>
            <a:endParaRPr lang="en-GB" sz="1800" dirty="0"/>
          </a:p>
          <a:p>
            <a:pPr marL="0" indent="0" algn="ctr">
              <a:buNone/>
            </a:pPr>
            <a:r>
              <a:rPr lang="en-GB" sz="1800" dirty="0">
                <a:solidFill>
                  <a:srgbClr val="FF0000"/>
                </a:solidFill>
              </a:rPr>
              <a:t>Describe and present the data do not discuss or interpret.</a:t>
            </a:r>
          </a:p>
          <a:p>
            <a:endParaRPr lang="en-GB" sz="1800" dirty="0"/>
          </a:p>
        </p:txBody>
      </p:sp>
    </p:spTree>
    <p:extLst>
      <p:ext uri="{BB962C8B-B14F-4D97-AF65-F5344CB8AC3E}">
        <p14:creationId xmlns:p14="http://schemas.microsoft.com/office/powerpoint/2010/main" val="2564076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Tables and Figures</a:t>
            </a:r>
          </a:p>
        </p:txBody>
      </p:sp>
      <p:sp>
        <p:nvSpPr>
          <p:cNvPr id="3" name="Content Placeholder 2"/>
          <p:cNvSpPr>
            <a:spLocks noGrp="1"/>
          </p:cNvSpPr>
          <p:nvPr>
            <p:ph idx="1"/>
          </p:nvPr>
        </p:nvSpPr>
        <p:spPr/>
        <p:txBody>
          <a:bodyPr>
            <a:normAutofit fontScale="77500" lnSpcReduction="20000"/>
          </a:bodyPr>
          <a:lstStyle/>
          <a:p>
            <a:pPr marL="0" indent="0">
              <a:buNone/>
            </a:pPr>
            <a:r>
              <a:rPr lang="en-GB" dirty="0"/>
              <a:t>Graphs are described as</a:t>
            </a:r>
            <a:r>
              <a:rPr lang="en-GB" dirty="0">
                <a:solidFill>
                  <a:srgbClr val="FF0000"/>
                </a:solidFill>
              </a:rPr>
              <a:t> figures </a:t>
            </a:r>
            <a:r>
              <a:rPr lang="en-GB" dirty="0"/>
              <a:t>and need a reference and title. The Reference and Title go below the graph.</a:t>
            </a:r>
          </a:p>
          <a:p>
            <a:pPr marL="0" indent="0">
              <a:buNone/>
            </a:pPr>
            <a:endParaRPr lang="en-GB" dirty="0"/>
          </a:p>
          <a:p>
            <a:pPr marL="0" indent="0">
              <a:buNone/>
            </a:pPr>
            <a:endParaRPr lang="en-GB" dirty="0"/>
          </a:p>
          <a:p>
            <a:pPr marL="0" indent="0">
              <a:buNone/>
            </a:pPr>
            <a:r>
              <a:rPr lang="en-GB" dirty="0"/>
              <a:t>The referenced and title for a table goes above.</a:t>
            </a:r>
          </a:p>
          <a:p>
            <a:pPr marL="0" indent="0">
              <a:buNone/>
            </a:pPr>
            <a:endParaRPr lang="en-GB" dirty="0"/>
          </a:p>
          <a:p>
            <a:pPr marL="0" indent="0">
              <a:buNone/>
            </a:pPr>
            <a:endParaRPr lang="en-GB" dirty="0"/>
          </a:p>
          <a:p>
            <a:pPr marL="0" indent="0">
              <a:buNone/>
            </a:pPr>
            <a:r>
              <a:rPr lang="en-GB" i="1" dirty="0"/>
              <a:t>Figure 1: Angular displacement of knee joint during front squat.</a:t>
            </a:r>
          </a:p>
          <a:p>
            <a:pPr marL="0" indent="0">
              <a:buNone/>
            </a:pPr>
            <a:endParaRPr lang="en-GB" i="1" dirty="0"/>
          </a:p>
          <a:p>
            <a:pPr marL="0" indent="0">
              <a:buNone/>
            </a:pPr>
            <a:r>
              <a:rPr lang="en-GB" i="1" dirty="0"/>
              <a:t>Table 1:  Angular displacement of knee joint during front squat.</a:t>
            </a:r>
          </a:p>
          <a:p>
            <a:pPr marL="0" indent="0">
              <a:buNone/>
            </a:pPr>
            <a:endParaRPr lang="en-GB" i="1" dirty="0"/>
          </a:p>
        </p:txBody>
      </p:sp>
    </p:spTree>
    <p:extLst>
      <p:ext uri="{BB962C8B-B14F-4D97-AF65-F5344CB8AC3E}">
        <p14:creationId xmlns:p14="http://schemas.microsoft.com/office/powerpoint/2010/main" val="30745803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Analysing Performance</a:t>
            </a:r>
          </a:p>
        </p:txBody>
      </p:sp>
      <p:sp>
        <p:nvSpPr>
          <p:cNvPr id="3" name="Content Placeholder 2"/>
          <p:cNvSpPr>
            <a:spLocks noGrp="1"/>
          </p:cNvSpPr>
          <p:nvPr>
            <p:ph idx="1"/>
          </p:nvPr>
        </p:nvSpPr>
        <p:spPr>
          <a:xfrm>
            <a:off x="467544" y="1412777"/>
            <a:ext cx="8229600" cy="1440160"/>
          </a:xfrm>
        </p:spPr>
        <p:txBody>
          <a:bodyPr/>
          <a:lstStyle/>
          <a:p>
            <a:pPr marL="0" indent="0">
              <a:buNone/>
            </a:pPr>
            <a:r>
              <a:rPr lang="en-GB" dirty="0"/>
              <a:t>You analyse a 100m sprint and collect the following data</a:t>
            </a:r>
          </a:p>
        </p:txBody>
      </p:sp>
      <p:graphicFrame>
        <p:nvGraphicFramePr>
          <p:cNvPr id="4" name="Table 3"/>
          <p:cNvGraphicFramePr>
            <a:graphicFrameLocks noGrp="1"/>
          </p:cNvGraphicFramePr>
          <p:nvPr/>
        </p:nvGraphicFramePr>
        <p:xfrm>
          <a:off x="755576" y="2924944"/>
          <a:ext cx="2016224" cy="3384381"/>
        </p:xfrm>
        <a:graphic>
          <a:graphicData uri="http://schemas.openxmlformats.org/drawingml/2006/table">
            <a:tbl>
              <a:tblPr>
                <a:tableStyleId>{5C22544A-7EE6-4342-B048-85BDC9FD1C3A}</a:tableStyleId>
              </a:tblPr>
              <a:tblGrid>
                <a:gridCol w="922149">
                  <a:extLst>
                    <a:ext uri="{9D8B030D-6E8A-4147-A177-3AD203B41FA5}">
                      <a16:colId xmlns:a16="http://schemas.microsoft.com/office/drawing/2014/main" val="20000"/>
                    </a:ext>
                  </a:extLst>
                </a:gridCol>
                <a:gridCol w="1094075">
                  <a:extLst>
                    <a:ext uri="{9D8B030D-6E8A-4147-A177-3AD203B41FA5}">
                      <a16:colId xmlns:a16="http://schemas.microsoft.com/office/drawing/2014/main" val="20001"/>
                    </a:ext>
                  </a:extLst>
                </a:gridCol>
              </a:tblGrid>
              <a:tr h="260337">
                <a:tc>
                  <a:txBody>
                    <a:bodyPr/>
                    <a:lstStyle/>
                    <a:p>
                      <a:pPr algn="ctr" fontAlgn="b"/>
                      <a:r>
                        <a:rPr lang="en-GB" sz="1100" u="none" strike="noStrike">
                          <a:effectLst/>
                        </a:rPr>
                        <a:t>Time (s)</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Distance (m)</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0"/>
                  </a:ext>
                </a:extLst>
              </a:tr>
              <a:tr h="260337">
                <a:tc>
                  <a:txBody>
                    <a:bodyPr/>
                    <a:lstStyle/>
                    <a:p>
                      <a:pPr algn="ctr" fontAlgn="b"/>
                      <a:r>
                        <a:rPr lang="en-GB" sz="1100" u="none" strike="noStrike">
                          <a:effectLst/>
                        </a:rPr>
                        <a:t>0</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0</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1"/>
                  </a:ext>
                </a:extLst>
              </a:tr>
              <a:tr h="260337">
                <a:tc>
                  <a:txBody>
                    <a:bodyPr/>
                    <a:lstStyle/>
                    <a:p>
                      <a:pPr algn="ctr" fontAlgn="b"/>
                      <a:r>
                        <a:rPr lang="en-GB" sz="1100" u="none" strike="noStrike">
                          <a:effectLst/>
                        </a:rPr>
                        <a:t>1</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6</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2"/>
                  </a:ext>
                </a:extLst>
              </a:tr>
              <a:tr h="260337">
                <a:tc>
                  <a:txBody>
                    <a:bodyPr/>
                    <a:lstStyle/>
                    <a:p>
                      <a:pPr algn="ctr" fontAlgn="b"/>
                      <a:r>
                        <a:rPr lang="en-GB" sz="1100" u="none" strike="noStrike">
                          <a:effectLst/>
                        </a:rPr>
                        <a:t>2</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14</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3"/>
                  </a:ext>
                </a:extLst>
              </a:tr>
              <a:tr h="260337">
                <a:tc>
                  <a:txBody>
                    <a:bodyPr/>
                    <a:lstStyle/>
                    <a:p>
                      <a:pPr algn="ctr" fontAlgn="b"/>
                      <a:r>
                        <a:rPr lang="en-GB" sz="1100" u="none" strike="noStrike">
                          <a:effectLst/>
                        </a:rPr>
                        <a:t>3</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23</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4"/>
                  </a:ext>
                </a:extLst>
              </a:tr>
              <a:tr h="260337">
                <a:tc>
                  <a:txBody>
                    <a:bodyPr/>
                    <a:lstStyle/>
                    <a:p>
                      <a:pPr algn="ctr" fontAlgn="b"/>
                      <a:r>
                        <a:rPr lang="en-GB" sz="1100" u="none" strike="noStrike">
                          <a:effectLst/>
                        </a:rPr>
                        <a:t>4</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33</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5"/>
                  </a:ext>
                </a:extLst>
              </a:tr>
              <a:tr h="260337">
                <a:tc>
                  <a:txBody>
                    <a:bodyPr/>
                    <a:lstStyle/>
                    <a:p>
                      <a:pPr algn="ctr" fontAlgn="b"/>
                      <a:r>
                        <a:rPr lang="en-GB" sz="1100" u="none" strike="noStrike">
                          <a:effectLst/>
                        </a:rPr>
                        <a:t>5</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43</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6"/>
                  </a:ext>
                </a:extLst>
              </a:tr>
              <a:tr h="260337">
                <a:tc>
                  <a:txBody>
                    <a:bodyPr/>
                    <a:lstStyle/>
                    <a:p>
                      <a:pPr algn="ctr" fontAlgn="b"/>
                      <a:r>
                        <a:rPr lang="en-GB" sz="1100" u="none" strike="noStrike">
                          <a:effectLst/>
                        </a:rPr>
                        <a:t>6</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52</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7"/>
                  </a:ext>
                </a:extLst>
              </a:tr>
              <a:tr h="260337">
                <a:tc>
                  <a:txBody>
                    <a:bodyPr/>
                    <a:lstStyle/>
                    <a:p>
                      <a:pPr algn="ctr" fontAlgn="b"/>
                      <a:r>
                        <a:rPr lang="en-GB" sz="1100" u="none" strike="noStrike">
                          <a:effectLst/>
                        </a:rPr>
                        <a:t>7</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60</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8"/>
                  </a:ext>
                </a:extLst>
              </a:tr>
              <a:tr h="260337">
                <a:tc>
                  <a:txBody>
                    <a:bodyPr/>
                    <a:lstStyle/>
                    <a:p>
                      <a:pPr algn="ctr" fontAlgn="b"/>
                      <a:r>
                        <a:rPr lang="en-GB" sz="1100" u="none" strike="noStrike">
                          <a:effectLst/>
                        </a:rPr>
                        <a:t>8</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70</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9"/>
                  </a:ext>
                </a:extLst>
              </a:tr>
              <a:tr h="260337">
                <a:tc>
                  <a:txBody>
                    <a:bodyPr/>
                    <a:lstStyle/>
                    <a:p>
                      <a:pPr algn="ctr" fontAlgn="b"/>
                      <a:r>
                        <a:rPr lang="en-GB" sz="1100" u="none" strike="noStrike">
                          <a:effectLst/>
                        </a:rPr>
                        <a:t>9</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80</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10"/>
                  </a:ext>
                </a:extLst>
              </a:tr>
              <a:tr h="260337">
                <a:tc>
                  <a:txBody>
                    <a:bodyPr/>
                    <a:lstStyle/>
                    <a:p>
                      <a:pPr algn="ctr" fontAlgn="b"/>
                      <a:r>
                        <a:rPr lang="en-GB" sz="1100" u="none" strike="noStrike">
                          <a:effectLst/>
                        </a:rPr>
                        <a:t>10</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91</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11"/>
                  </a:ext>
                </a:extLst>
              </a:tr>
              <a:tr h="260337">
                <a:tc>
                  <a:txBody>
                    <a:bodyPr/>
                    <a:lstStyle/>
                    <a:p>
                      <a:pPr algn="ctr" fontAlgn="b"/>
                      <a:r>
                        <a:rPr lang="en-GB" sz="1100" u="none" strike="noStrike">
                          <a:effectLst/>
                        </a:rPr>
                        <a:t>11</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dirty="0">
                          <a:effectLst/>
                        </a:rPr>
                        <a:t>100</a:t>
                      </a:r>
                      <a:endParaRPr lang="en-GB" sz="11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12"/>
                  </a:ext>
                </a:extLst>
              </a:tr>
            </a:tbl>
          </a:graphicData>
        </a:graphic>
      </p:graphicFrame>
      <p:graphicFrame>
        <p:nvGraphicFramePr>
          <p:cNvPr id="5" name="Chart 4"/>
          <p:cNvGraphicFramePr>
            <a:graphicFrameLocks/>
          </p:cNvGraphicFramePr>
          <p:nvPr>
            <p:extLst>
              <p:ext uri="{D42A27DB-BD31-4B8C-83A1-F6EECF244321}">
                <p14:modId xmlns:p14="http://schemas.microsoft.com/office/powerpoint/2010/main" val="1486779494"/>
              </p:ext>
            </p:extLst>
          </p:nvPr>
        </p:nvGraphicFramePr>
        <p:xfrm>
          <a:off x="3219573" y="2852937"/>
          <a:ext cx="5191125" cy="3312368"/>
        </p:xfrm>
        <a:graphic>
          <a:graphicData uri="http://schemas.openxmlformats.org/drawingml/2006/chart">
            <c:chart xmlns:c="http://schemas.openxmlformats.org/drawingml/2006/chart" xmlns:r="http://schemas.openxmlformats.org/officeDocument/2006/relationships" r:id="rId2"/>
          </a:graphicData>
        </a:graphic>
      </p:graphicFrame>
      <p:sp>
        <p:nvSpPr>
          <p:cNvPr id="6" name="TextBox 5">
            <a:extLst>
              <a:ext uri="{FF2B5EF4-FFF2-40B4-BE49-F238E27FC236}">
                <a16:creationId xmlns:a16="http://schemas.microsoft.com/office/drawing/2014/main" id="{4AFC2A8B-837A-13B2-21C6-01A9CDF02BF2}"/>
              </a:ext>
            </a:extLst>
          </p:cNvPr>
          <p:cNvSpPr txBox="1"/>
          <p:nvPr/>
        </p:nvSpPr>
        <p:spPr>
          <a:xfrm>
            <a:off x="395536" y="2564904"/>
            <a:ext cx="3528392" cy="307777"/>
          </a:xfrm>
          <a:prstGeom prst="rect">
            <a:avLst/>
          </a:prstGeom>
          <a:noFill/>
        </p:spPr>
        <p:txBody>
          <a:bodyPr wrap="square" rtlCol="0">
            <a:spAutoFit/>
          </a:bodyPr>
          <a:lstStyle/>
          <a:p>
            <a:r>
              <a:rPr lang="en-GB" sz="1400" dirty="0"/>
              <a:t>Table 1: Time v Distance during a 100m sprint</a:t>
            </a:r>
          </a:p>
        </p:txBody>
      </p:sp>
      <p:sp>
        <p:nvSpPr>
          <p:cNvPr id="7" name="TextBox 6">
            <a:extLst>
              <a:ext uri="{FF2B5EF4-FFF2-40B4-BE49-F238E27FC236}">
                <a16:creationId xmlns:a16="http://schemas.microsoft.com/office/drawing/2014/main" id="{1B788195-25E7-2409-2CA7-A576D52F1EDE}"/>
              </a:ext>
            </a:extLst>
          </p:cNvPr>
          <p:cNvSpPr txBox="1"/>
          <p:nvPr/>
        </p:nvSpPr>
        <p:spPr>
          <a:xfrm>
            <a:off x="3275856" y="6294946"/>
            <a:ext cx="4536504" cy="307777"/>
          </a:xfrm>
          <a:prstGeom prst="rect">
            <a:avLst/>
          </a:prstGeom>
          <a:noFill/>
        </p:spPr>
        <p:txBody>
          <a:bodyPr wrap="square" rtlCol="0">
            <a:spAutoFit/>
          </a:bodyPr>
          <a:lstStyle/>
          <a:p>
            <a:r>
              <a:rPr lang="en-GB" sz="1400" dirty="0"/>
              <a:t>Figure 1: Time v Distance during a 100m sprint</a:t>
            </a:r>
          </a:p>
        </p:txBody>
      </p:sp>
      <p:sp>
        <p:nvSpPr>
          <p:cNvPr id="8" name="TextBox 7">
            <a:extLst>
              <a:ext uri="{FF2B5EF4-FFF2-40B4-BE49-F238E27FC236}">
                <a16:creationId xmlns:a16="http://schemas.microsoft.com/office/drawing/2014/main" id="{EDBF84B9-22ED-90AD-AFFC-1AE90CF1EE5E}"/>
              </a:ext>
            </a:extLst>
          </p:cNvPr>
          <p:cNvSpPr txBox="1"/>
          <p:nvPr/>
        </p:nvSpPr>
        <p:spPr>
          <a:xfrm>
            <a:off x="4644008" y="2059248"/>
            <a:ext cx="3600400" cy="923330"/>
          </a:xfrm>
          <a:prstGeom prst="rect">
            <a:avLst/>
          </a:prstGeom>
          <a:noFill/>
        </p:spPr>
        <p:txBody>
          <a:bodyPr wrap="square" rtlCol="0">
            <a:spAutoFit/>
          </a:bodyPr>
          <a:lstStyle/>
          <a:p>
            <a:r>
              <a:rPr lang="en-GB" dirty="0">
                <a:solidFill>
                  <a:srgbClr val="FF0000"/>
                </a:solidFill>
              </a:rPr>
              <a:t>Note </a:t>
            </a:r>
          </a:p>
          <a:p>
            <a:r>
              <a:rPr lang="en-GB" dirty="0">
                <a:solidFill>
                  <a:srgbClr val="FF0000"/>
                </a:solidFill>
              </a:rPr>
              <a:t>Units associated with all data.</a:t>
            </a:r>
          </a:p>
          <a:p>
            <a:r>
              <a:rPr lang="en-GB" dirty="0">
                <a:solidFill>
                  <a:srgbClr val="FF0000"/>
                </a:solidFill>
              </a:rPr>
              <a:t>Axis have a title and units.</a:t>
            </a:r>
          </a:p>
        </p:txBody>
      </p:sp>
    </p:spTree>
    <p:extLst>
      <p:ext uri="{BB962C8B-B14F-4D97-AF65-F5344CB8AC3E}">
        <p14:creationId xmlns:p14="http://schemas.microsoft.com/office/powerpoint/2010/main" val="264163836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Speed</a:t>
            </a:r>
          </a:p>
        </p:txBody>
      </p:sp>
      <p:graphicFrame>
        <p:nvGraphicFramePr>
          <p:cNvPr id="4" name="Table 3"/>
          <p:cNvGraphicFramePr>
            <a:graphicFrameLocks noGrp="1"/>
          </p:cNvGraphicFramePr>
          <p:nvPr/>
        </p:nvGraphicFramePr>
        <p:xfrm>
          <a:off x="395536" y="1340768"/>
          <a:ext cx="2520280" cy="4104451"/>
        </p:xfrm>
        <a:graphic>
          <a:graphicData uri="http://schemas.openxmlformats.org/drawingml/2006/table">
            <a:tbl>
              <a:tblPr>
                <a:tableStyleId>{5C22544A-7EE6-4342-B048-85BDC9FD1C3A}</a:tableStyleId>
              </a:tblPr>
              <a:tblGrid>
                <a:gridCol w="1260140">
                  <a:extLst>
                    <a:ext uri="{9D8B030D-6E8A-4147-A177-3AD203B41FA5}">
                      <a16:colId xmlns:a16="http://schemas.microsoft.com/office/drawing/2014/main" val="20000"/>
                    </a:ext>
                  </a:extLst>
                </a:gridCol>
                <a:gridCol w="1260140">
                  <a:extLst>
                    <a:ext uri="{9D8B030D-6E8A-4147-A177-3AD203B41FA5}">
                      <a16:colId xmlns:a16="http://schemas.microsoft.com/office/drawing/2014/main" val="20001"/>
                    </a:ext>
                  </a:extLst>
                </a:gridCol>
              </a:tblGrid>
              <a:tr h="315727">
                <a:tc>
                  <a:txBody>
                    <a:bodyPr/>
                    <a:lstStyle/>
                    <a:p>
                      <a:pPr algn="ctr" fontAlgn="b"/>
                      <a:r>
                        <a:rPr lang="en-GB" sz="1100" u="none" strike="noStrike" dirty="0">
                          <a:effectLst/>
                        </a:rPr>
                        <a:t>Time (s)</a:t>
                      </a:r>
                      <a:endParaRPr lang="en-GB" sz="1100" b="0" i="0" u="none" strike="noStrike" dirty="0">
                        <a:solidFill>
                          <a:srgbClr val="000000"/>
                        </a:solidFill>
                        <a:effectLst/>
                        <a:latin typeface="Calibri"/>
                      </a:endParaRPr>
                    </a:p>
                  </a:txBody>
                  <a:tcPr marL="9525" marR="9525" marT="9525" marB="0" anchor="b"/>
                </a:tc>
                <a:tc>
                  <a:txBody>
                    <a:bodyPr/>
                    <a:lstStyle/>
                    <a:p>
                      <a:pPr algn="ctr" fontAlgn="b"/>
                      <a:r>
                        <a:rPr lang="en-GB" sz="1100" u="none" strike="noStrike" dirty="0">
                          <a:effectLst/>
                        </a:rPr>
                        <a:t>Speed (ms</a:t>
                      </a:r>
                      <a:r>
                        <a:rPr lang="en-GB" sz="1100" u="none" strike="noStrike" baseline="30000" dirty="0">
                          <a:effectLst/>
                        </a:rPr>
                        <a:t>-1</a:t>
                      </a:r>
                      <a:r>
                        <a:rPr lang="en-GB" sz="1100" u="none" strike="noStrike" dirty="0">
                          <a:effectLst/>
                        </a:rPr>
                        <a:t>)</a:t>
                      </a:r>
                      <a:endParaRPr lang="en-GB" sz="11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00"/>
                  </a:ext>
                </a:extLst>
              </a:tr>
              <a:tr h="315727">
                <a:tc>
                  <a:txBody>
                    <a:bodyPr/>
                    <a:lstStyle/>
                    <a:p>
                      <a:pPr algn="ctr" fontAlgn="b"/>
                      <a:r>
                        <a:rPr lang="en-GB" sz="1100" u="none" strike="noStrike">
                          <a:effectLst/>
                        </a:rPr>
                        <a:t>0</a:t>
                      </a:r>
                      <a:endParaRPr lang="en-GB" sz="1100" b="0" i="0" u="none" strike="noStrike">
                        <a:solidFill>
                          <a:srgbClr val="000000"/>
                        </a:solidFill>
                        <a:effectLst/>
                        <a:latin typeface="Calibri"/>
                      </a:endParaRPr>
                    </a:p>
                  </a:txBody>
                  <a:tcPr marL="9525" marR="9525" marT="9525" marB="0" anchor="b"/>
                </a:tc>
                <a:tc>
                  <a:txBody>
                    <a:bodyPr/>
                    <a:lstStyle/>
                    <a:p>
                      <a:pPr algn="ctr" fontAlgn="b"/>
                      <a:r>
                        <a:rPr lang="en-GB" sz="1100" u="none" strike="noStrike">
                          <a:effectLst/>
                        </a:rPr>
                        <a:t>0</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1"/>
                  </a:ext>
                </a:extLst>
              </a:tr>
              <a:tr h="315727">
                <a:tc>
                  <a:txBody>
                    <a:bodyPr/>
                    <a:lstStyle/>
                    <a:p>
                      <a:pPr algn="ctr" fontAlgn="b"/>
                      <a:r>
                        <a:rPr lang="en-GB" sz="1100" b="0" i="0" u="none" strike="noStrike" dirty="0">
                          <a:solidFill>
                            <a:schemeClr val="dk1"/>
                          </a:solidFill>
                          <a:effectLst/>
                          <a:latin typeface="+mn-lt"/>
                        </a:rPr>
                        <a:t>0.5</a:t>
                      </a:r>
                      <a:endParaRPr lang="en-GB" sz="1100" b="0" i="0" u="none" strike="noStrike" dirty="0">
                        <a:solidFill>
                          <a:srgbClr val="000000"/>
                        </a:solidFill>
                        <a:effectLst/>
                        <a:latin typeface="Calibri"/>
                      </a:endParaRPr>
                    </a:p>
                  </a:txBody>
                  <a:tcPr marL="9525" marR="9525" marT="9525" marB="0" anchor="b"/>
                </a:tc>
                <a:tc>
                  <a:txBody>
                    <a:bodyPr/>
                    <a:lstStyle/>
                    <a:p>
                      <a:pPr algn="ctr" fontAlgn="b"/>
                      <a:r>
                        <a:rPr lang="en-GB" sz="1100" u="none" strike="noStrike">
                          <a:effectLst/>
                        </a:rPr>
                        <a:t>6</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2"/>
                  </a:ext>
                </a:extLst>
              </a:tr>
              <a:tr h="315727">
                <a:tc>
                  <a:txBody>
                    <a:bodyPr/>
                    <a:lstStyle/>
                    <a:p>
                      <a:pPr algn="ctr" fontAlgn="b"/>
                      <a:r>
                        <a:rPr lang="en-GB" sz="1100" u="none" strike="noStrike" dirty="0">
                          <a:effectLst/>
                        </a:rPr>
                        <a:t>1.5</a:t>
                      </a:r>
                      <a:endParaRPr lang="en-GB" sz="1100" b="0" i="0" u="none" strike="noStrike" dirty="0">
                        <a:solidFill>
                          <a:srgbClr val="000000"/>
                        </a:solidFill>
                        <a:effectLst/>
                        <a:latin typeface="Calibri"/>
                      </a:endParaRPr>
                    </a:p>
                  </a:txBody>
                  <a:tcPr marL="9525" marR="9525" marT="9525" marB="0" anchor="b"/>
                </a:tc>
                <a:tc>
                  <a:txBody>
                    <a:bodyPr/>
                    <a:lstStyle/>
                    <a:p>
                      <a:pPr algn="ctr" fontAlgn="b"/>
                      <a:r>
                        <a:rPr lang="en-GB" sz="1100" u="none" strike="noStrike">
                          <a:effectLst/>
                        </a:rPr>
                        <a:t>8</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3"/>
                  </a:ext>
                </a:extLst>
              </a:tr>
              <a:tr h="315727">
                <a:tc>
                  <a:txBody>
                    <a:bodyPr/>
                    <a:lstStyle/>
                    <a:p>
                      <a:pPr algn="ctr" fontAlgn="b"/>
                      <a:r>
                        <a:rPr lang="en-GB" sz="1100" b="0" i="0" u="none" strike="noStrike" dirty="0">
                          <a:solidFill>
                            <a:srgbClr val="000000"/>
                          </a:solidFill>
                          <a:effectLst/>
                          <a:latin typeface="Calibri"/>
                        </a:rPr>
                        <a:t>2.5</a:t>
                      </a:r>
                    </a:p>
                  </a:txBody>
                  <a:tcPr marL="9525" marR="9525" marT="9525" marB="0" anchor="b"/>
                </a:tc>
                <a:tc>
                  <a:txBody>
                    <a:bodyPr/>
                    <a:lstStyle/>
                    <a:p>
                      <a:pPr algn="ctr" fontAlgn="b"/>
                      <a:r>
                        <a:rPr lang="en-GB" sz="1100" u="none" strike="noStrike">
                          <a:effectLst/>
                        </a:rPr>
                        <a:t>9</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4"/>
                  </a:ext>
                </a:extLst>
              </a:tr>
              <a:tr h="315727">
                <a:tc>
                  <a:txBody>
                    <a:bodyPr/>
                    <a:lstStyle/>
                    <a:p>
                      <a:pPr algn="ctr" fontAlgn="b"/>
                      <a:r>
                        <a:rPr lang="en-GB" sz="1100" b="0" i="0" u="none" strike="noStrike" dirty="0">
                          <a:solidFill>
                            <a:srgbClr val="000000"/>
                          </a:solidFill>
                          <a:effectLst/>
                          <a:latin typeface="Calibri"/>
                        </a:rPr>
                        <a:t>3.5</a:t>
                      </a:r>
                    </a:p>
                  </a:txBody>
                  <a:tcPr marL="9525" marR="9525" marT="9525" marB="0" anchor="b"/>
                </a:tc>
                <a:tc>
                  <a:txBody>
                    <a:bodyPr/>
                    <a:lstStyle/>
                    <a:p>
                      <a:pPr algn="ctr" fontAlgn="b"/>
                      <a:r>
                        <a:rPr lang="en-GB" sz="1100" u="none" strike="noStrike">
                          <a:effectLst/>
                        </a:rPr>
                        <a:t>10</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5"/>
                  </a:ext>
                </a:extLst>
              </a:tr>
              <a:tr h="315727">
                <a:tc>
                  <a:txBody>
                    <a:bodyPr/>
                    <a:lstStyle/>
                    <a:p>
                      <a:pPr algn="ctr" fontAlgn="b"/>
                      <a:r>
                        <a:rPr lang="en-GB" sz="1100" b="0" i="0" u="none" strike="noStrike" dirty="0">
                          <a:solidFill>
                            <a:srgbClr val="000000"/>
                          </a:solidFill>
                          <a:effectLst/>
                          <a:latin typeface="Calibri"/>
                        </a:rPr>
                        <a:t>4.5</a:t>
                      </a:r>
                    </a:p>
                  </a:txBody>
                  <a:tcPr marL="9525" marR="9525" marT="9525" marB="0" anchor="b"/>
                </a:tc>
                <a:tc>
                  <a:txBody>
                    <a:bodyPr/>
                    <a:lstStyle/>
                    <a:p>
                      <a:pPr algn="ctr" fontAlgn="b"/>
                      <a:r>
                        <a:rPr lang="en-GB" sz="1100" u="none" strike="noStrike">
                          <a:effectLst/>
                        </a:rPr>
                        <a:t>10</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6"/>
                  </a:ext>
                </a:extLst>
              </a:tr>
              <a:tr h="315727">
                <a:tc>
                  <a:txBody>
                    <a:bodyPr/>
                    <a:lstStyle/>
                    <a:p>
                      <a:pPr algn="ctr" fontAlgn="b"/>
                      <a:r>
                        <a:rPr lang="en-GB" sz="1100" b="0" i="0" u="none" strike="noStrike" dirty="0">
                          <a:solidFill>
                            <a:srgbClr val="000000"/>
                          </a:solidFill>
                          <a:effectLst/>
                          <a:latin typeface="Calibri"/>
                        </a:rPr>
                        <a:t>5.5</a:t>
                      </a:r>
                    </a:p>
                  </a:txBody>
                  <a:tcPr marL="9525" marR="9525" marT="9525" marB="0" anchor="b"/>
                </a:tc>
                <a:tc>
                  <a:txBody>
                    <a:bodyPr/>
                    <a:lstStyle/>
                    <a:p>
                      <a:pPr algn="ctr" fontAlgn="b"/>
                      <a:r>
                        <a:rPr lang="en-GB" sz="1100" u="none" strike="noStrike">
                          <a:effectLst/>
                        </a:rPr>
                        <a:t>9</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7"/>
                  </a:ext>
                </a:extLst>
              </a:tr>
              <a:tr h="315727">
                <a:tc>
                  <a:txBody>
                    <a:bodyPr/>
                    <a:lstStyle/>
                    <a:p>
                      <a:pPr algn="ctr" fontAlgn="b"/>
                      <a:r>
                        <a:rPr lang="en-GB" sz="1100" b="0" i="0" u="none" strike="noStrike" dirty="0">
                          <a:solidFill>
                            <a:srgbClr val="000000"/>
                          </a:solidFill>
                          <a:effectLst/>
                          <a:latin typeface="Calibri"/>
                        </a:rPr>
                        <a:t>6.5</a:t>
                      </a:r>
                    </a:p>
                  </a:txBody>
                  <a:tcPr marL="9525" marR="9525" marT="9525" marB="0" anchor="b"/>
                </a:tc>
                <a:tc>
                  <a:txBody>
                    <a:bodyPr/>
                    <a:lstStyle/>
                    <a:p>
                      <a:pPr algn="ctr" fontAlgn="b"/>
                      <a:r>
                        <a:rPr lang="en-GB" sz="1100" u="none" strike="noStrike">
                          <a:effectLst/>
                        </a:rPr>
                        <a:t>8</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8"/>
                  </a:ext>
                </a:extLst>
              </a:tr>
              <a:tr h="315727">
                <a:tc>
                  <a:txBody>
                    <a:bodyPr/>
                    <a:lstStyle/>
                    <a:p>
                      <a:pPr algn="ctr" fontAlgn="b"/>
                      <a:r>
                        <a:rPr lang="en-GB" sz="1100" b="0" i="0" u="none" strike="noStrike" dirty="0">
                          <a:solidFill>
                            <a:srgbClr val="000000"/>
                          </a:solidFill>
                          <a:effectLst/>
                          <a:latin typeface="Calibri"/>
                        </a:rPr>
                        <a:t>7.5</a:t>
                      </a:r>
                    </a:p>
                  </a:txBody>
                  <a:tcPr marL="9525" marR="9525" marT="9525" marB="0" anchor="b"/>
                </a:tc>
                <a:tc>
                  <a:txBody>
                    <a:bodyPr/>
                    <a:lstStyle/>
                    <a:p>
                      <a:pPr algn="ctr" fontAlgn="b"/>
                      <a:r>
                        <a:rPr lang="en-GB" sz="1100" u="none" strike="noStrike">
                          <a:effectLst/>
                        </a:rPr>
                        <a:t>10</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09"/>
                  </a:ext>
                </a:extLst>
              </a:tr>
              <a:tr h="315727">
                <a:tc>
                  <a:txBody>
                    <a:bodyPr/>
                    <a:lstStyle/>
                    <a:p>
                      <a:pPr algn="ctr" fontAlgn="b"/>
                      <a:r>
                        <a:rPr lang="en-GB" sz="1100" b="0" i="0" u="none" strike="noStrike" dirty="0">
                          <a:solidFill>
                            <a:srgbClr val="000000"/>
                          </a:solidFill>
                          <a:effectLst/>
                          <a:latin typeface="Calibri"/>
                        </a:rPr>
                        <a:t>8.5</a:t>
                      </a:r>
                    </a:p>
                  </a:txBody>
                  <a:tcPr marL="9525" marR="9525" marT="9525" marB="0" anchor="b"/>
                </a:tc>
                <a:tc>
                  <a:txBody>
                    <a:bodyPr/>
                    <a:lstStyle/>
                    <a:p>
                      <a:pPr algn="ctr" fontAlgn="b"/>
                      <a:r>
                        <a:rPr lang="en-GB" sz="1100" u="none" strike="noStrike">
                          <a:effectLst/>
                        </a:rPr>
                        <a:t>10</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10"/>
                  </a:ext>
                </a:extLst>
              </a:tr>
              <a:tr h="315727">
                <a:tc>
                  <a:txBody>
                    <a:bodyPr/>
                    <a:lstStyle/>
                    <a:p>
                      <a:pPr algn="ctr" fontAlgn="b"/>
                      <a:r>
                        <a:rPr lang="en-GB" sz="1100" b="0" i="0" u="none" strike="noStrike" dirty="0">
                          <a:solidFill>
                            <a:srgbClr val="000000"/>
                          </a:solidFill>
                          <a:effectLst/>
                          <a:latin typeface="Calibri"/>
                        </a:rPr>
                        <a:t>9.5</a:t>
                      </a:r>
                    </a:p>
                  </a:txBody>
                  <a:tcPr marL="9525" marR="9525" marT="9525" marB="0" anchor="b"/>
                </a:tc>
                <a:tc>
                  <a:txBody>
                    <a:bodyPr/>
                    <a:lstStyle/>
                    <a:p>
                      <a:pPr algn="ctr" fontAlgn="b"/>
                      <a:r>
                        <a:rPr lang="en-GB" sz="1100" u="none" strike="noStrike">
                          <a:effectLst/>
                        </a:rPr>
                        <a:t>11</a:t>
                      </a:r>
                      <a:endParaRPr lang="en-GB" sz="1100" b="0" i="0" u="none" strike="noStrike">
                        <a:solidFill>
                          <a:srgbClr val="000000"/>
                        </a:solidFill>
                        <a:effectLst/>
                        <a:latin typeface="Calibri"/>
                      </a:endParaRPr>
                    </a:p>
                  </a:txBody>
                  <a:tcPr marL="9525" marR="9525" marT="9525" marB="0" anchor="b"/>
                </a:tc>
                <a:extLst>
                  <a:ext uri="{0D108BD9-81ED-4DB2-BD59-A6C34878D82A}">
                    <a16:rowId xmlns:a16="http://schemas.microsoft.com/office/drawing/2014/main" val="10011"/>
                  </a:ext>
                </a:extLst>
              </a:tr>
              <a:tr h="315727">
                <a:tc>
                  <a:txBody>
                    <a:bodyPr/>
                    <a:lstStyle/>
                    <a:p>
                      <a:pPr algn="ctr" fontAlgn="b"/>
                      <a:r>
                        <a:rPr lang="en-GB" sz="1100" b="0" i="0" u="none" strike="noStrike" dirty="0">
                          <a:solidFill>
                            <a:srgbClr val="000000"/>
                          </a:solidFill>
                          <a:effectLst/>
                          <a:latin typeface="Calibri"/>
                        </a:rPr>
                        <a:t>10.5</a:t>
                      </a:r>
                    </a:p>
                  </a:txBody>
                  <a:tcPr marL="9525" marR="9525" marT="9525" marB="0" anchor="b"/>
                </a:tc>
                <a:tc>
                  <a:txBody>
                    <a:bodyPr/>
                    <a:lstStyle/>
                    <a:p>
                      <a:pPr algn="ctr" fontAlgn="b"/>
                      <a:r>
                        <a:rPr lang="en-GB" sz="1100" u="none" strike="noStrike" dirty="0">
                          <a:effectLst/>
                        </a:rPr>
                        <a:t>9</a:t>
                      </a:r>
                      <a:endParaRPr lang="en-GB" sz="1100" b="0" i="0" u="none" strike="noStrike" dirty="0">
                        <a:solidFill>
                          <a:srgbClr val="000000"/>
                        </a:solidFill>
                        <a:effectLst/>
                        <a:latin typeface="Calibri"/>
                      </a:endParaRPr>
                    </a:p>
                  </a:txBody>
                  <a:tcPr marL="9525" marR="9525" marT="9525" marB="0" anchor="b"/>
                </a:tc>
                <a:extLst>
                  <a:ext uri="{0D108BD9-81ED-4DB2-BD59-A6C34878D82A}">
                    <a16:rowId xmlns:a16="http://schemas.microsoft.com/office/drawing/2014/main" val="10012"/>
                  </a:ext>
                </a:extLst>
              </a:tr>
            </a:tbl>
          </a:graphicData>
        </a:graphic>
      </p:graphicFrame>
      <p:sp>
        <p:nvSpPr>
          <p:cNvPr id="5" name="TextBox 4"/>
          <p:cNvSpPr txBox="1"/>
          <p:nvPr/>
        </p:nvSpPr>
        <p:spPr>
          <a:xfrm>
            <a:off x="3203848" y="1412776"/>
            <a:ext cx="5112568" cy="1200329"/>
          </a:xfrm>
          <a:prstGeom prst="rect">
            <a:avLst/>
          </a:prstGeom>
          <a:noFill/>
        </p:spPr>
        <p:txBody>
          <a:bodyPr wrap="square" rtlCol="0">
            <a:spAutoFit/>
          </a:bodyPr>
          <a:lstStyle/>
          <a:p>
            <a:r>
              <a:rPr lang="en-GB" dirty="0"/>
              <a:t>When calculating the speed we are actually calculating the average speed between the two times. Therefore when the speed is plotted it is at the average point between the time intervals.</a:t>
            </a:r>
          </a:p>
        </p:txBody>
      </p:sp>
      <p:graphicFrame>
        <p:nvGraphicFramePr>
          <p:cNvPr id="7" name="Chart 6"/>
          <p:cNvGraphicFramePr>
            <a:graphicFrameLocks/>
          </p:cNvGraphicFramePr>
          <p:nvPr/>
        </p:nvGraphicFramePr>
        <p:xfrm>
          <a:off x="3203848" y="2708920"/>
          <a:ext cx="5544616" cy="36004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22026900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778098"/>
          </a:xfrm>
        </p:spPr>
        <p:txBody>
          <a:bodyPr/>
          <a:lstStyle/>
          <a:p>
            <a:r>
              <a:rPr lang="en-GB" dirty="0"/>
              <a:t>Analysing the data</a:t>
            </a:r>
          </a:p>
        </p:txBody>
      </p:sp>
      <p:graphicFrame>
        <p:nvGraphicFramePr>
          <p:cNvPr id="4" name="Chart 3"/>
          <p:cNvGraphicFramePr>
            <a:graphicFrameLocks/>
          </p:cNvGraphicFramePr>
          <p:nvPr/>
        </p:nvGraphicFramePr>
        <p:xfrm>
          <a:off x="2987824" y="908720"/>
          <a:ext cx="3888432" cy="1656184"/>
        </p:xfrm>
        <a:graphic>
          <a:graphicData uri="http://schemas.openxmlformats.org/drawingml/2006/chart">
            <c:chart xmlns:c="http://schemas.openxmlformats.org/drawingml/2006/chart" xmlns:r="http://schemas.openxmlformats.org/officeDocument/2006/relationships" r:id="rId2"/>
          </a:graphicData>
        </a:graphic>
      </p:graphicFrame>
      <p:graphicFrame>
        <p:nvGraphicFramePr>
          <p:cNvPr id="5" name="Chart 4"/>
          <p:cNvGraphicFramePr>
            <a:graphicFrameLocks/>
          </p:cNvGraphicFramePr>
          <p:nvPr/>
        </p:nvGraphicFramePr>
        <p:xfrm>
          <a:off x="3275856" y="2204864"/>
          <a:ext cx="3672408" cy="2592288"/>
        </p:xfrm>
        <a:graphic>
          <a:graphicData uri="http://schemas.openxmlformats.org/drawingml/2006/chart">
            <c:chart xmlns:c="http://schemas.openxmlformats.org/drawingml/2006/chart" xmlns:r="http://schemas.openxmlformats.org/officeDocument/2006/relationships" r:id="rId3"/>
          </a:graphicData>
        </a:graphic>
      </p:graphicFrame>
      <p:graphicFrame>
        <p:nvGraphicFramePr>
          <p:cNvPr id="6" name="Chart 5"/>
          <p:cNvGraphicFramePr>
            <a:graphicFrameLocks/>
          </p:cNvGraphicFramePr>
          <p:nvPr/>
        </p:nvGraphicFramePr>
        <p:xfrm>
          <a:off x="3131840" y="4024290"/>
          <a:ext cx="3744416" cy="2808312"/>
        </p:xfrm>
        <a:graphic>
          <a:graphicData uri="http://schemas.openxmlformats.org/drawingml/2006/chart">
            <c:chart xmlns:c="http://schemas.openxmlformats.org/drawingml/2006/chart" xmlns:r="http://schemas.openxmlformats.org/officeDocument/2006/relationships" r:id="rId4"/>
          </a:graphicData>
        </a:graphic>
      </p:graphicFrame>
      <p:cxnSp>
        <p:nvCxnSpPr>
          <p:cNvPr id="13" name="Straight Connector 12"/>
          <p:cNvCxnSpPr/>
          <p:nvPr/>
        </p:nvCxnSpPr>
        <p:spPr>
          <a:xfrm>
            <a:off x="5004048" y="764704"/>
            <a:ext cx="0" cy="5688632"/>
          </a:xfrm>
          <a:prstGeom prst="line">
            <a:avLst/>
          </a:prstGeom>
          <a:ln w="38100">
            <a:solidFill>
              <a:srgbClr val="FF0000"/>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98504568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03648" y="260648"/>
            <a:ext cx="6172200" cy="421556"/>
          </a:xfrm>
        </p:spPr>
        <p:txBody>
          <a:bodyPr>
            <a:normAutofit fontScale="90000"/>
          </a:bodyPr>
          <a:lstStyle/>
          <a:p>
            <a:pPr algn="ctr"/>
            <a:r>
              <a:rPr lang="en-GB" dirty="0"/>
              <a:t>Discussion Section</a:t>
            </a:r>
          </a:p>
        </p:txBody>
      </p:sp>
      <p:sp>
        <p:nvSpPr>
          <p:cNvPr id="3" name="Content Placeholder 2"/>
          <p:cNvSpPr>
            <a:spLocks noGrp="1"/>
          </p:cNvSpPr>
          <p:nvPr>
            <p:ph idx="1"/>
          </p:nvPr>
        </p:nvSpPr>
        <p:spPr>
          <a:xfrm>
            <a:off x="342900" y="1052736"/>
            <a:ext cx="8423910" cy="4806534"/>
          </a:xfrm>
        </p:spPr>
        <p:txBody>
          <a:bodyPr>
            <a:normAutofit fontScale="92500" lnSpcReduction="10000"/>
          </a:bodyPr>
          <a:lstStyle/>
          <a:p>
            <a:pPr marL="0" indent="0">
              <a:buNone/>
            </a:pPr>
            <a:r>
              <a:rPr lang="en-GB" dirty="0"/>
              <a:t>Outline, interpret and discuss each major finding/result as they relate to your research question in order of the most important first.</a:t>
            </a:r>
          </a:p>
          <a:p>
            <a:pPr marL="0" indent="0">
              <a:buNone/>
            </a:pPr>
            <a:endParaRPr lang="en-GB" dirty="0"/>
          </a:p>
          <a:p>
            <a:pPr marL="0" indent="0">
              <a:buNone/>
            </a:pPr>
            <a:r>
              <a:rPr lang="en-GB" dirty="0"/>
              <a:t>Use these points to highlight areas that might benefit from intervention.</a:t>
            </a:r>
          </a:p>
          <a:p>
            <a:pPr marL="0" indent="0">
              <a:buNone/>
            </a:pPr>
            <a:endParaRPr lang="en-GB" dirty="0"/>
          </a:p>
          <a:p>
            <a:pPr marL="0" indent="0">
              <a:buNone/>
            </a:pPr>
            <a:r>
              <a:rPr lang="en-GB" dirty="0"/>
              <a:t>Justify these recommendation with reference back to data in the results section and introduction.</a:t>
            </a:r>
          </a:p>
          <a:p>
            <a:pPr marL="0" indent="0">
              <a:buNone/>
            </a:pPr>
            <a:r>
              <a:rPr lang="en-GB" dirty="0"/>
              <a:t> </a:t>
            </a:r>
          </a:p>
        </p:txBody>
      </p:sp>
    </p:spTree>
    <p:extLst>
      <p:ext uri="{BB962C8B-B14F-4D97-AF65-F5344CB8AC3E}">
        <p14:creationId xmlns:p14="http://schemas.microsoft.com/office/powerpoint/2010/main" val="42366309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Conclusions</a:t>
            </a:r>
          </a:p>
        </p:txBody>
      </p:sp>
      <p:sp>
        <p:nvSpPr>
          <p:cNvPr id="3" name="Content Placeholder 2"/>
          <p:cNvSpPr>
            <a:spLocks noGrp="1"/>
          </p:cNvSpPr>
          <p:nvPr>
            <p:ph idx="1"/>
          </p:nvPr>
        </p:nvSpPr>
        <p:spPr/>
        <p:txBody>
          <a:bodyPr/>
          <a:lstStyle/>
          <a:p>
            <a:pPr marL="0" indent="0" algn="ctr">
              <a:buNone/>
            </a:pPr>
            <a:r>
              <a:rPr lang="en-GB" dirty="0">
                <a:solidFill>
                  <a:srgbClr val="FF0000"/>
                </a:solidFill>
              </a:rPr>
              <a:t>Provides the reader with a clear and concise answer to the research question.</a:t>
            </a:r>
          </a:p>
          <a:p>
            <a:pPr marL="0" indent="0">
              <a:buNone/>
            </a:pPr>
            <a:endParaRPr lang="en-GB" dirty="0">
              <a:solidFill>
                <a:srgbClr val="FF0000"/>
              </a:solidFill>
            </a:endParaRPr>
          </a:p>
          <a:p>
            <a:pPr>
              <a:buFont typeface="+mj-lt"/>
              <a:buAutoNum type="arabicPeriod"/>
            </a:pPr>
            <a:r>
              <a:rPr lang="en-GB" sz="1800" dirty="0"/>
              <a:t>The key finding/s but no data.</a:t>
            </a:r>
          </a:p>
          <a:p>
            <a:pPr>
              <a:buFont typeface="+mj-lt"/>
              <a:buAutoNum type="arabicPeriod"/>
            </a:pPr>
            <a:endParaRPr lang="en-GB" sz="1800" dirty="0"/>
          </a:p>
          <a:p>
            <a:pPr>
              <a:buFont typeface="+mj-lt"/>
              <a:buAutoNum type="arabicPeriod"/>
            </a:pPr>
            <a:r>
              <a:rPr lang="en-GB" sz="1800" dirty="0"/>
              <a:t>The key meaning and implications but no new information.</a:t>
            </a:r>
          </a:p>
          <a:p>
            <a:pPr>
              <a:buFont typeface="+mj-lt"/>
              <a:buAutoNum type="arabicPeriod"/>
            </a:pPr>
            <a:endParaRPr lang="en-GB" sz="1800" dirty="0"/>
          </a:p>
          <a:p>
            <a:pPr>
              <a:buFont typeface="+mj-lt"/>
              <a:buAutoNum type="arabicPeriod"/>
            </a:pPr>
            <a:r>
              <a:rPr lang="en-GB" sz="1800" dirty="0"/>
              <a:t>Summarise the main recommendations</a:t>
            </a:r>
          </a:p>
          <a:p>
            <a:pPr marL="0" indent="0">
              <a:buNone/>
            </a:pPr>
            <a:endParaRPr lang="en-GB" sz="1800" dirty="0"/>
          </a:p>
        </p:txBody>
      </p:sp>
    </p:spTree>
    <p:extLst>
      <p:ext uri="{BB962C8B-B14F-4D97-AF65-F5344CB8AC3E}">
        <p14:creationId xmlns:p14="http://schemas.microsoft.com/office/powerpoint/2010/main" val="320805947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References</a:t>
            </a:r>
          </a:p>
        </p:txBody>
      </p:sp>
      <p:sp>
        <p:nvSpPr>
          <p:cNvPr id="4" name="Content Placeholder 3"/>
          <p:cNvSpPr>
            <a:spLocks noGrp="1"/>
          </p:cNvSpPr>
          <p:nvPr>
            <p:ph sz="half" idx="2"/>
          </p:nvPr>
        </p:nvSpPr>
        <p:spPr>
          <a:xfrm>
            <a:off x="683568" y="2057401"/>
            <a:ext cx="6974532" cy="3394472"/>
          </a:xfrm>
        </p:spPr>
        <p:txBody>
          <a:bodyPr/>
          <a:lstStyle/>
          <a:p>
            <a:pPr marL="0" indent="0">
              <a:buNone/>
            </a:pPr>
            <a:r>
              <a:rPr lang="en-GB" dirty="0"/>
              <a:t>Use the SHOE referencing guide – try to get between 5 and 10.</a:t>
            </a:r>
          </a:p>
          <a:p>
            <a:pPr marL="0" indent="0">
              <a:buNone/>
            </a:pPr>
            <a:endParaRPr lang="en-GB" dirty="0"/>
          </a:p>
          <a:p>
            <a:pPr marL="0" indent="0">
              <a:buNone/>
            </a:pPr>
            <a:r>
              <a:rPr lang="en-GB" dirty="0"/>
              <a:t>These will relate mainly to the introduction i.e. where you describe the action , muscles etc. Where you review the implications of the two scenarios i.e. fatigue, weight etc.</a:t>
            </a:r>
          </a:p>
        </p:txBody>
      </p:sp>
    </p:spTree>
    <p:extLst>
      <p:ext uri="{BB962C8B-B14F-4D97-AF65-F5344CB8AC3E}">
        <p14:creationId xmlns:p14="http://schemas.microsoft.com/office/powerpoint/2010/main" val="41107214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85900" y="404664"/>
            <a:ext cx="6172200" cy="529568"/>
          </a:xfrm>
        </p:spPr>
        <p:txBody>
          <a:bodyPr>
            <a:normAutofit fontScale="90000"/>
          </a:bodyPr>
          <a:lstStyle/>
          <a:p>
            <a:pPr algn="ctr"/>
            <a:r>
              <a:rPr lang="en-GB" dirty="0"/>
              <a:t>Writing Style</a:t>
            </a:r>
          </a:p>
        </p:txBody>
      </p:sp>
      <p:sp>
        <p:nvSpPr>
          <p:cNvPr id="3" name="Content Placeholder 2"/>
          <p:cNvSpPr>
            <a:spLocks noGrp="1"/>
          </p:cNvSpPr>
          <p:nvPr>
            <p:ph idx="1"/>
          </p:nvPr>
        </p:nvSpPr>
        <p:spPr>
          <a:xfrm>
            <a:off x="611560" y="1196752"/>
            <a:ext cx="8208912" cy="5832648"/>
          </a:xfrm>
        </p:spPr>
        <p:txBody>
          <a:bodyPr>
            <a:normAutofit fontScale="70000" lnSpcReduction="20000"/>
          </a:bodyPr>
          <a:lstStyle/>
          <a:p>
            <a:pPr marL="385763" indent="-385763">
              <a:buFont typeface="+mj-lt"/>
              <a:buAutoNum type="arabicPeriod"/>
            </a:pPr>
            <a:r>
              <a:rPr lang="en-GB" dirty="0">
                <a:solidFill>
                  <a:srgbClr val="FF0000"/>
                </a:solidFill>
              </a:rPr>
              <a:t>Abstract--past tense </a:t>
            </a:r>
            <a:r>
              <a:rPr lang="en-GB" dirty="0"/>
              <a:t>[a summary description of what I did]</a:t>
            </a:r>
          </a:p>
          <a:p>
            <a:pPr marL="385763" indent="-385763">
              <a:buFont typeface="+mj-lt"/>
              <a:buAutoNum type="arabicPeriod"/>
            </a:pPr>
            <a:endParaRPr lang="en-GB" dirty="0"/>
          </a:p>
          <a:p>
            <a:pPr marL="385763" indent="-385763">
              <a:buFont typeface="+mj-lt"/>
              <a:buAutoNum type="arabicPeriod"/>
            </a:pPr>
            <a:r>
              <a:rPr lang="en-GB" dirty="0">
                <a:solidFill>
                  <a:srgbClr val="00B0F0"/>
                </a:solidFill>
              </a:rPr>
              <a:t>Introduction--present tense </a:t>
            </a:r>
            <a:r>
              <a:rPr lang="en-GB" dirty="0"/>
              <a:t>[I am describing the study to you now]</a:t>
            </a:r>
          </a:p>
          <a:p>
            <a:pPr marL="385763" indent="-385763">
              <a:buFont typeface="+mj-lt"/>
              <a:buAutoNum type="arabicPeriod"/>
            </a:pPr>
            <a:endParaRPr lang="en-GB" dirty="0"/>
          </a:p>
          <a:p>
            <a:pPr marL="385763" indent="-385763">
              <a:buFont typeface="+mj-lt"/>
              <a:buAutoNum type="arabicPeriod"/>
            </a:pPr>
            <a:r>
              <a:rPr lang="en-GB" dirty="0">
                <a:solidFill>
                  <a:srgbClr val="FF0000"/>
                </a:solidFill>
              </a:rPr>
              <a:t>Literature Review--past tense </a:t>
            </a:r>
            <a:r>
              <a:rPr lang="en-GB" dirty="0"/>
              <a:t>[the studies you are reviewing have already been written]</a:t>
            </a:r>
          </a:p>
          <a:p>
            <a:pPr marL="385763" indent="-385763">
              <a:buFont typeface="+mj-lt"/>
              <a:buAutoNum type="arabicPeriod"/>
            </a:pPr>
            <a:endParaRPr lang="en-GB" dirty="0"/>
          </a:p>
          <a:p>
            <a:pPr marL="385763" indent="-385763">
              <a:buFont typeface="+mj-lt"/>
              <a:buAutoNum type="arabicPeriod"/>
            </a:pPr>
            <a:r>
              <a:rPr lang="en-GB" dirty="0">
                <a:solidFill>
                  <a:srgbClr val="FF0000"/>
                </a:solidFill>
              </a:rPr>
              <a:t>Methodology--past tense </a:t>
            </a:r>
            <a:r>
              <a:rPr lang="en-GB" dirty="0"/>
              <a:t>[the way that you gathered and synthesized data has already happened, otherwise, how could you write your paper?]</a:t>
            </a:r>
          </a:p>
          <a:p>
            <a:pPr marL="385763" indent="-385763">
              <a:buFont typeface="+mj-lt"/>
              <a:buAutoNum type="arabicPeriod"/>
            </a:pPr>
            <a:endParaRPr lang="en-GB" dirty="0"/>
          </a:p>
          <a:p>
            <a:pPr marL="385763" indent="-385763">
              <a:buFont typeface="+mj-lt"/>
              <a:buAutoNum type="arabicPeriod"/>
            </a:pPr>
            <a:r>
              <a:rPr lang="en-GB" dirty="0">
                <a:solidFill>
                  <a:srgbClr val="FF0000"/>
                </a:solidFill>
              </a:rPr>
              <a:t>Results--past tense </a:t>
            </a:r>
            <a:r>
              <a:rPr lang="en-GB" dirty="0"/>
              <a:t>[the findings have already been discovered]</a:t>
            </a:r>
          </a:p>
          <a:p>
            <a:pPr marL="385763" indent="-385763">
              <a:buFont typeface="+mj-lt"/>
              <a:buAutoNum type="arabicPeriod"/>
            </a:pPr>
            <a:endParaRPr lang="en-GB" dirty="0"/>
          </a:p>
          <a:p>
            <a:pPr marL="385763" indent="-385763">
              <a:buFont typeface="+mj-lt"/>
              <a:buAutoNum type="arabicPeriod"/>
            </a:pPr>
            <a:r>
              <a:rPr lang="en-GB" dirty="0">
                <a:solidFill>
                  <a:srgbClr val="00B0F0"/>
                </a:solidFill>
              </a:rPr>
              <a:t>Discussion--present tense </a:t>
            </a:r>
            <a:r>
              <a:rPr lang="en-GB" dirty="0"/>
              <a:t>[I am talking to you now about how I interpreted the findings]</a:t>
            </a:r>
          </a:p>
          <a:p>
            <a:pPr marL="385763" indent="-385763">
              <a:buFont typeface="+mj-lt"/>
              <a:buAutoNum type="arabicPeriod"/>
            </a:pPr>
            <a:endParaRPr lang="en-GB" dirty="0"/>
          </a:p>
          <a:p>
            <a:pPr marL="385763" indent="-385763">
              <a:buFont typeface="+mj-lt"/>
              <a:buAutoNum type="arabicPeriod"/>
            </a:pPr>
            <a:r>
              <a:rPr lang="en-GB" dirty="0">
                <a:solidFill>
                  <a:srgbClr val="00B0F0"/>
                </a:solidFill>
              </a:rPr>
              <a:t>Conclusion--present tense </a:t>
            </a:r>
            <a:r>
              <a:rPr lang="en-GB" dirty="0"/>
              <a:t>[I am summarizing the study for you now]</a:t>
            </a:r>
          </a:p>
          <a:p>
            <a:pPr marL="385763" indent="-385763">
              <a:buFont typeface="+mj-lt"/>
              <a:buAutoNum type="arabicPeriod"/>
            </a:pPr>
            <a:endParaRPr lang="en-GB" dirty="0"/>
          </a:p>
          <a:p>
            <a:pPr marL="0" indent="0">
              <a:buNone/>
            </a:pPr>
            <a:endParaRPr lang="en-GB" dirty="0"/>
          </a:p>
        </p:txBody>
      </p:sp>
    </p:spTree>
    <p:extLst>
      <p:ext uri="{BB962C8B-B14F-4D97-AF65-F5344CB8AC3E}">
        <p14:creationId xmlns:p14="http://schemas.microsoft.com/office/powerpoint/2010/main" val="351519663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pPr algn="ctr"/>
            <a:r>
              <a:rPr lang="en-GB" dirty="0"/>
              <a:t>Finalising the article</a:t>
            </a:r>
          </a:p>
        </p:txBody>
      </p:sp>
      <p:sp>
        <p:nvSpPr>
          <p:cNvPr id="6" name="Content Placeholder 5"/>
          <p:cNvSpPr>
            <a:spLocks noGrp="1"/>
          </p:cNvSpPr>
          <p:nvPr>
            <p:ph idx="1"/>
          </p:nvPr>
        </p:nvSpPr>
        <p:spPr/>
        <p:txBody>
          <a:bodyPr>
            <a:normAutofit fontScale="92500" lnSpcReduction="10000"/>
          </a:bodyPr>
          <a:lstStyle/>
          <a:p>
            <a:pPr marL="0" indent="0" algn="ctr">
              <a:buNone/>
            </a:pPr>
            <a:r>
              <a:rPr lang="en-GB" sz="1800" dirty="0"/>
              <a:t>Having completed the writing leave for a bit</a:t>
            </a:r>
          </a:p>
          <a:p>
            <a:pPr marL="0" indent="0">
              <a:buNone/>
            </a:pPr>
            <a:endParaRPr lang="en-GB" sz="1800" dirty="0"/>
          </a:p>
          <a:p>
            <a:pPr marL="0" indent="0" algn="ctr">
              <a:buNone/>
            </a:pPr>
            <a:r>
              <a:rPr lang="en-GB" sz="1800" dirty="0"/>
              <a:t>Then</a:t>
            </a:r>
          </a:p>
          <a:p>
            <a:pPr marL="0" indent="0">
              <a:buNone/>
            </a:pPr>
            <a:endParaRPr lang="en-GB" sz="1800" dirty="0"/>
          </a:p>
          <a:p>
            <a:pPr marL="0" indent="0">
              <a:buNone/>
            </a:pPr>
            <a:r>
              <a:rPr lang="en-GB" sz="1800" dirty="0"/>
              <a:t>Re-read for clarity and succinctness and amend the order, structure and flow of your article </a:t>
            </a:r>
          </a:p>
          <a:p>
            <a:pPr marL="0" indent="0" algn="ctr">
              <a:buNone/>
            </a:pPr>
            <a:r>
              <a:rPr lang="en-GB" sz="1350" dirty="0">
                <a:solidFill>
                  <a:srgbClr val="FF0000"/>
                </a:solidFill>
              </a:rPr>
              <a:t>(don’t worry about grammar and spelling yet</a:t>
            </a:r>
            <a:r>
              <a:rPr lang="en-GB" sz="1800" dirty="0">
                <a:solidFill>
                  <a:srgbClr val="FF0000"/>
                </a:solidFill>
              </a:rPr>
              <a:t>!)</a:t>
            </a:r>
          </a:p>
          <a:p>
            <a:pPr marL="0" indent="0">
              <a:buNone/>
            </a:pPr>
            <a:endParaRPr lang="en-GB" sz="1800" dirty="0"/>
          </a:p>
          <a:p>
            <a:pPr marL="0" indent="0">
              <a:buNone/>
            </a:pPr>
            <a:r>
              <a:rPr lang="en-GB" dirty="0"/>
              <a:t>Eliminate unnecessary words, tables </a:t>
            </a:r>
            <a:r>
              <a:rPr lang="en-GB" dirty="0" err="1"/>
              <a:t>etc</a:t>
            </a:r>
            <a:endParaRPr lang="en-GB" dirty="0"/>
          </a:p>
          <a:p>
            <a:pPr marL="0" indent="0">
              <a:buNone/>
            </a:pPr>
            <a:endParaRPr lang="en-GB" dirty="0"/>
          </a:p>
          <a:p>
            <a:pPr marL="0" indent="0" algn="ctr">
              <a:buNone/>
            </a:pPr>
            <a:r>
              <a:rPr lang="en-GB" dirty="0"/>
              <a:t>	</a:t>
            </a:r>
            <a:r>
              <a:rPr lang="en-GB" dirty="0">
                <a:solidFill>
                  <a:srgbClr val="FF0000"/>
                </a:solidFill>
              </a:rPr>
              <a:t>Simplify writing style and terminology – big words aren’t always better, they are often confusing resulting in the reading not following the article.</a:t>
            </a:r>
          </a:p>
          <a:p>
            <a:pPr marL="0" indent="0" algn="ctr">
              <a:buNone/>
            </a:pPr>
            <a:endParaRPr lang="en-GB" dirty="0">
              <a:solidFill>
                <a:srgbClr val="FF0000"/>
              </a:solidFill>
            </a:endParaRPr>
          </a:p>
          <a:p>
            <a:pPr marL="0" indent="0">
              <a:buNone/>
            </a:pPr>
            <a:endParaRPr lang="en-GB" dirty="0"/>
          </a:p>
          <a:p>
            <a:pPr marL="0" indent="0">
              <a:buNone/>
            </a:pPr>
            <a:endParaRPr lang="en-GB" dirty="0"/>
          </a:p>
          <a:p>
            <a:pPr marL="0" indent="0">
              <a:buNone/>
            </a:pPr>
            <a:endParaRPr lang="en-GB" dirty="0"/>
          </a:p>
          <a:p>
            <a:pPr marL="0" indent="0" algn="ctr">
              <a:buNone/>
            </a:pPr>
            <a:endParaRPr lang="en-GB" dirty="0"/>
          </a:p>
        </p:txBody>
      </p:sp>
    </p:spTree>
    <p:extLst>
      <p:ext uri="{BB962C8B-B14F-4D97-AF65-F5344CB8AC3E}">
        <p14:creationId xmlns:p14="http://schemas.microsoft.com/office/powerpoint/2010/main" val="241694318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a:t>Proof reading</a:t>
            </a:r>
          </a:p>
        </p:txBody>
      </p:sp>
      <p:sp>
        <p:nvSpPr>
          <p:cNvPr id="6" name="Content Placeholder 5"/>
          <p:cNvSpPr>
            <a:spLocks noGrp="1"/>
          </p:cNvSpPr>
          <p:nvPr>
            <p:ph idx="1"/>
          </p:nvPr>
        </p:nvSpPr>
        <p:spPr/>
        <p:txBody>
          <a:bodyPr>
            <a:normAutofit/>
          </a:bodyPr>
          <a:lstStyle/>
          <a:p>
            <a:pPr marL="0" indent="0">
              <a:buNone/>
            </a:pPr>
            <a:r>
              <a:rPr lang="en-GB" dirty="0"/>
              <a:t>Finish the article in terms of sense and context</a:t>
            </a:r>
          </a:p>
          <a:p>
            <a:pPr marL="0" indent="0">
              <a:buNone/>
            </a:pPr>
            <a:endParaRPr lang="en-GB" dirty="0"/>
          </a:p>
          <a:p>
            <a:pPr marL="0" indent="0">
              <a:buNone/>
            </a:pPr>
            <a:r>
              <a:rPr lang="en-GB" dirty="0"/>
              <a:t>Check for errors;</a:t>
            </a:r>
          </a:p>
          <a:p>
            <a:pPr marL="0" indent="0">
              <a:buNone/>
            </a:pPr>
            <a:endParaRPr lang="en-GB" dirty="0"/>
          </a:p>
          <a:p>
            <a:r>
              <a:rPr lang="en-GB" dirty="0"/>
              <a:t>Grammar &amp; Spelling (</a:t>
            </a:r>
            <a:r>
              <a:rPr lang="en-GB" dirty="0">
                <a:solidFill>
                  <a:srgbClr val="FF0000"/>
                </a:solidFill>
              </a:rPr>
              <a:t>UK not USA</a:t>
            </a:r>
            <a:r>
              <a:rPr lang="en-GB" dirty="0"/>
              <a:t>)</a:t>
            </a:r>
          </a:p>
          <a:p>
            <a:r>
              <a:rPr lang="en-GB" dirty="0"/>
              <a:t>References are in the correct format and style.</a:t>
            </a:r>
          </a:p>
          <a:p>
            <a:pPr marL="0" indent="0">
              <a:buNone/>
            </a:pPr>
            <a:endParaRPr lang="en-GB" dirty="0"/>
          </a:p>
        </p:txBody>
      </p:sp>
    </p:spTree>
    <p:extLst>
      <p:ext uri="{BB962C8B-B14F-4D97-AF65-F5344CB8AC3E}">
        <p14:creationId xmlns:p14="http://schemas.microsoft.com/office/powerpoint/2010/main" val="22368726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491</TotalTime>
  <Words>1146</Words>
  <Application>Microsoft Office PowerPoint</Application>
  <PresentationFormat>On-screen Show (4:3)</PresentationFormat>
  <Paragraphs>239</Paragraphs>
  <Slides>20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20</vt:i4>
      </vt:variant>
    </vt:vector>
  </HeadingPairs>
  <TitlesOfParts>
    <vt:vector size="24" baseType="lpstr">
      <vt:lpstr>Arial</vt:lpstr>
      <vt:lpstr>Calibri</vt:lpstr>
      <vt:lpstr>Times New Roman</vt:lpstr>
      <vt:lpstr>Office Theme</vt:lpstr>
      <vt:lpstr>Assignment Support</vt:lpstr>
      <vt:lpstr>Kinesiological Analysis</vt:lpstr>
      <vt:lpstr>Kinesiological Analysis</vt:lpstr>
      <vt:lpstr>Writing the Report</vt:lpstr>
      <vt:lpstr>Abstract</vt:lpstr>
      <vt:lpstr>Introduction/ Literature review</vt:lpstr>
      <vt:lpstr>Describing the Movement</vt:lpstr>
      <vt:lpstr>Defining performance</vt:lpstr>
      <vt:lpstr>Method Section</vt:lpstr>
      <vt:lpstr>Results Section</vt:lpstr>
      <vt:lpstr>Tables and Figures</vt:lpstr>
      <vt:lpstr>Analysing Performance</vt:lpstr>
      <vt:lpstr>Speed</vt:lpstr>
      <vt:lpstr>Analysing the data</vt:lpstr>
      <vt:lpstr>Discussion Section</vt:lpstr>
      <vt:lpstr>Conclusions</vt:lpstr>
      <vt:lpstr>References</vt:lpstr>
      <vt:lpstr>Writing Style</vt:lpstr>
      <vt:lpstr>Finalising the article</vt:lpstr>
      <vt:lpstr>Proof reading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Linear Displacement</dc:title>
  <dc:creator>Administrator</dc:creator>
  <cp:lastModifiedBy>David Gardner</cp:lastModifiedBy>
  <cp:revision>35</cp:revision>
  <dcterms:created xsi:type="dcterms:W3CDTF">2016-02-24T10:36:57Z</dcterms:created>
  <dcterms:modified xsi:type="dcterms:W3CDTF">2025-03-27T18:46:57Z</dcterms:modified>
</cp:coreProperties>
</file>