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464" r:id="rId3"/>
    <p:sldId id="431" r:id="rId4"/>
    <p:sldId id="258" r:id="rId5"/>
    <p:sldId id="466" r:id="rId6"/>
    <p:sldId id="429" r:id="rId7"/>
    <p:sldId id="465" r:id="rId8"/>
    <p:sldId id="430" r:id="rId9"/>
    <p:sldId id="428" r:id="rId10"/>
    <p:sldId id="462" r:id="rId11"/>
    <p:sldId id="463" r:id="rId12"/>
    <p:sldId id="390" r:id="rId13"/>
    <p:sldId id="300" r:id="rId14"/>
    <p:sldId id="263" r:id="rId15"/>
    <p:sldId id="280" r:id="rId16"/>
    <p:sldId id="468" r:id="rId17"/>
    <p:sldId id="43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750" autoAdjust="0"/>
    <p:restoredTop sz="83488" autoAdjust="0"/>
  </p:normalViewPr>
  <p:slideViewPr>
    <p:cSldViewPr snapToGrid="0">
      <p:cViewPr varScale="1">
        <p:scale>
          <a:sx n="60" d="100"/>
          <a:sy n="60"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646801" y="45338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74558" y="285828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502315" y="11827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570143" y="27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Behaviour</a:t>
          </a:r>
        </a:p>
      </dsp:txBody>
      <dsp:txXfrm>
        <a:off x="5570143" y="2772"/>
        <a:ext cx="2359929" cy="1179964"/>
      </dsp:txXfrm>
    </dsp:sp>
    <dsp:sp modelId="{01FB48DC-EE3D-47AE-838B-3244F11FEA35}">
      <dsp:nvSpPr>
        <dsp:cNvPr id="0" name=""/>
        <dsp:cNvSpPr/>
      </dsp:nvSpPr>
      <dsp:spPr>
        <a:xfrm>
          <a:off x="4142386" y="16783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Attitude</a:t>
          </a:r>
        </a:p>
      </dsp:txBody>
      <dsp:txXfrm>
        <a:off x="4142386" y="1678322"/>
        <a:ext cx="2359929" cy="1179964"/>
      </dsp:txXfrm>
    </dsp:sp>
    <dsp:sp modelId="{CD827D91-80D8-46DE-9B5A-CA18E1DB4480}">
      <dsp:nvSpPr>
        <dsp:cNvPr id="0" name=""/>
        <dsp:cNvSpPr/>
      </dsp:nvSpPr>
      <dsp:spPr>
        <a:xfrm>
          <a:off x="2714629" y="33538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Values</a:t>
          </a:r>
        </a:p>
      </dsp:txBody>
      <dsp:txXfrm>
        <a:off x="2714629" y="3353872"/>
        <a:ext cx="2359929" cy="1179964"/>
      </dsp:txXfrm>
    </dsp:sp>
    <dsp:sp modelId="{236CA91E-83E1-4726-9AA9-B95A406F2844}">
      <dsp:nvSpPr>
        <dsp:cNvPr id="0" name=""/>
        <dsp:cNvSpPr/>
      </dsp:nvSpPr>
      <dsp:spPr>
        <a:xfrm>
          <a:off x="1286871" y="50294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Beliefs</a:t>
          </a:r>
        </a:p>
      </dsp:txBody>
      <dsp:txXfrm>
        <a:off x="1286871" y="5029422"/>
        <a:ext cx="2359929" cy="117996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E20B6-91DB-4502-B77E-483CB581A39A}" type="datetimeFigureOut">
              <a:rPr lang="en-GB" smtClean="0"/>
              <a:t>14/02/2022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D6003-D7CC-4BDA-B1BA-DCD6CA5BB70B}" type="slidenum">
              <a:rPr lang="en-GB" smtClean="0"/>
              <a:t>‹#›</a:t>
            </a:fld>
            <a:endParaRPr lang="en-GB" dirty="0"/>
          </a:p>
        </p:txBody>
      </p:sp>
    </p:spTree>
    <p:extLst>
      <p:ext uri="{BB962C8B-B14F-4D97-AF65-F5344CB8AC3E}">
        <p14:creationId xmlns:p14="http://schemas.microsoft.com/office/powerpoint/2010/main" val="2499418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a:t>
            </a:fld>
            <a:endParaRPr lang="en-GB" dirty="0"/>
          </a:p>
        </p:txBody>
      </p:sp>
    </p:spTree>
    <p:extLst>
      <p:ext uri="{BB962C8B-B14F-4D97-AF65-F5344CB8AC3E}">
        <p14:creationId xmlns:p14="http://schemas.microsoft.com/office/powerpoint/2010/main" val="1192543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4</a:t>
            </a:fld>
            <a:endParaRPr lang="en-GB" dirty="0"/>
          </a:p>
        </p:txBody>
      </p:sp>
    </p:spTree>
    <p:extLst>
      <p:ext uri="{BB962C8B-B14F-4D97-AF65-F5344CB8AC3E}">
        <p14:creationId xmlns:p14="http://schemas.microsoft.com/office/powerpoint/2010/main" val="53804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5</a:t>
            </a:fld>
            <a:endParaRPr lang="en-GB" dirty="0"/>
          </a:p>
        </p:txBody>
      </p:sp>
    </p:spTree>
    <p:extLst>
      <p:ext uri="{BB962C8B-B14F-4D97-AF65-F5344CB8AC3E}">
        <p14:creationId xmlns:p14="http://schemas.microsoft.com/office/powerpoint/2010/main" val="2931944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10</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11</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12</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13</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08568D8-4400-401A-932B-9234489E3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B4256CB-3B35-4CD7-9328-E8C4EC4251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7412" name="Slide Number Placeholder 3">
            <a:extLst>
              <a:ext uri="{FF2B5EF4-FFF2-40B4-BE49-F238E27FC236}">
                <a16:creationId xmlns:a16="http://schemas.microsoft.com/office/drawing/2014/main" id="{799819AF-BE4C-41D9-A483-075FDC9C60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C6A4E8-E533-4E8E-A4EC-448C73069769}" type="slidenum">
              <a:rPr lang="en-GB" altLang="en-US" smtClean="0"/>
              <a:pPr>
                <a:spcBef>
                  <a:spcPct val="0"/>
                </a:spcBef>
              </a:pPr>
              <a:t>14</a:t>
            </a:fld>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15</a:t>
            </a:fld>
            <a:endParaRPr lang="en-GB" dirty="0"/>
          </a:p>
        </p:txBody>
      </p:sp>
    </p:spTree>
    <p:extLst>
      <p:ext uri="{BB962C8B-B14F-4D97-AF65-F5344CB8AC3E}">
        <p14:creationId xmlns:p14="http://schemas.microsoft.com/office/powerpoint/2010/main" val="1383336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17</a:t>
            </a:fld>
            <a:endParaRPr lang="en-GB" dirty="0"/>
          </a:p>
        </p:txBody>
      </p:sp>
    </p:spTree>
    <p:extLst>
      <p:ext uri="{BB962C8B-B14F-4D97-AF65-F5344CB8AC3E}">
        <p14:creationId xmlns:p14="http://schemas.microsoft.com/office/powerpoint/2010/main" val="2156566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DD7-9B1A-48D1-AA93-5A8FED8556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080F1-C280-4693-8C4A-FB634159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0CA-449E-47D0-8BA7-F23F4F6C7803}"/>
              </a:ext>
            </a:extLst>
          </p:cNvPr>
          <p:cNvSpPr>
            <a:spLocks noGrp="1"/>
          </p:cNvSpPr>
          <p:nvPr>
            <p:ph type="dt" sz="half" idx="10"/>
          </p:nvPr>
        </p:nvSpPr>
        <p:spPr/>
        <p:txBody>
          <a:bodyPr/>
          <a:lstStyle/>
          <a:p>
            <a:fld id="{63C1749F-0A9E-404F-B176-01F352DB0498}" type="datetime1">
              <a:rPr lang="en-GB" smtClean="0"/>
              <a:t>14/02/2022</a:t>
            </a:fld>
            <a:endParaRPr lang="en-GB" dirty="0"/>
          </a:p>
        </p:txBody>
      </p:sp>
      <p:sp>
        <p:nvSpPr>
          <p:cNvPr id="5" name="Footer Placeholder 4">
            <a:extLst>
              <a:ext uri="{FF2B5EF4-FFF2-40B4-BE49-F238E27FC236}">
                <a16:creationId xmlns:a16="http://schemas.microsoft.com/office/drawing/2014/main" id="{07603F5E-C782-4374-AA01-91FC5428CD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428119-C1B1-489A-BDF1-0788826B515D}"/>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49402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818-82D8-4C32-9DF3-3E1FFE7C56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4FCB1-AD75-4213-8F9A-2DC19BE2E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7CAB-1701-44E7-A92B-1C818DBB3AF9}"/>
              </a:ext>
            </a:extLst>
          </p:cNvPr>
          <p:cNvSpPr>
            <a:spLocks noGrp="1"/>
          </p:cNvSpPr>
          <p:nvPr>
            <p:ph type="dt" sz="half" idx="10"/>
          </p:nvPr>
        </p:nvSpPr>
        <p:spPr/>
        <p:txBody>
          <a:bodyPr/>
          <a:lstStyle/>
          <a:p>
            <a:fld id="{ABFC900A-5B40-4C17-B6A0-2A49B56D8CAC}" type="datetime1">
              <a:rPr lang="en-GB" smtClean="0"/>
              <a:t>14/02/2022</a:t>
            </a:fld>
            <a:endParaRPr lang="en-GB" dirty="0"/>
          </a:p>
        </p:txBody>
      </p:sp>
      <p:sp>
        <p:nvSpPr>
          <p:cNvPr id="5" name="Footer Placeholder 4">
            <a:extLst>
              <a:ext uri="{FF2B5EF4-FFF2-40B4-BE49-F238E27FC236}">
                <a16:creationId xmlns:a16="http://schemas.microsoft.com/office/drawing/2014/main" id="{737B5884-1578-4BEB-983C-68BA39CD3D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DB0AF9-68C0-461B-A7EF-5DD1B8BE6986}"/>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975683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EE85-CA32-4E45-8866-77E1392C0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8313C-1035-4B2C-8C4F-F37C86C1C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ECD9FA-6B59-4502-99A4-1A03AC23669A}"/>
              </a:ext>
            </a:extLst>
          </p:cNvPr>
          <p:cNvSpPr>
            <a:spLocks noGrp="1"/>
          </p:cNvSpPr>
          <p:nvPr>
            <p:ph type="dt" sz="half" idx="10"/>
          </p:nvPr>
        </p:nvSpPr>
        <p:spPr/>
        <p:txBody>
          <a:bodyPr/>
          <a:lstStyle/>
          <a:p>
            <a:fld id="{4C403E23-A8E6-4FE7-BE9A-1DFEB92A908C}" type="datetime1">
              <a:rPr lang="en-GB" smtClean="0"/>
              <a:t>14/02/2022</a:t>
            </a:fld>
            <a:endParaRPr lang="en-GB" dirty="0"/>
          </a:p>
        </p:txBody>
      </p:sp>
      <p:sp>
        <p:nvSpPr>
          <p:cNvPr id="5" name="Footer Placeholder 4">
            <a:extLst>
              <a:ext uri="{FF2B5EF4-FFF2-40B4-BE49-F238E27FC236}">
                <a16:creationId xmlns:a16="http://schemas.microsoft.com/office/drawing/2014/main" id="{605561E9-CB76-40EA-9725-62D70E28B7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61F5CD-8B59-4FCC-A69A-EE69CEDDCF5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79358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258F-313E-47B9-B7EF-980A758A9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A6E6-B61F-45A1-BDC2-05D08380C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E31CB-D07A-48D8-AE08-2897041553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9303A-F57F-4AF6-A76B-19F48DD115D5}"/>
              </a:ext>
            </a:extLst>
          </p:cNvPr>
          <p:cNvSpPr>
            <a:spLocks noGrp="1"/>
          </p:cNvSpPr>
          <p:nvPr>
            <p:ph type="dt" sz="half" idx="10"/>
          </p:nvPr>
        </p:nvSpPr>
        <p:spPr/>
        <p:txBody>
          <a:bodyPr/>
          <a:lstStyle/>
          <a:p>
            <a:fld id="{880B78DE-64D8-4651-A798-67CEE893C38B}" type="datetime1">
              <a:rPr lang="en-GB" smtClean="0"/>
              <a:t>14/02/2022</a:t>
            </a:fld>
            <a:endParaRPr lang="en-GB" dirty="0"/>
          </a:p>
        </p:txBody>
      </p:sp>
      <p:sp>
        <p:nvSpPr>
          <p:cNvPr id="6" name="Footer Placeholder 5">
            <a:extLst>
              <a:ext uri="{FF2B5EF4-FFF2-40B4-BE49-F238E27FC236}">
                <a16:creationId xmlns:a16="http://schemas.microsoft.com/office/drawing/2014/main" id="{400D4C7D-8861-4D7B-B2CD-52794DAD8A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96289-1229-4906-BAB5-57597560A580}"/>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23007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C2B8-CCB9-46AD-90E9-08D67E74D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5068B-0512-4C29-9186-7ECCE4AF93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6F960-3A9C-4318-A452-92F52A6E8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67FDA-8C42-4B90-8051-815341AEA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310D8-5EF6-493E-A4D7-9DFE01193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E2625C-A76A-4989-BB11-E798588C8DB8}"/>
              </a:ext>
            </a:extLst>
          </p:cNvPr>
          <p:cNvSpPr>
            <a:spLocks noGrp="1"/>
          </p:cNvSpPr>
          <p:nvPr>
            <p:ph type="dt" sz="half" idx="10"/>
          </p:nvPr>
        </p:nvSpPr>
        <p:spPr/>
        <p:txBody>
          <a:bodyPr/>
          <a:lstStyle/>
          <a:p>
            <a:fld id="{9751C88B-AD2A-448A-8A52-751531361B01}" type="datetime1">
              <a:rPr lang="en-GB" smtClean="0"/>
              <a:t>14/02/2022</a:t>
            </a:fld>
            <a:endParaRPr lang="en-GB" dirty="0"/>
          </a:p>
        </p:txBody>
      </p:sp>
      <p:sp>
        <p:nvSpPr>
          <p:cNvPr id="8" name="Footer Placeholder 7">
            <a:extLst>
              <a:ext uri="{FF2B5EF4-FFF2-40B4-BE49-F238E27FC236}">
                <a16:creationId xmlns:a16="http://schemas.microsoft.com/office/drawing/2014/main" id="{D04C7875-55A7-4F3D-A5BC-0418597AFD1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6B8C936-E8D7-4E82-9201-77658B5B8EE2}"/>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600326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E006-2E4E-47B2-8EC3-DE0B6109CE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18265-0A55-4A26-98A4-DCFCF3E5495F}"/>
              </a:ext>
            </a:extLst>
          </p:cNvPr>
          <p:cNvSpPr>
            <a:spLocks noGrp="1"/>
          </p:cNvSpPr>
          <p:nvPr>
            <p:ph type="dt" sz="half" idx="10"/>
          </p:nvPr>
        </p:nvSpPr>
        <p:spPr/>
        <p:txBody>
          <a:bodyPr/>
          <a:lstStyle/>
          <a:p>
            <a:fld id="{57B107B7-3AF0-4459-8866-96C610C00DA3}" type="datetime1">
              <a:rPr lang="en-GB" smtClean="0"/>
              <a:t>14/02/2022</a:t>
            </a:fld>
            <a:endParaRPr lang="en-GB" dirty="0"/>
          </a:p>
        </p:txBody>
      </p:sp>
      <p:sp>
        <p:nvSpPr>
          <p:cNvPr id="4" name="Footer Placeholder 3">
            <a:extLst>
              <a:ext uri="{FF2B5EF4-FFF2-40B4-BE49-F238E27FC236}">
                <a16:creationId xmlns:a16="http://schemas.microsoft.com/office/drawing/2014/main" id="{0B9076E2-16EF-489D-9B72-D6742BAA10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AD0B490-9151-46EC-94D8-1FBF00D0AAB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41281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4C930E-0ED7-4732-9E17-BE122A0E63DA}"/>
              </a:ext>
            </a:extLst>
          </p:cNvPr>
          <p:cNvSpPr>
            <a:spLocks noGrp="1"/>
          </p:cNvSpPr>
          <p:nvPr>
            <p:ph type="dt" sz="half" idx="10"/>
          </p:nvPr>
        </p:nvSpPr>
        <p:spPr/>
        <p:txBody>
          <a:bodyPr/>
          <a:lstStyle/>
          <a:p>
            <a:fld id="{FD5D5352-742A-4701-AE3A-3688CD3A39B9}" type="datetime1">
              <a:rPr lang="en-GB" smtClean="0"/>
              <a:t>14/02/2022</a:t>
            </a:fld>
            <a:endParaRPr lang="en-GB" dirty="0"/>
          </a:p>
        </p:txBody>
      </p:sp>
      <p:sp>
        <p:nvSpPr>
          <p:cNvPr id="3" name="Footer Placeholder 2">
            <a:extLst>
              <a:ext uri="{FF2B5EF4-FFF2-40B4-BE49-F238E27FC236}">
                <a16:creationId xmlns:a16="http://schemas.microsoft.com/office/drawing/2014/main" id="{F97D1624-FC69-4D20-8D36-A7B2C7352D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37B4C79-DAC0-4460-82D3-818394722143}"/>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54585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75A-6BEB-4F3E-AFBC-DFBC94535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81E1C-CEC7-405B-A1BA-F78F33BE3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418633-43FB-4944-B2B3-F068AB70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3C181-5B8B-4A49-8CF0-60D40D186B91}"/>
              </a:ext>
            </a:extLst>
          </p:cNvPr>
          <p:cNvSpPr>
            <a:spLocks noGrp="1"/>
          </p:cNvSpPr>
          <p:nvPr>
            <p:ph type="dt" sz="half" idx="10"/>
          </p:nvPr>
        </p:nvSpPr>
        <p:spPr/>
        <p:txBody>
          <a:bodyPr/>
          <a:lstStyle/>
          <a:p>
            <a:fld id="{24A14EA2-6D15-430E-A479-0A7F5B737846}" type="datetime1">
              <a:rPr lang="en-GB" smtClean="0"/>
              <a:t>14/02/2022</a:t>
            </a:fld>
            <a:endParaRPr lang="en-GB" dirty="0"/>
          </a:p>
        </p:txBody>
      </p:sp>
      <p:sp>
        <p:nvSpPr>
          <p:cNvPr id="6" name="Footer Placeholder 5">
            <a:extLst>
              <a:ext uri="{FF2B5EF4-FFF2-40B4-BE49-F238E27FC236}">
                <a16:creationId xmlns:a16="http://schemas.microsoft.com/office/drawing/2014/main" id="{00C9074B-1831-429D-BFBB-B55571130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479AB2-2D3E-472B-A056-3668FD2626F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87132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857E-A36F-4A2F-86E5-C8D5D5F99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CF58F0-9C59-4F59-A215-E624BA63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D3E574C-AE23-417C-9073-9CFDE9D8C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9FAB2-F158-4130-9546-ACC15E58EEAC}"/>
              </a:ext>
            </a:extLst>
          </p:cNvPr>
          <p:cNvSpPr>
            <a:spLocks noGrp="1"/>
          </p:cNvSpPr>
          <p:nvPr>
            <p:ph type="dt" sz="half" idx="10"/>
          </p:nvPr>
        </p:nvSpPr>
        <p:spPr/>
        <p:txBody>
          <a:bodyPr/>
          <a:lstStyle/>
          <a:p>
            <a:fld id="{A10C320C-109C-40BC-ADD9-592E65FA34F6}" type="datetime1">
              <a:rPr lang="en-GB" smtClean="0"/>
              <a:t>14/02/2022</a:t>
            </a:fld>
            <a:endParaRPr lang="en-GB" dirty="0"/>
          </a:p>
        </p:txBody>
      </p:sp>
      <p:sp>
        <p:nvSpPr>
          <p:cNvPr id="6" name="Footer Placeholder 5">
            <a:extLst>
              <a:ext uri="{FF2B5EF4-FFF2-40B4-BE49-F238E27FC236}">
                <a16:creationId xmlns:a16="http://schemas.microsoft.com/office/drawing/2014/main" id="{A4DF8A1A-283E-49BA-918C-2734BA5015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1067CF-D1C2-4614-A61C-8B931D4C994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0687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F558-F932-4BCE-805D-E329273242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7F3303-D7C6-44F5-8815-C4A9416D5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9D030-5B00-4704-A10F-91157CB91B6A}"/>
              </a:ext>
            </a:extLst>
          </p:cNvPr>
          <p:cNvSpPr>
            <a:spLocks noGrp="1"/>
          </p:cNvSpPr>
          <p:nvPr>
            <p:ph type="dt" sz="half" idx="10"/>
          </p:nvPr>
        </p:nvSpPr>
        <p:spPr/>
        <p:txBody>
          <a:bodyPr/>
          <a:lstStyle/>
          <a:p>
            <a:fld id="{D575C07B-2AE5-448B-B987-AEA95D8F29B9}" type="datetime1">
              <a:rPr lang="en-GB" smtClean="0"/>
              <a:t>14/02/2022</a:t>
            </a:fld>
            <a:endParaRPr lang="en-GB" dirty="0"/>
          </a:p>
        </p:txBody>
      </p:sp>
      <p:sp>
        <p:nvSpPr>
          <p:cNvPr id="5" name="Footer Placeholder 4">
            <a:extLst>
              <a:ext uri="{FF2B5EF4-FFF2-40B4-BE49-F238E27FC236}">
                <a16:creationId xmlns:a16="http://schemas.microsoft.com/office/drawing/2014/main" id="{58C029FF-7D5E-4DD2-8F06-C6426F791A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27BF87-2BE6-4284-8A2D-6FB11CD65B19}"/>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8845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1B13E-CFE7-409E-BD52-FE2B7F22C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DFA80-B8A3-4160-BBA3-9866F7EEBF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73B21-9AED-4B88-AED4-670C58C5E4B8}"/>
              </a:ext>
            </a:extLst>
          </p:cNvPr>
          <p:cNvSpPr>
            <a:spLocks noGrp="1"/>
          </p:cNvSpPr>
          <p:nvPr>
            <p:ph type="dt" sz="half" idx="10"/>
          </p:nvPr>
        </p:nvSpPr>
        <p:spPr/>
        <p:txBody>
          <a:bodyPr/>
          <a:lstStyle/>
          <a:p>
            <a:fld id="{A4F61E42-3C34-4905-BEB1-02549D649C81}" type="datetime1">
              <a:rPr lang="en-GB" smtClean="0"/>
              <a:t>14/02/2022</a:t>
            </a:fld>
            <a:endParaRPr lang="en-GB" dirty="0"/>
          </a:p>
        </p:txBody>
      </p:sp>
      <p:sp>
        <p:nvSpPr>
          <p:cNvPr id="5" name="Footer Placeholder 4">
            <a:extLst>
              <a:ext uri="{FF2B5EF4-FFF2-40B4-BE49-F238E27FC236}">
                <a16:creationId xmlns:a16="http://schemas.microsoft.com/office/drawing/2014/main" id="{5567D426-135A-43EC-8C5B-1FBDDD55FF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35AD81-9E79-4C6C-B1B6-21C4366E1BB4}"/>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765107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D341F-5CEF-4783-884F-1550D321B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F56ADC-8FAE-4E9E-8066-EACDE327E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C5FEB-2506-4CF9-9203-A7FE700F1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9725E2-40FF-4480-92DF-7CD83037697B}" type="datetime1">
              <a:rPr lang="en-GB" smtClean="0"/>
              <a:t>14/02/2022</a:t>
            </a:fld>
            <a:endParaRPr lang="en-GB" dirty="0"/>
          </a:p>
        </p:txBody>
      </p:sp>
      <p:sp>
        <p:nvSpPr>
          <p:cNvPr id="5" name="Footer Placeholder 4">
            <a:extLst>
              <a:ext uri="{FF2B5EF4-FFF2-40B4-BE49-F238E27FC236}">
                <a16:creationId xmlns:a16="http://schemas.microsoft.com/office/drawing/2014/main" id="{954AF2F4-CAAF-41CA-B7A7-682246E63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C9540C-92F7-4E77-B6C0-E0C60416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7C7165-A863-42FD-B57F-34F79134032D}" type="slidenum">
              <a:rPr lang="en-GB" smtClean="0"/>
              <a:t>‹#›</a:t>
            </a:fld>
            <a:endParaRPr lang="en-GB" dirty="0"/>
          </a:p>
        </p:txBody>
      </p:sp>
    </p:spTree>
    <p:extLst>
      <p:ext uri="{BB962C8B-B14F-4D97-AF65-F5344CB8AC3E}">
        <p14:creationId xmlns:p14="http://schemas.microsoft.com/office/powerpoint/2010/main" val="399947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7.jpeg"/><Relationship Id="rId12" Type="http://schemas.openxmlformats.org/officeDocument/2006/relationships/image" Target="../media/image1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notesSlide" Target="../notesSlides/notesSlide8.xml"/><Relationship Id="rId9" Type="http://schemas.openxmlformats.org/officeDocument/2006/relationships/image" Target="../media/image9.jpeg"/><Relationship Id="rId1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youtube.com/watch?v=9qeNaJH5Sn4" TargetMode="External"/><Relationship Id="rId5" Type="http://schemas.openxmlformats.org/officeDocument/2006/relationships/hyperlink" Target="https://www.kcl.ac.uk/understanding-the-impacts-on-society-of-covid-19" TargetMode="External"/><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hyperlink" Target="https://assets.publishing.service.gov.uk/government/uploads/system/uploads/attachment_data/file/858908/Social_Mobility_Barometer_2019-2020.pdf"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hatworks.college.police.uk/Research/Documents/Community_engagement_lessons.pdf" TargetMode="External"/><Relationship Id="rId7" Type="http://schemas.openxmlformats.org/officeDocument/2006/relationships/hyperlink" Target="https://medium.com/together-institute/what-does-community-even-mean-a-definition-attempt-conversation-starter-9b443fc523d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journals.sagepub.com/doi/full/10.1177/2378023118797861" TargetMode="External"/><Relationship Id="rId5" Type="http://schemas.openxmlformats.org/officeDocument/2006/relationships/hyperlink" Target="https://www.ojp.gov/sites/g/files/xyckuh241/files/archives/ncjrs/176330-1.pdf" TargetMode="External"/><Relationship Id="rId4" Type="http://schemas.openxmlformats.org/officeDocument/2006/relationships/hyperlink" Target="https://moodle.uwtsd.ac.uk/pluginfile.php/349348/mod_resource/content/1/neighbourhood_policing_guidelines%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B32B98-E3F6-4B4E-A9F5-DD91FF6666CE}"/>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2"/>
                </a:solidFill>
              </a:rPr>
              <a:t> Week 4</a:t>
            </a:r>
          </a:p>
        </p:txBody>
      </p:sp>
      <p:sp>
        <p:nvSpPr>
          <p:cNvPr id="3" name="Subtitle 2">
            <a:extLst>
              <a:ext uri="{FF2B5EF4-FFF2-40B4-BE49-F238E27FC236}">
                <a16:creationId xmlns:a16="http://schemas.microsoft.com/office/drawing/2014/main" id="{E42F6E89-7F9B-45BF-BCAA-F6D881491780}"/>
              </a:ext>
            </a:extLst>
          </p:cNvPr>
          <p:cNvSpPr>
            <a:spLocks noGrp="1"/>
          </p:cNvSpPr>
          <p:nvPr>
            <p:ph type="subTitle" idx="1"/>
          </p:nvPr>
        </p:nvSpPr>
        <p:spPr>
          <a:xfrm>
            <a:off x="1524000" y="4495800"/>
            <a:ext cx="9144000" cy="762000"/>
          </a:xfrm>
        </p:spPr>
        <p:txBody>
          <a:bodyPr>
            <a:normAutofit/>
          </a:bodyPr>
          <a:lstStyle/>
          <a:p>
            <a:r>
              <a:rPr lang="en-GB" sz="1800" dirty="0"/>
              <a:t>Community </a:t>
            </a:r>
          </a:p>
          <a:p>
            <a:r>
              <a:rPr lang="en-GB" sz="1800" dirty="0"/>
              <a:t>Neighbourhood Policing </a:t>
            </a:r>
          </a:p>
        </p:txBody>
      </p:sp>
      <p:pic>
        <p:nvPicPr>
          <p:cNvPr id="6" name="Audio 5">
            <a:hlinkClick r:id="" action="ppaction://media"/>
            <a:extLst>
              <a:ext uri="{FF2B5EF4-FFF2-40B4-BE49-F238E27FC236}">
                <a16:creationId xmlns:a16="http://schemas.microsoft.com/office/drawing/2014/main" id="{58A36FC4-2C6C-4F53-B108-AFCCD72618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12441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3937"/>
    </mc:Choice>
    <mc:Fallback>
      <p:transition spd="slow" advTm="43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16959-2DF9-462E-98CE-31345AA4E15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DF639D-130F-461C-B1F8-E101D4C65965}"/>
              </a:ext>
            </a:extLst>
          </p:cNvPr>
          <p:cNvSpPr>
            <a:spLocks noGrp="1"/>
          </p:cNvSpPr>
          <p:nvPr>
            <p:ph idx="1"/>
          </p:nvPr>
        </p:nvSpPr>
        <p:spPr>
          <a:xfrm>
            <a:off x="4447308" y="591344"/>
            <a:ext cx="6906491" cy="5585619"/>
          </a:xfrm>
        </p:spPr>
        <p:txBody>
          <a:bodyPr anchor="ctr">
            <a:normAutofit/>
          </a:bodyPr>
          <a:lstStyle/>
          <a:p>
            <a:r>
              <a:rPr lang="en-GB" dirty="0"/>
              <a:t>Communities / Neighbourhoods</a:t>
            </a:r>
          </a:p>
          <a:p>
            <a:r>
              <a:rPr lang="en-GB" dirty="0"/>
              <a:t>Diversity</a:t>
            </a:r>
          </a:p>
          <a:p>
            <a:r>
              <a:rPr lang="en-GB" dirty="0"/>
              <a:t>Beliefs </a:t>
            </a:r>
          </a:p>
          <a:p>
            <a:r>
              <a:rPr lang="en-GB" dirty="0"/>
              <a:t>Equality</a:t>
            </a:r>
          </a:p>
          <a:p>
            <a:r>
              <a:rPr lang="en-GB" dirty="0"/>
              <a:t>Policing Communities</a:t>
            </a:r>
          </a:p>
          <a:p>
            <a:pPr lvl="1"/>
            <a:r>
              <a:rPr lang="en-GB" dirty="0"/>
              <a:t>Types of community policing</a:t>
            </a:r>
          </a:p>
          <a:p>
            <a:pPr lvl="1"/>
            <a:r>
              <a:rPr lang="en-GB" dirty="0"/>
              <a:t>Political policing</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023947F2-3C40-4864-8F3D-B7B2BB3452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1424863"/>
      </p:ext>
    </p:extLst>
  </p:cSld>
  <p:clrMapOvr>
    <a:masterClrMapping/>
  </p:clrMapOvr>
  <mc:AlternateContent xmlns:mc="http://schemas.openxmlformats.org/markup-compatibility/2006">
    <mc:Choice xmlns:p14="http://schemas.microsoft.com/office/powerpoint/2010/main" Requires="p14">
      <p:transition spd="slow" p14:dur="2000" advTm="40059"/>
    </mc:Choice>
    <mc:Fallback>
      <p:transition spd="slow" advTm="40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0B555-7343-4E9D-96AC-6EC96F8C0429}"/>
              </a:ext>
            </a:extLst>
          </p:cNvPr>
          <p:cNvSpPr>
            <a:spLocks noGrp="1"/>
          </p:cNvSpPr>
          <p:nvPr>
            <p:ph type="title"/>
          </p:nvPr>
        </p:nvSpPr>
        <p:spPr>
          <a:xfrm>
            <a:off x="838199" y="564211"/>
            <a:ext cx="4571999" cy="1165002"/>
          </a:xfrm>
        </p:spPr>
        <p:txBody>
          <a:bodyPr anchor="b">
            <a:normAutofit/>
          </a:bodyPr>
          <a:lstStyle/>
          <a:p>
            <a:r>
              <a:rPr lang="en-GB" sz="3600" dirty="0"/>
              <a:t>Social Cohesion    </a:t>
            </a:r>
          </a:p>
        </p:txBody>
      </p:sp>
      <p:sp>
        <p:nvSpPr>
          <p:cNvPr id="3" name="Content Placeholder 2">
            <a:extLst>
              <a:ext uri="{FF2B5EF4-FFF2-40B4-BE49-F238E27FC236}">
                <a16:creationId xmlns:a16="http://schemas.microsoft.com/office/drawing/2014/main" id="{9827D963-8AE7-40EA-B1A4-691F5309578D}"/>
              </a:ext>
            </a:extLst>
          </p:cNvPr>
          <p:cNvSpPr>
            <a:spLocks noGrp="1"/>
          </p:cNvSpPr>
          <p:nvPr>
            <p:ph idx="1"/>
          </p:nvPr>
        </p:nvSpPr>
        <p:spPr>
          <a:xfrm>
            <a:off x="774193" y="1724158"/>
            <a:ext cx="4571999" cy="4011855"/>
          </a:xfrm>
        </p:spPr>
        <p:txBody>
          <a:bodyPr>
            <a:normAutofit fontScale="92500" lnSpcReduction="10000"/>
          </a:bodyPr>
          <a:lstStyle/>
          <a:p>
            <a:r>
              <a:rPr lang="en-GB" sz="2400" dirty="0"/>
              <a:t>Recap on lecture</a:t>
            </a:r>
          </a:p>
          <a:p>
            <a:r>
              <a:rPr lang="en-GB" sz="2400" dirty="0"/>
              <a:t>Development of  Society</a:t>
            </a:r>
          </a:p>
          <a:p>
            <a:r>
              <a:rPr lang="en-GB" sz="2400" dirty="0"/>
              <a:t>Class divisions </a:t>
            </a:r>
          </a:p>
          <a:p>
            <a:pPr eaLnBrk="0" hangingPunct="0">
              <a:buFont typeface="Wingdings" panose="05000000000000000000" pitchFamily="2" charset="2"/>
              <a:buChar char="§"/>
            </a:pPr>
            <a:r>
              <a:rPr lang="en-GB" sz="2400" dirty="0"/>
              <a:t>Citizens have higher wellbeing in more cohesive                                          societies </a:t>
            </a:r>
          </a:p>
          <a:p>
            <a:pPr eaLnBrk="0" hangingPunct="0">
              <a:buFont typeface="Wingdings" panose="05000000000000000000" pitchFamily="2" charset="2"/>
              <a:buChar char="§"/>
            </a:pPr>
            <a:r>
              <a:rPr lang="en-GB" sz="2400" dirty="0"/>
              <a:t>Cohesion is good for all.</a:t>
            </a:r>
          </a:p>
          <a:p>
            <a:pPr eaLnBrk="0" hangingPunct="0">
              <a:buFont typeface="Wingdings" panose="05000000000000000000" pitchFamily="2" charset="2"/>
              <a:buChar char="§"/>
            </a:pPr>
            <a:r>
              <a:rPr lang="en-GB" sz="2400" dirty="0"/>
              <a:t>More important than Gross domestic product </a:t>
            </a:r>
          </a:p>
          <a:p>
            <a:pPr eaLnBrk="0" hangingPunct="0">
              <a:buFont typeface="Wingdings" panose="05000000000000000000" pitchFamily="2" charset="2"/>
              <a:buChar char="§"/>
            </a:pPr>
            <a:endParaRPr lang="en-GB" sz="2400" dirty="0"/>
          </a:p>
          <a:p>
            <a:pPr eaLnBrk="0" hangingPunct="0">
              <a:buFont typeface="Wingdings" panose="05000000000000000000" pitchFamily="2" charset="2"/>
              <a:buChar char="§"/>
            </a:pPr>
            <a:r>
              <a:rPr lang="en-GB" sz="2400" dirty="0"/>
              <a:t>Any Questions?</a:t>
            </a:r>
          </a:p>
        </p:txBody>
      </p:sp>
      <p:pic>
        <p:nvPicPr>
          <p:cNvPr id="1026" name="Picture 2" descr="Image result for social cohesion">
            <a:extLst>
              <a:ext uri="{FF2B5EF4-FFF2-40B4-BE49-F238E27FC236}">
                <a16:creationId xmlns:a16="http://schemas.microsoft.com/office/drawing/2014/main" id="{BE8D3F19-EAA0-4AFA-9266-6E779115173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41" r="898" b="-1"/>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Audio 3">
            <a:hlinkClick r:id="" action="ppaction://media"/>
            <a:extLst>
              <a:ext uri="{FF2B5EF4-FFF2-40B4-BE49-F238E27FC236}">
                <a16:creationId xmlns:a16="http://schemas.microsoft.com/office/drawing/2014/main" id="{B60B4208-76A8-43F1-89C1-DBE4828F9A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5615450"/>
      </p:ext>
    </p:extLst>
  </p:cSld>
  <p:clrMapOvr>
    <a:masterClrMapping/>
  </p:clrMapOvr>
  <mc:AlternateContent xmlns:mc="http://schemas.openxmlformats.org/markup-compatibility/2006">
    <mc:Choice xmlns:p14="http://schemas.microsoft.com/office/powerpoint/2010/main" Requires="p14">
      <p:transition spd="slow" p14:dur="2000" advTm="51350"/>
    </mc:Choice>
    <mc:Fallback>
      <p:transition spd="slow" advTm="51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B267-8EE4-48B7-9028-7488A202DD85}"/>
              </a:ext>
            </a:extLst>
          </p:cNvPr>
          <p:cNvSpPr>
            <a:spLocks noGrp="1"/>
          </p:cNvSpPr>
          <p:nvPr>
            <p:ph type="title"/>
          </p:nvPr>
        </p:nvSpPr>
        <p:spPr>
          <a:xfrm>
            <a:off x="481013" y="3752849"/>
            <a:ext cx="3290887" cy="2452687"/>
          </a:xfrm>
        </p:spPr>
        <p:txBody>
          <a:bodyPr anchor="ctr">
            <a:normAutofit/>
          </a:bodyPr>
          <a:lstStyle/>
          <a:p>
            <a:r>
              <a:rPr lang="en-GB" sz="3600" dirty="0"/>
              <a:t>What makes </a:t>
            </a:r>
            <a:br>
              <a:rPr lang="en-GB" sz="3600" dirty="0"/>
            </a:br>
            <a:r>
              <a:rPr lang="en-GB" sz="3600" dirty="0"/>
              <a:t>up a neighbourhood?</a:t>
            </a:r>
          </a:p>
        </p:txBody>
      </p:sp>
      <p:pic>
        <p:nvPicPr>
          <p:cNvPr id="4" name="Picture 3">
            <a:extLst>
              <a:ext uri="{FF2B5EF4-FFF2-40B4-BE49-F238E27FC236}">
                <a16:creationId xmlns:a16="http://schemas.microsoft.com/office/drawing/2014/main" id="{BC09C62D-728A-4685-AF7D-F1399494DF57}"/>
              </a:ext>
            </a:extLst>
          </p:cNvPr>
          <p:cNvPicPr>
            <a:picLocks noChangeAspect="1"/>
          </p:cNvPicPr>
          <p:nvPr/>
        </p:nvPicPr>
        <p:blipFill rotWithShape="1">
          <a:blip r:embed="rId5"/>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8201EC6-171E-4B63-8A8B-FFC85B568659}"/>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Society – </a:t>
            </a:r>
            <a:r>
              <a:rPr lang="en-GB" sz="1600" dirty="0"/>
              <a:t>people living together in a more or less ordered community.</a:t>
            </a:r>
          </a:p>
          <a:p>
            <a:pPr marL="0" indent="0">
              <a:buNone/>
            </a:pPr>
            <a:r>
              <a:rPr lang="en-GB" sz="2400" dirty="0"/>
              <a:t>Communities – </a:t>
            </a:r>
            <a:r>
              <a:rPr lang="en-GB" sz="1600" dirty="0"/>
              <a:t>people living in one particular area</a:t>
            </a:r>
          </a:p>
          <a:p>
            <a:pPr marL="0" indent="0">
              <a:buNone/>
            </a:pPr>
            <a:r>
              <a:rPr lang="en-GB" sz="2400" dirty="0"/>
              <a:t>Neighbourhoods </a:t>
            </a:r>
            <a:r>
              <a:rPr lang="en-GB" sz="1600" dirty="0"/>
              <a:t>geographical area (postcode) </a:t>
            </a:r>
          </a:p>
          <a:p>
            <a:pPr marL="0" indent="0">
              <a:buNone/>
            </a:pPr>
            <a:endParaRPr lang="en-GB" sz="1800" dirty="0"/>
          </a:p>
        </p:txBody>
      </p:sp>
      <p:pic>
        <p:nvPicPr>
          <p:cNvPr id="5" name="Audio 4">
            <a:hlinkClick r:id="" action="ppaction://media"/>
            <a:extLst>
              <a:ext uri="{FF2B5EF4-FFF2-40B4-BE49-F238E27FC236}">
                <a16:creationId xmlns:a16="http://schemas.microsoft.com/office/drawing/2014/main" id="{ADE8F953-3B2C-4602-8357-C41B6FE84B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809201"/>
      </p:ext>
    </p:extLst>
  </p:cSld>
  <p:clrMapOvr>
    <a:masterClrMapping/>
  </p:clrMapOvr>
  <mc:AlternateContent xmlns:mc="http://schemas.openxmlformats.org/markup-compatibility/2006">
    <mc:Choice xmlns:p14="http://schemas.microsoft.com/office/powerpoint/2010/main" Requires="p14">
      <p:transition spd="slow" p14:dur="2000" advTm="34075"/>
    </mc:Choice>
    <mc:Fallback>
      <p:transition spd="slow" advTm="34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BCDC7B-AAE7-40C3-8FD3-08A1A0B9466B}"/>
              </a:ext>
            </a:extLst>
          </p:cNvPr>
          <p:cNvSpPr>
            <a:spLocks noGrp="1"/>
          </p:cNvSpPr>
          <p:nvPr>
            <p:ph type="title"/>
          </p:nvPr>
        </p:nvSpPr>
        <p:spPr>
          <a:xfrm>
            <a:off x="838200" y="365125"/>
            <a:ext cx="10515600" cy="1325563"/>
          </a:xfrm>
        </p:spPr>
        <p:txBody>
          <a:bodyPr>
            <a:normAutofit/>
          </a:bodyPr>
          <a:lstStyle/>
          <a:p>
            <a:r>
              <a:rPr lang="en-GB" dirty="0"/>
              <a:t>Community / Neighbourhoods 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649818-9A0F-4100-82C2-13E5D5EAC15C}"/>
              </a:ext>
            </a:extLst>
          </p:cNvPr>
          <p:cNvSpPr>
            <a:spLocks noGrp="1"/>
          </p:cNvSpPr>
          <p:nvPr>
            <p:ph idx="1"/>
          </p:nvPr>
        </p:nvSpPr>
        <p:spPr>
          <a:xfrm>
            <a:off x="838200" y="1825625"/>
            <a:ext cx="10515600" cy="4351338"/>
          </a:xfrm>
        </p:spPr>
        <p:txBody>
          <a:bodyPr>
            <a:normAutofit/>
          </a:bodyPr>
          <a:lstStyle/>
          <a:p>
            <a:pPr marL="0" indent="0">
              <a:buNone/>
            </a:pPr>
            <a:r>
              <a:rPr lang="en-GB" altLang="en-US" sz="2600"/>
              <a:t>Collection of people living together in a more or less ordered community – out of date?</a:t>
            </a:r>
          </a:p>
          <a:p>
            <a:r>
              <a:rPr lang="en-GB" sz="2600"/>
              <a:t>Traditionally, being born into a community shaped us</a:t>
            </a:r>
          </a:p>
          <a:p>
            <a:r>
              <a:rPr lang="en-GB" altLang="en-US" sz="2600"/>
              <a:t>Now</a:t>
            </a:r>
            <a:r>
              <a:rPr lang="en-GB" sz="2600"/>
              <a:t> our neighbourhood isn’t anymore our key definer of identity</a:t>
            </a:r>
          </a:p>
          <a:p>
            <a:r>
              <a:rPr lang="en-GB" sz="2600"/>
              <a:t>Choosing our own communities and expressing our identities through them. </a:t>
            </a:r>
          </a:p>
          <a:p>
            <a:r>
              <a:rPr lang="en-GB" sz="2600"/>
              <a:t>Too broad. Can have many attitudes, interests and goals that we share with other people. But that doesn’t mean yet that I’ll feel a sense of community with them. For that, it needs relationships. </a:t>
            </a:r>
          </a:p>
          <a:p>
            <a:r>
              <a:rPr lang="en-GB" sz="2600"/>
              <a:t>Community needs to have trust and relationships</a:t>
            </a:r>
          </a:p>
        </p:txBody>
      </p:sp>
      <p:pic>
        <p:nvPicPr>
          <p:cNvPr id="4" name="Audio 3">
            <a:hlinkClick r:id="" action="ppaction://media"/>
            <a:extLst>
              <a:ext uri="{FF2B5EF4-FFF2-40B4-BE49-F238E27FC236}">
                <a16:creationId xmlns:a16="http://schemas.microsoft.com/office/drawing/2014/main" id="{DED2B1CD-780C-481F-846F-FED3D07D4A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3265289"/>
      </p:ext>
    </p:extLst>
  </p:cSld>
  <p:clrMapOvr>
    <a:masterClrMapping/>
  </p:clrMapOvr>
  <mc:AlternateContent xmlns:mc="http://schemas.openxmlformats.org/markup-compatibility/2006">
    <mc:Choice xmlns:p14="http://schemas.microsoft.com/office/powerpoint/2010/main" Requires="p14">
      <p:transition spd="slow" p14:dur="2000" advTm="178716"/>
    </mc:Choice>
    <mc:Fallback>
      <p:transition spd="slow" advTm="178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7663D-D51C-456F-A42D-388CD806F34C}"/>
              </a:ext>
            </a:extLst>
          </p:cNvPr>
          <p:cNvSpPr>
            <a:spLocks noGrp="1"/>
          </p:cNvSpPr>
          <p:nvPr>
            <p:ph type="title"/>
          </p:nvPr>
        </p:nvSpPr>
        <p:spPr>
          <a:xfrm>
            <a:off x="838200" y="365126"/>
            <a:ext cx="10515600" cy="669196"/>
          </a:xfrm>
        </p:spPr>
        <p:txBody>
          <a:bodyPr>
            <a:normAutofit/>
          </a:bodyPr>
          <a:lstStyle/>
          <a:p>
            <a:r>
              <a:rPr lang="en-GB" sz="3200" dirty="0"/>
              <a:t>Communities of Identity &amp; Interest</a:t>
            </a:r>
          </a:p>
        </p:txBody>
      </p:sp>
      <p:sp>
        <p:nvSpPr>
          <p:cNvPr id="3" name="Content Placeholder 2">
            <a:extLst>
              <a:ext uri="{FF2B5EF4-FFF2-40B4-BE49-F238E27FC236}">
                <a16:creationId xmlns:a16="http://schemas.microsoft.com/office/drawing/2014/main" id="{66E0C700-92F3-40B1-B435-1B84642F2E8D}"/>
              </a:ext>
            </a:extLst>
          </p:cNvPr>
          <p:cNvSpPr>
            <a:spLocks noGrp="1"/>
          </p:cNvSpPr>
          <p:nvPr>
            <p:ph idx="1"/>
          </p:nvPr>
        </p:nvSpPr>
        <p:spPr>
          <a:xfrm>
            <a:off x="838200" y="1291771"/>
            <a:ext cx="10515600" cy="4885192"/>
          </a:xfrm>
        </p:spPr>
        <p:txBody>
          <a:bodyPr>
            <a:normAutofit fontScale="92500" lnSpcReduction="20000"/>
          </a:bodyPr>
          <a:lstStyle/>
          <a:p>
            <a:r>
              <a:rPr lang="en-GB" dirty="0"/>
              <a:t>Placed under two headings:</a:t>
            </a:r>
          </a:p>
          <a:p>
            <a:r>
              <a:rPr lang="en-GB" dirty="0"/>
              <a:t>Community of Interest - community of people who share a common interest or passion.</a:t>
            </a:r>
          </a:p>
          <a:p>
            <a:pPr lvl="1"/>
            <a:r>
              <a:rPr lang="en-GB" dirty="0"/>
              <a:t>Shared ideas, exchanges on thoughts or interests but little care outside this area.</a:t>
            </a:r>
          </a:p>
          <a:p>
            <a:r>
              <a:rPr lang="en-GB" dirty="0"/>
              <a:t>Community of Identity – Group of people with a common identity</a:t>
            </a:r>
          </a:p>
          <a:p>
            <a:pPr marL="0" indent="0">
              <a:buNone/>
            </a:pPr>
            <a:endParaRPr lang="en-GB" dirty="0"/>
          </a:p>
          <a:p>
            <a:pPr marL="0" indent="0">
              <a:buNone/>
            </a:pPr>
            <a:r>
              <a:rPr lang="en-GB" dirty="0"/>
              <a:t>*Interest					*Identity</a:t>
            </a:r>
          </a:p>
          <a:p>
            <a:pPr marL="0" indent="0">
              <a:buNone/>
            </a:pPr>
            <a:r>
              <a:rPr lang="en-GB" dirty="0"/>
              <a:t>	Sports						Race</a:t>
            </a:r>
          </a:p>
          <a:p>
            <a:pPr marL="0" indent="0">
              <a:buNone/>
            </a:pPr>
            <a:r>
              <a:rPr lang="en-GB" dirty="0"/>
              <a:t>	Politics					Disability</a:t>
            </a:r>
          </a:p>
          <a:p>
            <a:pPr marL="0" indent="0">
              <a:buNone/>
            </a:pPr>
            <a:r>
              <a:rPr lang="en-GB" dirty="0"/>
              <a:t>	Social groups					Religion</a:t>
            </a:r>
          </a:p>
          <a:p>
            <a:pPr marL="0" indent="0">
              <a:buNone/>
            </a:pPr>
            <a:r>
              <a:rPr lang="en-GB" dirty="0"/>
              <a:t>	</a:t>
            </a:r>
          </a:p>
          <a:p>
            <a:pPr marL="0" indent="0">
              <a:buNone/>
            </a:pPr>
            <a:r>
              <a:rPr lang="en-GB" dirty="0"/>
              <a:t>						</a:t>
            </a:r>
          </a:p>
        </p:txBody>
      </p:sp>
      <p:pic>
        <p:nvPicPr>
          <p:cNvPr id="4" name="Audio 3">
            <a:hlinkClick r:id="" action="ppaction://media"/>
            <a:extLst>
              <a:ext uri="{FF2B5EF4-FFF2-40B4-BE49-F238E27FC236}">
                <a16:creationId xmlns:a16="http://schemas.microsoft.com/office/drawing/2014/main" id="{CA0935F4-834A-4402-82AE-C983C65045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27994987"/>
      </p:ext>
    </p:extLst>
  </p:cSld>
  <p:clrMapOvr>
    <a:masterClrMapping/>
  </p:clrMapOvr>
  <mc:AlternateContent xmlns:mc="http://schemas.openxmlformats.org/markup-compatibility/2006">
    <mc:Choice xmlns:p14="http://schemas.microsoft.com/office/powerpoint/2010/main" Requires="p14">
      <p:transition spd="slow" p14:dur="2000" advTm="155489"/>
    </mc:Choice>
    <mc:Fallback>
      <p:transition spd="slow" advTm="155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5A1F-3EF8-40F0-9BDF-2E94C2419AEE}"/>
              </a:ext>
            </a:extLst>
          </p:cNvPr>
          <p:cNvSpPr>
            <a:spLocks noGrp="1"/>
          </p:cNvSpPr>
          <p:nvPr>
            <p:ph type="title"/>
          </p:nvPr>
        </p:nvSpPr>
        <p:spPr>
          <a:xfrm>
            <a:off x="838200" y="365125"/>
            <a:ext cx="10515600" cy="714167"/>
          </a:xfrm>
        </p:spPr>
        <p:txBody>
          <a:bodyPr>
            <a:normAutofit/>
          </a:bodyPr>
          <a:lstStyle/>
          <a:p>
            <a:r>
              <a:rPr lang="en-GB" sz="3200" dirty="0"/>
              <a:t>Community &amp; Neighbourhood Movement</a:t>
            </a:r>
          </a:p>
        </p:txBody>
      </p:sp>
      <p:sp>
        <p:nvSpPr>
          <p:cNvPr id="3" name="Content Placeholder 2">
            <a:extLst>
              <a:ext uri="{FF2B5EF4-FFF2-40B4-BE49-F238E27FC236}">
                <a16:creationId xmlns:a16="http://schemas.microsoft.com/office/drawing/2014/main" id="{75D3E7DD-A1FF-4D4A-9438-C9E51BE0D13C}"/>
              </a:ext>
            </a:extLst>
          </p:cNvPr>
          <p:cNvSpPr>
            <a:spLocks noGrp="1"/>
          </p:cNvSpPr>
          <p:nvPr>
            <p:ph idx="1"/>
          </p:nvPr>
        </p:nvSpPr>
        <p:spPr>
          <a:xfrm>
            <a:off x="838200" y="1079292"/>
            <a:ext cx="10515600" cy="5097671"/>
          </a:xfrm>
        </p:spPr>
        <p:txBody>
          <a:bodyPr>
            <a:normAutofit fontScale="92500" lnSpcReduction="10000"/>
          </a:bodyPr>
          <a:lstStyle/>
          <a:p>
            <a:r>
              <a:rPr lang="en-GB" dirty="0"/>
              <a:t>Mobility occurs as individuals and households go through lifecycle changes – parenthood, marriage, employment, suitable/affordable housing</a:t>
            </a:r>
          </a:p>
          <a:p>
            <a:r>
              <a:rPr lang="en-GB" dirty="0"/>
              <a:t>Neighbourhood physical disorder</a:t>
            </a:r>
          </a:p>
          <a:p>
            <a:pPr lvl="1"/>
            <a:r>
              <a:rPr lang="en-GB" dirty="0"/>
              <a:t>signs of deterioration: poor housing, run down areas, graffiti, crime rates</a:t>
            </a:r>
          </a:p>
          <a:p>
            <a:r>
              <a:rPr lang="en-GB" dirty="0"/>
              <a:t>Individual mobility expectations or achievements is limited</a:t>
            </a:r>
          </a:p>
          <a:p>
            <a:r>
              <a:rPr lang="en-GB" dirty="0"/>
              <a:t>Poor communities can be linked to a number of individual and neighbourhood outcomes: </a:t>
            </a:r>
          </a:p>
          <a:p>
            <a:r>
              <a:rPr lang="en-GB" dirty="0"/>
              <a:t>Disorder affects neighbourhood crime rates/ASB, emotional distress including feelings of fear and </a:t>
            </a:r>
            <a:r>
              <a:rPr lang="en-GB" dirty="0">
                <a:solidFill>
                  <a:srgbClr val="FF0000"/>
                </a:solidFill>
              </a:rPr>
              <a:t>mistrust</a:t>
            </a:r>
            <a:r>
              <a:rPr lang="en-GB" dirty="0"/>
              <a:t>, depression/physical illness, alienation/isolation, lack of community cohesion,  low neighbourhood attachment/satisfaction, desire to leave a neighbourhood</a:t>
            </a:r>
          </a:p>
          <a:p>
            <a:r>
              <a:rPr lang="en-GB" dirty="0"/>
              <a:t>Residents neighbouring behaviour effected with a lack of neighbourhood satisfaction</a:t>
            </a:r>
          </a:p>
        </p:txBody>
      </p:sp>
      <p:pic>
        <p:nvPicPr>
          <p:cNvPr id="6" name="Audio 5">
            <a:hlinkClick r:id="" action="ppaction://media"/>
            <a:extLst>
              <a:ext uri="{FF2B5EF4-FFF2-40B4-BE49-F238E27FC236}">
                <a16:creationId xmlns:a16="http://schemas.microsoft.com/office/drawing/2014/main" id="{357CC4EF-D427-4FEF-92B0-99F1789480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1779763"/>
      </p:ext>
    </p:extLst>
  </p:cSld>
  <p:clrMapOvr>
    <a:masterClrMapping/>
  </p:clrMapOvr>
  <mc:AlternateContent xmlns:mc="http://schemas.openxmlformats.org/markup-compatibility/2006">
    <mc:Choice xmlns:p14="http://schemas.microsoft.com/office/powerpoint/2010/main" Requires="p14">
      <p:transition spd="slow" p14:dur="2000" advTm="309065"/>
    </mc:Choice>
    <mc:Fallback>
      <p:transition spd="slow" advTm="30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0F07-9768-4649-9079-B37B8F7C4862}"/>
              </a:ext>
            </a:extLst>
          </p:cNvPr>
          <p:cNvSpPr>
            <a:spLocks noGrp="1"/>
          </p:cNvSpPr>
          <p:nvPr>
            <p:ph type="title"/>
          </p:nvPr>
        </p:nvSpPr>
        <p:spPr>
          <a:xfrm>
            <a:off x="838200" y="365126"/>
            <a:ext cx="10515600" cy="810532"/>
          </a:xfrm>
        </p:spPr>
        <p:txBody>
          <a:bodyPr>
            <a:normAutofit fontScale="90000"/>
          </a:bodyPr>
          <a:lstStyle/>
          <a:p>
            <a:br>
              <a:rPr lang="en-GB" b="1" dirty="0"/>
            </a:br>
            <a:r>
              <a:rPr lang="en-GB" b="1" dirty="0"/>
              <a:t>Changing Social Order</a:t>
            </a:r>
            <a:br>
              <a:rPr lang="en-GB" b="1" dirty="0"/>
            </a:br>
            <a:endParaRPr lang="en-GB" dirty="0"/>
          </a:p>
        </p:txBody>
      </p:sp>
      <p:sp>
        <p:nvSpPr>
          <p:cNvPr id="3" name="Content Placeholder 2">
            <a:extLst>
              <a:ext uri="{FF2B5EF4-FFF2-40B4-BE49-F238E27FC236}">
                <a16:creationId xmlns:a16="http://schemas.microsoft.com/office/drawing/2014/main" id="{2DA2EF4D-5C4D-4D23-9026-F2FEED04250C}"/>
              </a:ext>
            </a:extLst>
          </p:cNvPr>
          <p:cNvSpPr>
            <a:spLocks noGrp="1"/>
          </p:cNvSpPr>
          <p:nvPr>
            <p:ph idx="1"/>
          </p:nvPr>
        </p:nvSpPr>
        <p:spPr>
          <a:xfrm>
            <a:off x="838200" y="1640114"/>
            <a:ext cx="10515600" cy="4536849"/>
          </a:xfrm>
        </p:spPr>
        <p:txBody>
          <a:bodyPr/>
          <a:lstStyle/>
          <a:p>
            <a:r>
              <a:rPr lang="en-GB" dirty="0"/>
              <a:t>Social change in the broadest sense is any change in social relations.</a:t>
            </a:r>
          </a:p>
          <a:p>
            <a:r>
              <a:rPr lang="en-GB" dirty="0"/>
              <a:t>Social change is an ever-present phenomenon in any society. </a:t>
            </a:r>
          </a:p>
          <a:p>
            <a:r>
              <a:rPr lang="en-GB" dirty="0"/>
              <a:t>Changes in a small group may be important on the level of that group itself but insignificant on the level of the larger society.</a:t>
            </a:r>
          </a:p>
          <a:p>
            <a:r>
              <a:rPr lang="en-GB" dirty="0"/>
              <a:t>When changes happen due to customs and norms changes, or new techniques and technologies are invented, environmental changes spur new adaptations and conflicts result in unrest in society or new groups forming.</a:t>
            </a:r>
          </a:p>
          <a:p>
            <a:pPr marL="0" indent="0">
              <a:buNone/>
            </a:pPr>
            <a:endParaRPr lang="en-GB" dirty="0"/>
          </a:p>
        </p:txBody>
      </p:sp>
      <p:pic>
        <p:nvPicPr>
          <p:cNvPr id="5" name="Audio 4">
            <a:hlinkClick r:id="" action="ppaction://media"/>
            <a:extLst>
              <a:ext uri="{FF2B5EF4-FFF2-40B4-BE49-F238E27FC236}">
                <a16:creationId xmlns:a16="http://schemas.microsoft.com/office/drawing/2014/main" id="{FC0E3242-7264-45B7-8C86-D72FFC0790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2676118"/>
      </p:ext>
    </p:extLst>
  </p:cSld>
  <p:clrMapOvr>
    <a:masterClrMapping/>
  </p:clrMapOvr>
  <mc:AlternateContent xmlns:mc="http://schemas.openxmlformats.org/markup-compatibility/2006">
    <mc:Choice xmlns:p14="http://schemas.microsoft.com/office/powerpoint/2010/main" Requires="p14">
      <p:transition spd="slow" p14:dur="2000" advTm="154070"/>
    </mc:Choice>
    <mc:Fallback>
      <p:transition spd="slow" advTm="154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C5E3AA-6BBF-49E2-BD72-469BAF164C90}"/>
              </a:ext>
            </a:extLst>
          </p:cNvPr>
          <p:cNvSpPr>
            <a:spLocks noGrp="1"/>
          </p:cNvSpPr>
          <p:nvPr>
            <p:ph type="title"/>
          </p:nvPr>
        </p:nvSpPr>
        <p:spPr>
          <a:xfrm>
            <a:off x="838200" y="365125"/>
            <a:ext cx="10515600" cy="1325563"/>
          </a:xfrm>
        </p:spPr>
        <p:txBody>
          <a:bodyPr>
            <a:normAutofit/>
          </a:bodyPr>
          <a:lstStyle/>
          <a:p>
            <a:r>
              <a:rPr lang="en-US" dirty="0"/>
              <a:t>Changing Societies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FD7B5E-45C6-4988-800F-6C4E2D5F4B5E}"/>
              </a:ext>
            </a:extLst>
          </p:cNvPr>
          <p:cNvSpPr>
            <a:spLocks noGrp="1"/>
          </p:cNvSpPr>
          <p:nvPr>
            <p:ph idx="1"/>
          </p:nvPr>
        </p:nvSpPr>
        <p:spPr>
          <a:xfrm>
            <a:off x="838200" y="1825625"/>
            <a:ext cx="10515600" cy="4351338"/>
          </a:xfrm>
        </p:spPr>
        <p:txBody>
          <a:bodyPr>
            <a:normAutofit/>
          </a:bodyPr>
          <a:lstStyle/>
          <a:p>
            <a:pPr marL="0" indent="0">
              <a:buNone/>
            </a:pPr>
            <a:r>
              <a:rPr lang="en-GB" dirty="0"/>
              <a:t>Communities &amp; Neighbourhoods are changing quickly</a:t>
            </a:r>
          </a:p>
          <a:p>
            <a:r>
              <a:rPr lang="en-US" dirty="0"/>
              <a:t>Rules need to be updated</a:t>
            </a:r>
          </a:p>
          <a:p>
            <a:r>
              <a:rPr lang="en-US" dirty="0"/>
              <a:t>Knowledge expanded to be equal</a:t>
            </a:r>
          </a:p>
          <a:p>
            <a:r>
              <a:rPr lang="en-US" dirty="0"/>
              <a:t>Law enforcement leaders helping officers develop true cultural competence</a:t>
            </a:r>
          </a:p>
          <a:p>
            <a:r>
              <a:rPr lang="en-IN" dirty="0"/>
              <a:t>Cultural diversities </a:t>
            </a:r>
            <a:r>
              <a:rPr lang="en-US" dirty="0"/>
              <a:t>challenge the police with problems related to language and cultural understanding</a:t>
            </a:r>
          </a:p>
          <a:p>
            <a:endParaRPr lang="en-GB" dirty="0"/>
          </a:p>
        </p:txBody>
      </p:sp>
      <p:pic>
        <p:nvPicPr>
          <p:cNvPr id="4" name="Audio 3">
            <a:hlinkClick r:id="" action="ppaction://media"/>
            <a:extLst>
              <a:ext uri="{FF2B5EF4-FFF2-40B4-BE49-F238E27FC236}">
                <a16:creationId xmlns:a16="http://schemas.microsoft.com/office/drawing/2014/main" id="{492389F7-78E4-4C2C-850D-A4351B6C58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1818545"/>
      </p:ext>
    </p:extLst>
  </p:cSld>
  <p:clrMapOvr>
    <a:masterClrMapping/>
  </p:clrMapOvr>
  <mc:AlternateContent xmlns:mc="http://schemas.openxmlformats.org/markup-compatibility/2006">
    <mc:Choice xmlns:p14="http://schemas.microsoft.com/office/powerpoint/2010/main" Requires="p14">
      <p:transition spd="slow" p14:dur="2000" advTm="88219"/>
    </mc:Choice>
    <mc:Fallback>
      <p:transition spd="slow" advTm="88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1074057" y="1052736"/>
            <a:ext cx="10072914" cy="5362577"/>
          </a:xfrm>
        </p:spPr>
        <p:txBody>
          <a:bodyPr>
            <a:noAutofit/>
          </a:bodyPr>
          <a:lstStyle/>
          <a:p>
            <a:pPr marL="622506"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solidFill>
                  <a:srgbClr val="1696E6"/>
                </a:solidFill>
              </a:rPr>
            </a:br>
            <a:endParaRPr lang="en-US" dirty="0">
              <a:solidFill>
                <a:srgbClr val="1696E6"/>
              </a:solidFill>
            </a:endParaRPr>
          </a:p>
          <a:p>
            <a:pPr marL="622506"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p>
          <a:p>
            <a:pPr marL="408194" lvl="1" indent="0">
              <a:buNone/>
            </a:pPr>
            <a:endParaRPr lang="en-US" dirty="0"/>
          </a:p>
          <a:p>
            <a:pPr marL="622506"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endParaRPr>
          </a:p>
          <a:p>
            <a:pPr marL="622506" lvl="1">
              <a:buFont typeface="Wingdings" panose="05000000000000000000" pitchFamily="2" charset="2"/>
              <a:buChar char="Ø"/>
            </a:pPr>
            <a:endParaRPr lang="en-US" dirty="0">
              <a:solidFill>
                <a:srgbClr val="1696E6"/>
              </a:solidFill>
            </a:endParaRPr>
          </a:p>
          <a:p>
            <a:pPr marL="622506"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p>
          <a:p>
            <a:pPr marL="922544" lvl="2">
              <a:buFont typeface="Wingdings" panose="05000000000000000000" pitchFamily="2" charset="2"/>
              <a:buChar char="Ø"/>
            </a:pPr>
            <a:r>
              <a:rPr lang="en-US" sz="2400" dirty="0"/>
              <a:t>Simply having a diverse workforce is not enough. </a:t>
            </a:r>
          </a:p>
          <a:p>
            <a:pPr marL="922544"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p>
        </p:txBody>
      </p:sp>
      <p:pic>
        <p:nvPicPr>
          <p:cNvPr id="4" name="Audio 3">
            <a:hlinkClick r:id="" action="ppaction://media"/>
            <a:extLst>
              <a:ext uri="{FF2B5EF4-FFF2-40B4-BE49-F238E27FC236}">
                <a16:creationId xmlns:a16="http://schemas.microsoft.com/office/drawing/2014/main" id="{975BA3F8-BB1F-435F-B89F-AF6EC1E73E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807422"/>
      </p:ext>
    </p:extLst>
  </p:cSld>
  <p:clrMapOvr>
    <a:masterClrMapping/>
  </p:clrMapOvr>
  <mc:AlternateContent xmlns:mc="http://schemas.openxmlformats.org/markup-compatibility/2006">
    <mc:Choice xmlns:p14="http://schemas.microsoft.com/office/powerpoint/2010/main" Requires="p14">
      <p:transition spd="slow" p14:dur="2000" advTm="125301"/>
    </mc:Choice>
    <mc:Fallback>
      <p:transition spd="slow" advTm="125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686834" y="1153572"/>
            <a:ext cx="3200400" cy="4461163"/>
          </a:xfrm>
        </p:spPr>
        <p:txBody>
          <a:bodyPr>
            <a:normAutofit/>
          </a:bodyPr>
          <a:lstStyle/>
          <a:p>
            <a:r>
              <a:rPr lang="en-US">
                <a:solidFill>
                  <a:srgbClr val="FFFFFF"/>
                </a:solidFill>
              </a:rPr>
              <a:t>Why Does Diversity Matter?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447308" y="591344"/>
            <a:ext cx="6906491" cy="5585619"/>
          </a:xfrm>
        </p:spPr>
        <p:txBody>
          <a:bodyPr anchor="ctr">
            <a:normAutofit/>
          </a:bodyPr>
          <a:lstStyle/>
          <a:p>
            <a:r>
              <a:rPr lang="en-US" dirty="0"/>
              <a:t>Diversity expands experiences &amp; knowledge.  </a:t>
            </a:r>
          </a:p>
          <a:p>
            <a:r>
              <a:rPr lang="en-US"/>
              <a:t>Enhances social development.</a:t>
            </a:r>
          </a:p>
          <a:p>
            <a:r>
              <a:rPr lang="en-US" dirty="0"/>
              <a:t>Successful performance in role</a:t>
            </a:r>
          </a:p>
          <a:p>
            <a:r>
              <a:rPr lang="en-US" dirty="0"/>
              <a:t>Expands your capacity for viewing problems</a:t>
            </a:r>
          </a:p>
          <a:p>
            <a:r>
              <a:rPr lang="en-US"/>
              <a:t>Enriches the multiple perspectives</a:t>
            </a:r>
          </a:p>
          <a:p>
            <a:endParaRPr lang="en-US"/>
          </a:p>
        </p:txBody>
      </p:sp>
      <p:pic>
        <p:nvPicPr>
          <p:cNvPr id="5" name="Audio 4">
            <a:hlinkClick r:id="" action="ppaction://media"/>
            <a:extLst>
              <a:ext uri="{FF2B5EF4-FFF2-40B4-BE49-F238E27FC236}">
                <a16:creationId xmlns:a16="http://schemas.microsoft.com/office/drawing/2014/main" id="{A42CDBCC-5F88-4C28-A202-2CEA415175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62293259"/>
      </p:ext>
    </p:extLst>
  </p:cSld>
  <p:clrMapOvr>
    <a:masterClrMapping/>
  </p:clrMapOvr>
  <mc:AlternateContent xmlns:mc="http://schemas.openxmlformats.org/markup-compatibility/2006">
    <mc:Choice xmlns:p14="http://schemas.microsoft.com/office/powerpoint/2010/main" Requires="p14">
      <p:transition spd="slow" p14:dur="2000" advTm="158764"/>
    </mc:Choice>
    <mc:Fallback>
      <p:transition spd="slow" advTm="158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8834"/>
          <a:stretch/>
        </p:blipFill>
        <p:spPr bwMode="auto">
          <a:xfrm>
            <a:off x="2203460" y="476673"/>
            <a:ext cx="8007341" cy="487092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4401C79F-7D5A-499B-9D55-B9BDF8A018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741167"/>
      </p:ext>
    </p:extLst>
  </p:cSld>
  <p:clrMapOvr>
    <a:masterClrMapping/>
  </p:clrMapOvr>
  <mc:AlternateContent xmlns:mc="http://schemas.openxmlformats.org/markup-compatibility/2006">
    <mc:Choice xmlns:p14="http://schemas.microsoft.com/office/powerpoint/2010/main" Requires="p14">
      <p:transition spd="slow" p14:dur="2000" advTm="105957"/>
    </mc:Choice>
    <mc:Fallback>
      <p:transition spd="slow" advTm="105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2558568406"/>
              </p:ext>
            </p:extLst>
          </p:nvPr>
        </p:nvGraphicFramePr>
        <p:xfrm>
          <a:off x="1138335" y="188641"/>
          <a:ext cx="9216945" cy="6212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2639617" y="2852987"/>
            <a:ext cx="1872209"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935762" y="912593"/>
            <a:ext cx="1872209"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pic>
        <p:nvPicPr>
          <p:cNvPr id="2" name="Audio 1">
            <a:hlinkClick r:id="" action="ppaction://media"/>
            <a:extLst>
              <a:ext uri="{FF2B5EF4-FFF2-40B4-BE49-F238E27FC236}">
                <a16:creationId xmlns:a16="http://schemas.microsoft.com/office/drawing/2014/main" id="{EDC0D723-6959-4252-8553-2743353D288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64998448"/>
      </p:ext>
    </p:extLst>
  </p:cSld>
  <p:clrMapOvr>
    <a:masterClrMapping/>
  </p:clrMapOvr>
  <mc:AlternateContent xmlns:mc="http://schemas.openxmlformats.org/markup-compatibility/2006">
    <mc:Choice xmlns:p14="http://schemas.microsoft.com/office/powerpoint/2010/main" Requires="p14">
      <p:transition spd="slow" p14:dur="2000" advTm="119778"/>
    </mc:Choice>
    <mc:Fallback>
      <p:transition spd="slow" advTm="119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66C43BD-C8BC-49AF-841F-2ED304B4064B}"/>
              </a:ext>
            </a:extLst>
          </p:cNvPr>
          <p:cNvSpPr>
            <a:spLocks noGrp="1"/>
          </p:cNvSpPr>
          <p:nvPr>
            <p:ph type="title"/>
          </p:nvPr>
        </p:nvSpPr>
        <p:spPr>
          <a:xfrm>
            <a:off x="838200" y="246061"/>
            <a:ext cx="10515600" cy="1022353"/>
          </a:xfrm>
        </p:spPr>
        <p:txBody>
          <a:bodyPr/>
          <a:lstStyle/>
          <a:p>
            <a:pPr eaLnBrk="1" hangingPunct="1"/>
            <a:r>
              <a:rPr lang="en-GB" altLang="en-US" dirty="0"/>
              <a:t>Multiculturalism</a:t>
            </a:r>
          </a:p>
        </p:txBody>
      </p:sp>
      <p:pic>
        <p:nvPicPr>
          <p:cNvPr id="16387" name="Content Placeholder 3" descr="multiculuralism 1.jpg">
            <a:extLst>
              <a:ext uri="{FF2B5EF4-FFF2-40B4-BE49-F238E27FC236}">
                <a16:creationId xmlns:a16="http://schemas.microsoft.com/office/drawing/2014/main" id="{8E1F1588-ADB8-424F-8B42-C8D7EA2A241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387792" y="4995247"/>
            <a:ext cx="2924175" cy="1562100"/>
          </a:xfrm>
        </p:spPr>
      </p:pic>
      <p:pic>
        <p:nvPicPr>
          <p:cNvPr id="16388" name="Picture 2" descr="C:\Users\Mark\Pictures\multiculuralism 2.png">
            <a:extLst>
              <a:ext uri="{FF2B5EF4-FFF2-40B4-BE49-F238E27FC236}">
                <a16:creationId xmlns:a16="http://schemas.microsoft.com/office/drawing/2014/main" id="{7093213E-ADD3-461F-B4CA-BE87016197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56138"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descr="C:\Users\Mark\Pictures\multiculuralism 3.jpg">
            <a:extLst>
              <a:ext uri="{FF2B5EF4-FFF2-40B4-BE49-F238E27FC236}">
                <a16:creationId xmlns:a16="http://schemas.microsoft.com/office/drawing/2014/main" id="{475C33BD-2E38-47AA-A792-DB96F5698B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03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C:\Users\Mark\Pictures\multiculuralism 4.jpg">
            <a:extLst>
              <a:ext uri="{FF2B5EF4-FFF2-40B4-BE49-F238E27FC236}">
                <a16:creationId xmlns:a16="http://schemas.microsoft.com/office/drawing/2014/main" id="{9A47B7FD-7443-4129-903F-AC1EA58D9D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748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5" descr="C:\Users\Mark\Pictures\multiculuralism 5.jpg">
            <a:extLst>
              <a:ext uri="{FF2B5EF4-FFF2-40B4-BE49-F238E27FC236}">
                <a16:creationId xmlns:a16="http://schemas.microsoft.com/office/drawing/2014/main" id="{91C2D694-A81B-4AFD-AA18-2C7590BBB77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51764" y="29972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7" descr="C:\Users\Mark\Pictures\polski.jpg">
            <a:extLst>
              <a:ext uri="{FF2B5EF4-FFF2-40B4-BE49-F238E27FC236}">
                <a16:creationId xmlns:a16="http://schemas.microsoft.com/office/drawing/2014/main" id="{4479CC59-DB0A-4A9A-9AED-43AF203F80B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06181" y="4936497"/>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8" descr="C:\Users\Mark\Pictures\multiculturalism 8.jpg">
            <a:extLst>
              <a:ext uri="{FF2B5EF4-FFF2-40B4-BE49-F238E27FC236}">
                <a16:creationId xmlns:a16="http://schemas.microsoft.com/office/drawing/2014/main" id="{6A997440-1A74-4E7A-AFAC-F4E43A11143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03388" y="3209925"/>
            <a:ext cx="317341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9" descr="C:\Users\Mark\Pictures\multiculturalsim 7.png">
            <a:extLst>
              <a:ext uri="{FF2B5EF4-FFF2-40B4-BE49-F238E27FC236}">
                <a16:creationId xmlns:a16="http://schemas.microsoft.com/office/drawing/2014/main" id="{88EE9D65-9C0F-485A-A054-025B54703CE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59375" y="2924176"/>
            <a:ext cx="21605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62A0DE1E-E3D3-44E1-8A52-689CB390EE26}"/>
              </a:ext>
            </a:extLst>
          </p:cNvPr>
          <p:cNvPicPr>
            <a:picLocks noChangeAspect="1"/>
          </p:cNvPicPr>
          <p:nvPr/>
        </p:nvPicPr>
        <p:blipFill>
          <a:blip r:embed="rId13"/>
          <a:stretch>
            <a:fillRect/>
          </a:stretch>
        </p:blipFill>
        <p:spPr>
          <a:xfrm>
            <a:off x="8167370" y="5108905"/>
            <a:ext cx="2762250" cy="1503034"/>
          </a:xfrm>
          <a:prstGeom prst="rect">
            <a:avLst/>
          </a:prstGeom>
        </p:spPr>
      </p:pic>
      <p:pic>
        <p:nvPicPr>
          <p:cNvPr id="3" name="Audio 2">
            <a:hlinkClick r:id="" action="ppaction://media"/>
            <a:extLst>
              <a:ext uri="{FF2B5EF4-FFF2-40B4-BE49-F238E27FC236}">
                <a16:creationId xmlns:a16="http://schemas.microsoft.com/office/drawing/2014/main" id="{EEE1ACF4-40E0-476D-81E4-15049231440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648"/>
    </mc:Choice>
    <mc:Fallback>
      <p:transition spd="slow" advTm="35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3886-F88D-40EF-9F74-44DD59EBA109}"/>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B7672D9A-5693-4E91-B95B-9FE03D87D9FF}"/>
              </a:ext>
            </a:extLst>
          </p:cNvPr>
          <p:cNvSpPr>
            <a:spLocks noGrp="1"/>
          </p:cNvSpPr>
          <p:nvPr>
            <p:ph idx="1"/>
          </p:nvPr>
        </p:nvSpPr>
        <p:spPr/>
        <p:txBody>
          <a:bodyPr/>
          <a:lstStyle/>
          <a:p>
            <a:r>
              <a:rPr lang="en-GB" dirty="0"/>
              <a:t>Read</a:t>
            </a:r>
          </a:p>
          <a:p>
            <a:pPr marL="0" indent="0">
              <a:buNone/>
            </a:pPr>
            <a:r>
              <a:rPr lang="en-GB" dirty="0">
                <a:hlinkClick r:id="rId5"/>
              </a:rPr>
              <a:t>https://www.kcl.ac.uk/understanding-the-impacts-on-society-of-covid-19</a:t>
            </a:r>
            <a:endParaRPr lang="en-GB" dirty="0"/>
          </a:p>
          <a:p>
            <a:pPr marL="0" indent="0">
              <a:buNone/>
            </a:pPr>
            <a:endParaRPr lang="en-GB" dirty="0"/>
          </a:p>
          <a:p>
            <a:pPr marL="0" indent="0">
              <a:buNone/>
            </a:pPr>
            <a:r>
              <a:rPr lang="en-GB" dirty="0">
                <a:hlinkClick r:id="rId6"/>
              </a:rPr>
              <a:t>https://www.youtube.com/watch?v=9qeNaJH5Sn4</a:t>
            </a:r>
            <a:endParaRPr lang="en-GB" dirty="0"/>
          </a:p>
          <a:p>
            <a:pPr marL="0" indent="0">
              <a:buNone/>
            </a:pPr>
            <a:endParaRPr lang="en-GB" dirty="0"/>
          </a:p>
          <a:p>
            <a:pPr marL="0" indent="0">
              <a:buNone/>
            </a:pPr>
            <a:r>
              <a:rPr lang="en-GB" dirty="0"/>
              <a:t>https://www.nuffieldfoundation.org/project/social-cohesion-covid-19</a:t>
            </a:r>
          </a:p>
          <a:p>
            <a:pPr marL="0" indent="0">
              <a:buNone/>
            </a:pPr>
            <a:endParaRPr lang="en-GB" dirty="0"/>
          </a:p>
        </p:txBody>
      </p:sp>
      <p:pic>
        <p:nvPicPr>
          <p:cNvPr id="4" name="Audio 3">
            <a:hlinkClick r:id="" action="ppaction://media"/>
            <a:extLst>
              <a:ext uri="{FF2B5EF4-FFF2-40B4-BE49-F238E27FC236}">
                <a16:creationId xmlns:a16="http://schemas.microsoft.com/office/drawing/2014/main" id="{1D269519-B9EF-4486-A91F-C59F9E4B063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93252198"/>
      </p:ext>
    </p:extLst>
  </p:cSld>
  <p:clrMapOvr>
    <a:masterClrMapping/>
  </p:clrMapOvr>
  <mc:AlternateContent xmlns:mc="http://schemas.openxmlformats.org/markup-compatibility/2006">
    <mc:Choice xmlns:p14="http://schemas.microsoft.com/office/powerpoint/2010/main" Requires="p14">
      <p:transition spd="slow" p14:dur="2000" advTm="16233"/>
    </mc:Choice>
    <mc:Fallback>
      <p:transition spd="slow" advTm="16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E409A-B370-4A30-8E73-AFDFDA250F04}"/>
              </a:ext>
            </a:extLst>
          </p:cNvPr>
          <p:cNvSpPr>
            <a:spLocks noGrp="1"/>
          </p:cNvSpPr>
          <p:nvPr>
            <p:ph type="title"/>
          </p:nvPr>
        </p:nvSpPr>
        <p:spPr>
          <a:xfrm>
            <a:off x="838200" y="365126"/>
            <a:ext cx="10515600" cy="745218"/>
          </a:xfrm>
        </p:spPr>
        <p:txBody>
          <a:bodyPr/>
          <a:lstStyle/>
          <a:p>
            <a:r>
              <a:rPr lang="en-GB" dirty="0"/>
              <a:t>Tasks</a:t>
            </a:r>
          </a:p>
        </p:txBody>
      </p:sp>
      <p:sp>
        <p:nvSpPr>
          <p:cNvPr id="3" name="Content Placeholder 2">
            <a:extLst>
              <a:ext uri="{FF2B5EF4-FFF2-40B4-BE49-F238E27FC236}">
                <a16:creationId xmlns:a16="http://schemas.microsoft.com/office/drawing/2014/main" id="{E1A74B4F-337B-411D-B688-5C49257B6000}"/>
              </a:ext>
            </a:extLst>
          </p:cNvPr>
          <p:cNvSpPr>
            <a:spLocks noGrp="1"/>
          </p:cNvSpPr>
          <p:nvPr>
            <p:ph idx="1"/>
          </p:nvPr>
        </p:nvSpPr>
        <p:spPr/>
        <p:txBody>
          <a:bodyPr/>
          <a:lstStyle/>
          <a:p>
            <a:r>
              <a:rPr lang="en-GB" dirty="0">
                <a:hlinkClick r:id="rId4"/>
              </a:rPr>
              <a:t>https://assets.publishing.service.gov.uk/government/uploads/system/uploads/attachment_data/file/858908/Social_Mobility_Barometer_2019-2020.pdf</a:t>
            </a:r>
            <a:endParaRPr lang="en-GB" dirty="0"/>
          </a:p>
          <a:p>
            <a:endParaRPr lang="en-GB" dirty="0"/>
          </a:p>
          <a:p>
            <a:endParaRPr lang="en-GB" dirty="0"/>
          </a:p>
          <a:p>
            <a:endParaRPr lang="en-GB" dirty="0"/>
          </a:p>
          <a:p>
            <a:endParaRPr lang="en-GB" dirty="0"/>
          </a:p>
        </p:txBody>
      </p:sp>
      <p:pic>
        <p:nvPicPr>
          <p:cNvPr id="4" name="Audio 3">
            <a:hlinkClick r:id="" action="ppaction://media"/>
            <a:extLst>
              <a:ext uri="{FF2B5EF4-FFF2-40B4-BE49-F238E27FC236}">
                <a16:creationId xmlns:a16="http://schemas.microsoft.com/office/drawing/2014/main" id="{CA5F90B0-43EB-4125-BAAF-3C929E1B9DD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20033051"/>
      </p:ext>
    </p:extLst>
  </p:cSld>
  <p:clrMapOvr>
    <a:masterClrMapping/>
  </p:clrMapOvr>
  <mc:AlternateContent xmlns:mc="http://schemas.openxmlformats.org/markup-compatibility/2006">
    <mc:Choice xmlns:p14="http://schemas.microsoft.com/office/powerpoint/2010/main" Requires="p14">
      <p:transition spd="slow" p14:dur="2000" advTm="28341"/>
    </mc:Choice>
    <mc:Fallback>
      <p:transition spd="slow" advTm="28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F913B-504A-4526-A6A1-7F5AC63DD6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B73B0B-C97F-474E-8AA1-6D1A58F419CC}"/>
              </a:ext>
            </a:extLst>
          </p:cNvPr>
          <p:cNvSpPr>
            <a:spLocks noGrp="1"/>
          </p:cNvSpPr>
          <p:nvPr>
            <p:ph idx="1"/>
          </p:nvPr>
        </p:nvSpPr>
        <p:spPr/>
        <p:txBody>
          <a:bodyPr>
            <a:normAutofit fontScale="92500" lnSpcReduction="10000"/>
          </a:bodyPr>
          <a:lstStyle/>
          <a:p>
            <a:r>
              <a:rPr lang="en-GB" dirty="0">
                <a:hlinkClick r:id="rId3"/>
              </a:rPr>
              <a:t>https://whatworks.college.police.uk/Research/Documents/Community_engagement_lessons.pdf</a:t>
            </a:r>
            <a:endParaRPr lang="en-GB" dirty="0"/>
          </a:p>
          <a:p>
            <a:r>
              <a:rPr lang="en-GB" dirty="0">
                <a:hlinkClick r:id="rId4"/>
              </a:rPr>
              <a:t>https://moodle.uwtsd.ac.uk/pluginfile.php/349348/mod_resource/content/1/neighbourhood_policing_guidelines%201.pdf</a:t>
            </a:r>
            <a:endParaRPr lang="en-GB" dirty="0"/>
          </a:p>
          <a:p>
            <a:r>
              <a:rPr lang="en-GB" dirty="0">
                <a:hlinkClick r:id="rId5"/>
              </a:rPr>
              <a:t>https://www.ojp.gov/sites/g/files/xyckuh241/files/archives/ncjrs/176330-1.pdf</a:t>
            </a:r>
            <a:endParaRPr lang="en-GB" dirty="0"/>
          </a:p>
          <a:p>
            <a:r>
              <a:rPr lang="en-GB" dirty="0">
                <a:hlinkClick r:id="rId6"/>
              </a:rPr>
              <a:t>https://journals.sagepub.com/doi/full/10.1177/2378023118797861</a:t>
            </a:r>
            <a:endParaRPr lang="en-GB" dirty="0"/>
          </a:p>
          <a:p>
            <a:r>
              <a:rPr lang="en-GB" dirty="0">
                <a:hlinkClick r:id="rId7"/>
              </a:rPr>
              <a:t>https://medium.com/together-institute/what-does-community-even-mean-a-definition-attempt-conversation-starter-9b443fc523d0</a:t>
            </a:r>
            <a:endParaRPr lang="en-GB" dirty="0"/>
          </a:p>
          <a:p>
            <a:r>
              <a:rPr lang="en-GB" dirty="0"/>
              <a:t>file:///C:/Users/j.thomas/Downloads/Neighbourhood%20Policing%20Guidelines.pdf</a:t>
            </a:r>
          </a:p>
        </p:txBody>
      </p:sp>
    </p:spTree>
    <p:extLst>
      <p:ext uri="{BB962C8B-B14F-4D97-AF65-F5344CB8AC3E}">
        <p14:creationId xmlns:p14="http://schemas.microsoft.com/office/powerpoint/2010/main" val="2974271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1810</TotalTime>
  <Words>1529</Words>
  <Application>Microsoft Office PowerPoint</Application>
  <PresentationFormat>Widescreen</PresentationFormat>
  <Paragraphs>143</Paragraphs>
  <Slides>17</Slides>
  <Notes>10</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Trebuchet MS</vt:lpstr>
      <vt:lpstr>Wingdings</vt:lpstr>
      <vt:lpstr>Office Theme</vt:lpstr>
      <vt:lpstr> Week 4</vt:lpstr>
      <vt:lpstr>Outcomes</vt:lpstr>
      <vt:lpstr>Social Cohesion    </vt:lpstr>
      <vt:lpstr>What makes  up a neighbourhood?</vt:lpstr>
      <vt:lpstr>Community / Neighbourhoods Today?</vt:lpstr>
      <vt:lpstr>Communities of Identity &amp; Interest</vt:lpstr>
      <vt:lpstr>Community &amp; Neighbourhood Movement</vt:lpstr>
      <vt:lpstr> Changing Social Order </vt:lpstr>
      <vt:lpstr>Changing Societies</vt:lpstr>
      <vt:lpstr> What is the difference between diversity  and inclusion? </vt:lpstr>
      <vt:lpstr>Why Does Diversity Matter?</vt:lpstr>
      <vt:lpstr>PowerPoint Presentation</vt:lpstr>
      <vt:lpstr>PowerPoint Presentation</vt:lpstr>
      <vt:lpstr>Multiculturalism</vt:lpstr>
      <vt:lpstr>Task</vt:lpstr>
      <vt:lpstr>Tasks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4</dc:title>
  <dc:creator>Jane Thomas</dc:creator>
  <cp:lastModifiedBy>Jane Thomas</cp:lastModifiedBy>
  <cp:revision>13</cp:revision>
  <dcterms:created xsi:type="dcterms:W3CDTF">2021-02-16T07:34:29Z</dcterms:created>
  <dcterms:modified xsi:type="dcterms:W3CDTF">2022-02-14T09:23:50Z</dcterms:modified>
</cp:coreProperties>
</file>