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58" r:id="rId4"/>
    <p:sldId id="259" r:id="rId5"/>
    <p:sldId id="260" r:id="rId6"/>
    <p:sldId id="261" r:id="rId7"/>
    <p:sldId id="265" r:id="rId8"/>
    <p:sldId id="266"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44" autoAdjust="0"/>
    <p:restoredTop sz="86655" autoAdjust="0"/>
  </p:normalViewPr>
  <p:slideViewPr>
    <p:cSldViewPr snapToGrid="0">
      <p:cViewPr>
        <p:scale>
          <a:sx n="78" d="100"/>
          <a:sy n="78" d="100"/>
        </p:scale>
        <p:origin x="-762" y="3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5.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7.png"/></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2.svg"/><Relationship Id="rId1" Type="http://schemas.openxmlformats.org/officeDocument/2006/relationships/image" Target="../media/image13.png"/><Relationship Id="rId6" Type="http://schemas.openxmlformats.org/officeDocument/2006/relationships/image" Target="../media/image6.svg"/><Relationship Id="rId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5.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2.svg"/><Relationship Id="rId1" Type="http://schemas.openxmlformats.org/officeDocument/2006/relationships/image" Target="../media/image13.png"/><Relationship Id="rId6" Type="http://schemas.openxmlformats.org/officeDocument/2006/relationships/image" Target="../media/image6.svg"/><Relationship Id="rId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02A6170C-CF39-48B9-ABA0-0F39E44E5B7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5DE934C-578F-48BE-9571-DE07A3A92B74}">
      <dgm:prSet custT="1"/>
      <dgm:spPr/>
      <dgm:t>
        <a:bodyPr/>
        <a:lstStyle/>
        <a:p>
          <a:pPr>
            <a:lnSpc>
              <a:spcPct val="100000"/>
            </a:lnSpc>
            <a:defRPr cap="all"/>
          </a:pPr>
          <a:r>
            <a:rPr lang="en-GB" sz="1400" b="1" i="1" dirty="0"/>
            <a:t>Benefits of team working: Ticu Rostas(1907848)</a:t>
          </a:r>
        </a:p>
        <a:p>
          <a:pPr>
            <a:lnSpc>
              <a:spcPct val="100000"/>
            </a:lnSpc>
            <a:defRPr cap="all"/>
          </a:pPr>
          <a:r>
            <a:rPr lang="en-GB" sz="1100" b="1" i="1" dirty="0"/>
            <a:t> </a:t>
          </a:r>
          <a:r>
            <a:rPr lang="en-GB" sz="1100" b="1" i="1" dirty="0" smtClean="0"/>
            <a:t>[TEAMLEADER]</a:t>
          </a:r>
          <a:endParaRPr lang="en-US" sz="1100" dirty="0"/>
        </a:p>
      </dgm:t>
    </dgm:pt>
    <dgm:pt modelId="{5833ACD4-9804-4C64-9C15-C2B71053BC58}" type="parTrans" cxnId="{6EAA2B8B-A93C-4C82-81D9-FC60F5A78F79}">
      <dgm:prSet/>
      <dgm:spPr/>
      <dgm:t>
        <a:bodyPr/>
        <a:lstStyle/>
        <a:p>
          <a:endParaRPr lang="en-US"/>
        </a:p>
      </dgm:t>
    </dgm:pt>
    <dgm:pt modelId="{93F5DC27-2CB7-4159-8CA5-E45D6877A83F}" type="sibTrans" cxnId="{6EAA2B8B-A93C-4C82-81D9-FC60F5A78F79}">
      <dgm:prSet/>
      <dgm:spPr/>
      <dgm:t>
        <a:bodyPr/>
        <a:lstStyle/>
        <a:p>
          <a:endParaRPr lang="en-US"/>
        </a:p>
      </dgm:t>
    </dgm:pt>
    <dgm:pt modelId="{83393622-C4E6-411C-980A-5671DCF62DE0}">
      <dgm:prSet custT="1"/>
      <dgm:spPr/>
      <dgm:t>
        <a:bodyPr/>
        <a:lstStyle/>
        <a:p>
          <a:pPr>
            <a:lnSpc>
              <a:spcPct val="100000"/>
            </a:lnSpc>
            <a:defRPr cap="all"/>
          </a:pPr>
          <a:r>
            <a:rPr lang="en-GB" sz="1400" b="1" i="1" dirty="0"/>
            <a:t>Stages of team development: GEORGIANA DOROBANTU (</a:t>
          </a:r>
          <a:r>
            <a:rPr lang="en-GB" sz="1400" b="1" i="1"/>
            <a:t>1817987)</a:t>
          </a:r>
          <a:endParaRPr lang="en-US" sz="1400" dirty="0"/>
        </a:p>
      </dgm:t>
    </dgm:pt>
    <dgm:pt modelId="{AAEC02BB-0D71-4476-8EB5-573DA12A34AC}" type="parTrans" cxnId="{707D01E9-D94A-49F9-9FE1-E8CC073F8F4F}">
      <dgm:prSet/>
      <dgm:spPr/>
      <dgm:t>
        <a:bodyPr/>
        <a:lstStyle/>
        <a:p>
          <a:endParaRPr lang="en-US"/>
        </a:p>
      </dgm:t>
    </dgm:pt>
    <dgm:pt modelId="{14123A14-6B10-42A4-B5D8-8B27EB3DEA5F}" type="sibTrans" cxnId="{707D01E9-D94A-49F9-9FE1-E8CC073F8F4F}">
      <dgm:prSet/>
      <dgm:spPr/>
      <dgm:t>
        <a:bodyPr/>
        <a:lstStyle/>
        <a:p>
          <a:endParaRPr lang="en-US"/>
        </a:p>
      </dgm:t>
    </dgm:pt>
    <dgm:pt modelId="{95D0C38D-B7B6-4757-9A14-00399F299056}">
      <dgm:prSet custT="1"/>
      <dgm:spPr/>
      <dgm:t>
        <a:bodyPr/>
        <a:lstStyle/>
        <a:p>
          <a:pPr>
            <a:lnSpc>
              <a:spcPct val="100000"/>
            </a:lnSpc>
            <a:defRPr cap="all"/>
          </a:pPr>
          <a:r>
            <a:rPr lang="en-GB" sz="1400" b="1" i="1" dirty="0"/>
            <a:t>Team roles: ELENA LOREDANA GROZAVU(1818826)</a:t>
          </a:r>
          <a:endParaRPr lang="en-US" sz="1400" dirty="0"/>
        </a:p>
      </dgm:t>
    </dgm:pt>
    <dgm:pt modelId="{9AB02114-3B02-449E-9F05-07B3D164ECE1}" type="parTrans" cxnId="{C025805D-03BD-4C02-8142-F7078B40BD63}">
      <dgm:prSet/>
      <dgm:spPr/>
      <dgm:t>
        <a:bodyPr/>
        <a:lstStyle/>
        <a:p>
          <a:endParaRPr lang="en-US"/>
        </a:p>
      </dgm:t>
    </dgm:pt>
    <dgm:pt modelId="{E9C9BF73-36C7-4AB2-8C07-75FF3C86617F}" type="sibTrans" cxnId="{C025805D-03BD-4C02-8142-F7078B40BD63}">
      <dgm:prSet/>
      <dgm:spPr/>
      <dgm:t>
        <a:bodyPr/>
        <a:lstStyle/>
        <a:p>
          <a:endParaRPr lang="en-US"/>
        </a:p>
      </dgm:t>
    </dgm:pt>
    <dgm:pt modelId="{4D76A743-F3E9-45C7-A221-76F31B4F12F6}">
      <dgm:prSet/>
      <dgm:spPr/>
      <dgm:t>
        <a:bodyPr/>
        <a:lstStyle/>
        <a:p>
          <a:pPr>
            <a:lnSpc>
              <a:spcPct val="100000"/>
            </a:lnSpc>
            <a:defRPr cap="all"/>
          </a:pPr>
          <a:r>
            <a:rPr lang="en-GB" b="1" i="1" dirty="0"/>
            <a:t>Managing conflict </a:t>
          </a:r>
          <a:r>
            <a:rPr lang="en-GB" b="1" i="1" dirty="0" smtClean="0"/>
            <a:t>: </a:t>
          </a:r>
          <a:r>
            <a:rPr lang="en-GB" b="1" dirty="0" smtClean="0"/>
            <a:t>ANDREEA COCIORVAN</a:t>
          </a:r>
          <a:r>
            <a:rPr lang="en-GB" dirty="0" smtClean="0"/>
            <a:t/>
          </a:r>
          <a:br>
            <a:rPr lang="en-GB" dirty="0" smtClean="0"/>
          </a:br>
          <a:r>
            <a:rPr lang="en-GB" b="1" dirty="0" smtClean="0"/>
            <a:t>STUDENT ID 196233</a:t>
          </a:r>
          <a:endParaRPr lang="en-US" dirty="0"/>
        </a:p>
      </dgm:t>
    </dgm:pt>
    <dgm:pt modelId="{89B409A5-EB68-41FD-BB8C-137575F7CBA4}" type="parTrans" cxnId="{E1345CB7-838F-46C6-B5AE-C41CCF2571DC}">
      <dgm:prSet/>
      <dgm:spPr/>
      <dgm:t>
        <a:bodyPr/>
        <a:lstStyle/>
        <a:p>
          <a:endParaRPr lang="en-US"/>
        </a:p>
      </dgm:t>
    </dgm:pt>
    <dgm:pt modelId="{0FB725AC-4596-4F60-93C8-52E205ED933E}" type="sibTrans" cxnId="{E1345CB7-838F-46C6-B5AE-C41CCF2571DC}">
      <dgm:prSet/>
      <dgm:spPr/>
      <dgm:t>
        <a:bodyPr/>
        <a:lstStyle/>
        <a:p>
          <a:endParaRPr lang="en-US"/>
        </a:p>
      </dgm:t>
    </dgm:pt>
    <dgm:pt modelId="{23DA660C-7145-4610-B0D0-A6E0AE384047}">
      <dgm:prSet/>
      <dgm:spPr/>
      <dgm:t>
        <a:bodyPr/>
        <a:lstStyle/>
        <a:p>
          <a:pPr>
            <a:lnSpc>
              <a:spcPct val="100000"/>
            </a:lnSpc>
            <a:defRPr cap="all"/>
          </a:pPr>
          <a:r>
            <a:rPr lang="en-GB" b="1" i="1" dirty="0"/>
            <a:t>Successful team </a:t>
          </a:r>
          <a:r>
            <a:rPr lang="en-GB" b="1" i="1" dirty="0" smtClean="0"/>
            <a:t>development:</a:t>
          </a:r>
        </a:p>
        <a:p>
          <a:pPr>
            <a:lnSpc>
              <a:spcPct val="100000"/>
            </a:lnSpc>
            <a:defRPr cap="all"/>
          </a:pPr>
          <a:r>
            <a:rPr lang="en-GB" b="1" dirty="0" smtClean="0"/>
            <a:t>ANDREEA COCIORVAN</a:t>
          </a:r>
          <a:r>
            <a:rPr lang="en-GB" dirty="0" smtClean="0"/>
            <a:t/>
          </a:r>
          <a:br>
            <a:rPr lang="en-GB" dirty="0" smtClean="0"/>
          </a:br>
          <a:r>
            <a:rPr lang="en-GB" b="1" dirty="0" smtClean="0"/>
            <a:t>STUDENT ID 196233</a:t>
          </a:r>
          <a:endParaRPr lang="en-US" dirty="0"/>
        </a:p>
      </dgm:t>
    </dgm:pt>
    <dgm:pt modelId="{55EAA5F7-9432-404C-BBF0-2C93768E1BCB}" type="parTrans" cxnId="{484A2916-DE68-4B61-8CA4-10D8170F25CE}">
      <dgm:prSet/>
      <dgm:spPr/>
      <dgm:t>
        <a:bodyPr/>
        <a:lstStyle/>
        <a:p>
          <a:endParaRPr lang="en-US"/>
        </a:p>
      </dgm:t>
    </dgm:pt>
    <dgm:pt modelId="{E8EC16B6-E9DB-472F-829E-FEFBC2A9AF54}" type="sibTrans" cxnId="{484A2916-DE68-4B61-8CA4-10D8170F25CE}">
      <dgm:prSet/>
      <dgm:spPr/>
      <dgm:t>
        <a:bodyPr/>
        <a:lstStyle/>
        <a:p>
          <a:endParaRPr lang="en-US"/>
        </a:p>
      </dgm:t>
    </dgm:pt>
    <dgm:pt modelId="{B1DCEE46-8C7D-4DBE-916F-0EF6816DF930}" type="pres">
      <dgm:prSet presAssocID="{02A6170C-CF39-48B9-ABA0-0F39E44E5B73}" presName="root" presStyleCnt="0">
        <dgm:presLayoutVars>
          <dgm:dir/>
          <dgm:resizeHandles val="exact"/>
        </dgm:presLayoutVars>
      </dgm:prSet>
      <dgm:spPr/>
      <dgm:t>
        <a:bodyPr/>
        <a:lstStyle/>
        <a:p>
          <a:endParaRPr lang="en-GB"/>
        </a:p>
      </dgm:t>
    </dgm:pt>
    <dgm:pt modelId="{66F8859E-5389-493C-854B-1E79444FE01D}" type="pres">
      <dgm:prSet presAssocID="{15DE934C-578F-48BE-9571-DE07A3A92B74}" presName="compNode" presStyleCnt="0"/>
      <dgm:spPr/>
    </dgm:pt>
    <dgm:pt modelId="{ACEC3E05-91D8-4A84-9D4E-278F8F42CBDE}" type="pres">
      <dgm:prSet presAssocID="{15DE934C-578F-48BE-9571-DE07A3A92B74}" presName="iconBgRect" presStyleLbl="bgShp" presStyleIdx="0" presStyleCnt="5"/>
      <dgm:spPr/>
    </dgm:pt>
    <dgm:pt modelId="{22E7AE03-01CF-40B0-B8BB-4D4098E7589D}" type="pres">
      <dgm:prSet presAssocID="{15DE934C-578F-48BE-9571-DE07A3A92B74}"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Cheers"/>
        </a:ext>
      </dgm:extLst>
    </dgm:pt>
    <dgm:pt modelId="{274F0503-E79E-420A-AC47-C3EA1508BCAC}" type="pres">
      <dgm:prSet presAssocID="{15DE934C-578F-48BE-9571-DE07A3A92B74}" presName="spaceRect" presStyleCnt="0"/>
      <dgm:spPr/>
    </dgm:pt>
    <dgm:pt modelId="{961CAB8E-2555-4817-9840-104F2D2EB225}" type="pres">
      <dgm:prSet presAssocID="{15DE934C-578F-48BE-9571-DE07A3A92B74}" presName="textRect" presStyleLbl="revTx" presStyleIdx="0" presStyleCnt="5">
        <dgm:presLayoutVars>
          <dgm:chMax val="1"/>
          <dgm:chPref val="1"/>
        </dgm:presLayoutVars>
      </dgm:prSet>
      <dgm:spPr/>
      <dgm:t>
        <a:bodyPr/>
        <a:lstStyle/>
        <a:p>
          <a:endParaRPr lang="en-GB"/>
        </a:p>
      </dgm:t>
    </dgm:pt>
    <dgm:pt modelId="{301164FD-BA0A-4C92-98FB-7ED6F0A013B3}" type="pres">
      <dgm:prSet presAssocID="{93F5DC27-2CB7-4159-8CA5-E45D6877A83F}" presName="sibTrans" presStyleCnt="0"/>
      <dgm:spPr/>
    </dgm:pt>
    <dgm:pt modelId="{3DB68839-2466-4BFE-A623-036CA167A1EF}" type="pres">
      <dgm:prSet presAssocID="{83393622-C4E6-411C-980A-5671DCF62DE0}" presName="compNode" presStyleCnt="0"/>
      <dgm:spPr/>
    </dgm:pt>
    <dgm:pt modelId="{2C38B4C4-A0A8-4670-8A55-A91E95A44049}" type="pres">
      <dgm:prSet presAssocID="{83393622-C4E6-411C-980A-5671DCF62DE0}" presName="iconBgRect" presStyleLbl="bgShp" presStyleIdx="1" presStyleCnt="5"/>
      <dgm:spPr/>
    </dgm:pt>
    <dgm:pt modelId="{74CCBCF3-F16E-4B56-BAD3-8519A462AEB1}" type="pres">
      <dgm:prSet presAssocID="{83393622-C4E6-411C-980A-5671DCF62DE0}"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Group"/>
        </a:ext>
      </dgm:extLst>
    </dgm:pt>
    <dgm:pt modelId="{1BEC4301-827F-49F2-AD33-543C840C28D7}" type="pres">
      <dgm:prSet presAssocID="{83393622-C4E6-411C-980A-5671DCF62DE0}" presName="spaceRect" presStyleCnt="0"/>
      <dgm:spPr/>
    </dgm:pt>
    <dgm:pt modelId="{49133EC7-49E6-4FAC-AD85-983F50949634}" type="pres">
      <dgm:prSet presAssocID="{83393622-C4E6-411C-980A-5671DCF62DE0}" presName="textRect" presStyleLbl="revTx" presStyleIdx="1" presStyleCnt="5">
        <dgm:presLayoutVars>
          <dgm:chMax val="1"/>
          <dgm:chPref val="1"/>
        </dgm:presLayoutVars>
      </dgm:prSet>
      <dgm:spPr/>
      <dgm:t>
        <a:bodyPr/>
        <a:lstStyle/>
        <a:p>
          <a:endParaRPr lang="en-GB"/>
        </a:p>
      </dgm:t>
    </dgm:pt>
    <dgm:pt modelId="{0966D32C-1E1B-4CFC-B927-EA67B88AC41C}" type="pres">
      <dgm:prSet presAssocID="{14123A14-6B10-42A4-B5D8-8B27EB3DEA5F}" presName="sibTrans" presStyleCnt="0"/>
      <dgm:spPr/>
    </dgm:pt>
    <dgm:pt modelId="{C6336B32-5236-4199-8E76-DBD264F0CB5F}" type="pres">
      <dgm:prSet presAssocID="{95D0C38D-B7B6-4757-9A14-00399F299056}" presName="compNode" presStyleCnt="0"/>
      <dgm:spPr/>
    </dgm:pt>
    <dgm:pt modelId="{C6B82AFA-FD5D-4258-8664-2F520E6B70BB}" type="pres">
      <dgm:prSet presAssocID="{95D0C38D-B7B6-4757-9A14-00399F299056}" presName="iconBgRect" presStyleLbl="bgShp" presStyleIdx="2" presStyleCnt="5"/>
      <dgm:spPr/>
    </dgm:pt>
    <dgm:pt modelId="{F6713536-2B89-4C57-A378-16BEAC588F6D}" type="pres">
      <dgm:prSet presAssocID="{95D0C38D-B7B6-4757-9A14-00399F299056}"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Users"/>
        </a:ext>
      </dgm:extLst>
    </dgm:pt>
    <dgm:pt modelId="{08FD889A-7F35-4215-810B-FBD83CB5F0F5}" type="pres">
      <dgm:prSet presAssocID="{95D0C38D-B7B6-4757-9A14-00399F299056}" presName="spaceRect" presStyleCnt="0"/>
      <dgm:spPr/>
    </dgm:pt>
    <dgm:pt modelId="{49EF8A8B-7BF3-41D0-965A-5F419372AE0E}" type="pres">
      <dgm:prSet presAssocID="{95D0C38D-B7B6-4757-9A14-00399F299056}" presName="textRect" presStyleLbl="revTx" presStyleIdx="2" presStyleCnt="5" custScaleX="110435" custScaleY="108803">
        <dgm:presLayoutVars>
          <dgm:chMax val="1"/>
          <dgm:chPref val="1"/>
        </dgm:presLayoutVars>
      </dgm:prSet>
      <dgm:spPr/>
      <dgm:t>
        <a:bodyPr/>
        <a:lstStyle/>
        <a:p>
          <a:endParaRPr lang="en-GB"/>
        </a:p>
      </dgm:t>
    </dgm:pt>
    <dgm:pt modelId="{0CC5238A-D6E3-407F-A9CB-F20C891501E5}" type="pres">
      <dgm:prSet presAssocID="{E9C9BF73-36C7-4AB2-8C07-75FF3C86617F}" presName="sibTrans" presStyleCnt="0"/>
      <dgm:spPr/>
    </dgm:pt>
    <dgm:pt modelId="{32CC388D-0BD4-45A5-ADEE-4D14AF78E21A}" type="pres">
      <dgm:prSet presAssocID="{4D76A743-F3E9-45C7-A221-76F31B4F12F6}" presName="compNode" presStyleCnt="0"/>
      <dgm:spPr/>
    </dgm:pt>
    <dgm:pt modelId="{A5C23CF4-C57A-4CBC-AC20-E3FE23457E26}" type="pres">
      <dgm:prSet presAssocID="{4D76A743-F3E9-45C7-A221-76F31B4F12F6}" presName="iconBgRect" presStyleLbl="bgShp" presStyleIdx="3" presStyleCnt="5"/>
      <dgm:spPr/>
    </dgm:pt>
    <dgm:pt modelId="{E11F8D0B-C621-4C9F-9B05-E0C3852FCDD3}" type="pres">
      <dgm:prSet presAssocID="{4D76A743-F3E9-45C7-A221-76F31B4F12F6}"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GB"/>
        </a:p>
      </dgm:t>
      <dgm:extLst>
        <a:ext uri="{E40237B7-FDA0-4F09-8148-C483321AD2D9}">
          <dgm14:cNvPr xmlns:dgm14="http://schemas.microsoft.com/office/drawing/2010/diagram" id="0" name="" descr="Warning"/>
        </a:ext>
      </dgm:extLst>
    </dgm:pt>
    <dgm:pt modelId="{073D4535-73CF-4243-9DFB-A3EC64B0B553}" type="pres">
      <dgm:prSet presAssocID="{4D76A743-F3E9-45C7-A221-76F31B4F12F6}" presName="spaceRect" presStyleCnt="0"/>
      <dgm:spPr/>
    </dgm:pt>
    <dgm:pt modelId="{2693DBC7-C459-4176-93E3-7A28CFD3CB9A}" type="pres">
      <dgm:prSet presAssocID="{4D76A743-F3E9-45C7-A221-76F31B4F12F6}" presName="textRect" presStyleLbl="revTx" presStyleIdx="3" presStyleCnt="5">
        <dgm:presLayoutVars>
          <dgm:chMax val="1"/>
          <dgm:chPref val="1"/>
        </dgm:presLayoutVars>
      </dgm:prSet>
      <dgm:spPr/>
      <dgm:t>
        <a:bodyPr/>
        <a:lstStyle/>
        <a:p>
          <a:endParaRPr lang="en-GB"/>
        </a:p>
      </dgm:t>
    </dgm:pt>
    <dgm:pt modelId="{535826C5-6C13-4AB2-B5AF-A70E64DB03BF}" type="pres">
      <dgm:prSet presAssocID="{0FB725AC-4596-4F60-93C8-52E205ED933E}" presName="sibTrans" presStyleCnt="0"/>
      <dgm:spPr/>
    </dgm:pt>
    <dgm:pt modelId="{CFFECED6-7D2F-45C9-AA89-3DCD183EFFDD}" type="pres">
      <dgm:prSet presAssocID="{23DA660C-7145-4610-B0D0-A6E0AE384047}" presName="compNode" presStyleCnt="0"/>
      <dgm:spPr/>
    </dgm:pt>
    <dgm:pt modelId="{D1212B42-8718-4733-9991-FEE15E13E78D}" type="pres">
      <dgm:prSet presAssocID="{23DA660C-7145-4610-B0D0-A6E0AE384047}" presName="iconBgRect" presStyleLbl="bgShp" presStyleIdx="4" presStyleCnt="5"/>
      <dgm:spPr/>
    </dgm:pt>
    <dgm:pt modelId="{BB95416C-5F1B-4CCF-8D1B-1889D50F0191}" type="pres">
      <dgm:prSet presAssocID="{23DA660C-7145-4610-B0D0-A6E0AE384047}"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GB"/>
        </a:p>
      </dgm:t>
      <dgm:extLst>
        <a:ext uri="{E40237B7-FDA0-4F09-8148-C483321AD2D9}">
          <dgm14:cNvPr xmlns:dgm14="http://schemas.microsoft.com/office/drawing/2010/diagram" id="0" name="" descr="Podium"/>
        </a:ext>
      </dgm:extLst>
    </dgm:pt>
    <dgm:pt modelId="{51A65E02-49B0-47F0-8257-8C1CBA037694}" type="pres">
      <dgm:prSet presAssocID="{23DA660C-7145-4610-B0D0-A6E0AE384047}" presName="spaceRect" presStyleCnt="0"/>
      <dgm:spPr/>
    </dgm:pt>
    <dgm:pt modelId="{E5AEE57E-D66E-4DEE-88DE-89BEABF759D7}" type="pres">
      <dgm:prSet presAssocID="{23DA660C-7145-4610-B0D0-A6E0AE384047}" presName="textRect" presStyleLbl="revTx" presStyleIdx="4" presStyleCnt="5">
        <dgm:presLayoutVars>
          <dgm:chMax val="1"/>
          <dgm:chPref val="1"/>
        </dgm:presLayoutVars>
      </dgm:prSet>
      <dgm:spPr/>
      <dgm:t>
        <a:bodyPr/>
        <a:lstStyle/>
        <a:p>
          <a:endParaRPr lang="en-GB"/>
        </a:p>
      </dgm:t>
    </dgm:pt>
  </dgm:ptLst>
  <dgm:cxnLst>
    <dgm:cxn modelId="{CC2174C2-F1D6-42C6-B5A0-F7DE708F000A}" type="presOf" srcId="{4D76A743-F3E9-45C7-A221-76F31B4F12F6}" destId="{2693DBC7-C459-4176-93E3-7A28CFD3CB9A}" srcOrd="0" destOrd="0" presId="urn:microsoft.com/office/officeart/2018/5/layout/IconCircleLabelList"/>
    <dgm:cxn modelId="{6EAA2B8B-A93C-4C82-81D9-FC60F5A78F79}" srcId="{02A6170C-CF39-48B9-ABA0-0F39E44E5B73}" destId="{15DE934C-578F-48BE-9571-DE07A3A92B74}" srcOrd="0" destOrd="0" parTransId="{5833ACD4-9804-4C64-9C15-C2B71053BC58}" sibTransId="{93F5DC27-2CB7-4159-8CA5-E45D6877A83F}"/>
    <dgm:cxn modelId="{484A2916-DE68-4B61-8CA4-10D8170F25CE}" srcId="{02A6170C-CF39-48B9-ABA0-0F39E44E5B73}" destId="{23DA660C-7145-4610-B0D0-A6E0AE384047}" srcOrd="4" destOrd="0" parTransId="{55EAA5F7-9432-404C-BBF0-2C93768E1BCB}" sibTransId="{E8EC16B6-E9DB-472F-829E-FEFBC2A9AF54}"/>
    <dgm:cxn modelId="{89B8D7EC-F40F-48A0-88C4-749134BA3693}" type="presOf" srcId="{83393622-C4E6-411C-980A-5671DCF62DE0}" destId="{49133EC7-49E6-4FAC-AD85-983F50949634}" srcOrd="0" destOrd="0" presId="urn:microsoft.com/office/officeart/2018/5/layout/IconCircleLabelList"/>
    <dgm:cxn modelId="{C025805D-03BD-4C02-8142-F7078B40BD63}" srcId="{02A6170C-CF39-48B9-ABA0-0F39E44E5B73}" destId="{95D0C38D-B7B6-4757-9A14-00399F299056}" srcOrd="2" destOrd="0" parTransId="{9AB02114-3B02-449E-9F05-07B3D164ECE1}" sibTransId="{E9C9BF73-36C7-4AB2-8C07-75FF3C86617F}"/>
    <dgm:cxn modelId="{E1345CB7-838F-46C6-B5AE-C41CCF2571DC}" srcId="{02A6170C-CF39-48B9-ABA0-0F39E44E5B73}" destId="{4D76A743-F3E9-45C7-A221-76F31B4F12F6}" srcOrd="3" destOrd="0" parTransId="{89B409A5-EB68-41FD-BB8C-137575F7CBA4}" sibTransId="{0FB725AC-4596-4F60-93C8-52E205ED933E}"/>
    <dgm:cxn modelId="{29F8E5C0-4463-4315-86D3-08E15993D211}" type="presOf" srcId="{23DA660C-7145-4610-B0D0-A6E0AE384047}" destId="{E5AEE57E-D66E-4DEE-88DE-89BEABF759D7}" srcOrd="0" destOrd="0" presId="urn:microsoft.com/office/officeart/2018/5/layout/IconCircleLabelList"/>
    <dgm:cxn modelId="{5EDC98A3-4CCA-4F9C-9AD2-E30199D5DE4D}" type="presOf" srcId="{15DE934C-578F-48BE-9571-DE07A3A92B74}" destId="{961CAB8E-2555-4817-9840-104F2D2EB225}" srcOrd="0" destOrd="0" presId="urn:microsoft.com/office/officeart/2018/5/layout/IconCircleLabelList"/>
    <dgm:cxn modelId="{492E8DB3-9321-4E4E-ACEF-D364E135F64B}" type="presOf" srcId="{95D0C38D-B7B6-4757-9A14-00399F299056}" destId="{49EF8A8B-7BF3-41D0-965A-5F419372AE0E}" srcOrd="0" destOrd="0" presId="urn:microsoft.com/office/officeart/2018/5/layout/IconCircleLabelList"/>
    <dgm:cxn modelId="{707D01E9-D94A-49F9-9FE1-E8CC073F8F4F}" srcId="{02A6170C-CF39-48B9-ABA0-0F39E44E5B73}" destId="{83393622-C4E6-411C-980A-5671DCF62DE0}" srcOrd="1" destOrd="0" parTransId="{AAEC02BB-0D71-4476-8EB5-573DA12A34AC}" sibTransId="{14123A14-6B10-42A4-B5D8-8B27EB3DEA5F}"/>
    <dgm:cxn modelId="{5F54DF2E-B367-4887-A6D9-823248199F4F}" type="presOf" srcId="{02A6170C-CF39-48B9-ABA0-0F39E44E5B73}" destId="{B1DCEE46-8C7D-4DBE-916F-0EF6816DF930}" srcOrd="0" destOrd="0" presId="urn:microsoft.com/office/officeart/2018/5/layout/IconCircleLabelList"/>
    <dgm:cxn modelId="{E741B517-AD86-4B2D-9622-614E89BC61DF}" type="presParOf" srcId="{B1DCEE46-8C7D-4DBE-916F-0EF6816DF930}" destId="{66F8859E-5389-493C-854B-1E79444FE01D}" srcOrd="0" destOrd="0" presId="urn:microsoft.com/office/officeart/2018/5/layout/IconCircleLabelList"/>
    <dgm:cxn modelId="{4EE38556-9B46-45A3-A35E-DFB69FF2B212}" type="presParOf" srcId="{66F8859E-5389-493C-854B-1E79444FE01D}" destId="{ACEC3E05-91D8-4A84-9D4E-278F8F42CBDE}" srcOrd="0" destOrd="0" presId="urn:microsoft.com/office/officeart/2018/5/layout/IconCircleLabelList"/>
    <dgm:cxn modelId="{0399AA00-622F-4524-B5F3-C87F96F6FA7D}" type="presParOf" srcId="{66F8859E-5389-493C-854B-1E79444FE01D}" destId="{22E7AE03-01CF-40B0-B8BB-4D4098E7589D}" srcOrd="1" destOrd="0" presId="urn:microsoft.com/office/officeart/2018/5/layout/IconCircleLabelList"/>
    <dgm:cxn modelId="{6448A25F-3782-469D-9737-DC4C1526FC32}" type="presParOf" srcId="{66F8859E-5389-493C-854B-1E79444FE01D}" destId="{274F0503-E79E-420A-AC47-C3EA1508BCAC}" srcOrd="2" destOrd="0" presId="urn:microsoft.com/office/officeart/2018/5/layout/IconCircleLabelList"/>
    <dgm:cxn modelId="{BCB878D7-5176-4CE9-848F-2253BEA48866}" type="presParOf" srcId="{66F8859E-5389-493C-854B-1E79444FE01D}" destId="{961CAB8E-2555-4817-9840-104F2D2EB225}" srcOrd="3" destOrd="0" presId="urn:microsoft.com/office/officeart/2018/5/layout/IconCircleLabelList"/>
    <dgm:cxn modelId="{9AEBE8C6-BA8D-4033-BB4E-3F267BE4D8F2}" type="presParOf" srcId="{B1DCEE46-8C7D-4DBE-916F-0EF6816DF930}" destId="{301164FD-BA0A-4C92-98FB-7ED6F0A013B3}" srcOrd="1" destOrd="0" presId="urn:microsoft.com/office/officeart/2018/5/layout/IconCircleLabelList"/>
    <dgm:cxn modelId="{B4EAB3DA-DD82-42C7-AF77-FA647640F632}" type="presParOf" srcId="{B1DCEE46-8C7D-4DBE-916F-0EF6816DF930}" destId="{3DB68839-2466-4BFE-A623-036CA167A1EF}" srcOrd="2" destOrd="0" presId="urn:microsoft.com/office/officeart/2018/5/layout/IconCircleLabelList"/>
    <dgm:cxn modelId="{03491A6E-9FC3-4E5C-8BB5-F1D40CBDF666}" type="presParOf" srcId="{3DB68839-2466-4BFE-A623-036CA167A1EF}" destId="{2C38B4C4-A0A8-4670-8A55-A91E95A44049}" srcOrd="0" destOrd="0" presId="urn:microsoft.com/office/officeart/2018/5/layout/IconCircleLabelList"/>
    <dgm:cxn modelId="{E6889C3C-6C01-465A-9DA4-0EA33A5E7571}" type="presParOf" srcId="{3DB68839-2466-4BFE-A623-036CA167A1EF}" destId="{74CCBCF3-F16E-4B56-BAD3-8519A462AEB1}" srcOrd="1" destOrd="0" presId="urn:microsoft.com/office/officeart/2018/5/layout/IconCircleLabelList"/>
    <dgm:cxn modelId="{40B79F2D-FA01-4BB6-B64A-8963C25185E4}" type="presParOf" srcId="{3DB68839-2466-4BFE-A623-036CA167A1EF}" destId="{1BEC4301-827F-49F2-AD33-543C840C28D7}" srcOrd="2" destOrd="0" presId="urn:microsoft.com/office/officeart/2018/5/layout/IconCircleLabelList"/>
    <dgm:cxn modelId="{866525B9-DF6F-4A73-B76C-E2BE06E5396F}" type="presParOf" srcId="{3DB68839-2466-4BFE-A623-036CA167A1EF}" destId="{49133EC7-49E6-4FAC-AD85-983F50949634}" srcOrd="3" destOrd="0" presId="urn:microsoft.com/office/officeart/2018/5/layout/IconCircleLabelList"/>
    <dgm:cxn modelId="{31F6CA9C-12FA-47F1-9D35-790C9DB34074}" type="presParOf" srcId="{B1DCEE46-8C7D-4DBE-916F-0EF6816DF930}" destId="{0966D32C-1E1B-4CFC-B927-EA67B88AC41C}" srcOrd="3" destOrd="0" presId="urn:microsoft.com/office/officeart/2018/5/layout/IconCircleLabelList"/>
    <dgm:cxn modelId="{FC1B1959-9EA5-4408-82D3-A1F342EA3866}" type="presParOf" srcId="{B1DCEE46-8C7D-4DBE-916F-0EF6816DF930}" destId="{C6336B32-5236-4199-8E76-DBD264F0CB5F}" srcOrd="4" destOrd="0" presId="urn:microsoft.com/office/officeart/2018/5/layout/IconCircleLabelList"/>
    <dgm:cxn modelId="{D59DF7BC-AF54-4DEE-9F8F-762A72E470C8}" type="presParOf" srcId="{C6336B32-5236-4199-8E76-DBD264F0CB5F}" destId="{C6B82AFA-FD5D-4258-8664-2F520E6B70BB}" srcOrd="0" destOrd="0" presId="urn:microsoft.com/office/officeart/2018/5/layout/IconCircleLabelList"/>
    <dgm:cxn modelId="{1D08A3FB-CA1C-416D-9151-40C0F6274C28}" type="presParOf" srcId="{C6336B32-5236-4199-8E76-DBD264F0CB5F}" destId="{F6713536-2B89-4C57-A378-16BEAC588F6D}" srcOrd="1" destOrd="0" presId="urn:microsoft.com/office/officeart/2018/5/layout/IconCircleLabelList"/>
    <dgm:cxn modelId="{530FEF86-3265-4A54-BB79-6DCC8E195E04}" type="presParOf" srcId="{C6336B32-5236-4199-8E76-DBD264F0CB5F}" destId="{08FD889A-7F35-4215-810B-FBD83CB5F0F5}" srcOrd="2" destOrd="0" presId="urn:microsoft.com/office/officeart/2018/5/layout/IconCircleLabelList"/>
    <dgm:cxn modelId="{68265E23-4979-421E-B719-28F7CFD1748A}" type="presParOf" srcId="{C6336B32-5236-4199-8E76-DBD264F0CB5F}" destId="{49EF8A8B-7BF3-41D0-965A-5F419372AE0E}" srcOrd="3" destOrd="0" presId="urn:microsoft.com/office/officeart/2018/5/layout/IconCircleLabelList"/>
    <dgm:cxn modelId="{30049DFA-ADBB-4D24-B9E3-3F71E1156123}" type="presParOf" srcId="{B1DCEE46-8C7D-4DBE-916F-0EF6816DF930}" destId="{0CC5238A-D6E3-407F-A9CB-F20C891501E5}" srcOrd="5" destOrd="0" presId="urn:microsoft.com/office/officeart/2018/5/layout/IconCircleLabelList"/>
    <dgm:cxn modelId="{7CB0503F-03D3-4FF7-A634-7FB31F05038C}" type="presParOf" srcId="{B1DCEE46-8C7D-4DBE-916F-0EF6816DF930}" destId="{32CC388D-0BD4-45A5-ADEE-4D14AF78E21A}" srcOrd="6" destOrd="0" presId="urn:microsoft.com/office/officeart/2018/5/layout/IconCircleLabelList"/>
    <dgm:cxn modelId="{3B2EEAD0-9130-4676-8A4D-A51F0E4FD711}" type="presParOf" srcId="{32CC388D-0BD4-45A5-ADEE-4D14AF78E21A}" destId="{A5C23CF4-C57A-4CBC-AC20-E3FE23457E26}" srcOrd="0" destOrd="0" presId="urn:microsoft.com/office/officeart/2018/5/layout/IconCircleLabelList"/>
    <dgm:cxn modelId="{9A3C9E04-613C-43C2-A246-CEE6E749ECA2}" type="presParOf" srcId="{32CC388D-0BD4-45A5-ADEE-4D14AF78E21A}" destId="{E11F8D0B-C621-4C9F-9B05-E0C3852FCDD3}" srcOrd="1" destOrd="0" presId="urn:microsoft.com/office/officeart/2018/5/layout/IconCircleLabelList"/>
    <dgm:cxn modelId="{7DD3DEDD-C2FB-4DFD-A8B8-6510195815C6}" type="presParOf" srcId="{32CC388D-0BD4-45A5-ADEE-4D14AF78E21A}" destId="{073D4535-73CF-4243-9DFB-A3EC64B0B553}" srcOrd="2" destOrd="0" presId="urn:microsoft.com/office/officeart/2018/5/layout/IconCircleLabelList"/>
    <dgm:cxn modelId="{8A2B4008-A6B3-496A-87CE-11597B3C9D4C}" type="presParOf" srcId="{32CC388D-0BD4-45A5-ADEE-4D14AF78E21A}" destId="{2693DBC7-C459-4176-93E3-7A28CFD3CB9A}" srcOrd="3" destOrd="0" presId="urn:microsoft.com/office/officeart/2018/5/layout/IconCircleLabelList"/>
    <dgm:cxn modelId="{6DD167A1-65A6-4A5C-B8BF-22FEC8FD21F5}" type="presParOf" srcId="{B1DCEE46-8C7D-4DBE-916F-0EF6816DF930}" destId="{535826C5-6C13-4AB2-B5AF-A70E64DB03BF}" srcOrd="7" destOrd="0" presId="urn:microsoft.com/office/officeart/2018/5/layout/IconCircleLabelList"/>
    <dgm:cxn modelId="{BD9E1778-C087-4A66-8D08-B72F56C2BAD4}" type="presParOf" srcId="{B1DCEE46-8C7D-4DBE-916F-0EF6816DF930}" destId="{CFFECED6-7D2F-45C9-AA89-3DCD183EFFDD}" srcOrd="8" destOrd="0" presId="urn:microsoft.com/office/officeart/2018/5/layout/IconCircleLabelList"/>
    <dgm:cxn modelId="{82CCA8DC-1466-44DE-888D-AFCC60DBFF0C}" type="presParOf" srcId="{CFFECED6-7D2F-45C9-AA89-3DCD183EFFDD}" destId="{D1212B42-8718-4733-9991-FEE15E13E78D}" srcOrd="0" destOrd="0" presId="urn:microsoft.com/office/officeart/2018/5/layout/IconCircleLabelList"/>
    <dgm:cxn modelId="{51BEA708-40E2-4917-8D17-52121E367DD5}" type="presParOf" srcId="{CFFECED6-7D2F-45C9-AA89-3DCD183EFFDD}" destId="{BB95416C-5F1B-4CCF-8D1B-1889D50F0191}" srcOrd="1" destOrd="0" presId="urn:microsoft.com/office/officeart/2018/5/layout/IconCircleLabelList"/>
    <dgm:cxn modelId="{CFCCE873-AC56-4860-962E-D68696D5DBE7}" type="presParOf" srcId="{CFFECED6-7D2F-45C9-AA89-3DCD183EFFDD}" destId="{51A65E02-49B0-47F0-8257-8C1CBA037694}" srcOrd="2" destOrd="0" presId="urn:microsoft.com/office/officeart/2018/5/layout/IconCircleLabelList"/>
    <dgm:cxn modelId="{F9A9C1E3-EE72-48A5-98E8-61F6A1663965}" type="presParOf" srcId="{CFFECED6-7D2F-45C9-AA89-3DCD183EFFDD}" destId="{E5AEE57E-D66E-4DEE-88DE-89BEABF759D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F8F391-6CBC-4348-91C3-D7B2EE090FAC}"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8F547411-6F04-45C0-A96E-C14A62B57755}">
      <dgm:prSet/>
      <dgm:spPr/>
      <dgm:t>
        <a:bodyPr/>
        <a:lstStyle/>
        <a:p>
          <a:pPr>
            <a:defRPr cap="all"/>
          </a:pPr>
          <a:r>
            <a:rPr lang="en-GB"/>
            <a:t>Forming</a:t>
          </a:r>
          <a:endParaRPr lang="en-US"/>
        </a:p>
      </dgm:t>
    </dgm:pt>
    <dgm:pt modelId="{CD4FB8BD-6081-4DC5-9BBB-95E50E9FE22C}" type="parTrans" cxnId="{19646565-63C2-40A3-9C32-C3D0996625CE}">
      <dgm:prSet/>
      <dgm:spPr/>
      <dgm:t>
        <a:bodyPr/>
        <a:lstStyle/>
        <a:p>
          <a:endParaRPr lang="en-US"/>
        </a:p>
      </dgm:t>
    </dgm:pt>
    <dgm:pt modelId="{C4D9BACE-B27E-4C8F-B7D6-CF159AACCD12}" type="sibTrans" cxnId="{19646565-63C2-40A3-9C32-C3D0996625CE}">
      <dgm:prSet/>
      <dgm:spPr/>
      <dgm:t>
        <a:bodyPr/>
        <a:lstStyle/>
        <a:p>
          <a:endParaRPr lang="en-US"/>
        </a:p>
      </dgm:t>
    </dgm:pt>
    <dgm:pt modelId="{869613FF-0EB1-47B7-835E-7463F44D22F6}">
      <dgm:prSet/>
      <dgm:spPr/>
      <dgm:t>
        <a:bodyPr/>
        <a:lstStyle/>
        <a:p>
          <a:pPr>
            <a:defRPr cap="all"/>
          </a:pPr>
          <a:r>
            <a:rPr lang="en-GB"/>
            <a:t>Storming</a:t>
          </a:r>
          <a:endParaRPr lang="en-US"/>
        </a:p>
      </dgm:t>
    </dgm:pt>
    <dgm:pt modelId="{DA23D683-0CA1-493E-A04C-F5281CCE3523}" type="parTrans" cxnId="{F2CA45B0-95A4-46CA-895E-ED4C200B8598}">
      <dgm:prSet/>
      <dgm:spPr/>
      <dgm:t>
        <a:bodyPr/>
        <a:lstStyle/>
        <a:p>
          <a:endParaRPr lang="en-US"/>
        </a:p>
      </dgm:t>
    </dgm:pt>
    <dgm:pt modelId="{836543D7-384A-404D-960C-E1FA36C59D90}" type="sibTrans" cxnId="{F2CA45B0-95A4-46CA-895E-ED4C200B8598}">
      <dgm:prSet/>
      <dgm:spPr/>
      <dgm:t>
        <a:bodyPr/>
        <a:lstStyle/>
        <a:p>
          <a:endParaRPr lang="en-US"/>
        </a:p>
      </dgm:t>
    </dgm:pt>
    <dgm:pt modelId="{A47A1A09-E049-4DF0-9535-826FA35261E7}">
      <dgm:prSet/>
      <dgm:spPr/>
      <dgm:t>
        <a:bodyPr/>
        <a:lstStyle/>
        <a:p>
          <a:pPr>
            <a:defRPr cap="all"/>
          </a:pPr>
          <a:r>
            <a:rPr lang="en-GB"/>
            <a:t>Norming</a:t>
          </a:r>
          <a:endParaRPr lang="en-US"/>
        </a:p>
      </dgm:t>
    </dgm:pt>
    <dgm:pt modelId="{474E3AEE-8D73-4ADC-AEBB-772F815303AF}" type="parTrans" cxnId="{3C875613-3D7F-404D-9B4E-AECABFC675F0}">
      <dgm:prSet/>
      <dgm:spPr/>
      <dgm:t>
        <a:bodyPr/>
        <a:lstStyle/>
        <a:p>
          <a:endParaRPr lang="en-US"/>
        </a:p>
      </dgm:t>
    </dgm:pt>
    <dgm:pt modelId="{0E801577-E836-458A-905E-B698A8A92F2C}" type="sibTrans" cxnId="{3C875613-3D7F-404D-9B4E-AECABFC675F0}">
      <dgm:prSet/>
      <dgm:spPr/>
      <dgm:t>
        <a:bodyPr/>
        <a:lstStyle/>
        <a:p>
          <a:endParaRPr lang="en-US"/>
        </a:p>
      </dgm:t>
    </dgm:pt>
    <dgm:pt modelId="{4823D295-54C7-4566-B6BC-CDE63D63F05F}">
      <dgm:prSet/>
      <dgm:spPr/>
      <dgm:t>
        <a:bodyPr/>
        <a:lstStyle/>
        <a:p>
          <a:pPr>
            <a:defRPr cap="all"/>
          </a:pPr>
          <a:r>
            <a:rPr lang="en-GB"/>
            <a:t>Performing</a:t>
          </a:r>
          <a:endParaRPr lang="en-US"/>
        </a:p>
      </dgm:t>
    </dgm:pt>
    <dgm:pt modelId="{D2B6AAB6-346B-47A6-B5FD-B8D03C8FFBA3}" type="parTrans" cxnId="{9C6BC4A8-1B4E-41BB-850D-996FC6A7120C}">
      <dgm:prSet/>
      <dgm:spPr/>
      <dgm:t>
        <a:bodyPr/>
        <a:lstStyle/>
        <a:p>
          <a:endParaRPr lang="en-US"/>
        </a:p>
      </dgm:t>
    </dgm:pt>
    <dgm:pt modelId="{CFC84A62-C628-4752-AC81-5223BF79862F}" type="sibTrans" cxnId="{9C6BC4A8-1B4E-41BB-850D-996FC6A7120C}">
      <dgm:prSet/>
      <dgm:spPr/>
      <dgm:t>
        <a:bodyPr/>
        <a:lstStyle/>
        <a:p>
          <a:endParaRPr lang="en-US"/>
        </a:p>
      </dgm:t>
    </dgm:pt>
    <dgm:pt modelId="{DA5A50F5-6C9B-46F7-8C9C-D349CF295CAA}">
      <dgm:prSet/>
      <dgm:spPr/>
      <dgm:t>
        <a:bodyPr/>
        <a:lstStyle/>
        <a:p>
          <a:pPr>
            <a:defRPr cap="all"/>
          </a:pPr>
          <a:r>
            <a:rPr lang="en-GB"/>
            <a:t>Adjourning</a:t>
          </a:r>
          <a:endParaRPr lang="en-US"/>
        </a:p>
      </dgm:t>
    </dgm:pt>
    <dgm:pt modelId="{8F4342A5-4524-41D5-82F6-11E3F4CCA225}" type="parTrans" cxnId="{F1BFA0A5-B05B-461C-824B-A185D295C400}">
      <dgm:prSet/>
      <dgm:spPr/>
      <dgm:t>
        <a:bodyPr/>
        <a:lstStyle/>
        <a:p>
          <a:endParaRPr lang="en-US"/>
        </a:p>
      </dgm:t>
    </dgm:pt>
    <dgm:pt modelId="{B807DDDA-760E-4682-9E39-6077A1DDAE09}" type="sibTrans" cxnId="{F1BFA0A5-B05B-461C-824B-A185D295C400}">
      <dgm:prSet/>
      <dgm:spPr/>
      <dgm:t>
        <a:bodyPr/>
        <a:lstStyle/>
        <a:p>
          <a:endParaRPr lang="en-US"/>
        </a:p>
      </dgm:t>
    </dgm:pt>
    <dgm:pt modelId="{5859C665-D8E3-40CA-92CE-A3BD6451B569}" type="pres">
      <dgm:prSet presAssocID="{2CF8F391-6CBC-4348-91C3-D7B2EE090FAC}" presName="root" presStyleCnt="0">
        <dgm:presLayoutVars>
          <dgm:dir/>
          <dgm:resizeHandles val="exact"/>
        </dgm:presLayoutVars>
      </dgm:prSet>
      <dgm:spPr/>
      <dgm:t>
        <a:bodyPr/>
        <a:lstStyle/>
        <a:p>
          <a:endParaRPr lang="en-GB"/>
        </a:p>
      </dgm:t>
    </dgm:pt>
    <dgm:pt modelId="{9E1FB103-12AB-48D4-86E1-7B97B3754104}" type="pres">
      <dgm:prSet presAssocID="{8F547411-6F04-45C0-A96E-C14A62B57755}" presName="compNode" presStyleCnt="0"/>
      <dgm:spPr/>
    </dgm:pt>
    <dgm:pt modelId="{D4BD034F-A54E-4CB8-9A26-363026647FEA}" type="pres">
      <dgm:prSet presAssocID="{8F547411-6F04-45C0-A96E-C14A62B57755}" presName="iconBgRect" presStyleLbl="bgShp" presStyleIdx="0" presStyleCnt="5"/>
      <dgm:spPr>
        <a:prstGeom prst="round2DiagRect">
          <a:avLst>
            <a:gd name="adj1" fmla="val 29727"/>
            <a:gd name="adj2" fmla="val 0"/>
          </a:avLst>
        </a:prstGeom>
      </dgm:spPr>
    </dgm:pt>
    <dgm:pt modelId="{500B73DE-14BF-49C7-961B-7590BFF90705}" type="pres">
      <dgm:prSet presAssocID="{8F547411-6F04-45C0-A96E-C14A62B57755}"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Lightning"/>
        </a:ext>
      </dgm:extLst>
    </dgm:pt>
    <dgm:pt modelId="{85A9D9DD-24CB-4C09-82F9-4E1CCBAAD602}" type="pres">
      <dgm:prSet presAssocID="{8F547411-6F04-45C0-A96E-C14A62B57755}" presName="spaceRect" presStyleCnt="0"/>
      <dgm:spPr/>
    </dgm:pt>
    <dgm:pt modelId="{66E895A0-310C-478C-AE6B-58FAEF85ED5F}" type="pres">
      <dgm:prSet presAssocID="{8F547411-6F04-45C0-A96E-C14A62B57755}" presName="textRect" presStyleLbl="revTx" presStyleIdx="0" presStyleCnt="5">
        <dgm:presLayoutVars>
          <dgm:chMax val="1"/>
          <dgm:chPref val="1"/>
        </dgm:presLayoutVars>
      </dgm:prSet>
      <dgm:spPr/>
      <dgm:t>
        <a:bodyPr/>
        <a:lstStyle/>
        <a:p>
          <a:endParaRPr lang="en-GB"/>
        </a:p>
      </dgm:t>
    </dgm:pt>
    <dgm:pt modelId="{D9E68A99-8315-4149-BDEF-967F6D22E986}" type="pres">
      <dgm:prSet presAssocID="{C4D9BACE-B27E-4C8F-B7D6-CF159AACCD12}" presName="sibTrans" presStyleCnt="0"/>
      <dgm:spPr/>
    </dgm:pt>
    <dgm:pt modelId="{072750A0-B51E-4AEC-A5C7-501ED4CEE830}" type="pres">
      <dgm:prSet presAssocID="{869613FF-0EB1-47B7-835E-7463F44D22F6}" presName="compNode" presStyleCnt="0"/>
      <dgm:spPr/>
    </dgm:pt>
    <dgm:pt modelId="{15235BC8-7072-475D-ACE1-930AF0F375F4}" type="pres">
      <dgm:prSet presAssocID="{869613FF-0EB1-47B7-835E-7463F44D22F6}" presName="iconBgRect" presStyleLbl="bgShp" presStyleIdx="1" presStyleCnt="5"/>
      <dgm:spPr>
        <a:prstGeom prst="round2DiagRect">
          <a:avLst>
            <a:gd name="adj1" fmla="val 29727"/>
            <a:gd name="adj2" fmla="val 0"/>
          </a:avLst>
        </a:prstGeom>
      </dgm:spPr>
    </dgm:pt>
    <dgm:pt modelId="{77FCA682-A41C-49BC-BEB0-C0C8FF9DE7D6}" type="pres">
      <dgm:prSet presAssocID="{869613FF-0EB1-47B7-835E-7463F44D22F6}"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Cloud"/>
        </a:ext>
      </dgm:extLst>
    </dgm:pt>
    <dgm:pt modelId="{770914FA-22A1-4E99-AA26-871C66282C8C}" type="pres">
      <dgm:prSet presAssocID="{869613FF-0EB1-47B7-835E-7463F44D22F6}" presName="spaceRect" presStyleCnt="0"/>
      <dgm:spPr/>
    </dgm:pt>
    <dgm:pt modelId="{19137C77-B2EE-4ECC-9802-51370A75C69C}" type="pres">
      <dgm:prSet presAssocID="{869613FF-0EB1-47B7-835E-7463F44D22F6}" presName="textRect" presStyleLbl="revTx" presStyleIdx="1" presStyleCnt="5">
        <dgm:presLayoutVars>
          <dgm:chMax val="1"/>
          <dgm:chPref val="1"/>
        </dgm:presLayoutVars>
      </dgm:prSet>
      <dgm:spPr/>
      <dgm:t>
        <a:bodyPr/>
        <a:lstStyle/>
        <a:p>
          <a:endParaRPr lang="en-GB"/>
        </a:p>
      </dgm:t>
    </dgm:pt>
    <dgm:pt modelId="{8612C1FF-3462-44FE-8A54-1D41B915746F}" type="pres">
      <dgm:prSet presAssocID="{836543D7-384A-404D-960C-E1FA36C59D90}" presName="sibTrans" presStyleCnt="0"/>
      <dgm:spPr/>
    </dgm:pt>
    <dgm:pt modelId="{8E92A71F-1F6E-427D-8B4E-17ED1E36618F}" type="pres">
      <dgm:prSet presAssocID="{A47A1A09-E049-4DF0-9535-826FA35261E7}" presName="compNode" presStyleCnt="0"/>
      <dgm:spPr/>
    </dgm:pt>
    <dgm:pt modelId="{0891CBB1-B3AE-4FC8-9C30-36DA72ED8246}" type="pres">
      <dgm:prSet presAssocID="{A47A1A09-E049-4DF0-9535-826FA35261E7}" presName="iconBgRect" presStyleLbl="bgShp" presStyleIdx="2" presStyleCnt="5"/>
      <dgm:spPr>
        <a:prstGeom prst="round2DiagRect">
          <a:avLst>
            <a:gd name="adj1" fmla="val 29727"/>
            <a:gd name="adj2" fmla="val 0"/>
          </a:avLst>
        </a:prstGeom>
      </dgm:spPr>
    </dgm:pt>
    <dgm:pt modelId="{8E741628-BBBD-442B-B2CB-4B8E33D91336}" type="pres">
      <dgm:prSet presAssocID="{A47A1A09-E049-4DF0-9535-826FA35261E7}"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Wind Chime"/>
        </a:ext>
      </dgm:extLst>
    </dgm:pt>
    <dgm:pt modelId="{114CA9B3-41DA-443E-961E-B3F5A5361277}" type="pres">
      <dgm:prSet presAssocID="{A47A1A09-E049-4DF0-9535-826FA35261E7}" presName="spaceRect" presStyleCnt="0"/>
      <dgm:spPr/>
    </dgm:pt>
    <dgm:pt modelId="{981EDD90-AF66-420A-977C-2572A6693674}" type="pres">
      <dgm:prSet presAssocID="{A47A1A09-E049-4DF0-9535-826FA35261E7}" presName="textRect" presStyleLbl="revTx" presStyleIdx="2" presStyleCnt="5">
        <dgm:presLayoutVars>
          <dgm:chMax val="1"/>
          <dgm:chPref val="1"/>
        </dgm:presLayoutVars>
      </dgm:prSet>
      <dgm:spPr/>
      <dgm:t>
        <a:bodyPr/>
        <a:lstStyle/>
        <a:p>
          <a:endParaRPr lang="en-GB"/>
        </a:p>
      </dgm:t>
    </dgm:pt>
    <dgm:pt modelId="{B3685F08-BC0D-429C-AEC3-606E1C131B69}" type="pres">
      <dgm:prSet presAssocID="{0E801577-E836-458A-905E-B698A8A92F2C}" presName="sibTrans" presStyleCnt="0"/>
      <dgm:spPr/>
    </dgm:pt>
    <dgm:pt modelId="{123DB980-4B5A-4583-A642-AE55112AF671}" type="pres">
      <dgm:prSet presAssocID="{4823D295-54C7-4566-B6BC-CDE63D63F05F}" presName="compNode" presStyleCnt="0"/>
      <dgm:spPr/>
    </dgm:pt>
    <dgm:pt modelId="{45BF7E5A-ACA8-4C91-8C77-EC972EFB71EF}" type="pres">
      <dgm:prSet presAssocID="{4823D295-54C7-4566-B6BC-CDE63D63F05F}" presName="iconBgRect" presStyleLbl="bgShp" presStyleIdx="3" presStyleCnt="5"/>
      <dgm:spPr>
        <a:prstGeom prst="round2DiagRect">
          <a:avLst>
            <a:gd name="adj1" fmla="val 29727"/>
            <a:gd name="adj2" fmla="val 0"/>
          </a:avLst>
        </a:prstGeom>
      </dgm:spPr>
    </dgm:pt>
    <dgm:pt modelId="{B5A39456-EEF1-483C-A62E-D1C0EECD91A0}" type="pres">
      <dgm:prSet presAssocID="{4823D295-54C7-4566-B6BC-CDE63D63F05F}"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t>
        <a:bodyPr/>
        <a:lstStyle/>
        <a:p>
          <a:endParaRPr lang="en-GB"/>
        </a:p>
      </dgm:t>
      <dgm:extLst>
        <a:ext uri="{E40237B7-FDA0-4F09-8148-C483321AD2D9}">
          <dgm14:cNvPr xmlns:dgm14="http://schemas.microsoft.com/office/drawing/2010/diagram" id="0" name="" descr="Drama"/>
        </a:ext>
      </dgm:extLst>
    </dgm:pt>
    <dgm:pt modelId="{F9222E02-0BA3-4757-9D89-8CA0D87B772E}" type="pres">
      <dgm:prSet presAssocID="{4823D295-54C7-4566-B6BC-CDE63D63F05F}" presName="spaceRect" presStyleCnt="0"/>
      <dgm:spPr/>
    </dgm:pt>
    <dgm:pt modelId="{DEE542ED-30A5-4989-8E73-C0DDF0287722}" type="pres">
      <dgm:prSet presAssocID="{4823D295-54C7-4566-B6BC-CDE63D63F05F}" presName="textRect" presStyleLbl="revTx" presStyleIdx="3" presStyleCnt="5">
        <dgm:presLayoutVars>
          <dgm:chMax val="1"/>
          <dgm:chPref val="1"/>
        </dgm:presLayoutVars>
      </dgm:prSet>
      <dgm:spPr/>
      <dgm:t>
        <a:bodyPr/>
        <a:lstStyle/>
        <a:p>
          <a:endParaRPr lang="en-GB"/>
        </a:p>
      </dgm:t>
    </dgm:pt>
    <dgm:pt modelId="{109DC4D0-FFFD-4019-95C6-6123AF99F23B}" type="pres">
      <dgm:prSet presAssocID="{CFC84A62-C628-4752-AC81-5223BF79862F}" presName="sibTrans" presStyleCnt="0"/>
      <dgm:spPr/>
    </dgm:pt>
    <dgm:pt modelId="{20D27E5B-3BE7-4D18-949A-3A9322A5EFC0}" type="pres">
      <dgm:prSet presAssocID="{DA5A50F5-6C9B-46F7-8C9C-D349CF295CAA}" presName="compNode" presStyleCnt="0"/>
      <dgm:spPr/>
    </dgm:pt>
    <dgm:pt modelId="{BB8514F1-1407-42F9-AAB6-8085FF721950}" type="pres">
      <dgm:prSet presAssocID="{DA5A50F5-6C9B-46F7-8C9C-D349CF295CAA}" presName="iconBgRect" presStyleLbl="bgShp" presStyleIdx="4" presStyleCnt="5"/>
      <dgm:spPr>
        <a:prstGeom prst="round2DiagRect">
          <a:avLst>
            <a:gd name="adj1" fmla="val 29727"/>
            <a:gd name="adj2" fmla="val 0"/>
          </a:avLst>
        </a:prstGeom>
      </dgm:spPr>
    </dgm:pt>
    <dgm:pt modelId="{D7078E39-BE87-420B-BBBF-31AB875863B0}" type="pres">
      <dgm:prSet presAssocID="{DA5A50F5-6C9B-46F7-8C9C-D349CF295CAA}"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t>
        <a:bodyPr/>
        <a:lstStyle/>
        <a:p>
          <a:endParaRPr lang="en-GB"/>
        </a:p>
      </dgm:t>
      <dgm:extLst>
        <a:ext uri="{E40237B7-FDA0-4F09-8148-C483321AD2D9}">
          <dgm14:cNvPr xmlns:dgm14="http://schemas.microsoft.com/office/drawing/2010/diagram" id="0" name="" descr="Airplane"/>
        </a:ext>
      </dgm:extLst>
    </dgm:pt>
    <dgm:pt modelId="{8CA3C914-B164-43BF-8869-C0F10533C0FA}" type="pres">
      <dgm:prSet presAssocID="{DA5A50F5-6C9B-46F7-8C9C-D349CF295CAA}" presName="spaceRect" presStyleCnt="0"/>
      <dgm:spPr/>
    </dgm:pt>
    <dgm:pt modelId="{BC2C254D-8ED7-4E37-9423-E7D53E238E39}" type="pres">
      <dgm:prSet presAssocID="{DA5A50F5-6C9B-46F7-8C9C-D349CF295CAA}" presName="textRect" presStyleLbl="revTx" presStyleIdx="4" presStyleCnt="5">
        <dgm:presLayoutVars>
          <dgm:chMax val="1"/>
          <dgm:chPref val="1"/>
        </dgm:presLayoutVars>
      </dgm:prSet>
      <dgm:spPr/>
      <dgm:t>
        <a:bodyPr/>
        <a:lstStyle/>
        <a:p>
          <a:endParaRPr lang="en-GB"/>
        </a:p>
      </dgm:t>
    </dgm:pt>
  </dgm:ptLst>
  <dgm:cxnLst>
    <dgm:cxn modelId="{F2CA45B0-95A4-46CA-895E-ED4C200B8598}" srcId="{2CF8F391-6CBC-4348-91C3-D7B2EE090FAC}" destId="{869613FF-0EB1-47B7-835E-7463F44D22F6}" srcOrd="1" destOrd="0" parTransId="{DA23D683-0CA1-493E-A04C-F5281CCE3523}" sibTransId="{836543D7-384A-404D-960C-E1FA36C59D90}"/>
    <dgm:cxn modelId="{818ECDD9-3C90-4D31-B5EA-AF127309ED99}" type="presOf" srcId="{A47A1A09-E049-4DF0-9535-826FA35261E7}" destId="{981EDD90-AF66-420A-977C-2572A6693674}" srcOrd="0" destOrd="0" presId="urn:microsoft.com/office/officeart/2018/5/layout/IconLeafLabelList"/>
    <dgm:cxn modelId="{19646565-63C2-40A3-9C32-C3D0996625CE}" srcId="{2CF8F391-6CBC-4348-91C3-D7B2EE090FAC}" destId="{8F547411-6F04-45C0-A96E-C14A62B57755}" srcOrd="0" destOrd="0" parTransId="{CD4FB8BD-6081-4DC5-9BBB-95E50E9FE22C}" sibTransId="{C4D9BACE-B27E-4C8F-B7D6-CF159AACCD12}"/>
    <dgm:cxn modelId="{7A230042-792D-4CDD-8F1C-753CC7AF0D72}" type="presOf" srcId="{8F547411-6F04-45C0-A96E-C14A62B57755}" destId="{66E895A0-310C-478C-AE6B-58FAEF85ED5F}" srcOrd="0" destOrd="0" presId="urn:microsoft.com/office/officeart/2018/5/layout/IconLeafLabelList"/>
    <dgm:cxn modelId="{3C875613-3D7F-404D-9B4E-AECABFC675F0}" srcId="{2CF8F391-6CBC-4348-91C3-D7B2EE090FAC}" destId="{A47A1A09-E049-4DF0-9535-826FA35261E7}" srcOrd="2" destOrd="0" parTransId="{474E3AEE-8D73-4ADC-AEBB-772F815303AF}" sibTransId="{0E801577-E836-458A-905E-B698A8A92F2C}"/>
    <dgm:cxn modelId="{CD077CA3-5BB5-4FCA-B0E0-DA05F4AC741F}" type="presOf" srcId="{869613FF-0EB1-47B7-835E-7463F44D22F6}" destId="{19137C77-B2EE-4ECC-9802-51370A75C69C}" srcOrd="0" destOrd="0" presId="urn:microsoft.com/office/officeart/2018/5/layout/IconLeafLabelList"/>
    <dgm:cxn modelId="{9C6BC4A8-1B4E-41BB-850D-996FC6A7120C}" srcId="{2CF8F391-6CBC-4348-91C3-D7B2EE090FAC}" destId="{4823D295-54C7-4566-B6BC-CDE63D63F05F}" srcOrd="3" destOrd="0" parTransId="{D2B6AAB6-346B-47A6-B5FD-B8D03C8FFBA3}" sibTransId="{CFC84A62-C628-4752-AC81-5223BF79862F}"/>
    <dgm:cxn modelId="{F1BFA0A5-B05B-461C-824B-A185D295C400}" srcId="{2CF8F391-6CBC-4348-91C3-D7B2EE090FAC}" destId="{DA5A50F5-6C9B-46F7-8C9C-D349CF295CAA}" srcOrd="4" destOrd="0" parTransId="{8F4342A5-4524-41D5-82F6-11E3F4CCA225}" sibTransId="{B807DDDA-760E-4682-9E39-6077A1DDAE09}"/>
    <dgm:cxn modelId="{3C3C1A97-079D-45CB-9D2C-383950FA9D56}" type="presOf" srcId="{4823D295-54C7-4566-B6BC-CDE63D63F05F}" destId="{DEE542ED-30A5-4989-8E73-C0DDF0287722}" srcOrd="0" destOrd="0" presId="urn:microsoft.com/office/officeart/2018/5/layout/IconLeafLabelList"/>
    <dgm:cxn modelId="{414F69F5-3223-4DA0-9C98-9E79792B46C2}" type="presOf" srcId="{2CF8F391-6CBC-4348-91C3-D7B2EE090FAC}" destId="{5859C665-D8E3-40CA-92CE-A3BD6451B569}" srcOrd="0" destOrd="0" presId="urn:microsoft.com/office/officeart/2018/5/layout/IconLeafLabelList"/>
    <dgm:cxn modelId="{D90D1A38-5E81-488D-AEA4-B9BEAA1D13E2}" type="presOf" srcId="{DA5A50F5-6C9B-46F7-8C9C-D349CF295CAA}" destId="{BC2C254D-8ED7-4E37-9423-E7D53E238E39}" srcOrd="0" destOrd="0" presId="urn:microsoft.com/office/officeart/2018/5/layout/IconLeafLabelList"/>
    <dgm:cxn modelId="{51D6D4DC-92F9-4591-9E5F-546FADE1F7DA}" type="presParOf" srcId="{5859C665-D8E3-40CA-92CE-A3BD6451B569}" destId="{9E1FB103-12AB-48D4-86E1-7B97B3754104}" srcOrd="0" destOrd="0" presId="urn:microsoft.com/office/officeart/2018/5/layout/IconLeafLabelList"/>
    <dgm:cxn modelId="{6722DE18-ED76-4CAB-B868-9AAEECD93290}" type="presParOf" srcId="{9E1FB103-12AB-48D4-86E1-7B97B3754104}" destId="{D4BD034F-A54E-4CB8-9A26-363026647FEA}" srcOrd="0" destOrd="0" presId="urn:microsoft.com/office/officeart/2018/5/layout/IconLeafLabelList"/>
    <dgm:cxn modelId="{B8652B21-21E1-4A94-87DF-466141B2466E}" type="presParOf" srcId="{9E1FB103-12AB-48D4-86E1-7B97B3754104}" destId="{500B73DE-14BF-49C7-961B-7590BFF90705}" srcOrd="1" destOrd="0" presId="urn:microsoft.com/office/officeart/2018/5/layout/IconLeafLabelList"/>
    <dgm:cxn modelId="{A70891FB-F947-44F1-8E8A-F30AFFA52DF3}" type="presParOf" srcId="{9E1FB103-12AB-48D4-86E1-7B97B3754104}" destId="{85A9D9DD-24CB-4C09-82F9-4E1CCBAAD602}" srcOrd="2" destOrd="0" presId="urn:microsoft.com/office/officeart/2018/5/layout/IconLeafLabelList"/>
    <dgm:cxn modelId="{61BD9FE1-9E75-42C6-AFB2-AF89B1227996}" type="presParOf" srcId="{9E1FB103-12AB-48D4-86E1-7B97B3754104}" destId="{66E895A0-310C-478C-AE6B-58FAEF85ED5F}" srcOrd="3" destOrd="0" presId="urn:microsoft.com/office/officeart/2018/5/layout/IconLeafLabelList"/>
    <dgm:cxn modelId="{48C4EF30-FC7E-4ADB-8C47-CF62E1A3728D}" type="presParOf" srcId="{5859C665-D8E3-40CA-92CE-A3BD6451B569}" destId="{D9E68A99-8315-4149-BDEF-967F6D22E986}" srcOrd="1" destOrd="0" presId="urn:microsoft.com/office/officeart/2018/5/layout/IconLeafLabelList"/>
    <dgm:cxn modelId="{9F64E337-5B8F-4020-AB74-6B53EAC963A1}" type="presParOf" srcId="{5859C665-D8E3-40CA-92CE-A3BD6451B569}" destId="{072750A0-B51E-4AEC-A5C7-501ED4CEE830}" srcOrd="2" destOrd="0" presId="urn:microsoft.com/office/officeart/2018/5/layout/IconLeafLabelList"/>
    <dgm:cxn modelId="{62C06DC1-35D3-4E73-B8AB-C1098601FAD6}" type="presParOf" srcId="{072750A0-B51E-4AEC-A5C7-501ED4CEE830}" destId="{15235BC8-7072-475D-ACE1-930AF0F375F4}" srcOrd="0" destOrd="0" presId="urn:microsoft.com/office/officeart/2018/5/layout/IconLeafLabelList"/>
    <dgm:cxn modelId="{3D02E27C-9ECB-41C1-8326-C58E08BC6AF3}" type="presParOf" srcId="{072750A0-B51E-4AEC-A5C7-501ED4CEE830}" destId="{77FCA682-A41C-49BC-BEB0-C0C8FF9DE7D6}" srcOrd="1" destOrd="0" presId="urn:microsoft.com/office/officeart/2018/5/layout/IconLeafLabelList"/>
    <dgm:cxn modelId="{599B00F1-1D35-4C91-A96D-2D98CDED66AA}" type="presParOf" srcId="{072750A0-B51E-4AEC-A5C7-501ED4CEE830}" destId="{770914FA-22A1-4E99-AA26-871C66282C8C}" srcOrd="2" destOrd="0" presId="urn:microsoft.com/office/officeart/2018/5/layout/IconLeafLabelList"/>
    <dgm:cxn modelId="{7268A25C-BF49-4EFB-993B-EE4A28B5C57F}" type="presParOf" srcId="{072750A0-B51E-4AEC-A5C7-501ED4CEE830}" destId="{19137C77-B2EE-4ECC-9802-51370A75C69C}" srcOrd="3" destOrd="0" presId="urn:microsoft.com/office/officeart/2018/5/layout/IconLeafLabelList"/>
    <dgm:cxn modelId="{5BEF5D1C-2301-40EE-A09D-9D8621715EBE}" type="presParOf" srcId="{5859C665-D8E3-40CA-92CE-A3BD6451B569}" destId="{8612C1FF-3462-44FE-8A54-1D41B915746F}" srcOrd="3" destOrd="0" presId="urn:microsoft.com/office/officeart/2018/5/layout/IconLeafLabelList"/>
    <dgm:cxn modelId="{319C1F20-2815-418B-A5CF-F3CEBC462742}" type="presParOf" srcId="{5859C665-D8E3-40CA-92CE-A3BD6451B569}" destId="{8E92A71F-1F6E-427D-8B4E-17ED1E36618F}" srcOrd="4" destOrd="0" presId="urn:microsoft.com/office/officeart/2018/5/layout/IconLeafLabelList"/>
    <dgm:cxn modelId="{9FA76531-0B4C-415B-8809-B5BAFAAB6715}" type="presParOf" srcId="{8E92A71F-1F6E-427D-8B4E-17ED1E36618F}" destId="{0891CBB1-B3AE-4FC8-9C30-36DA72ED8246}" srcOrd="0" destOrd="0" presId="urn:microsoft.com/office/officeart/2018/5/layout/IconLeafLabelList"/>
    <dgm:cxn modelId="{10EE277E-8345-4270-9975-7CF4C538A6D6}" type="presParOf" srcId="{8E92A71F-1F6E-427D-8B4E-17ED1E36618F}" destId="{8E741628-BBBD-442B-B2CB-4B8E33D91336}" srcOrd="1" destOrd="0" presId="urn:microsoft.com/office/officeart/2018/5/layout/IconLeafLabelList"/>
    <dgm:cxn modelId="{E820452A-D093-427D-BA06-2D0A1DEDFE84}" type="presParOf" srcId="{8E92A71F-1F6E-427D-8B4E-17ED1E36618F}" destId="{114CA9B3-41DA-443E-961E-B3F5A5361277}" srcOrd="2" destOrd="0" presId="urn:microsoft.com/office/officeart/2018/5/layout/IconLeafLabelList"/>
    <dgm:cxn modelId="{2D4C53E7-FB73-40C9-ACE2-4A63AC9487AF}" type="presParOf" srcId="{8E92A71F-1F6E-427D-8B4E-17ED1E36618F}" destId="{981EDD90-AF66-420A-977C-2572A6693674}" srcOrd="3" destOrd="0" presId="urn:microsoft.com/office/officeart/2018/5/layout/IconLeafLabelList"/>
    <dgm:cxn modelId="{FD7D7731-0FC6-41F8-8769-FD87CDBB529F}" type="presParOf" srcId="{5859C665-D8E3-40CA-92CE-A3BD6451B569}" destId="{B3685F08-BC0D-429C-AEC3-606E1C131B69}" srcOrd="5" destOrd="0" presId="urn:microsoft.com/office/officeart/2018/5/layout/IconLeafLabelList"/>
    <dgm:cxn modelId="{A651F383-2F2A-4992-A014-4E125E3AFB98}" type="presParOf" srcId="{5859C665-D8E3-40CA-92CE-A3BD6451B569}" destId="{123DB980-4B5A-4583-A642-AE55112AF671}" srcOrd="6" destOrd="0" presId="urn:microsoft.com/office/officeart/2018/5/layout/IconLeafLabelList"/>
    <dgm:cxn modelId="{E588D0C2-A1BA-438E-B4EE-6C47D484B430}" type="presParOf" srcId="{123DB980-4B5A-4583-A642-AE55112AF671}" destId="{45BF7E5A-ACA8-4C91-8C77-EC972EFB71EF}" srcOrd="0" destOrd="0" presId="urn:microsoft.com/office/officeart/2018/5/layout/IconLeafLabelList"/>
    <dgm:cxn modelId="{2717A946-7D5A-41A9-B0A2-94C041EB283D}" type="presParOf" srcId="{123DB980-4B5A-4583-A642-AE55112AF671}" destId="{B5A39456-EEF1-483C-A62E-D1C0EECD91A0}" srcOrd="1" destOrd="0" presId="urn:microsoft.com/office/officeart/2018/5/layout/IconLeafLabelList"/>
    <dgm:cxn modelId="{EC128EB6-4411-43F9-AF5A-8DA418DFE700}" type="presParOf" srcId="{123DB980-4B5A-4583-A642-AE55112AF671}" destId="{F9222E02-0BA3-4757-9D89-8CA0D87B772E}" srcOrd="2" destOrd="0" presId="urn:microsoft.com/office/officeart/2018/5/layout/IconLeafLabelList"/>
    <dgm:cxn modelId="{F9232BBB-5D7D-48CC-9368-A87989B73409}" type="presParOf" srcId="{123DB980-4B5A-4583-A642-AE55112AF671}" destId="{DEE542ED-30A5-4989-8E73-C0DDF0287722}" srcOrd="3" destOrd="0" presId="urn:microsoft.com/office/officeart/2018/5/layout/IconLeafLabelList"/>
    <dgm:cxn modelId="{F6407B8E-B363-4550-8606-22FF078746CE}" type="presParOf" srcId="{5859C665-D8E3-40CA-92CE-A3BD6451B569}" destId="{109DC4D0-FFFD-4019-95C6-6123AF99F23B}" srcOrd="7" destOrd="0" presId="urn:microsoft.com/office/officeart/2018/5/layout/IconLeafLabelList"/>
    <dgm:cxn modelId="{2455DC7F-6343-48AF-95CA-BDC0C753DC67}" type="presParOf" srcId="{5859C665-D8E3-40CA-92CE-A3BD6451B569}" destId="{20D27E5B-3BE7-4D18-949A-3A9322A5EFC0}" srcOrd="8" destOrd="0" presId="urn:microsoft.com/office/officeart/2018/5/layout/IconLeafLabelList"/>
    <dgm:cxn modelId="{F4448801-2C86-4154-929B-FC3BF64D3A19}" type="presParOf" srcId="{20D27E5B-3BE7-4D18-949A-3A9322A5EFC0}" destId="{BB8514F1-1407-42F9-AAB6-8085FF721950}" srcOrd="0" destOrd="0" presId="urn:microsoft.com/office/officeart/2018/5/layout/IconLeafLabelList"/>
    <dgm:cxn modelId="{AF6C3ED4-8F58-4782-BA5C-2C438C1B3330}" type="presParOf" srcId="{20D27E5B-3BE7-4D18-949A-3A9322A5EFC0}" destId="{D7078E39-BE87-420B-BBBF-31AB875863B0}" srcOrd="1" destOrd="0" presId="urn:microsoft.com/office/officeart/2018/5/layout/IconLeafLabelList"/>
    <dgm:cxn modelId="{61BD4095-81C0-434F-B0AC-13A3DEB7A0AB}" type="presParOf" srcId="{20D27E5B-3BE7-4D18-949A-3A9322A5EFC0}" destId="{8CA3C914-B164-43BF-8869-C0F10533C0FA}" srcOrd="2" destOrd="0" presId="urn:microsoft.com/office/officeart/2018/5/layout/IconLeafLabelList"/>
    <dgm:cxn modelId="{296EA883-89F9-4702-AC39-461F9A883B87}" type="presParOf" srcId="{20D27E5B-3BE7-4D18-949A-3A9322A5EFC0}" destId="{BC2C254D-8ED7-4E37-9423-E7D53E238E39}"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C3E05-91D8-4A84-9D4E-278F8F42CBDE}">
      <dsp:nvSpPr>
        <dsp:cNvPr id="0" name=""/>
        <dsp:cNvSpPr/>
      </dsp:nvSpPr>
      <dsp:spPr>
        <a:xfrm>
          <a:off x="851229" y="1119970"/>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7AE03-01CF-40B0-B8BB-4D4098E7589D}">
      <dsp:nvSpPr>
        <dsp:cNvPr id="0" name=""/>
        <dsp:cNvSpPr/>
      </dsp:nvSpPr>
      <dsp:spPr>
        <a:xfrm>
          <a:off x="1085229" y="1353970"/>
          <a:ext cx="630000" cy="6300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1CAB8E-2555-4817-9840-104F2D2EB225}">
      <dsp:nvSpPr>
        <dsp:cNvPr id="0" name=""/>
        <dsp:cNvSpPr/>
      </dsp:nvSpPr>
      <dsp:spPr>
        <a:xfrm>
          <a:off x="500229" y="2559970"/>
          <a:ext cx="1800000"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100000"/>
            </a:lnSpc>
            <a:spcBef>
              <a:spcPct val="0"/>
            </a:spcBef>
            <a:spcAft>
              <a:spcPct val="35000"/>
            </a:spcAft>
            <a:defRPr cap="all"/>
          </a:pPr>
          <a:r>
            <a:rPr lang="en-GB" sz="1400" b="1" i="1" kern="1200" dirty="0"/>
            <a:t>Benefits of team working: Ticu Rostas(1907848)</a:t>
          </a:r>
        </a:p>
        <a:p>
          <a:pPr lvl="0" algn="ctr" defTabSz="622300">
            <a:lnSpc>
              <a:spcPct val="100000"/>
            </a:lnSpc>
            <a:spcBef>
              <a:spcPct val="0"/>
            </a:spcBef>
            <a:spcAft>
              <a:spcPct val="35000"/>
            </a:spcAft>
            <a:defRPr cap="all"/>
          </a:pPr>
          <a:r>
            <a:rPr lang="en-GB" sz="1100" b="1" i="1" kern="1200" dirty="0"/>
            <a:t> </a:t>
          </a:r>
          <a:r>
            <a:rPr lang="en-GB" sz="1100" b="1" i="1" kern="1200" dirty="0" smtClean="0"/>
            <a:t>[TEAMLEADER]</a:t>
          </a:r>
          <a:endParaRPr lang="en-US" sz="1100" kern="1200" dirty="0"/>
        </a:p>
      </dsp:txBody>
      <dsp:txXfrm>
        <a:off x="500229" y="2559970"/>
        <a:ext cx="1800000" cy="1057500"/>
      </dsp:txXfrm>
    </dsp:sp>
    <dsp:sp modelId="{2C38B4C4-A0A8-4670-8A55-A91E95A44049}">
      <dsp:nvSpPr>
        <dsp:cNvPr id="0" name=""/>
        <dsp:cNvSpPr/>
      </dsp:nvSpPr>
      <dsp:spPr>
        <a:xfrm>
          <a:off x="2966229" y="1119970"/>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CBCF3-F16E-4B56-BAD3-8519A462AEB1}">
      <dsp:nvSpPr>
        <dsp:cNvPr id="0" name=""/>
        <dsp:cNvSpPr/>
      </dsp:nvSpPr>
      <dsp:spPr>
        <a:xfrm>
          <a:off x="3200229" y="1353970"/>
          <a:ext cx="630000" cy="6300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133EC7-49E6-4FAC-AD85-983F50949634}">
      <dsp:nvSpPr>
        <dsp:cNvPr id="0" name=""/>
        <dsp:cNvSpPr/>
      </dsp:nvSpPr>
      <dsp:spPr>
        <a:xfrm>
          <a:off x="2615229" y="2559970"/>
          <a:ext cx="1800000"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100000"/>
            </a:lnSpc>
            <a:spcBef>
              <a:spcPct val="0"/>
            </a:spcBef>
            <a:spcAft>
              <a:spcPct val="35000"/>
            </a:spcAft>
            <a:defRPr cap="all"/>
          </a:pPr>
          <a:r>
            <a:rPr lang="en-GB" sz="1400" b="1" i="1" kern="1200" dirty="0"/>
            <a:t>Stages of team development: GEORGIANA DOROBANTU (</a:t>
          </a:r>
          <a:r>
            <a:rPr lang="en-GB" sz="1400" b="1" i="1" kern="1200"/>
            <a:t>1817987)</a:t>
          </a:r>
          <a:endParaRPr lang="en-US" sz="1400" kern="1200" dirty="0"/>
        </a:p>
      </dsp:txBody>
      <dsp:txXfrm>
        <a:off x="2615229" y="2559970"/>
        <a:ext cx="1800000" cy="1057500"/>
      </dsp:txXfrm>
    </dsp:sp>
    <dsp:sp modelId="{C6B82AFA-FD5D-4258-8664-2F520E6B70BB}">
      <dsp:nvSpPr>
        <dsp:cNvPr id="0" name=""/>
        <dsp:cNvSpPr/>
      </dsp:nvSpPr>
      <dsp:spPr>
        <a:xfrm>
          <a:off x="5175144" y="1096697"/>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13536-2B89-4C57-A378-16BEAC588F6D}">
      <dsp:nvSpPr>
        <dsp:cNvPr id="0" name=""/>
        <dsp:cNvSpPr/>
      </dsp:nvSpPr>
      <dsp:spPr>
        <a:xfrm>
          <a:off x="5409144" y="1330697"/>
          <a:ext cx="630000" cy="6300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EF8A8B-7BF3-41D0-965A-5F419372AE0E}">
      <dsp:nvSpPr>
        <dsp:cNvPr id="0" name=""/>
        <dsp:cNvSpPr/>
      </dsp:nvSpPr>
      <dsp:spPr>
        <a:xfrm>
          <a:off x="4730229" y="2490151"/>
          <a:ext cx="1987829" cy="1150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100000"/>
            </a:lnSpc>
            <a:spcBef>
              <a:spcPct val="0"/>
            </a:spcBef>
            <a:spcAft>
              <a:spcPct val="35000"/>
            </a:spcAft>
            <a:defRPr cap="all"/>
          </a:pPr>
          <a:r>
            <a:rPr lang="en-GB" sz="1400" b="1" i="1" kern="1200" dirty="0"/>
            <a:t>Team roles: ELENA LOREDANA GROZAVU(1818826)</a:t>
          </a:r>
          <a:endParaRPr lang="en-US" sz="1400" kern="1200" dirty="0"/>
        </a:p>
      </dsp:txBody>
      <dsp:txXfrm>
        <a:off x="4730229" y="2490151"/>
        <a:ext cx="1987829" cy="1150591"/>
      </dsp:txXfrm>
    </dsp:sp>
    <dsp:sp modelId="{A5C23CF4-C57A-4CBC-AC20-E3FE23457E26}">
      <dsp:nvSpPr>
        <dsp:cNvPr id="0" name=""/>
        <dsp:cNvSpPr/>
      </dsp:nvSpPr>
      <dsp:spPr>
        <a:xfrm>
          <a:off x="7384059" y="1119970"/>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F8D0B-C621-4C9F-9B05-E0C3852FCDD3}">
      <dsp:nvSpPr>
        <dsp:cNvPr id="0" name=""/>
        <dsp:cNvSpPr/>
      </dsp:nvSpPr>
      <dsp:spPr>
        <a:xfrm>
          <a:off x="7618059" y="1353970"/>
          <a:ext cx="630000" cy="63000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93DBC7-C459-4176-93E3-7A28CFD3CB9A}">
      <dsp:nvSpPr>
        <dsp:cNvPr id="0" name=""/>
        <dsp:cNvSpPr/>
      </dsp:nvSpPr>
      <dsp:spPr>
        <a:xfrm>
          <a:off x="7033059" y="2559970"/>
          <a:ext cx="1800000"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b="1" i="1" kern="1200" dirty="0"/>
            <a:t>Managing conflict </a:t>
          </a:r>
          <a:r>
            <a:rPr lang="en-GB" sz="1200" b="1" i="1" kern="1200" dirty="0" smtClean="0"/>
            <a:t>: </a:t>
          </a:r>
          <a:r>
            <a:rPr lang="en-GB" sz="1200" b="1" kern="1200" dirty="0" smtClean="0"/>
            <a:t>ANDREEA COCIORVAN</a:t>
          </a:r>
          <a:r>
            <a:rPr lang="en-GB" sz="1200" kern="1200" dirty="0" smtClean="0"/>
            <a:t/>
          </a:r>
          <a:br>
            <a:rPr lang="en-GB" sz="1200" kern="1200" dirty="0" smtClean="0"/>
          </a:br>
          <a:r>
            <a:rPr lang="en-GB" sz="1200" b="1" kern="1200" dirty="0" smtClean="0"/>
            <a:t>STUDENT ID 196233</a:t>
          </a:r>
          <a:endParaRPr lang="en-US" sz="1200" kern="1200" dirty="0"/>
        </a:p>
      </dsp:txBody>
      <dsp:txXfrm>
        <a:off x="7033059" y="2559970"/>
        <a:ext cx="1800000" cy="1057500"/>
      </dsp:txXfrm>
    </dsp:sp>
    <dsp:sp modelId="{D1212B42-8718-4733-9991-FEE15E13E78D}">
      <dsp:nvSpPr>
        <dsp:cNvPr id="0" name=""/>
        <dsp:cNvSpPr/>
      </dsp:nvSpPr>
      <dsp:spPr>
        <a:xfrm>
          <a:off x="9499059" y="1119970"/>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5416C-5F1B-4CCF-8D1B-1889D50F0191}">
      <dsp:nvSpPr>
        <dsp:cNvPr id="0" name=""/>
        <dsp:cNvSpPr/>
      </dsp:nvSpPr>
      <dsp:spPr>
        <a:xfrm>
          <a:off x="9733059" y="1353970"/>
          <a:ext cx="630000" cy="63000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AEE57E-D66E-4DEE-88DE-89BEABF759D7}">
      <dsp:nvSpPr>
        <dsp:cNvPr id="0" name=""/>
        <dsp:cNvSpPr/>
      </dsp:nvSpPr>
      <dsp:spPr>
        <a:xfrm>
          <a:off x="9148059" y="2559970"/>
          <a:ext cx="1800000"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100000"/>
            </a:lnSpc>
            <a:spcBef>
              <a:spcPct val="0"/>
            </a:spcBef>
            <a:spcAft>
              <a:spcPct val="35000"/>
            </a:spcAft>
            <a:defRPr cap="all"/>
          </a:pPr>
          <a:r>
            <a:rPr lang="en-GB" sz="1200" b="1" i="1" kern="1200" dirty="0"/>
            <a:t>Successful team </a:t>
          </a:r>
          <a:r>
            <a:rPr lang="en-GB" sz="1200" b="1" i="1" kern="1200" dirty="0" smtClean="0"/>
            <a:t>development:</a:t>
          </a:r>
        </a:p>
        <a:p>
          <a:pPr lvl="0" algn="ctr" defTabSz="533400">
            <a:lnSpc>
              <a:spcPct val="100000"/>
            </a:lnSpc>
            <a:spcBef>
              <a:spcPct val="0"/>
            </a:spcBef>
            <a:spcAft>
              <a:spcPct val="35000"/>
            </a:spcAft>
            <a:defRPr cap="all"/>
          </a:pPr>
          <a:r>
            <a:rPr lang="en-GB" sz="1200" b="1" kern="1200" dirty="0" smtClean="0"/>
            <a:t>ANDREEA COCIORVAN</a:t>
          </a:r>
          <a:r>
            <a:rPr lang="en-GB" sz="1200" kern="1200" dirty="0" smtClean="0"/>
            <a:t/>
          </a:r>
          <a:br>
            <a:rPr lang="en-GB" sz="1200" kern="1200" dirty="0" smtClean="0"/>
          </a:br>
          <a:r>
            <a:rPr lang="en-GB" sz="1200" b="1" kern="1200" dirty="0" smtClean="0"/>
            <a:t>STUDENT ID 196233</a:t>
          </a:r>
          <a:endParaRPr lang="en-US" sz="1200" kern="1200" dirty="0"/>
        </a:p>
      </dsp:txBody>
      <dsp:txXfrm>
        <a:off x="9148059" y="2559970"/>
        <a:ext cx="1800000" cy="105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D034F-A54E-4CB8-9A26-363026647FEA}">
      <dsp:nvSpPr>
        <dsp:cNvPr id="0" name=""/>
        <dsp:cNvSpPr/>
      </dsp:nvSpPr>
      <dsp:spPr>
        <a:xfrm>
          <a:off x="478800" y="1095669"/>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0B73DE-14BF-49C7-961B-7590BFF90705}">
      <dsp:nvSpPr>
        <dsp:cNvPr id="0" name=""/>
        <dsp:cNvSpPr/>
      </dsp:nvSpPr>
      <dsp:spPr>
        <a:xfrm>
          <a:off x="712800" y="1329669"/>
          <a:ext cx="630000" cy="6300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E895A0-310C-478C-AE6B-58FAEF85ED5F}">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defRPr cap="all"/>
          </a:pPr>
          <a:r>
            <a:rPr lang="en-GB" sz="2000" kern="1200"/>
            <a:t>Forming</a:t>
          </a:r>
          <a:endParaRPr lang="en-US" sz="2000" kern="1200"/>
        </a:p>
      </dsp:txBody>
      <dsp:txXfrm>
        <a:off x="127800" y="2535669"/>
        <a:ext cx="1800000" cy="720000"/>
      </dsp:txXfrm>
    </dsp:sp>
    <dsp:sp modelId="{15235BC8-7072-475D-ACE1-930AF0F375F4}">
      <dsp:nvSpPr>
        <dsp:cNvPr id="0" name=""/>
        <dsp:cNvSpPr/>
      </dsp:nvSpPr>
      <dsp:spPr>
        <a:xfrm>
          <a:off x="2593800" y="1095669"/>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CA682-A41C-49BC-BEB0-C0C8FF9DE7D6}">
      <dsp:nvSpPr>
        <dsp:cNvPr id="0" name=""/>
        <dsp:cNvSpPr/>
      </dsp:nvSpPr>
      <dsp:spPr>
        <a:xfrm>
          <a:off x="2827800" y="1329668"/>
          <a:ext cx="630000" cy="6300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137C77-B2EE-4ECC-9802-51370A75C69C}">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defRPr cap="all"/>
          </a:pPr>
          <a:r>
            <a:rPr lang="en-GB" sz="2000" kern="1200"/>
            <a:t>Storming</a:t>
          </a:r>
          <a:endParaRPr lang="en-US" sz="2000" kern="1200"/>
        </a:p>
      </dsp:txBody>
      <dsp:txXfrm>
        <a:off x="2242800" y="2535669"/>
        <a:ext cx="1800000" cy="720000"/>
      </dsp:txXfrm>
    </dsp:sp>
    <dsp:sp modelId="{0891CBB1-B3AE-4FC8-9C30-36DA72ED8246}">
      <dsp:nvSpPr>
        <dsp:cNvPr id="0" name=""/>
        <dsp:cNvSpPr/>
      </dsp:nvSpPr>
      <dsp:spPr>
        <a:xfrm>
          <a:off x="4708800" y="1095669"/>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41628-BBBD-442B-B2CB-4B8E33D91336}">
      <dsp:nvSpPr>
        <dsp:cNvPr id="0" name=""/>
        <dsp:cNvSpPr/>
      </dsp:nvSpPr>
      <dsp:spPr>
        <a:xfrm>
          <a:off x="4942800" y="1329668"/>
          <a:ext cx="630000" cy="6300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1EDD90-AF66-420A-977C-2572A6693674}">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defRPr cap="all"/>
          </a:pPr>
          <a:r>
            <a:rPr lang="en-GB" sz="2000" kern="1200"/>
            <a:t>Norming</a:t>
          </a:r>
          <a:endParaRPr lang="en-US" sz="2000" kern="1200"/>
        </a:p>
      </dsp:txBody>
      <dsp:txXfrm>
        <a:off x="4357800" y="2535669"/>
        <a:ext cx="1800000" cy="720000"/>
      </dsp:txXfrm>
    </dsp:sp>
    <dsp:sp modelId="{45BF7E5A-ACA8-4C91-8C77-EC972EFB71EF}">
      <dsp:nvSpPr>
        <dsp:cNvPr id="0" name=""/>
        <dsp:cNvSpPr/>
      </dsp:nvSpPr>
      <dsp:spPr>
        <a:xfrm>
          <a:off x="6823800" y="1095669"/>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A39456-EEF1-483C-A62E-D1C0EECD91A0}">
      <dsp:nvSpPr>
        <dsp:cNvPr id="0" name=""/>
        <dsp:cNvSpPr/>
      </dsp:nvSpPr>
      <dsp:spPr>
        <a:xfrm>
          <a:off x="7057800" y="1329668"/>
          <a:ext cx="630000" cy="63000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E542ED-30A5-4989-8E73-C0DDF0287722}">
      <dsp:nvSpPr>
        <dsp:cNvPr id="0" name=""/>
        <dsp:cNvSpPr/>
      </dsp:nvSpPr>
      <dsp:spPr>
        <a:xfrm>
          <a:off x="647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defRPr cap="all"/>
          </a:pPr>
          <a:r>
            <a:rPr lang="en-GB" sz="2000" kern="1200"/>
            <a:t>Performing</a:t>
          </a:r>
          <a:endParaRPr lang="en-US" sz="2000" kern="1200"/>
        </a:p>
      </dsp:txBody>
      <dsp:txXfrm>
        <a:off x="6472800" y="2535669"/>
        <a:ext cx="1800000" cy="720000"/>
      </dsp:txXfrm>
    </dsp:sp>
    <dsp:sp modelId="{BB8514F1-1407-42F9-AAB6-8085FF721950}">
      <dsp:nvSpPr>
        <dsp:cNvPr id="0" name=""/>
        <dsp:cNvSpPr/>
      </dsp:nvSpPr>
      <dsp:spPr>
        <a:xfrm>
          <a:off x="8938800" y="1095669"/>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078E39-BE87-420B-BBBF-31AB875863B0}">
      <dsp:nvSpPr>
        <dsp:cNvPr id="0" name=""/>
        <dsp:cNvSpPr/>
      </dsp:nvSpPr>
      <dsp:spPr>
        <a:xfrm>
          <a:off x="9172800" y="1329668"/>
          <a:ext cx="630000" cy="63000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2C254D-8ED7-4E37-9423-E7D53E238E39}">
      <dsp:nvSpPr>
        <dsp:cNvPr id="0" name=""/>
        <dsp:cNvSpPr/>
      </dsp:nvSpPr>
      <dsp:spPr>
        <a:xfrm>
          <a:off x="858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defRPr cap="all"/>
          </a:pPr>
          <a:r>
            <a:rPr lang="en-GB" sz="2000" kern="1200"/>
            <a:t>Adjourning</a:t>
          </a:r>
          <a:endParaRPr lang="en-US" sz="2000" kern="1200"/>
        </a:p>
      </dsp:txBody>
      <dsp:txXfrm>
        <a:off x="8587800" y="2535669"/>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A98E64-9599-4010-894D-FB5278D06828}" type="datetimeFigureOut">
              <a:rPr lang="en-GB" smtClean="0"/>
              <a:t>06/05/2020</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2D750AD-FD20-4B46-92B9-4BB882D2F563}" type="slidenum">
              <a:rPr lang="en-GB" smtClean="0"/>
              <a:t>‹#›</a:t>
            </a:fld>
            <a:endParaRPr lang="en-GB"/>
          </a:p>
        </p:txBody>
      </p:sp>
    </p:spTree>
    <p:extLst>
      <p:ext uri="{BB962C8B-B14F-4D97-AF65-F5344CB8AC3E}">
        <p14:creationId xmlns:p14="http://schemas.microsoft.com/office/powerpoint/2010/main" val="1090365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Ticu</a:t>
            </a:r>
            <a:r>
              <a:rPr lang="en-GB" baseline="0" dirty="0" smtClean="0"/>
              <a:t>: Good morning ladies and gentlemen, we are here to present the Strategies for effective team working. </a:t>
            </a:r>
            <a:endParaRPr lang="en-GB" dirty="0"/>
          </a:p>
        </p:txBody>
      </p:sp>
      <p:sp>
        <p:nvSpPr>
          <p:cNvPr id="4" name="Slide Number Placeholder 3"/>
          <p:cNvSpPr>
            <a:spLocks noGrp="1"/>
          </p:cNvSpPr>
          <p:nvPr>
            <p:ph type="sldNum" sz="quarter" idx="10"/>
          </p:nvPr>
        </p:nvSpPr>
        <p:spPr/>
        <p:txBody>
          <a:bodyPr/>
          <a:lstStyle/>
          <a:p>
            <a:fld id="{42D750AD-FD20-4B46-92B9-4BB882D2F563}" type="slidenum">
              <a:rPr lang="en-GB" smtClean="0"/>
              <a:t>1</a:t>
            </a:fld>
            <a:endParaRPr lang="en-GB"/>
          </a:p>
        </p:txBody>
      </p:sp>
    </p:spTree>
    <p:extLst>
      <p:ext uri="{BB962C8B-B14F-4D97-AF65-F5344CB8AC3E}">
        <p14:creationId xmlns:p14="http://schemas.microsoft.com/office/powerpoint/2010/main" val="790807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each</a:t>
            </a:r>
            <a:r>
              <a:rPr lang="en-GB" baseline="0" dirty="0" smtClean="0"/>
              <a:t> of the members will present </a:t>
            </a:r>
            <a:r>
              <a:rPr lang="en-GB" baseline="0" dirty="0" err="1" smtClean="0"/>
              <a:t>themsevels</a:t>
            </a:r>
            <a:r>
              <a:rPr lang="en-GB" baseline="0" dirty="0" smtClean="0"/>
              <a:t> and shall say what their subject that they will talk about.</a:t>
            </a:r>
            <a:endParaRPr lang="en-GB" dirty="0"/>
          </a:p>
        </p:txBody>
      </p:sp>
      <p:sp>
        <p:nvSpPr>
          <p:cNvPr id="4" name="Slide Number Placeholder 3"/>
          <p:cNvSpPr>
            <a:spLocks noGrp="1"/>
          </p:cNvSpPr>
          <p:nvPr>
            <p:ph type="sldNum" sz="quarter" idx="10"/>
          </p:nvPr>
        </p:nvSpPr>
        <p:spPr/>
        <p:txBody>
          <a:bodyPr/>
          <a:lstStyle/>
          <a:p>
            <a:fld id="{42D750AD-FD20-4B46-92B9-4BB882D2F563}" type="slidenum">
              <a:rPr lang="en-GB" smtClean="0"/>
              <a:t>2</a:t>
            </a:fld>
            <a:endParaRPr lang="en-GB"/>
          </a:p>
        </p:txBody>
      </p:sp>
    </p:spTree>
    <p:extLst>
      <p:ext uri="{BB962C8B-B14F-4D97-AF65-F5344CB8AC3E}">
        <p14:creationId xmlns:p14="http://schemas.microsoft.com/office/powerpoint/2010/main" val="4102931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life we all know that life comes with amazing things alongside with some disadvantaged with it. Here we have some advantages and dis advantages of team working.</a:t>
            </a:r>
          </a:p>
          <a:p>
            <a:r>
              <a:rPr lang="en-GB" sz="1200" kern="1200" dirty="0" smtClean="0">
                <a:solidFill>
                  <a:schemeClr val="tx1"/>
                </a:solidFill>
                <a:effectLst/>
                <a:latin typeface="+mn-lt"/>
                <a:ea typeface="+mn-ea"/>
                <a:cs typeface="+mn-cs"/>
              </a:rPr>
              <a:t>We must all know that ‘Two heads are better than one’. This is because bringing range of different idea that can benefit the team. If one has an idea another member of the team can help him develop that idea to make it better.</a:t>
            </a:r>
          </a:p>
          <a:p>
            <a:r>
              <a:rPr lang="en-GB" sz="1200" kern="1200" dirty="0" smtClean="0">
                <a:solidFill>
                  <a:schemeClr val="tx1"/>
                </a:solidFill>
                <a:effectLst/>
                <a:latin typeface="+mn-lt"/>
                <a:ea typeface="+mn-ea"/>
                <a:cs typeface="+mn-cs"/>
              </a:rPr>
              <a:t>When spending a lot of time with members of the team, you start developing a bound. This bond can be very helpful to ensure trust likewise to help each other by supporting them.</a:t>
            </a:r>
          </a:p>
          <a:p>
            <a:r>
              <a:rPr lang="en-GB" sz="1200" kern="1200" dirty="0" smtClean="0">
                <a:solidFill>
                  <a:schemeClr val="tx1"/>
                </a:solidFill>
                <a:effectLst/>
                <a:latin typeface="+mn-lt"/>
                <a:ea typeface="+mn-ea"/>
                <a:cs typeface="+mn-cs"/>
              </a:rPr>
              <a:t>Likewise, by having someone by your side to help you out and help you see your full potential. </a:t>
            </a:r>
          </a:p>
          <a:p>
            <a:r>
              <a:rPr lang="en-GB" sz="1200" kern="1200" dirty="0" smtClean="0">
                <a:solidFill>
                  <a:schemeClr val="tx1"/>
                </a:solidFill>
                <a:effectLst/>
                <a:latin typeface="+mn-lt"/>
                <a:ea typeface="+mn-ea"/>
                <a:cs typeface="+mn-cs"/>
              </a:rPr>
              <a:t>However, with all the goodness come with something bad, for example there could be clashes and conflicts between the members of the team. These could bring a down draw to the potential of the team. </a:t>
            </a:r>
          </a:p>
          <a:p>
            <a:r>
              <a:rPr lang="en-GB" sz="1200" kern="1200" dirty="0" smtClean="0">
                <a:solidFill>
                  <a:schemeClr val="tx1"/>
                </a:solidFill>
                <a:effectLst/>
                <a:latin typeface="+mn-lt"/>
                <a:ea typeface="+mn-ea"/>
                <a:cs typeface="+mn-cs"/>
              </a:rPr>
              <a:t>Some people, no matter how much time you and effort you put to help a person, sometime that person does not want any help from anyone. This sort of people can consume a lot of time.</a:t>
            </a:r>
          </a:p>
          <a:p>
            <a:r>
              <a:rPr lang="en-GB" sz="1200" kern="1200" dirty="0" smtClean="0">
                <a:solidFill>
                  <a:schemeClr val="tx1"/>
                </a:solidFill>
                <a:effectLst/>
                <a:latin typeface="+mn-lt"/>
                <a:ea typeface="+mn-ea"/>
                <a:cs typeface="+mn-cs"/>
              </a:rPr>
              <a:t>We all know that everyone wants to be the so called ‘Leader/Boss’. While working as a team everyone seeks to be the best and to be the best means to be the leader. If members of the team seek to the Leader it can create a lot of problems.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GB" baseline="0" dirty="0" smtClean="0"/>
          </a:p>
        </p:txBody>
      </p:sp>
      <p:sp>
        <p:nvSpPr>
          <p:cNvPr id="4" name="Slide Number Placeholder 3"/>
          <p:cNvSpPr>
            <a:spLocks noGrp="1"/>
          </p:cNvSpPr>
          <p:nvPr>
            <p:ph type="sldNum" sz="quarter" idx="10"/>
          </p:nvPr>
        </p:nvSpPr>
        <p:spPr/>
        <p:txBody>
          <a:bodyPr/>
          <a:lstStyle/>
          <a:p>
            <a:fld id="{42D750AD-FD20-4B46-92B9-4BB882D2F563}" type="slidenum">
              <a:rPr lang="en-GB" smtClean="0"/>
              <a:t>3</a:t>
            </a:fld>
            <a:endParaRPr lang="en-GB"/>
          </a:p>
        </p:txBody>
      </p:sp>
    </p:spTree>
    <p:extLst>
      <p:ext uri="{BB962C8B-B14F-4D97-AF65-F5344CB8AC3E}">
        <p14:creationId xmlns:p14="http://schemas.microsoft.com/office/powerpoint/2010/main" val="1651535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smtClean="0"/>
              <a:t>Forming- At this stage the team leader focuses more on the people and not the work. As the group begins to become familiar, roles and responsibilities will begin to form.</a:t>
            </a:r>
          </a:p>
          <a:p>
            <a:pPr lvl="0"/>
            <a:r>
              <a:rPr lang="en-GB" dirty="0" err="1" smtClean="0"/>
              <a:t>Stoming</a:t>
            </a:r>
            <a:r>
              <a:rPr lang="en-GB" dirty="0" smtClean="0"/>
              <a:t>- To successfully pass this stage, the team leader must succeed in coaching his team efficiently. It is a critical stage in which some teams fall apart. Those who manage to move forward mean that they have understood and accepted what tasks and responsibilities they have to fulfil, they have accepted and successfully passed this stage.</a:t>
            </a:r>
          </a:p>
          <a:p>
            <a:pPr lvl="0"/>
            <a:r>
              <a:rPr lang="en-GB" dirty="0" smtClean="0"/>
              <a:t>Norming- People know each other better, socialize together and develop a stronger commitment to the team's goal and begin to see good results.</a:t>
            </a:r>
          </a:p>
          <a:p>
            <a:pPr lvl="0"/>
            <a:r>
              <a:rPr lang="en-GB" dirty="0" smtClean="0"/>
              <a:t>Performing- It is easy to be part of the team at this stage, including for the leader but also for the members, because everyone is their own master, does things well and brings performance to the team.</a:t>
            </a:r>
          </a:p>
          <a:p>
            <a:pPr lvl="0"/>
            <a:r>
              <a:rPr lang="en-GB" dirty="0" smtClean="0"/>
              <a:t>Adjourning- Many teams will reach this stage. For example, project teams exist only for a certain period, and even permanent teams can be disbanded through organizational restructuring. This stage is often sad because team members have become closer, have become friends and feel a loss when their experience concluded.</a:t>
            </a:r>
          </a:p>
          <a:p>
            <a:endParaRPr lang="en-GB" dirty="0"/>
          </a:p>
        </p:txBody>
      </p:sp>
      <p:sp>
        <p:nvSpPr>
          <p:cNvPr id="4" name="Slide Number Placeholder 3"/>
          <p:cNvSpPr>
            <a:spLocks noGrp="1"/>
          </p:cNvSpPr>
          <p:nvPr>
            <p:ph type="sldNum" sz="quarter" idx="10"/>
          </p:nvPr>
        </p:nvSpPr>
        <p:spPr/>
        <p:txBody>
          <a:bodyPr/>
          <a:lstStyle/>
          <a:p>
            <a:fld id="{42D750AD-FD20-4B46-92B9-4BB882D2F563}" type="slidenum">
              <a:rPr lang="en-GB" smtClean="0"/>
              <a:t>4</a:t>
            </a:fld>
            <a:endParaRPr lang="en-GB"/>
          </a:p>
        </p:txBody>
      </p:sp>
    </p:spTree>
    <p:extLst>
      <p:ext uri="{BB962C8B-B14F-4D97-AF65-F5344CB8AC3E}">
        <p14:creationId xmlns:p14="http://schemas.microsoft.com/office/powerpoint/2010/main" val="2938999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Team role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Team workers are the people who ensure the team remains united. They work toward resolving conflict or issues affecting the team’s dynamics. Team workers are very supportive of other team members and are thus popular within the team. Team workers are known to be non-committal during decision making because they don’t want to be seen as taking sides: they put team cohesion ahead of their decision-making abilities.</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This team-oriented member is concerned about how others in the team are managing. Team Workers have sensitive, outgoing personalities and are happy to listen and act as the team counsellor.</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Team Workers are usually popular members of the team, able to effectively negotiate and work towards the good of the group. Team Workers can, however, be indecisive in group decisions – torn between the welfare of members and the ability of the team to deliver</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It is perfectly possible for people to adapt to different team roles at different times.  Although you may recognise your personality type in the descriptions above you will almost certainly adopt different roles in different scenarios.  Team roles often become more prevalent when a team or group has had time to reach maturity and develop cohesiveness</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This can be a difficult time for people, as they begin to explore how to behave within the group.  There is a great deal of individual exploration, with members of the group getting to know each other and discovering common interests.  For some less outgoing members, this can be a very intimidating experience</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The role of the group leader during this opening stage is to encourage group members to find common ground, for the individual group members to relax and feel more confident.  There is a need to ensure that a balance is achieved between the more extrovert and the more introvert members of the group.  The leader should aim for each individual member to feel that they have an equal status within the group</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Once group members begin to feel that they know one another and common ground has been established, the aims of the group need to be agreed.  The leader must focus the members on the aims and goals of the group.  The norms of the group will begin to evolve at this stage, which is further characterised by the group's dependence on the group leader, who needs to establish the group's confidence and respect.</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Developing group cohesiveness is very important at this stage.  Cohesiveness evolves as bonds within the group emerge and members begin to feel they belong.  At this stage, there may be fears of 'not belonging' or not 'fitting in'.  In order to facilitate group cohesiveness and bonding, the group leader may try to prevent the group from forming sub-groups.  Sub-groups may, however, already be formed if some of the members of the group are acquainted</a:t>
            </a:r>
          </a:p>
          <a:p>
            <a:endParaRPr lang="en-US" sz="1400" dirty="0" smtClean="0"/>
          </a:p>
          <a:p>
            <a:endParaRPr lang="en-GB" dirty="0"/>
          </a:p>
        </p:txBody>
      </p:sp>
      <p:sp>
        <p:nvSpPr>
          <p:cNvPr id="4" name="Slide Number Placeholder 3"/>
          <p:cNvSpPr>
            <a:spLocks noGrp="1"/>
          </p:cNvSpPr>
          <p:nvPr>
            <p:ph type="sldNum" sz="quarter" idx="10"/>
          </p:nvPr>
        </p:nvSpPr>
        <p:spPr/>
        <p:txBody>
          <a:bodyPr/>
          <a:lstStyle/>
          <a:p>
            <a:fld id="{42D750AD-FD20-4B46-92B9-4BB882D2F563}" type="slidenum">
              <a:rPr lang="en-GB" smtClean="0"/>
              <a:t>5</a:t>
            </a:fld>
            <a:endParaRPr lang="en-GB"/>
          </a:p>
        </p:txBody>
      </p:sp>
    </p:spTree>
    <p:extLst>
      <p:ext uri="{BB962C8B-B14F-4D97-AF65-F5344CB8AC3E}">
        <p14:creationId xmlns:p14="http://schemas.microsoft.com/office/powerpoint/2010/main" val="102651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will start to try to define the conflict: The conflict resolution is to resolve an issue or problem between two or more people .The Thomas </a:t>
            </a:r>
            <a:r>
              <a:rPr lang="en-GB" dirty="0" err="1" smtClean="0"/>
              <a:t>Kilmann</a:t>
            </a:r>
            <a:r>
              <a:rPr lang="en-GB" dirty="0" smtClean="0"/>
              <a:t> models identifies to dimensions when choosing a course of action in a conflict situation , these are assertiveness and cooperativeness. Assertiveness is about when you try to </a:t>
            </a:r>
            <a:r>
              <a:rPr lang="en-GB" dirty="0" err="1" smtClean="0"/>
              <a:t>satisfay</a:t>
            </a:r>
            <a:r>
              <a:rPr lang="en-GB" dirty="0" smtClean="0"/>
              <a:t> your own needs.  Cooperativeness is </a:t>
            </a:r>
            <a:r>
              <a:rPr lang="en-GB" dirty="0" err="1" smtClean="0"/>
              <a:t>aboute</a:t>
            </a:r>
            <a:r>
              <a:rPr lang="en-GB" dirty="0" smtClean="0"/>
              <a:t> when you try to </a:t>
            </a:r>
            <a:r>
              <a:rPr lang="en-GB" dirty="0" err="1" smtClean="0"/>
              <a:t>satisfay</a:t>
            </a:r>
            <a:r>
              <a:rPr lang="en-GB" dirty="0" smtClean="0"/>
              <a:t> the other persons conflict . In this stage we have five models of conflict:  </a:t>
            </a:r>
          </a:p>
          <a:p>
            <a:r>
              <a:rPr lang="en-GB" dirty="0" smtClean="0"/>
              <a:t>AVOIDING : is about sidestepping the conflict.</a:t>
            </a:r>
          </a:p>
          <a:p>
            <a:r>
              <a:rPr lang="en-GB" dirty="0" smtClean="0"/>
              <a:t>ACOMMODATING: trying to </a:t>
            </a:r>
            <a:r>
              <a:rPr lang="en-GB" dirty="0" err="1" smtClean="0"/>
              <a:t>satisfay</a:t>
            </a:r>
            <a:r>
              <a:rPr lang="en-GB" dirty="0" smtClean="0"/>
              <a:t> the other person’s concerns .</a:t>
            </a:r>
          </a:p>
          <a:p>
            <a:r>
              <a:rPr lang="en-GB" dirty="0" smtClean="0"/>
              <a:t>COMPROMISING: trying to find an acceptable settlement .</a:t>
            </a:r>
          </a:p>
          <a:p>
            <a:r>
              <a:rPr lang="en-GB" dirty="0" smtClean="0"/>
              <a:t>COMPETING: try to satisfy your concerns at the expense or the other.</a:t>
            </a:r>
          </a:p>
          <a:p>
            <a:r>
              <a:rPr lang="en-GB" dirty="0" smtClean="0"/>
              <a:t>COLLABORATING : trying to find a win –win solution.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42D750AD-FD20-4B46-92B9-4BB882D2F563}" type="slidenum">
              <a:rPr lang="en-GB" smtClean="0"/>
              <a:t>6</a:t>
            </a:fld>
            <a:endParaRPr lang="en-GB"/>
          </a:p>
        </p:txBody>
      </p:sp>
    </p:spTree>
    <p:extLst>
      <p:ext uri="{BB962C8B-B14F-4D97-AF65-F5344CB8AC3E}">
        <p14:creationId xmlns:p14="http://schemas.microsoft.com/office/powerpoint/2010/main" val="355518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COLLABORATION is about when we must satisfy the wishes of all those involved in the conflict and respect the position of the other .</a:t>
            </a:r>
          </a:p>
          <a:p>
            <a:r>
              <a:rPr lang="en-GB" dirty="0" smtClean="0"/>
              <a:t>COMPROMISE win-lose-lose and win , by which the side resort to concessions  often we choose the compromise in many situations and we choose to give less important chapters to gain greater victories .</a:t>
            </a:r>
          </a:p>
          <a:p>
            <a:r>
              <a:rPr lang="en-GB" dirty="0" smtClean="0"/>
              <a:t>COMPETITION we must satisfy the wishes of all persons involved in the conflict . In </a:t>
            </a:r>
            <a:r>
              <a:rPr lang="en-GB" dirty="0" err="1" smtClean="0"/>
              <a:t>comparation</a:t>
            </a:r>
            <a:r>
              <a:rPr lang="en-GB" dirty="0" smtClean="0"/>
              <a:t> with the competitive style the collaboration seeks a win-win result .</a:t>
            </a:r>
          </a:p>
          <a:p>
            <a:r>
              <a:rPr lang="en-GB" dirty="0" smtClean="0"/>
              <a:t>ACCOMMODATION is about we understand the needs of the others and the relationship with others .</a:t>
            </a:r>
          </a:p>
          <a:p>
            <a:r>
              <a:rPr lang="en-GB" dirty="0" smtClean="0"/>
              <a:t>AVOIDANCE is not a good choice but, we can use it temporally when we need time to analyse the situation and develop a conflict strategy. </a:t>
            </a:r>
          </a:p>
          <a:p>
            <a:r>
              <a:rPr lang="en-GB" dirty="0" smtClean="0"/>
              <a:t>CERTAIN is about when everyone understand the instruction.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42D750AD-FD20-4B46-92B9-4BB882D2F563}" type="slidenum">
              <a:rPr lang="en-GB" smtClean="0"/>
              <a:t>7</a:t>
            </a:fld>
            <a:endParaRPr lang="en-GB"/>
          </a:p>
        </p:txBody>
      </p:sp>
    </p:spTree>
    <p:extLst>
      <p:ext uri="{BB962C8B-B14F-4D97-AF65-F5344CB8AC3E}">
        <p14:creationId xmlns:p14="http://schemas.microsoft.com/office/powerpoint/2010/main" val="830957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0"/>
              </a:spcAft>
            </a:pPr>
            <a:r>
              <a:rPr lang="en-GB" sz="1200" b="1" dirty="0" smtClean="0">
                <a:effectLst/>
                <a:latin typeface="Calibri" panose="020F0502020204030204" pitchFamily="34" charset="0"/>
                <a:ea typeface="Times New Roman" panose="02020603050405020304" pitchFamily="18" charset="0"/>
                <a:cs typeface="Times New Roman" panose="02020603050405020304" pitchFamily="18" charset="0"/>
              </a:rPr>
              <a:t>Team Development </a:t>
            </a:r>
            <a:endParaRPr lang="en-GB" sz="1200" dirty="0" smtClean="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This process of learning to work together effectively is known as team development. Research has shown that teams go through definitive stages during development</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For teams to be effective, the people in the team must be able to work together to contribute collectively to team outcomes. But this does not happen automatically: it develops as the team works together. You have probably had an experience when you have been put on a team to work on a school assignment or project. When your team first gets together, you likely sit around and look at each other, not knowing how to begin. Initially you are not a team; you are just individuals assigned to work together. Over time you get to know each other, to know what to expect from each other, to know how to divide the </a:t>
            </a:r>
            <a:r>
              <a:rPr lang="en-GB" sz="1200" dirty="0" err="1" smtClean="0">
                <a:effectLst/>
                <a:latin typeface="Calibri" panose="020F0502020204030204" pitchFamily="34" charset="0"/>
                <a:ea typeface="Times New Roman" panose="02020603050405020304" pitchFamily="18" charset="0"/>
                <a:cs typeface="Times New Roman" panose="02020603050405020304" pitchFamily="18" charset="0"/>
              </a:rPr>
              <a:t>labor</a:t>
            </a: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and assign tasks, and to know how you will coordinate your work. Through this process, you begin to operate as a team instead of a collection of individuals.</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b="1" dirty="0" smtClean="0">
                <a:effectLst/>
                <a:latin typeface="Calibri" panose="020F0502020204030204" pitchFamily="34" charset="0"/>
                <a:ea typeface="Times New Roman" panose="02020603050405020304" pitchFamily="18" charset="0"/>
                <a:cs typeface="Times New Roman" panose="02020603050405020304" pitchFamily="18" charset="0"/>
              </a:rPr>
              <a:t>Stages of Team Development</a:t>
            </a:r>
            <a:endParaRPr lang="en-GB" sz="1200" dirty="0" smtClean="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This process of learning to work together effectively is known as team development. Research has shown that teams go through definitive stages during development. Bruce </a:t>
            </a:r>
            <a:r>
              <a:rPr lang="en-GB" sz="1200" dirty="0" err="1" smtClean="0">
                <a:effectLst/>
                <a:latin typeface="Calibri" panose="020F0502020204030204" pitchFamily="34" charset="0"/>
                <a:ea typeface="Times New Roman" panose="02020603050405020304" pitchFamily="18" charset="0"/>
                <a:cs typeface="Times New Roman" panose="02020603050405020304" pitchFamily="18" charset="0"/>
              </a:rPr>
              <a:t>Tuckman</a:t>
            </a: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an educational psychologist, identified a five-stage development process that most teams follow to become high performing. He called the stages: forming, storming, norming, performing, and adjourning</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b="1" dirty="0" smtClean="0">
                <a:effectLst/>
                <a:latin typeface="Calibri" panose="020F0502020204030204" pitchFamily="34" charset="0"/>
                <a:ea typeface="Times New Roman" panose="02020603050405020304" pitchFamily="18" charset="0"/>
                <a:cs typeface="Times New Roman" panose="02020603050405020304" pitchFamily="18" charset="0"/>
              </a:rPr>
              <a:t>Forming stage</a:t>
            </a:r>
            <a:endParaRPr lang="en-GB" sz="1200" dirty="0" smtClean="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The forming stage involves a period of orientation and getting acquainted. Uncertainty is high during this stage, and people are looking for leadership and authority. A member who asserts authority or is knowledgeable may be looked to take control. Team members are asking such questions as “What does the team offer me?” “What is expected of me?” “Will I fit in?” Most interactions are social as members get to know each other.</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b="1" dirty="0" smtClean="0">
                <a:effectLst/>
                <a:latin typeface="Calibri" panose="020F0502020204030204" pitchFamily="34" charset="0"/>
                <a:ea typeface="Times New Roman" panose="02020603050405020304" pitchFamily="18" charset="0"/>
                <a:cs typeface="Times New Roman" panose="02020603050405020304" pitchFamily="18" charset="0"/>
              </a:rPr>
              <a:t>Storming stage</a:t>
            </a:r>
            <a:endParaRPr lang="en-GB" sz="1200" dirty="0" smtClean="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The storming stage is the most difficult and critical stage to pass through. It is a period marked by conflict and competition as individual personalities emerge. Team performance may actually decrease in this stage because energy is put into unproductive activities. Members may disagree on team goals, and subgroups and cliques may form around strong personalities or areas of agreement. To get through this stage, members must work to overcome obstacles, to accept individual differences, and to work through conflicting ideas on team tasks and goals. Teams can get bogged down in this stage. Failure to address conflicts may result in long-term problems.</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b="1" dirty="0" smtClean="0">
                <a:effectLst/>
                <a:latin typeface="Calibri" panose="020F0502020204030204" pitchFamily="34" charset="0"/>
                <a:ea typeface="Times New Roman" panose="02020603050405020304" pitchFamily="18" charset="0"/>
                <a:cs typeface="Times New Roman" panose="02020603050405020304" pitchFamily="18" charset="0"/>
              </a:rPr>
              <a:t>Norming stage</a:t>
            </a:r>
            <a:endParaRPr lang="en-GB" sz="1200" dirty="0" smtClean="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If teams get through the storming stage, conflict is resolved and some degree of unity emerges. In the norming stage, consensus develops around who the leader or leaders are, and individual member’s roles. Interpersonal differences begin to be resolved, and a sense of cohesion and unity emerges. Team performance increases during this stage as members learn to cooperate and begin to focus on team goals. However, the harmony is precarious, and if disagreements re-emerge the team can slide back into storming.</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b="1" dirty="0" smtClean="0">
                <a:effectLst/>
                <a:latin typeface="Calibri" panose="020F0502020204030204" pitchFamily="34" charset="0"/>
                <a:ea typeface="Times New Roman" panose="02020603050405020304" pitchFamily="18" charset="0"/>
                <a:cs typeface="Times New Roman" panose="02020603050405020304" pitchFamily="18" charset="0"/>
              </a:rPr>
              <a:t>Performing stage</a:t>
            </a:r>
            <a:endParaRPr lang="en-GB" sz="1200" dirty="0" smtClean="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In the performing stage, consensus and cooperation have been well-established and the team is mature, organized, and well-functioning. There is a clear and stable structure, and members are committed to the team’s mission. Problems and conflicts still emerge, but they are dealt with constructively. (We will discuss the role of conflict and conflict resolution in the next section). The team is focused on problem solving and meeting team goals.</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b="1" dirty="0" smtClean="0">
                <a:effectLst/>
                <a:latin typeface="Calibri" panose="020F0502020204030204" pitchFamily="34" charset="0"/>
                <a:ea typeface="Times New Roman" panose="02020603050405020304" pitchFamily="18" charset="0"/>
                <a:cs typeface="Times New Roman" panose="02020603050405020304" pitchFamily="18" charset="0"/>
              </a:rPr>
              <a:t>Adjourning stage</a:t>
            </a:r>
            <a:endParaRPr lang="en-GB" sz="1200" dirty="0" smtClean="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a:t>
            </a:r>
          </a:p>
          <a:p>
            <a:pPr>
              <a:spcAft>
                <a:spcPts val="0"/>
              </a:spcAft>
            </a:pP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In the adjourning stage, most of the team’s goals have been accomplished. The emphasis is on wrapping up final tasks and documenting the effort and results. As the work load is diminished, individual members may be reassigned to other teams, and the team disbands. There may be regret as the team ends, so a ceremonial acknowledgement of the work and success of the team can be helpful. If the team is a standing committee with </a:t>
            </a:r>
            <a:r>
              <a:rPr lang="en-GB" sz="1200" dirty="0" err="1" smtClean="0">
                <a:effectLst/>
                <a:latin typeface="Calibri" panose="020F0502020204030204" pitchFamily="34" charset="0"/>
                <a:ea typeface="Times New Roman" panose="02020603050405020304" pitchFamily="18" charset="0"/>
                <a:cs typeface="Times New Roman" panose="02020603050405020304" pitchFamily="18" charset="0"/>
              </a:rPr>
              <a:t>ongoing</a:t>
            </a:r>
            <a:r>
              <a:rPr lang="en-GB" sz="1200" dirty="0" smtClean="0">
                <a:effectLst/>
                <a:latin typeface="Calibri" panose="020F0502020204030204" pitchFamily="34" charset="0"/>
                <a:ea typeface="Times New Roman" panose="02020603050405020304" pitchFamily="18" charset="0"/>
                <a:cs typeface="Times New Roman" panose="02020603050405020304" pitchFamily="18" charset="0"/>
              </a:rPr>
              <a:t> responsibility, members may be replaced by new people and the team can go back to a forming or storming stage and repeat the development process.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42D750AD-FD20-4B46-92B9-4BB882D2F563}" type="slidenum">
              <a:rPr lang="en-GB" smtClean="0"/>
              <a:t>9</a:t>
            </a:fld>
            <a:endParaRPr lang="en-GB"/>
          </a:p>
        </p:txBody>
      </p:sp>
    </p:spTree>
    <p:extLst>
      <p:ext uri="{BB962C8B-B14F-4D97-AF65-F5344CB8AC3E}">
        <p14:creationId xmlns:p14="http://schemas.microsoft.com/office/powerpoint/2010/main" val="1572237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2D750AD-FD20-4B46-92B9-4BB882D2F563}" type="slidenum">
              <a:rPr lang="en-GB" smtClean="0"/>
              <a:t>11</a:t>
            </a:fld>
            <a:endParaRPr lang="en-GB"/>
          </a:p>
        </p:txBody>
      </p:sp>
    </p:spTree>
    <p:extLst>
      <p:ext uri="{BB962C8B-B14F-4D97-AF65-F5344CB8AC3E}">
        <p14:creationId xmlns:p14="http://schemas.microsoft.com/office/powerpoint/2010/main" val="1241520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xmlns=""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5/6/2020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70626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45399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xmlns=""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xmlns=""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5/6/2020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75671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01810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5/6/2020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19834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97918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77535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xmlns=""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5/6/2020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98587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5/6/2020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xmlns=""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58774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0707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40917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5/6/2020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00133149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78" r:id="rId5"/>
    <p:sldLayoutId id="2147483673"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lang="en-US" sz="3800" b="1" i="1"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2.png"/><Relationship Id="rId7" Type="http://schemas.openxmlformats.org/officeDocument/2006/relationships/diagramQuickStyle" Target="../diagrams/quickStyle2.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2.svg"/><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hyperlink" Target="https://smallbusiness.chron.com/disadvantages-teamwork-workplace-1937.html" TargetMode="External"/><Relationship Id="rId2" Type="http://schemas.openxmlformats.org/officeDocument/2006/relationships/hyperlink" Target="https://www.sandler.com/blog/6-benefits-of-teamwork-in-the-workplace/" TargetMode="External"/><Relationship Id="rId1" Type="http://schemas.openxmlformats.org/officeDocument/2006/relationships/slideLayout" Target="../slideLayouts/slideLayout6.xml"/><Relationship Id="rId5" Type="http://schemas.openxmlformats.org/officeDocument/2006/relationships/hyperlink" Target="https://belbin.com/about/belbin-team-roles/" TargetMode="External"/><Relationship Id="rId4" Type="http://schemas.openxmlformats.org/officeDocument/2006/relationships/hyperlink" Target="https://www.indeed.com/career-advice/career-development/steps-to-building-a-successful-team"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xmlns="" id="{02DC0967-ECFB-46A2-ADEB-01374F3D3C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07" y="0"/>
            <a:ext cx="12192001"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3">
            <a:extLst>
              <a:ext uri="{FF2B5EF4-FFF2-40B4-BE49-F238E27FC236}">
                <a16:creationId xmlns:a16="http://schemas.microsoft.com/office/drawing/2014/main" xmlns="" id="{533173E3-A708-4A63-AB1F-6729F5E53B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6" name="Rectangle 15">
            <a:extLst>
              <a:ext uri="{FF2B5EF4-FFF2-40B4-BE49-F238E27FC236}">
                <a16:creationId xmlns:a16="http://schemas.microsoft.com/office/drawing/2014/main" xmlns="" id="{9D98FDEF-0256-4AA6-B4F5-14FEE180D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6738" y="621793"/>
            <a:ext cx="10954512" cy="5614416"/>
          </a:xfrm>
          <a:prstGeom prst="rect">
            <a:avLst/>
          </a:prstGeom>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xmlns="" id="{AAB8A55A-6708-4062-B178-8E013F7D94BE}"/>
              </a:ext>
            </a:extLst>
          </p:cNvPr>
          <p:cNvSpPr>
            <a:spLocks noGrp="1"/>
          </p:cNvSpPr>
          <p:nvPr>
            <p:ph type="ctrTitle"/>
          </p:nvPr>
        </p:nvSpPr>
        <p:spPr>
          <a:xfrm>
            <a:off x="5353249" y="1907953"/>
            <a:ext cx="5716338" cy="3042706"/>
          </a:xfrm>
        </p:spPr>
        <p:txBody>
          <a:bodyPr>
            <a:normAutofit/>
          </a:bodyPr>
          <a:lstStyle/>
          <a:p>
            <a:r>
              <a:rPr lang="en-GB" sz="5400" dirty="0">
                <a:solidFill>
                  <a:schemeClr val="tx1"/>
                </a:solidFill>
              </a:rPr>
              <a:t> Strategies for Effective Team working</a:t>
            </a:r>
          </a:p>
        </p:txBody>
      </p:sp>
      <p:sp>
        <p:nvSpPr>
          <p:cNvPr id="18" name="Rectangle 17">
            <a:extLst>
              <a:ext uri="{FF2B5EF4-FFF2-40B4-BE49-F238E27FC236}">
                <a16:creationId xmlns:a16="http://schemas.microsoft.com/office/drawing/2014/main" xmlns="" id="{8ABEB269-2208-4181-9DDB-A5C2D189B2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xmlns="" id="{384CBE60-0977-4285-9BF5-9D8271989AD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1911CEBB-5C08-41C5-8954-C727FC87556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E56FA950-4DFC-4710-A30A-6E55033CA46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xmlns="" id="{297F9DD3-C63B-47C7-A8A4-40B067C96C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220" y="2299388"/>
            <a:ext cx="4354532" cy="3042705"/>
          </a:xfrm>
          <a:prstGeom prst="rect">
            <a:avLst/>
          </a:prstGeom>
        </p:spPr>
      </p:pic>
    </p:spTree>
    <p:extLst>
      <p:ext uri="{BB962C8B-B14F-4D97-AF65-F5344CB8AC3E}">
        <p14:creationId xmlns:p14="http://schemas.microsoft.com/office/powerpoint/2010/main" val="36583298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27" name="Rectangle 15">
            <a:extLst>
              <a:ext uri="{FF2B5EF4-FFF2-40B4-BE49-F238E27FC236}">
                <a16:creationId xmlns:a16="http://schemas.microsoft.com/office/drawing/2014/main" xmlns="" id="{1E94681D-2A4C-4A8D-B9B5-31D440D032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7">
            <a:extLst>
              <a:ext uri="{FF2B5EF4-FFF2-40B4-BE49-F238E27FC236}">
                <a16:creationId xmlns:a16="http://schemas.microsoft.com/office/drawing/2014/main" xmlns="" id="{685B1578-9B95-463A-91DE-797A98F7E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9" name="Rectangle 19">
            <a:extLst>
              <a:ext uri="{FF2B5EF4-FFF2-40B4-BE49-F238E27FC236}">
                <a16:creationId xmlns:a16="http://schemas.microsoft.com/office/drawing/2014/main" xmlns="" id="{B7753F1F-C532-475B-BE0D-7359EB6F86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0" name="Rectangle 21">
            <a:extLst>
              <a:ext uri="{FF2B5EF4-FFF2-40B4-BE49-F238E27FC236}">
                <a16:creationId xmlns:a16="http://schemas.microsoft.com/office/drawing/2014/main" xmlns="" id="{0EB72A9B-FD82-4F09-BF1E-D39311D3A0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3">
            <a:extLst>
              <a:ext uri="{FF2B5EF4-FFF2-40B4-BE49-F238E27FC236}">
                <a16:creationId xmlns:a16="http://schemas.microsoft.com/office/drawing/2014/main" xmlns="" id="{DD39B371-6E4E-4070-AB4E-4D788405A5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xmlns="" id="{B937DAED-8BFE-4563-BB45-B5E554D70A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8" name="Title 7">
            <a:extLst>
              <a:ext uri="{FF2B5EF4-FFF2-40B4-BE49-F238E27FC236}">
                <a16:creationId xmlns:a16="http://schemas.microsoft.com/office/drawing/2014/main" xmlns="" id="{F721C935-0AFA-4EE4-9BF1-D5DF3E0E41C1}"/>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sz="4400" dirty="0"/>
              <a:t> </a:t>
            </a:r>
            <a:r>
              <a:rPr lang="en-US" sz="4400" u="sng" dirty="0"/>
              <a:t>Content</a:t>
            </a:r>
            <a:r>
              <a:rPr lang="en-US" sz="4400" dirty="0"/>
              <a:t> </a:t>
            </a:r>
            <a:br>
              <a:rPr lang="en-US" sz="4400" dirty="0"/>
            </a:br>
            <a:r>
              <a:rPr lang="en-US" sz="4400" dirty="0"/>
              <a:t> </a:t>
            </a:r>
          </a:p>
        </p:txBody>
      </p:sp>
      <p:graphicFrame>
        <p:nvGraphicFramePr>
          <p:cNvPr id="11" name="TextBox 8">
            <a:extLst>
              <a:ext uri="{FF2B5EF4-FFF2-40B4-BE49-F238E27FC236}">
                <a16:creationId xmlns:a16="http://schemas.microsoft.com/office/drawing/2014/main" xmlns="" id="{6FB59C94-915B-4DC4-A54A-C53AF34D8553}"/>
              </a:ext>
            </a:extLst>
          </p:cNvPr>
          <p:cNvGraphicFramePr/>
          <p:nvPr>
            <p:extLst>
              <p:ext uri="{D42A27DB-BD31-4B8C-83A1-F6EECF244321}">
                <p14:modId xmlns:p14="http://schemas.microsoft.com/office/powerpoint/2010/main" val="477197818"/>
              </p:ext>
            </p:extLst>
          </p:nvPr>
        </p:nvGraphicFramePr>
        <p:xfrm>
          <a:off x="371856" y="1212786"/>
          <a:ext cx="11448288" cy="4737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65028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descr="Cheers">
            <a:extLst>
              <a:ext uri="{FF2B5EF4-FFF2-40B4-BE49-F238E27FC236}">
                <a16:creationId xmlns:a16="http://schemas.microsoft.com/office/drawing/2014/main" xmlns="" id="{9E5F39FE-1EA6-4C39-AF9F-316321499E6E}"/>
              </a:ext>
            </a:extLst>
          </p:cNvPr>
          <p:cNvSpPr/>
          <p:nvPr/>
        </p:nvSpPr>
        <p:spPr>
          <a:xfrm>
            <a:off x="1976285" y="560440"/>
            <a:ext cx="8200100" cy="586776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glow rad="127000">
              <a:srgbClr val="FFFF00"/>
            </a:glow>
          </a:effectLst>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9" name="TextBox 8">
            <a:extLst>
              <a:ext uri="{FF2B5EF4-FFF2-40B4-BE49-F238E27FC236}">
                <a16:creationId xmlns:a16="http://schemas.microsoft.com/office/drawing/2014/main" xmlns="" id="{79F05F87-D215-440B-A9A6-14B51B83AC4E}"/>
              </a:ext>
            </a:extLst>
          </p:cNvPr>
          <p:cNvSpPr txBox="1"/>
          <p:nvPr/>
        </p:nvSpPr>
        <p:spPr>
          <a:xfrm>
            <a:off x="2211859" y="630195"/>
            <a:ext cx="8167817" cy="1107996"/>
          </a:xfrm>
          <a:prstGeom prst="rect">
            <a:avLst/>
          </a:prstGeom>
          <a:noFill/>
        </p:spPr>
        <p:txBody>
          <a:bodyPr wrap="square" rtlCol="0">
            <a:spAutoFit/>
          </a:bodyPr>
          <a:lstStyle/>
          <a:p>
            <a:pPr algn="ctr"/>
            <a:r>
              <a:rPr lang="en-GB" sz="4800" u="sng" dirty="0">
                <a:latin typeface="+mj-lt"/>
              </a:rPr>
              <a:t>Benefits of team working </a:t>
            </a:r>
          </a:p>
          <a:p>
            <a:endParaRPr lang="en-GB" dirty="0"/>
          </a:p>
        </p:txBody>
      </p:sp>
      <p:sp>
        <p:nvSpPr>
          <p:cNvPr id="10" name="TextBox 9">
            <a:extLst>
              <a:ext uri="{FF2B5EF4-FFF2-40B4-BE49-F238E27FC236}">
                <a16:creationId xmlns:a16="http://schemas.microsoft.com/office/drawing/2014/main" xmlns="" id="{1927278E-B336-4FC8-8170-69E77C4E3FA7}"/>
              </a:ext>
            </a:extLst>
          </p:cNvPr>
          <p:cNvSpPr txBox="1"/>
          <p:nvPr/>
        </p:nvSpPr>
        <p:spPr>
          <a:xfrm>
            <a:off x="1037968" y="2063578"/>
            <a:ext cx="5058032" cy="2492990"/>
          </a:xfrm>
          <a:prstGeom prst="rect">
            <a:avLst/>
          </a:prstGeom>
          <a:noFill/>
        </p:spPr>
        <p:txBody>
          <a:bodyPr wrap="square" rtlCol="0">
            <a:spAutoFit/>
          </a:bodyPr>
          <a:lstStyle/>
          <a:p>
            <a:pPr algn="ctr"/>
            <a:r>
              <a:rPr lang="en-GB" sz="2400" i="1" u="sng" dirty="0"/>
              <a:t>Advantages</a:t>
            </a:r>
            <a:r>
              <a:rPr lang="en-GB" sz="2400" dirty="0"/>
              <a:t> </a:t>
            </a:r>
          </a:p>
          <a:p>
            <a:pPr marL="342900" indent="-342900" algn="ctr">
              <a:buFont typeface="Wingdings" panose="05000000000000000000" pitchFamily="2" charset="2"/>
              <a:buChar char="ü"/>
            </a:pPr>
            <a:endParaRPr lang="en-GB" sz="2400" dirty="0"/>
          </a:p>
          <a:p>
            <a:pPr marL="285750" indent="-285750">
              <a:buFont typeface="Wingdings" panose="05000000000000000000" pitchFamily="2" charset="2"/>
              <a:buChar char="ü"/>
            </a:pPr>
            <a:r>
              <a:rPr lang="en-GB" dirty="0"/>
              <a:t>Two heads are better than </a:t>
            </a:r>
            <a:r>
              <a:rPr lang="en-GB" dirty="0" smtClean="0"/>
              <a:t>one</a:t>
            </a:r>
          </a:p>
          <a:p>
            <a:pPr marL="285750" indent="-285750">
              <a:buFont typeface="Wingdings" panose="05000000000000000000" pitchFamily="2" charset="2"/>
              <a:buChar char="ü"/>
            </a:pPr>
            <a:r>
              <a:rPr lang="en-GB" dirty="0" smtClean="0"/>
              <a:t>Creating a form of bond that allows each team member to rely on each other.</a:t>
            </a:r>
          </a:p>
          <a:p>
            <a:pPr marL="285750" indent="-285750">
              <a:buFont typeface="Wingdings" panose="05000000000000000000" pitchFamily="2" charset="2"/>
              <a:buChar char="ü"/>
            </a:pPr>
            <a:r>
              <a:rPr lang="en-GB" dirty="0" smtClean="0"/>
              <a:t>Improving </a:t>
            </a:r>
            <a:r>
              <a:rPr lang="en-GB" dirty="0"/>
              <a:t>each other strengths and skills, helping the see their full potential</a:t>
            </a:r>
          </a:p>
          <a:p>
            <a:pPr marL="285750" indent="-285750">
              <a:buFont typeface="Wingdings" panose="05000000000000000000" pitchFamily="2" charset="2"/>
              <a:buChar char="ü"/>
            </a:pPr>
            <a:r>
              <a:rPr lang="en-GB" dirty="0"/>
              <a:t>sandler.com (9 August 2017).</a:t>
            </a:r>
          </a:p>
        </p:txBody>
      </p:sp>
      <p:sp>
        <p:nvSpPr>
          <p:cNvPr id="11" name="TextBox 10">
            <a:extLst>
              <a:ext uri="{FF2B5EF4-FFF2-40B4-BE49-F238E27FC236}">
                <a16:creationId xmlns:a16="http://schemas.microsoft.com/office/drawing/2014/main" xmlns="" id="{BE36D290-E1D2-45CD-9804-9BDB61855E36}"/>
              </a:ext>
            </a:extLst>
          </p:cNvPr>
          <p:cNvSpPr txBox="1"/>
          <p:nvPr/>
        </p:nvSpPr>
        <p:spPr>
          <a:xfrm>
            <a:off x="6639712" y="2080051"/>
            <a:ext cx="5058032" cy="2769989"/>
          </a:xfrm>
          <a:prstGeom prst="rect">
            <a:avLst/>
          </a:prstGeom>
          <a:noFill/>
        </p:spPr>
        <p:txBody>
          <a:bodyPr wrap="square" rtlCol="0">
            <a:spAutoFit/>
          </a:bodyPr>
          <a:lstStyle/>
          <a:p>
            <a:pPr algn="ctr"/>
            <a:r>
              <a:rPr lang="en-GB" sz="2400" i="1" u="sng" dirty="0"/>
              <a:t>Disadvantages</a:t>
            </a:r>
          </a:p>
          <a:p>
            <a:pPr algn="ctr"/>
            <a:r>
              <a:rPr lang="en-GB" sz="2400" dirty="0"/>
              <a:t> </a:t>
            </a:r>
          </a:p>
          <a:p>
            <a:pPr marL="285750" indent="-285750">
              <a:buFont typeface="Arial" panose="020B0604020202020204" pitchFamily="34" charset="0"/>
              <a:buChar char="•"/>
            </a:pPr>
            <a:r>
              <a:rPr lang="en-GB" dirty="0"/>
              <a:t> Clashes and Conflicts</a:t>
            </a:r>
          </a:p>
          <a:p>
            <a:pPr marL="285750" indent="-285750">
              <a:buFont typeface="Arial" panose="020B0604020202020204" pitchFamily="34" charset="0"/>
              <a:buChar char="•"/>
            </a:pPr>
            <a:r>
              <a:rPr lang="en-GB" dirty="0"/>
              <a:t>Time consuming</a:t>
            </a:r>
          </a:p>
          <a:p>
            <a:pPr marL="285750" indent="-285750">
              <a:buFont typeface="Arial" panose="020B0604020202020204" pitchFamily="34" charset="0"/>
              <a:buChar char="•"/>
            </a:pPr>
            <a:r>
              <a:rPr lang="en-GB" dirty="0"/>
              <a:t>Lazy members</a:t>
            </a:r>
          </a:p>
          <a:p>
            <a:pPr marL="285750" indent="-285750">
              <a:buFont typeface="Arial" panose="020B0604020202020204" pitchFamily="34" charset="0"/>
              <a:buChar char="•"/>
            </a:pPr>
            <a:r>
              <a:rPr lang="en-GB" dirty="0"/>
              <a:t>Authority seekers </a:t>
            </a:r>
          </a:p>
          <a:p>
            <a:pPr marL="285750" indent="-285750">
              <a:buFont typeface="Arial" panose="020B0604020202020204" pitchFamily="34" charset="0"/>
              <a:buChar char="•"/>
            </a:pPr>
            <a:r>
              <a:rPr lang="en-GB" dirty="0"/>
              <a:t>Selfishness</a:t>
            </a:r>
          </a:p>
          <a:p>
            <a:pPr marL="285750" indent="-285750">
              <a:buFont typeface="Arial" panose="020B0604020202020204" pitchFamily="34" charset="0"/>
              <a:buChar char="•"/>
            </a:pPr>
            <a:r>
              <a:rPr lang="en-GB" dirty="0"/>
              <a:t>smallbusiness.chron.com  (</a:t>
            </a:r>
            <a:r>
              <a:rPr lang="en-GB" i="1" dirty="0"/>
              <a:t>January 25, 2019) </a:t>
            </a:r>
            <a:r>
              <a:rPr lang="en-GB" dirty="0"/>
              <a:t>    </a:t>
            </a:r>
          </a:p>
        </p:txBody>
      </p:sp>
    </p:spTree>
    <p:extLst>
      <p:ext uri="{BB962C8B-B14F-4D97-AF65-F5344CB8AC3E}">
        <p14:creationId xmlns:p14="http://schemas.microsoft.com/office/powerpoint/2010/main" val="32111616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4231F8-31BF-439A-8291-F89E29E7E2DA}"/>
              </a:ext>
            </a:extLst>
          </p:cNvPr>
          <p:cNvSpPr>
            <a:spLocks noGrp="1"/>
          </p:cNvSpPr>
          <p:nvPr>
            <p:ph type="title"/>
          </p:nvPr>
        </p:nvSpPr>
        <p:spPr>
          <a:xfrm>
            <a:off x="947351" y="577164"/>
            <a:ext cx="10058400" cy="1371600"/>
          </a:xfrm>
        </p:spPr>
        <p:txBody>
          <a:bodyPr>
            <a:normAutofit fontScale="90000"/>
          </a:bodyPr>
          <a:lstStyle/>
          <a:p>
            <a:pPr algn="ctr"/>
            <a:r>
              <a:rPr lang="en-GB" sz="4000" u="sng" dirty="0"/>
              <a:t>Stages of team </a:t>
            </a:r>
            <a:br>
              <a:rPr lang="en-GB" sz="4000" u="sng" dirty="0"/>
            </a:br>
            <a:r>
              <a:rPr lang="en-GB" sz="4000" u="sng" dirty="0"/>
              <a:t>development</a:t>
            </a:r>
            <a:r>
              <a:rPr lang="en-US" sz="4000" u="sng" dirty="0"/>
              <a:t/>
            </a:r>
            <a:br>
              <a:rPr lang="en-US" sz="4000" u="sng" dirty="0"/>
            </a:br>
            <a:endParaRPr lang="en-GB" u="sng" dirty="0"/>
          </a:p>
        </p:txBody>
      </p:sp>
      <p:sp>
        <p:nvSpPr>
          <p:cNvPr id="5" name="Rectangle 4" descr="Group">
            <a:extLst>
              <a:ext uri="{FF2B5EF4-FFF2-40B4-BE49-F238E27FC236}">
                <a16:creationId xmlns:a16="http://schemas.microsoft.com/office/drawing/2014/main" xmlns="" id="{351CA82B-EDC1-4DB2-8FB0-B051E7647991}"/>
              </a:ext>
            </a:extLst>
          </p:cNvPr>
          <p:cNvSpPr/>
          <p:nvPr/>
        </p:nvSpPr>
        <p:spPr>
          <a:xfrm>
            <a:off x="1975794" y="1668162"/>
            <a:ext cx="8240412" cy="3854794"/>
          </a:xfrm>
          <a:prstGeom prst="rect">
            <a:avLst/>
          </a:prstGeom>
          <a:blipFill>
            <a:blip r:embed="rId3">
              <a:lum bright="-40000" contrast="-20000"/>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glow rad="127000">
              <a:schemeClr val="bg1"/>
            </a:glow>
            <a:outerShdw blurRad="50800" dist="50800" dir="5400000" algn="ctr" rotWithShape="0">
              <a:srgbClr val="00B050"/>
            </a:outerShdw>
          </a:effectLst>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3" name="TextBox 2"/>
          <p:cNvSpPr txBox="1"/>
          <p:nvPr/>
        </p:nvSpPr>
        <p:spPr>
          <a:xfrm>
            <a:off x="792480" y="1914144"/>
            <a:ext cx="10741152" cy="4659737"/>
          </a:xfrm>
          <a:prstGeom prst="rect">
            <a:avLst/>
          </a:prstGeom>
          <a:noFill/>
        </p:spPr>
        <p:txBody>
          <a:bodyPr wrap="square" rtlCol="0">
            <a:spAutoFit/>
          </a:bodyPr>
          <a:lstStyle/>
          <a:p>
            <a:pPr marL="342900" lvl="0" indent="-342900">
              <a:lnSpc>
                <a:spcPct val="80000"/>
              </a:lnSpc>
              <a:buChar char="•"/>
            </a:pPr>
            <a:r>
              <a:rPr lang="en-GB" sz="2800" dirty="0"/>
              <a:t>Forming- In this first stage, the team members will meet and get to know each other. Team leaders need to discover the skills and strengths of each member to know what task suits each.</a:t>
            </a:r>
          </a:p>
          <a:p>
            <a:pPr marL="342900" lvl="0" indent="-342900">
              <a:lnSpc>
                <a:spcPct val="80000"/>
              </a:lnSpc>
              <a:buChar char="•"/>
            </a:pPr>
            <a:r>
              <a:rPr lang="en-GB" sz="2800" dirty="0"/>
              <a:t>Storming- In this stage of development, conflicts, criticism and tension usually occur between team members</a:t>
            </a:r>
          </a:p>
          <a:p>
            <a:pPr marL="342900" lvl="0" indent="-342900">
              <a:lnSpc>
                <a:spcPct val="80000"/>
              </a:lnSpc>
              <a:buChar char="•"/>
            </a:pPr>
            <a:r>
              <a:rPr lang="en-GB" sz="2800" dirty="0"/>
              <a:t>Norming- This stage is about collaboration and cooperation. Already every member of the team knows what to do</a:t>
            </a:r>
          </a:p>
          <a:p>
            <a:pPr marL="342900" lvl="0" indent="-342900">
              <a:lnSpc>
                <a:spcPct val="80000"/>
              </a:lnSpc>
              <a:buChar char="•"/>
            </a:pPr>
            <a:r>
              <a:rPr lang="en-GB" sz="2800" dirty="0"/>
              <a:t>Performing- At this stage team members focus on achieving goals</a:t>
            </a:r>
          </a:p>
          <a:p>
            <a:pPr marL="342900" lvl="0" indent="-342900">
              <a:lnSpc>
                <a:spcPct val="80000"/>
              </a:lnSpc>
              <a:buChar char="•"/>
            </a:pPr>
            <a:r>
              <a:rPr lang="en-GB" sz="2800" dirty="0"/>
              <a:t>Adjourning- At this stage, usually the team disbands, either they have already finished the project successfully or because of poor performance</a:t>
            </a:r>
          </a:p>
          <a:p>
            <a:endParaRPr lang="en-GB" sz="2800" dirty="0"/>
          </a:p>
        </p:txBody>
      </p:sp>
    </p:spTree>
    <p:extLst>
      <p:ext uri="{BB962C8B-B14F-4D97-AF65-F5344CB8AC3E}">
        <p14:creationId xmlns:p14="http://schemas.microsoft.com/office/powerpoint/2010/main" val="40494126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descr="Users">
            <a:extLst>
              <a:ext uri="{FF2B5EF4-FFF2-40B4-BE49-F238E27FC236}">
                <a16:creationId xmlns:a16="http://schemas.microsoft.com/office/drawing/2014/main" xmlns="" id="{E248DB9A-E023-4D63-95E6-87A853A98BA0}"/>
              </a:ext>
            </a:extLst>
          </p:cNvPr>
          <p:cNvSpPr/>
          <p:nvPr/>
        </p:nvSpPr>
        <p:spPr>
          <a:xfrm>
            <a:off x="-226540" y="-518984"/>
            <a:ext cx="12418540" cy="737698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glow rad="127000">
              <a:srgbClr val="00B050"/>
            </a:glow>
          </a:effectLst>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2" name="Title 1">
            <a:extLst>
              <a:ext uri="{FF2B5EF4-FFF2-40B4-BE49-F238E27FC236}">
                <a16:creationId xmlns:a16="http://schemas.microsoft.com/office/drawing/2014/main" xmlns="" id="{7A5FECAD-9828-4490-BC8A-71EF07148E58}"/>
              </a:ext>
            </a:extLst>
          </p:cNvPr>
          <p:cNvSpPr>
            <a:spLocks noGrp="1"/>
          </p:cNvSpPr>
          <p:nvPr>
            <p:ph type="title"/>
          </p:nvPr>
        </p:nvSpPr>
        <p:spPr/>
        <p:txBody>
          <a:bodyPr/>
          <a:lstStyle/>
          <a:p>
            <a:pPr algn="ctr"/>
            <a:r>
              <a:rPr lang="en-GB" sz="4000" u="sng" dirty="0"/>
              <a:t>Team </a:t>
            </a:r>
            <a:r>
              <a:rPr lang="en-GB" sz="4000" u="sng" dirty="0" smtClean="0"/>
              <a:t>roles By </a:t>
            </a:r>
            <a:r>
              <a:rPr lang="en-GB" sz="4000" u="sng" dirty="0" err="1" smtClean="0"/>
              <a:t>Belbin</a:t>
            </a:r>
            <a:r>
              <a:rPr lang="en-GB" u="sng" dirty="0"/>
              <a:t/>
            </a:r>
            <a:br>
              <a:rPr lang="en-GB" u="sng" dirty="0"/>
            </a:br>
            <a:endParaRPr lang="en-GB" u="sng" dirty="0"/>
          </a:p>
        </p:txBody>
      </p:sp>
      <p:sp>
        <p:nvSpPr>
          <p:cNvPr id="6" name="TextBox 5"/>
          <p:cNvSpPr txBox="1"/>
          <p:nvPr/>
        </p:nvSpPr>
        <p:spPr>
          <a:xfrm>
            <a:off x="1548384" y="1670304"/>
            <a:ext cx="8473440" cy="6740307"/>
          </a:xfrm>
          <a:prstGeom prst="rect">
            <a:avLst/>
          </a:prstGeom>
          <a:noFill/>
        </p:spPr>
        <p:txBody>
          <a:bodyPr wrap="square" rtlCol="0">
            <a:spAutoFit/>
          </a:bodyPr>
          <a:lstStyle/>
          <a:p>
            <a:pPr marL="285750" indent="-285750">
              <a:buFont typeface="Arial" pitchFamily="34" charset="0"/>
              <a:buChar char="•"/>
            </a:pPr>
            <a:r>
              <a:rPr lang="en-US" sz="5400" dirty="0"/>
              <a:t>Leader</a:t>
            </a:r>
          </a:p>
          <a:p>
            <a:pPr marL="285750" indent="-285750">
              <a:buFont typeface="Arial" pitchFamily="34" charset="0"/>
              <a:buChar char="•"/>
            </a:pPr>
            <a:r>
              <a:rPr lang="en-US" sz="5400" dirty="0"/>
              <a:t>Challenger</a:t>
            </a:r>
          </a:p>
          <a:p>
            <a:pPr marL="285750" indent="-285750">
              <a:buFont typeface="Arial" pitchFamily="34" charset="0"/>
              <a:buChar char="•"/>
            </a:pPr>
            <a:r>
              <a:rPr lang="en-GB" sz="5400" dirty="0"/>
              <a:t>Doer</a:t>
            </a:r>
          </a:p>
          <a:p>
            <a:pPr marL="285750" indent="-285750">
              <a:buFont typeface="Arial" pitchFamily="34" charset="0"/>
              <a:buChar char="•"/>
            </a:pPr>
            <a:r>
              <a:rPr lang="en-GB" sz="5400" dirty="0"/>
              <a:t>Thinker</a:t>
            </a:r>
          </a:p>
          <a:p>
            <a:pPr marL="285750" indent="-285750">
              <a:buFont typeface="Arial" pitchFamily="34" charset="0"/>
              <a:buChar char="•"/>
            </a:pPr>
            <a:r>
              <a:rPr lang="en-GB" sz="5400" dirty="0"/>
              <a:t>Supporter</a:t>
            </a:r>
          </a:p>
          <a:p>
            <a:pPr marL="285750" indent="-285750">
              <a:buFont typeface="Arial" pitchFamily="34" charset="0"/>
              <a:buChar char="•"/>
            </a:pPr>
            <a:endParaRPr lang="en-GB" sz="5400" dirty="0"/>
          </a:p>
          <a:p>
            <a:pPr marL="285750" indent="-285750">
              <a:buFont typeface="Arial" pitchFamily="34" charset="0"/>
              <a:buChar char="•"/>
            </a:pPr>
            <a:endParaRPr lang="en-GB" sz="5400" dirty="0"/>
          </a:p>
          <a:p>
            <a:pPr marL="285750" indent="-285750">
              <a:buFont typeface="Arial" pitchFamily="34" charset="0"/>
              <a:buChar char="•"/>
            </a:pPr>
            <a:endParaRPr lang="en-GB" sz="5400" dirty="0"/>
          </a:p>
        </p:txBody>
      </p:sp>
    </p:spTree>
    <p:extLst>
      <p:ext uri="{BB962C8B-B14F-4D97-AF65-F5344CB8AC3E}">
        <p14:creationId xmlns:p14="http://schemas.microsoft.com/office/powerpoint/2010/main" val="6303880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descr="Warning">
            <a:extLst>
              <a:ext uri="{FF2B5EF4-FFF2-40B4-BE49-F238E27FC236}">
                <a16:creationId xmlns:a16="http://schemas.microsoft.com/office/drawing/2014/main" xmlns="" id="{68CA9F9D-4BF0-4CEC-9740-2FC4A83497B6}"/>
              </a:ext>
            </a:extLst>
          </p:cNvPr>
          <p:cNvSpPr/>
          <p:nvPr/>
        </p:nvSpPr>
        <p:spPr>
          <a:xfrm>
            <a:off x="1013254" y="1183183"/>
            <a:ext cx="9897762" cy="4491633"/>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glow rad="127000">
              <a:srgbClr val="FF0000"/>
            </a:glow>
          </a:effectLst>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2" name="Title 1">
            <a:extLst>
              <a:ext uri="{FF2B5EF4-FFF2-40B4-BE49-F238E27FC236}">
                <a16:creationId xmlns:a16="http://schemas.microsoft.com/office/drawing/2014/main" xmlns="" id="{B4595552-0738-47FF-802E-6CF57E048611}"/>
              </a:ext>
            </a:extLst>
          </p:cNvPr>
          <p:cNvSpPr>
            <a:spLocks noGrp="1"/>
          </p:cNvSpPr>
          <p:nvPr>
            <p:ph type="title"/>
          </p:nvPr>
        </p:nvSpPr>
        <p:spPr/>
        <p:txBody>
          <a:bodyPr/>
          <a:lstStyle/>
          <a:p>
            <a:pPr algn="ctr"/>
            <a:r>
              <a:rPr lang="en-GB" u="sng" dirty="0"/>
              <a:t>Managing conflict </a:t>
            </a:r>
            <a:r>
              <a:rPr lang="en-US" u="sng" dirty="0"/>
              <a:t/>
            </a:r>
            <a:br>
              <a:rPr lang="en-US" u="sng" dirty="0"/>
            </a:br>
            <a:endParaRPr lang="en-GB" u="sng" dirty="0"/>
          </a:p>
        </p:txBody>
      </p:sp>
      <p:sp>
        <p:nvSpPr>
          <p:cNvPr id="3" name="TextBox 2"/>
          <p:cNvSpPr txBox="1"/>
          <p:nvPr/>
        </p:nvSpPr>
        <p:spPr>
          <a:xfrm>
            <a:off x="1013254" y="1316736"/>
            <a:ext cx="10081466" cy="4524315"/>
          </a:xfrm>
          <a:prstGeom prst="rect">
            <a:avLst/>
          </a:prstGeom>
          <a:noFill/>
        </p:spPr>
        <p:txBody>
          <a:bodyPr wrap="square" rtlCol="0">
            <a:spAutoFit/>
          </a:bodyPr>
          <a:lstStyle/>
          <a:p>
            <a:pPr marL="285750" indent="-285750">
              <a:buFont typeface="Arial" pitchFamily="34" charset="0"/>
              <a:buChar char="•"/>
            </a:pPr>
            <a:r>
              <a:rPr lang="en-GB" sz="3200" dirty="0"/>
              <a:t>Kenneth Thomas and  Ralph </a:t>
            </a:r>
            <a:r>
              <a:rPr lang="en-GB" sz="3200" dirty="0" err="1"/>
              <a:t>Kilmann</a:t>
            </a:r>
            <a:r>
              <a:rPr lang="en-GB" sz="3200" dirty="0"/>
              <a:t> (1970) model </a:t>
            </a:r>
          </a:p>
          <a:p>
            <a:pPr marL="285750" indent="-285750">
              <a:buFont typeface="Arial" pitchFamily="34" charset="0"/>
              <a:buChar char="•"/>
            </a:pPr>
            <a:r>
              <a:rPr lang="en-GB" sz="3200" dirty="0"/>
              <a:t>K. Thomas and R. </a:t>
            </a:r>
            <a:r>
              <a:rPr lang="en-GB" sz="3200" dirty="0" err="1"/>
              <a:t>Kilmann</a:t>
            </a:r>
            <a:r>
              <a:rPr lang="en-GB" sz="3200" dirty="0"/>
              <a:t> came with model of conflict describing the conflict as the condition in which people concerns are </a:t>
            </a:r>
            <a:r>
              <a:rPr lang="en-GB" sz="3200" dirty="0" err="1"/>
              <a:t>incomparables</a:t>
            </a:r>
            <a:r>
              <a:rPr lang="en-GB" sz="3200" dirty="0"/>
              <a:t> </a:t>
            </a:r>
          </a:p>
          <a:p>
            <a:pPr marL="285750" indent="-285750">
              <a:buFont typeface="Arial" pitchFamily="34" charset="0"/>
              <a:buChar char="•"/>
            </a:pPr>
            <a:r>
              <a:rPr lang="en-GB" sz="3200" dirty="0"/>
              <a:t>T. </a:t>
            </a:r>
            <a:r>
              <a:rPr lang="en-GB" sz="3200" dirty="0" err="1"/>
              <a:t>Kilmann</a:t>
            </a:r>
            <a:r>
              <a:rPr lang="en-GB" sz="3200" dirty="0"/>
              <a:t> came with two dimensions when choosing a course of action in a conflict situation , these are assertiveness and cooperativeness. </a:t>
            </a:r>
          </a:p>
          <a:p>
            <a:pPr marL="285750" indent="-285750">
              <a:buFont typeface="Arial" pitchFamily="34" charset="0"/>
              <a:buChar char="•"/>
            </a:pPr>
            <a:r>
              <a:rPr lang="en-GB" sz="3200" dirty="0"/>
              <a:t>Cooperation and concern for self or assertiveness</a:t>
            </a:r>
          </a:p>
          <a:p>
            <a:pPr marL="285750" indent="-285750">
              <a:buFont typeface="Arial" pitchFamily="34" charset="0"/>
              <a:buChar char="•"/>
            </a:pPr>
            <a:endParaRPr lang="en-GB" sz="3200" dirty="0"/>
          </a:p>
        </p:txBody>
      </p:sp>
    </p:spTree>
    <p:extLst>
      <p:ext uri="{BB962C8B-B14F-4D97-AF65-F5344CB8AC3E}">
        <p14:creationId xmlns:p14="http://schemas.microsoft.com/office/powerpoint/2010/main" val="40961492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strategies for conflict resolution </a:t>
            </a:r>
            <a:br>
              <a:rPr lang="en-GB" dirty="0"/>
            </a:br>
            <a:endParaRPr lang="en-GB" dirty="0"/>
          </a:p>
        </p:txBody>
      </p:sp>
      <p:sp>
        <p:nvSpPr>
          <p:cNvPr id="3" name="Rectangle 2"/>
          <p:cNvSpPr/>
          <p:nvPr/>
        </p:nvSpPr>
        <p:spPr>
          <a:xfrm>
            <a:off x="3048000" y="2413338"/>
            <a:ext cx="6096000" cy="3046988"/>
          </a:xfrm>
          <a:prstGeom prst="rect">
            <a:avLst/>
          </a:prstGeom>
        </p:spPr>
        <p:txBody>
          <a:bodyPr>
            <a:spAutoFit/>
          </a:bodyPr>
          <a:lstStyle/>
          <a:p>
            <a:pPr marL="342900" indent="-342900" algn="just">
              <a:buFont typeface="Arial" panose="020B0604020202020204" pitchFamily="34" charset="0"/>
              <a:buChar char="•"/>
            </a:pPr>
            <a:r>
              <a:rPr lang="en-GB" sz="3200" dirty="0" smtClean="0"/>
              <a:t>Collaboration</a:t>
            </a:r>
            <a:endParaRPr lang="en-GB" sz="3200" dirty="0"/>
          </a:p>
          <a:p>
            <a:pPr marL="342900" indent="-342900" algn="just">
              <a:buFont typeface="Arial" panose="020B0604020202020204" pitchFamily="34" charset="0"/>
              <a:buChar char="•"/>
            </a:pPr>
            <a:r>
              <a:rPr lang="en-GB" sz="3200" dirty="0"/>
              <a:t>Compromise</a:t>
            </a:r>
          </a:p>
          <a:p>
            <a:pPr marL="342900" indent="-342900" algn="just">
              <a:buFont typeface="Arial" panose="020B0604020202020204" pitchFamily="34" charset="0"/>
              <a:buChar char="•"/>
            </a:pPr>
            <a:r>
              <a:rPr lang="en-GB" sz="3200" dirty="0"/>
              <a:t>Competition</a:t>
            </a:r>
          </a:p>
          <a:p>
            <a:pPr marL="342900" indent="-342900" algn="just">
              <a:buFont typeface="Arial" panose="020B0604020202020204" pitchFamily="34" charset="0"/>
              <a:buChar char="•"/>
            </a:pPr>
            <a:r>
              <a:rPr lang="en-GB" sz="3200" dirty="0"/>
              <a:t>Accommodating</a:t>
            </a:r>
          </a:p>
          <a:p>
            <a:pPr marL="342900" indent="-342900" algn="just">
              <a:buFont typeface="Arial" panose="020B0604020202020204" pitchFamily="34" charset="0"/>
              <a:buChar char="•"/>
            </a:pPr>
            <a:r>
              <a:rPr lang="en-GB" sz="3200" dirty="0"/>
              <a:t>Avoidance</a:t>
            </a:r>
          </a:p>
          <a:p>
            <a:pPr marL="342900" indent="-342900" algn="just">
              <a:buFont typeface="Arial" panose="020B0604020202020204" pitchFamily="34" charset="0"/>
              <a:buChar char="•"/>
            </a:pPr>
            <a:r>
              <a:rPr lang="en-GB" sz="3200" dirty="0"/>
              <a:t>Certain</a:t>
            </a:r>
            <a:endParaRPr lang="en-GB" sz="3200" dirty="0"/>
          </a:p>
        </p:txBody>
      </p:sp>
    </p:spTree>
    <p:extLst>
      <p:ext uri="{BB962C8B-B14F-4D97-AF65-F5344CB8AC3E}">
        <p14:creationId xmlns:p14="http://schemas.microsoft.com/office/powerpoint/2010/main" val="20277967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way or strategies to resolve conflict</a:t>
            </a:r>
          </a:p>
        </p:txBody>
      </p:sp>
      <p:sp>
        <p:nvSpPr>
          <p:cNvPr id="3" name="TextBox 2"/>
          <p:cNvSpPr txBox="1"/>
          <p:nvPr/>
        </p:nvSpPr>
        <p:spPr>
          <a:xfrm>
            <a:off x="1097280" y="2389632"/>
            <a:ext cx="10204704" cy="4524315"/>
          </a:xfrm>
          <a:prstGeom prst="rect">
            <a:avLst/>
          </a:prstGeom>
          <a:noFill/>
        </p:spPr>
        <p:txBody>
          <a:bodyPr wrap="square" rtlCol="0">
            <a:spAutoFit/>
          </a:bodyPr>
          <a:lstStyle/>
          <a:p>
            <a:pPr marL="285750" indent="-285750">
              <a:buFont typeface="Arial" pitchFamily="34" charset="0"/>
              <a:buChar char="•"/>
            </a:pPr>
            <a:r>
              <a:rPr lang="en-GB" sz="3200" dirty="0"/>
              <a:t>Understand the situation </a:t>
            </a:r>
          </a:p>
          <a:p>
            <a:pPr marL="285750" indent="-285750">
              <a:buFont typeface="Arial" pitchFamily="34" charset="0"/>
              <a:buChar char="•"/>
            </a:pPr>
            <a:r>
              <a:rPr lang="en-GB" sz="3200" dirty="0"/>
              <a:t>Acknowledge the problem </a:t>
            </a:r>
          </a:p>
          <a:p>
            <a:pPr marL="285750" indent="-285750">
              <a:buFont typeface="Arial" pitchFamily="34" charset="0"/>
              <a:buChar char="•"/>
            </a:pPr>
            <a:r>
              <a:rPr lang="en-GB" sz="3200" dirty="0"/>
              <a:t>Be patient and take your time </a:t>
            </a:r>
          </a:p>
          <a:p>
            <a:pPr marL="285750" indent="-285750">
              <a:buFont typeface="Arial" pitchFamily="34" charset="0"/>
              <a:buChar char="•"/>
            </a:pPr>
            <a:r>
              <a:rPr lang="en-GB" sz="3200" dirty="0"/>
              <a:t>Avoid using coercion and intimidation </a:t>
            </a:r>
          </a:p>
          <a:p>
            <a:pPr marL="285750" indent="-285750">
              <a:buFont typeface="Arial" pitchFamily="34" charset="0"/>
              <a:buChar char="•"/>
            </a:pPr>
            <a:r>
              <a:rPr lang="en-GB" sz="3200" dirty="0"/>
              <a:t>Focus on the problem </a:t>
            </a:r>
          </a:p>
          <a:p>
            <a:pPr marL="285750" indent="-285750">
              <a:buFont typeface="Arial" pitchFamily="34" charset="0"/>
              <a:buChar char="•"/>
            </a:pPr>
            <a:r>
              <a:rPr lang="en-GB" sz="3200" dirty="0"/>
              <a:t>Establish guidance</a:t>
            </a:r>
          </a:p>
          <a:p>
            <a:pPr marL="285750" indent="-285750">
              <a:buFont typeface="Arial" pitchFamily="34" charset="0"/>
              <a:buChar char="•"/>
            </a:pPr>
            <a:r>
              <a:rPr lang="en-GB" sz="3200" dirty="0"/>
              <a:t>Keep the communication open </a:t>
            </a:r>
          </a:p>
          <a:p>
            <a:pPr marL="285750" indent="-285750">
              <a:buFont typeface="Arial" pitchFamily="34" charset="0"/>
              <a:buChar char="•"/>
            </a:pPr>
            <a:r>
              <a:rPr lang="en-GB" sz="3200" dirty="0"/>
              <a:t>Act decisively</a:t>
            </a:r>
          </a:p>
          <a:p>
            <a:pPr marL="285750" indent="-285750">
              <a:buFont typeface="Arial" pitchFamily="34" charset="0"/>
              <a:buChar char="•"/>
            </a:pPr>
            <a:endParaRPr lang="en-GB" sz="3200" dirty="0"/>
          </a:p>
        </p:txBody>
      </p:sp>
    </p:spTree>
    <p:extLst>
      <p:ext uri="{BB962C8B-B14F-4D97-AF65-F5344CB8AC3E}">
        <p14:creationId xmlns:p14="http://schemas.microsoft.com/office/powerpoint/2010/main" val="8230452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descr="Podium">
            <a:extLst>
              <a:ext uri="{FF2B5EF4-FFF2-40B4-BE49-F238E27FC236}">
                <a16:creationId xmlns:a16="http://schemas.microsoft.com/office/drawing/2014/main" xmlns="" id="{0B808B93-19E2-405F-A94E-A2DA44EFC927}"/>
              </a:ext>
            </a:extLst>
          </p:cNvPr>
          <p:cNvSpPr/>
          <p:nvPr/>
        </p:nvSpPr>
        <p:spPr>
          <a:xfrm>
            <a:off x="210066" y="716691"/>
            <a:ext cx="11442356" cy="6264875"/>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glow rad="127000">
              <a:srgbClr val="00B0F0"/>
            </a:glow>
            <a:outerShdw blurRad="50800" dist="50800" dir="5400000" algn="ctr" rotWithShape="0">
              <a:srgbClr val="0070C0"/>
            </a:outerShdw>
          </a:effectLst>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4" name="Title 1">
            <a:extLst>
              <a:ext uri="{FF2B5EF4-FFF2-40B4-BE49-F238E27FC236}">
                <a16:creationId xmlns="" xmlns:a16="http://schemas.microsoft.com/office/drawing/2014/main" id="{C778FED4-B1E1-4573-9E49-3C25D11E6CF8}"/>
              </a:ext>
            </a:extLst>
          </p:cNvPr>
          <p:cNvSpPr txBox="1">
            <a:spLocks/>
          </p:cNvSpPr>
          <p:nvPr/>
        </p:nvSpPr>
        <p:spPr>
          <a:xfrm>
            <a:off x="838200" y="140144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3800" b="1" i="1" kern="1200" cap="none" spc="0" baseline="0" dirty="0">
                <a:solidFill>
                  <a:schemeClr val="tx1">
                    <a:lumMod val="85000"/>
                    <a:lumOff val="15000"/>
                  </a:schemeClr>
                </a:solidFill>
                <a:effectLst/>
                <a:latin typeface="+mj-lt"/>
                <a:ea typeface="+mn-ea"/>
                <a:cs typeface="+mn-cs"/>
              </a:defRPr>
            </a:lvl1pPr>
          </a:lstStyle>
          <a:p>
            <a:r>
              <a:rPr lang="en-GB" smtClean="0"/>
              <a:t>Successful team development 5 stage for become suc</a:t>
            </a:r>
            <a:endParaRPr lang="en-GB"/>
          </a:p>
        </p:txBody>
      </p:sp>
      <p:graphicFrame>
        <p:nvGraphicFramePr>
          <p:cNvPr id="5" name="Content Placeholder 2">
            <a:extLst>
              <a:ext uri="{FF2B5EF4-FFF2-40B4-BE49-F238E27FC236}">
                <a16:creationId xmlns="" xmlns:a16="http://schemas.microsoft.com/office/drawing/2014/main" id="{80FA4239-25FC-48CB-91E1-15E68C323800}"/>
              </a:ext>
            </a:extLst>
          </p:cNvPr>
          <p:cNvGraphicFramePr>
            <a:graphicFrameLocks/>
          </p:cNvGraphicFramePr>
          <p:nvPr>
            <p:extLst>
              <p:ext uri="{D42A27DB-BD31-4B8C-83A1-F6EECF244321}">
                <p14:modId xmlns:p14="http://schemas.microsoft.com/office/powerpoint/2010/main" val="3837863701"/>
              </p:ext>
            </p:extLst>
          </p:nvPr>
        </p:nvGraphicFramePr>
        <p:xfrm>
          <a:off x="838200" y="286194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1911296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D42D74-EA35-4B5C-9E3B-C57B1F836DE6}"/>
              </a:ext>
            </a:extLst>
          </p:cNvPr>
          <p:cNvSpPr>
            <a:spLocks noGrp="1"/>
          </p:cNvSpPr>
          <p:nvPr>
            <p:ph type="title"/>
          </p:nvPr>
        </p:nvSpPr>
        <p:spPr/>
        <p:txBody>
          <a:bodyPr/>
          <a:lstStyle/>
          <a:p>
            <a:pPr algn="ctr"/>
            <a:r>
              <a:rPr lang="en-GB" u="sng" dirty="0"/>
              <a:t>Refences</a:t>
            </a:r>
            <a:r>
              <a:rPr lang="en-GB" dirty="0"/>
              <a:t> </a:t>
            </a:r>
          </a:p>
        </p:txBody>
      </p:sp>
      <p:sp>
        <p:nvSpPr>
          <p:cNvPr id="3" name="TextBox 2">
            <a:extLst>
              <a:ext uri="{FF2B5EF4-FFF2-40B4-BE49-F238E27FC236}">
                <a16:creationId xmlns:a16="http://schemas.microsoft.com/office/drawing/2014/main" xmlns="" id="{11F0848E-F7CF-4BDF-8CB3-D2711375C276}"/>
              </a:ext>
            </a:extLst>
          </p:cNvPr>
          <p:cNvSpPr txBox="1"/>
          <p:nvPr/>
        </p:nvSpPr>
        <p:spPr>
          <a:xfrm>
            <a:off x="721140" y="1578699"/>
            <a:ext cx="10490887" cy="4247317"/>
          </a:xfrm>
          <a:prstGeom prst="rect">
            <a:avLst/>
          </a:prstGeom>
          <a:noFill/>
        </p:spPr>
        <p:txBody>
          <a:bodyPr wrap="square" rtlCol="0">
            <a:spAutoFit/>
          </a:bodyPr>
          <a:lstStyle/>
          <a:p>
            <a:pPr marL="285750" indent="-285750">
              <a:buFont typeface="Arial" panose="020B0604020202020204" pitchFamily="34" charset="0"/>
              <a:buChar char="•"/>
            </a:pPr>
            <a:r>
              <a:rPr lang="en-GB" dirty="0"/>
              <a:t>Sandler.</a:t>
            </a:r>
            <a:r>
              <a:rPr lang="en-GB" i="1" dirty="0"/>
              <a:t>’ </a:t>
            </a:r>
            <a:r>
              <a:rPr lang="en-GB" dirty="0"/>
              <a:t>(9 August 2017) com ‘</a:t>
            </a:r>
            <a:r>
              <a:rPr lang="en-GB" i="1" dirty="0"/>
              <a:t>Benefits of Teamwork in the Workplace</a:t>
            </a:r>
            <a:r>
              <a:rPr lang="en-GB" dirty="0"/>
              <a:t> [online] available at: </a:t>
            </a:r>
            <a:r>
              <a:rPr lang="en-GB" dirty="0">
                <a:hlinkClick r:id="rId2"/>
              </a:rPr>
              <a:t>https://www.sandler.com/blog/6-benefits-of-teamwork-in-the-workplace/</a:t>
            </a:r>
            <a:r>
              <a:rPr lang="en-GB" dirty="0"/>
              <a:t> (accessed: 12/04/2020) ace</a:t>
            </a:r>
          </a:p>
          <a:p>
            <a:pPr marL="285750" indent="-285750">
              <a:buFont typeface="Arial" panose="020B0604020202020204" pitchFamily="34" charset="0"/>
              <a:buChar char="•"/>
            </a:pPr>
            <a:r>
              <a:rPr lang="en-GB" dirty="0"/>
              <a:t>Smallbusiness.chron. (</a:t>
            </a:r>
            <a:r>
              <a:rPr lang="en-GB" i="1" dirty="0"/>
              <a:t>January 25, 2019), ‘The Disadvantages of Teamwork in the Workplace</a:t>
            </a:r>
            <a:r>
              <a:rPr lang="en-GB" dirty="0"/>
              <a:t>’ [online] available at: </a:t>
            </a:r>
            <a:r>
              <a:rPr lang="en-GB" dirty="0">
                <a:hlinkClick r:id="rId3"/>
              </a:rPr>
              <a:t>https://smallbusiness.chron.com/disadvantages-teamwork-workplace-1937.html</a:t>
            </a:r>
            <a:r>
              <a:rPr lang="en-GB" dirty="0"/>
              <a:t> (</a:t>
            </a:r>
            <a:r>
              <a:rPr lang="en-GB" dirty="0" err="1"/>
              <a:t>accssed</a:t>
            </a:r>
            <a:r>
              <a:rPr lang="en-GB" dirty="0"/>
              <a:t> </a:t>
            </a:r>
            <a:r>
              <a:rPr lang="en-GB" dirty="0" smtClean="0"/>
              <a:t>12/04/2020</a:t>
            </a:r>
          </a:p>
          <a:p>
            <a:pPr marL="285750" indent="-285750" fontAlgn="base">
              <a:buFont typeface="Arial" pitchFamily="34" charset="0"/>
              <a:buChar char="•"/>
            </a:pPr>
            <a:r>
              <a:rPr lang="en-GB" dirty="0" err="1"/>
              <a:t>BillT</a:t>
            </a:r>
            <a:r>
              <a:rPr lang="en-GB" dirty="0"/>
              <a:t> et al., Forming, Storming, Norming, and Performing: Understanding the Stages of Team Formation. </a:t>
            </a:r>
            <a:r>
              <a:rPr lang="en-GB" i="1" dirty="0"/>
              <a:t>From MindTools.com</a:t>
            </a:r>
            <a:r>
              <a:rPr lang="en-GB" dirty="0"/>
              <a:t>. Available at: https://www.mindtools.com/pages/article/newLDR_86.htm [Accessed May 1, 2020</a:t>
            </a:r>
            <a:r>
              <a:rPr lang="en-GB" dirty="0" smtClean="0"/>
              <a:t>].</a:t>
            </a:r>
            <a:endParaRPr lang="en-GB" dirty="0"/>
          </a:p>
          <a:p>
            <a:pPr marL="285750" indent="-285750" fontAlgn="base">
              <a:buFont typeface="Arial" pitchFamily="34" charset="0"/>
              <a:buChar char="•"/>
            </a:pPr>
            <a:r>
              <a:rPr lang="en-GB" dirty="0"/>
              <a:t>Anon, 5 Stages of Team Development. </a:t>
            </a:r>
            <a:r>
              <a:rPr lang="en-GB" i="1" dirty="0" err="1"/>
              <a:t>Toggl</a:t>
            </a:r>
            <a:r>
              <a:rPr lang="en-GB" dirty="0"/>
              <a:t>. Available at: https://toggl.com/stages-of-team-development/ [Accessed May 1, 2020</a:t>
            </a:r>
            <a:r>
              <a:rPr lang="en-GB" dirty="0" smtClean="0"/>
              <a:t>].</a:t>
            </a:r>
          </a:p>
          <a:p>
            <a:pPr marL="285750" indent="-285750" fontAlgn="base">
              <a:buFont typeface="Arial" pitchFamily="34" charset="0"/>
              <a:buChar char="•"/>
            </a:pPr>
            <a:r>
              <a:rPr lang="en-US" dirty="0">
                <a:solidFill>
                  <a:schemeClr val="bg1">
                    <a:lumMod val="95000"/>
                    <a:lumOff val="5000"/>
                  </a:schemeClr>
                </a:solidFill>
                <a:hlinkClick r:id="rId4"/>
              </a:rPr>
              <a:t>https://www.indeed.com/career-advice/career-development/steps-to-building-a-successful-team</a:t>
            </a:r>
            <a:r>
              <a:rPr lang="en-US" dirty="0">
                <a:solidFill>
                  <a:schemeClr val="bg1">
                    <a:lumMod val="95000"/>
                    <a:lumOff val="5000"/>
                  </a:schemeClr>
                </a:solidFill>
              </a:rPr>
              <a:t/>
            </a:r>
            <a:br>
              <a:rPr lang="en-US" dirty="0">
                <a:solidFill>
                  <a:schemeClr val="bg1">
                    <a:lumMod val="95000"/>
                    <a:lumOff val="5000"/>
                  </a:schemeClr>
                </a:solidFill>
              </a:rPr>
            </a:br>
            <a:endParaRPr lang="en-GB" dirty="0"/>
          </a:p>
          <a:p>
            <a:pPr marL="285750" lvl="0" indent="-285750">
              <a:buFont typeface="Arial" pitchFamily="34" charset="0"/>
              <a:buChar char="•"/>
            </a:pPr>
            <a:r>
              <a:rPr lang="en-US" dirty="0">
                <a:solidFill>
                  <a:prstClr val="black"/>
                </a:solidFill>
                <a:latin typeface="Calibri" panose="020F0502020204030204"/>
                <a:hlinkClick r:id="rId5"/>
              </a:rPr>
              <a:t>https://belbin.com/about/belbin-team-roles/</a:t>
            </a:r>
            <a:endParaRPr lang="en-US" dirty="0">
              <a:solidFill>
                <a:prstClr val="black"/>
              </a:solidFill>
              <a:latin typeface="Calibri" panose="020F0502020204030204"/>
            </a:endParaRPr>
          </a:p>
          <a:p>
            <a:pPr marL="285750" indent="-285750">
              <a:buFont typeface="Arial" pitchFamily="34" charset="0"/>
              <a:buChar char="•"/>
            </a:pPr>
            <a:endParaRPr lang="en-GB" dirty="0"/>
          </a:p>
        </p:txBody>
      </p:sp>
    </p:spTree>
    <p:extLst>
      <p:ext uri="{BB962C8B-B14F-4D97-AF65-F5344CB8AC3E}">
        <p14:creationId xmlns:p14="http://schemas.microsoft.com/office/powerpoint/2010/main" val="10553672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53A8DCFD-3200-44FD-9826-4EC3322AC3FD}"/>
              </a:ext>
            </a:extLst>
          </p:cNvPr>
          <p:cNvSpPr/>
          <p:nvPr/>
        </p:nvSpPr>
        <p:spPr>
          <a:xfrm>
            <a:off x="2485215" y="1543868"/>
            <a:ext cx="7468712" cy="3770263"/>
          </a:xfrm>
          <a:prstGeom prst="rect">
            <a:avLst/>
          </a:prstGeom>
          <a:noFill/>
        </p:spPr>
        <p:txBody>
          <a:bodyPr wrap="none" lIns="91440" tIns="45720" rIns="91440" bIns="45720">
            <a:spAutoFit/>
          </a:bodyPr>
          <a:lstStyle/>
          <a:p>
            <a:pPr algn="ctr"/>
            <a:r>
              <a:rPr lang="en-GB" sz="239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Q&amp;A</a:t>
            </a:r>
          </a:p>
        </p:txBody>
      </p:sp>
    </p:spTree>
    <p:extLst>
      <p:ext uri="{BB962C8B-B14F-4D97-AF65-F5344CB8AC3E}">
        <p14:creationId xmlns:p14="http://schemas.microsoft.com/office/powerpoint/2010/main" val="249363676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eorgia Pro Cond Black"/>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Pro"/>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xmlns=""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239</TotalTime>
  <Words>1344</Words>
  <Application>Microsoft Office PowerPoint</Application>
  <PresentationFormat>Custom</PresentationFormat>
  <Paragraphs>152</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SavonVTI</vt:lpstr>
      <vt:lpstr> Strategies for Effective Team working</vt:lpstr>
      <vt:lpstr> Content   </vt:lpstr>
      <vt:lpstr>PowerPoint Presentation</vt:lpstr>
      <vt:lpstr>Stages of team  development </vt:lpstr>
      <vt:lpstr>Team roles By Belbin </vt:lpstr>
      <vt:lpstr>Managing conflict  </vt:lpstr>
      <vt:lpstr>The strategies for conflict resolution  </vt:lpstr>
      <vt:lpstr>The way or strategies to resolve conflict</vt:lpstr>
      <vt:lpstr>PowerPoint Presentation</vt:lpstr>
      <vt:lpstr>Refences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Strategies for Effective Team working</dc:title>
  <dc:creator>Ticu Rostas</dc:creator>
  <cp:lastModifiedBy>TICU</cp:lastModifiedBy>
  <cp:revision>20</cp:revision>
  <dcterms:created xsi:type="dcterms:W3CDTF">2020-04-12T12:39:43Z</dcterms:created>
  <dcterms:modified xsi:type="dcterms:W3CDTF">2020-05-06T18:22:54Z</dcterms:modified>
</cp:coreProperties>
</file>