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ls" ContentType="application/vnd.ms-exce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38"/>
  </p:notesMasterIdLst>
  <p:handoutMasterIdLst>
    <p:handoutMasterId r:id="rId39"/>
  </p:handoutMasterIdLst>
  <p:sldIdLst>
    <p:sldId id="294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93" r:id="rId13"/>
    <p:sldId id="268" r:id="rId14"/>
    <p:sldId id="269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4" d="100"/>
          <a:sy n="84" d="100"/>
        </p:scale>
        <p:origin x="-96" y="4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C15254-D509-430A-9490-08DCAB64DE9E}" type="datetimeFigureOut">
              <a:rPr lang="en-US" smtClean="0"/>
              <a:pPr/>
              <a:t>9/27/2012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417405-0C34-4463-81CF-A0677FE936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968305334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B08E3-B88F-4622-A3CF-4538153DFF91}" type="datetimeFigureOut">
              <a:rPr lang="en-US" smtClean="0"/>
              <a:pPr/>
              <a:t>9/27/2012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BD18BD-32CB-4AF2-B023-6C96FA81C7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32907427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857500" y="514350"/>
            <a:ext cx="3429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A2DC7F9-70FB-4141-A397-52934C3BF6CB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A6D0952-E5F0-4F06-B20F-EAB7AD08D6CE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7C6171D-C562-4D45-AC59-36BD6B476123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10D4302-8156-477F-AD8F-A40C640E51E2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064F66C-58D3-45CE-BFF3-6DE04ED36936}" type="datetime1">
              <a:rPr lang="en-US" smtClean="0"/>
              <a:t>9/27/2012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61280B2-7286-438E-9979-127B16338EFB}" type="datetime1">
              <a:rPr lang="en-US" smtClean="0"/>
              <a:t>9/27/2012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4DCF096-F853-4114-B3BA-21AB06972037}" type="datetime1">
              <a:rPr lang="en-US" smtClean="0"/>
              <a:t>9/27/2012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BC5357C-7ECE-42D2-9A91-47B806005F26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FCE979-ED3B-4DF6-9A27-38616056B5CD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6211C75-D7CA-4635-A4BC-76BB1714B441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D5FE1C4-E31C-4F15-8917-179B91DD66A8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2588" y="152400"/>
            <a:ext cx="8229600" cy="123031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381000" y="1844675"/>
            <a:ext cx="7607300" cy="3868738"/>
          </a:xfrm>
        </p:spPr>
        <p:txBody>
          <a:bodyPr/>
          <a:lstStyle/>
          <a:p>
            <a:pPr lvl="0"/>
            <a:endParaRPr lang="en-AU" noProof="0" smtClean="0"/>
          </a:p>
        </p:txBody>
      </p:sp>
    </p:spTree>
    <p:extLst>
      <p:ext uri="{BB962C8B-B14F-4D97-AF65-F5344CB8AC3E}">
        <p14:creationId xmlns="" xmlns:p14="http://schemas.microsoft.com/office/powerpoint/2010/main" val="302562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E53E6822-20CD-4043-B8D2-3C531A54503B}" type="datetime1">
              <a:rPr lang="en-US" smtClean="0"/>
              <a:t>9/27/2012</a:t>
            </a:fld>
            <a:endParaRPr lang="en-US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en-US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Word_97_-_2003_Document1.doc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Excel_97-2003_Worksheet2.xls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Excel_97-2003_Worksheet3.xls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0" y="5038140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Chapter 14</a:t>
            </a:r>
          </a:p>
          <a:p>
            <a:r>
              <a:rPr lang="en-GB" dirty="0" smtClean="0"/>
              <a:t>Strategic Investment Decisions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8061684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latin typeface="Arial" charset="0"/>
              </a:rPr>
              <a:t>Overview</a:t>
            </a:r>
            <a:endParaRPr lang="en-GB" dirty="0">
              <a:latin typeface="Arial" charset="0"/>
            </a:endParaRPr>
          </a:p>
        </p:txBody>
      </p:sp>
      <p:sp>
        <p:nvSpPr>
          <p:cNvPr id="11269" name="Rectangle 5"/>
          <p:cNvSpPr>
            <a:spLocks noGrp="1" noChangeArrowheads="1"/>
          </p:cNvSpPr>
          <p:nvPr>
            <p:ph idx="1"/>
          </p:nvPr>
        </p:nvSpPr>
        <p:spPr>
          <a:xfrm>
            <a:off x="457200" y="1785938"/>
            <a:ext cx="8229600" cy="4081462"/>
          </a:xfrm>
        </p:spPr>
        <p:txBody>
          <a:bodyPr>
            <a:normAutofit/>
          </a:bodyPr>
          <a:lstStyle/>
          <a:p>
            <a:pPr eaLnBrk="1" hangingPunct="1"/>
            <a:r>
              <a:rPr lang="en-GB" dirty="0" smtClean="0">
                <a:latin typeface="Arial" charset="0"/>
              </a:rPr>
              <a:t>Strategy and capital investment decisions</a:t>
            </a:r>
            <a:endParaRPr lang="en-GB" dirty="0">
              <a:latin typeface="Arial" charset="0"/>
            </a:endParaRPr>
          </a:p>
          <a:p>
            <a:pPr eaLnBrk="1" hangingPunct="1"/>
            <a:r>
              <a:rPr lang="en-GB" dirty="0" smtClean="0">
                <a:latin typeface="Arial" charset="0"/>
              </a:rPr>
              <a:t>Three methods</a:t>
            </a:r>
            <a:endParaRPr lang="en-GB" dirty="0">
              <a:latin typeface="Arial" charset="0"/>
            </a:endParaRPr>
          </a:p>
          <a:p>
            <a:pPr lvl="1" eaLnBrk="1" hangingPunct="1"/>
            <a:r>
              <a:rPr lang="en-GB" sz="2400" dirty="0">
                <a:latin typeface="Arial" charset="0"/>
              </a:rPr>
              <a:t>Accounting rate of return</a:t>
            </a:r>
          </a:p>
          <a:p>
            <a:pPr lvl="1" eaLnBrk="1" hangingPunct="1"/>
            <a:r>
              <a:rPr lang="en-GB" sz="2400" dirty="0">
                <a:latin typeface="Arial" charset="0"/>
              </a:rPr>
              <a:t>Payback</a:t>
            </a:r>
          </a:p>
          <a:p>
            <a:pPr lvl="1" eaLnBrk="1" hangingPunct="1"/>
            <a:r>
              <a:rPr lang="en-GB" sz="2400" dirty="0">
                <a:latin typeface="Arial" charset="0"/>
              </a:rPr>
              <a:t>Discounted cash flow</a:t>
            </a:r>
          </a:p>
          <a:p>
            <a:pPr lvl="2" eaLnBrk="1" hangingPunct="1"/>
            <a:r>
              <a:rPr lang="en-GB" sz="2000" dirty="0">
                <a:latin typeface="Arial" charset="0"/>
              </a:rPr>
              <a:t>Net present value</a:t>
            </a:r>
          </a:p>
          <a:p>
            <a:pPr lvl="2" eaLnBrk="1" hangingPunct="1"/>
            <a:r>
              <a:rPr lang="en-GB" sz="2000" dirty="0">
                <a:latin typeface="Arial" charset="0"/>
              </a:rPr>
              <a:t>Internal rate of return</a:t>
            </a:r>
          </a:p>
          <a:p>
            <a:pPr lvl="1" eaLnBrk="1" hangingPunct="1"/>
            <a:r>
              <a:rPr lang="en-GB" sz="2400" dirty="0">
                <a:latin typeface="Arial" charset="0"/>
              </a:rPr>
              <a:t>Comparison </a:t>
            </a:r>
            <a:r>
              <a:rPr lang="en-GB" sz="2400" dirty="0" smtClean="0">
                <a:latin typeface="Arial" charset="0"/>
              </a:rPr>
              <a:t>and criticism of techniques</a:t>
            </a:r>
            <a:endParaRPr lang="en-GB" sz="24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5199848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Strategy</a:t>
            </a:r>
          </a:p>
        </p:txBody>
      </p:sp>
      <p:sp>
        <p:nvSpPr>
          <p:cNvPr id="1229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Arial" charset="0"/>
              </a:rPr>
              <a:t>Alternative views:</a:t>
            </a:r>
            <a:br>
              <a:rPr lang="en-GB" sz="2800" dirty="0" smtClean="0">
                <a:latin typeface="Arial" charset="0"/>
              </a:rPr>
            </a:br>
            <a:endParaRPr lang="en-GB" sz="2800" dirty="0" smtClean="0">
              <a:latin typeface="Arial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Arial" charset="0"/>
              </a:rPr>
              <a:t>Objectives </a:t>
            </a:r>
            <a:r>
              <a:rPr lang="en-GB" sz="2800" dirty="0">
                <a:latin typeface="Arial" charset="0"/>
              </a:rPr>
              <a:t>	SWOT 	strategic decisions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err="1" smtClean="0">
                <a:latin typeface="Arial" charset="0"/>
              </a:rPr>
              <a:t>Ansoff</a:t>
            </a:r>
            <a:r>
              <a:rPr lang="en-GB" sz="2400" dirty="0" smtClean="0">
                <a:latin typeface="Arial" charset="0"/>
              </a:rPr>
              <a:t> (1988)</a:t>
            </a:r>
            <a:endParaRPr lang="en-GB" sz="2400" dirty="0">
              <a:latin typeface="Arial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Logical </a:t>
            </a:r>
            <a:r>
              <a:rPr lang="en-GB" sz="2800" dirty="0" err="1">
                <a:latin typeface="Arial" charset="0"/>
              </a:rPr>
              <a:t>incrementalism</a:t>
            </a:r>
            <a:endParaRPr lang="en-GB" sz="2800" dirty="0">
              <a:latin typeface="Arial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>
                <a:latin typeface="Arial" charset="0"/>
              </a:rPr>
              <a:t>Quinn (1980)</a:t>
            </a:r>
            <a:endParaRPr lang="en-GB" sz="2400" dirty="0">
              <a:latin typeface="Arial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Deliberate &amp; emergent strategies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err="1">
                <a:latin typeface="Arial" charset="0"/>
              </a:rPr>
              <a:t>Mintzberg</a:t>
            </a:r>
            <a:r>
              <a:rPr lang="en-GB" sz="2400" dirty="0">
                <a:latin typeface="Arial" charset="0"/>
              </a:rPr>
              <a:t> &amp; </a:t>
            </a:r>
            <a:r>
              <a:rPr lang="en-GB" sz="2400" dirty="0" smtClean="0">
                <a:latin typeface="Arial" charset="0"/>
              </a:rPr>
              <a:t>Waters (1985)</a:t>
            </a:r>
            <a:endParaRPr lang="en-GB" sz="2400" dirty="0">
              <a:latin typeface="Arial" charset="0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12294" name="Line 4"/>
          <p:cNvSpPr>
            <a:spLocks noChangeShapeType="1"/>
          </p:cNvSpPr>
          <p:nvPr/>
        </p:nvSpPr>
        <p:spPr bwMode="auto">
          <a:xfrm>
            <a:off x="2555776" y="2708920"/>
            <a:ext cx="5762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2295" name="Line 5"/>
          <p:cNvSpPr>
            <a:spLocks noChangeShapeType="1"/>
          </p:cNvSpPr>
          <p:nvPr/>
        </p:nvSpPr>
        <p:spPr bwMode="auto">
          <a:xfrm>
            <a:off x="4499992" y="2708920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3916579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Strategy &amp; investment appraisal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AU" dirty="0" smtClean="0">
                <a:ea typeface="+mn-ea"/>
              </a:rPr>
              <a:t>Investment decisions need to be</a:t>
            </a:r>
          </a:p>
          <a:p>
            <a:pPr lvl="1">
              <a:lnSpc>
                <a:spcPct val="90000"/>
              </a:lnSpc>
              <a:defRPr/>
            </a:pPr>
            <a:r>
              <a:rPr lang="en-AU" dirty="0" smtClean="0"/>
              <a:t>Consistent with strategy</a:t>
            </a:r>
          </a:p>
          <a:p>
            <a:pPr lvl="1">
              <a:lnSpc>
                <a:spcPct val="90000"/>
              </a:lnSpc>
              <a:defRPr/>
            </a:pPr>
            <a:r>
              <a:rPr lang="en-AU" dirty="0" smtClean="0"/>
              <a:t>Able to generate sufficient returns to contribute to overall business returns</a:t>
            </a:r>
          </a:p>
          <a:p>
            <a:pPr>
              <a:lnSpc>
                <a:spcPct val="90000"/>
              </a:lnSpc>
              <a:defRPr/>
            </a:pPr>
            <a:r>
              <a:rPr lang="en-GB" sz="2800" dirty="0" smtClean="0"/>
              <a:t>Types of investment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new facilities for new product/services;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expanding capacity to meet demand;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replacing assets in order to reduce production costs or improve quality or service</a:t>
            </a: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endParaRPr lang="en-AU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4190258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Investment appraisal</a:t>
            </a:r>
            <a:endParaRPr lang="en-AU">
              <a:latin typeface="Arial" charset="0"/>
            </a:endParaRPr>
          </a:p>
        </p:txBody>
      </p:sp>
      <p:sp>
        <p:nvSpPr>
          <p:cNvPr id="14339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>
                <a:latin typeface="Arial" charset="0"/>
              </a:rPr>
              <a:t>Process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>
                <a:latin typeface="Arial" charset="0"/>
              </a:rPr>
              <a:t>Generate ideas based on opportunities or solutions 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>
                <a:latin typeface="Arial" charset="0"/>
              </a:rPr>
              <a:t>Research all relevant information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>
                <a:latin typeface="Arial" charset="0"/>
              </a:rPr>
              <a:t>Consider possible alternatives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>
                <a:latin typeface="Arial" charset="0"/>
              </a:rPr>
              <a:t>Evaluate the financial  and non-financial consequences of each 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>
                <a:latin typeface="Arial" charset="0"/>
              </a:rPr>
              <a:t>Decide to proceed and implement the proposal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>
                <a:latin typeface="Arial" charset="0"/>
              </a:rPr>
              <a:t>Monitor actual results compared to plan</a:t>
            </a:r>
          </a:p>
          <a:p>
            <a:pPr eaLnBrk="1" hangingPunct="1"/>
            <a:endParaRPr lang="en-AU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7928941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Investment appraisal</a:t>
            </a:r>
          </a:p>
        </p:txBody>
      </p:sp>
      <p:sp>
        <p:nvSpPr>
          <p:cNvPr id="7172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  <a:ea typeface="+mn-ea"/>
              </a:rPr>
              <a:t>Decisions:</a:t>
            </a:r>
          </a:p>
          <a:p>
            <a:pPr lvl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whether or not to invest</a:t>
            </a:r>
          </a:p>
          <a:p>
            <a:pPr lvl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whether to invest in one project or one piece of equipment rather than another</a:t>
            </a:r>
          </a:p>
          <a:p>
            <a:pPr lvl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whether to invest now or at a later time</a:t>
            </a:r>
            <a:r>
              <a:rPr lang="en-GB" dirty="0" smtClean="0"/>
              <a:t> 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5456899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>
                <a:latin typeface="Arial" charset="0"/>
              </a:rPr>
              <a:t>Methods of investment appraisal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457200">
              <a:defRPr/>
            </a:pP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  <a:ea typeface="+mn-ea"/>
              </a:rPr>
              <a:t>Accounting rate of return</a:t>
            </a:r>
          </a:p>
          <a:p>
            <a:pPr marL="514350" indent="-457200">
              <a:defRPr/>
            </a:pP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  <a:ea typeface="+mn-ea"/>
              </a:rPr>
              <a:t>Payback</a:t>
            </a:r>
          </a:p>
          <a:p>
            <a:pPr marL="514350" indent="-457200">
              <a:defRPr/>
            </a:pP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  <a:ea typeface="+mn-ea"/>
              </a:rPr>
              <a:t>Discounted cash flow</a:t>
            </a:r>
          </a:p>
          <a:p>
            <a:pPr lvl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Net present value (NPV)</a:t>
            </a:r>
          </a:p>
          <a:p>
            <a:pPr lvl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Internal rate of return (IRR)</a:t>
            </a:r>
            <a:r>
              <a:rPr lang="en-GB" dirty="0" smtClean="0"/>
              <a:t> </a:t>
            </a:r>
          </a:p>
          <a:p>
            <a:pPr eaLnBrk="1" hangingPunct="1">
              <a:buFont typeface="Wingdings" pitchFamily="2" charset="2"/>
              <a:buChar char="n"/>
              <a:defRPr/>
            </a:pPr>
            <a:endParaRPr lang="en-AU" dirty="0" smtClean="0">
              <a:ea typeface="+mn-ea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0606868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28625" y="357188"/>
            <a:ext cx="8229600" cy="1230312"/>
          </a:xfrm>
        </p:spPr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Comparison of methods</a:t>
            </a:r>
          </a:p>
        </p:txBody>
      </p:sp>
      <p:graphicFrame>
        <p:nvGraphicFramePr>
          <p:cNvPr id="58396" name="Group 28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="" xmlns:p14="http://schemas.microsoft.com/office/powerpoint/2010/main" val="3880108685"/>
              </p:ext>
            </p:extLst>
          </p:nvPr>
        </p:nvGraphicFramePr>
        <p:xfrm>
          <a:off x="381000" y="1844675"/>
          <a:ext cx="7607300" cy="4090988"/>
        </p:xfrm>
        <a:graphic>
          <a:graphicData uri="http://schemas.openxmlformats.org/drawingml/2006/table">
            <a:tbl>
              <a:tblPr/>
              <a:tblGrid>
                <a:gridCol w="2535238"/>
                <a:gridCol w="2536825"/>
                <a:gridCol w="2535237"/>
              </a:tblGrid>
              <a:tr h="1188812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Based on profit or cash flow?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Accounts for time value of money?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68450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Accounting rate of return</a:t>
                      </a: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Profit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No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66863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Payback</a:t>
                      </a: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Cash flow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No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66863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Discounted cash flow</a:t>
                      </a: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Cash flow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Yes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Slide Number Placeholder 5"/>
          <p:cNvSpPr txBox="1">
            <a:spLocks/>
          </p:cNvSpPr>
          <p:nvPr/>
        </p:nvSpPr>
        <p:spPr>
          <a:xfrm>
            <a:off x="6553200" y="62196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082AA575-3A2F-47FF-843C-F9856FBBA3EC}" type="slidenum">
              <a:rPr lang="en-US" sz="1200" smtClean="0">
                <a:solidFill>
                  <a:schemeClr val="bg1">
                    <a:lumMod val="50000"/>
                  </a:schemeClr>
                </a:solidFill>
              </a:rPr>
              <a:pPr algn="r"/>
              <a:t>8</a:t>
            </a:fld>
            <a:endParaRPr lang="en-US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Footer Placeholder 6"/>
          <p:cNvSpPr txBox="1">
            <a:spLocks/>
          </p:cNvSpPr>
          <p:nvPr/>
        </p:nvSpPr>
        <p:spPr>
          <a:xfrm>
            <a:off x="3124200" y="62196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200" smtClean="0">
                <a:solidFill>
                  <a:schemeClr val="bg1">
                    <a:lumMod val="50000"/>
                  </a:schemeClr>
                </a:solidFill>
              </a:rPr>
              <a:t>© 2012 John Wiley &amp; Sons, Ltd, </a:t>
            </a:r>
          </a:p>
          <a:p>
            <a:pPr algn="ctr"/>
            <a:r>
              <a:rPr lang="en-US" sz="1200" smtClean="0">
                <a:solidFill>
                  <a:schemeClr val="bg1">
                    <a:lumMod val="50000"/>
                  </a:schemeClr>
                </a:solidFill>
              </a:rPr>
              <a:t>Accounting for Managers, 4th edition, </a:t>
            </a:r>
          </a:p>
          <a:p>
            <a:pPr algn="ctr"/>
            <a:r>
              <a:rPr lang="en-US" sz="1200" smtClean="0">
                <a:solidFill>
                  <a:schemeClr val="bg1">
                    <a:lumMod val="50000"/>
                  </a:schemeClr>
                </a:solidFill>
              </a:rPr>
              <a:t>9781119979678</a:t>
            </a:r>
            <a:endParaRPr lang="en-US" sz="12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592152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 dirty="0" smtClean="0">
                <a:latin typeface="Arial" charset="0"/>
              </a:rPr>
              <a:t>Predicting future profits &amp; cash </a:t>
            </a:r>
            <a:r>
              <a:rPr lang="en-AU" dirty="0">
                <a:latin typeface="Arial" charset="0"/>
              </a:rPr>
              <a:t>flows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AU" sz="2400" dirty="0" smtClean="0">
                <a:latin typeface="Arial" charset="0"/>
              </a:rPr>
              <a:t>Profits and cash </a:t>
            </a:r>
            <a:r>
              <a:rPr lang="en-AU" sz="2400" dirty="0">
                <a:latin typeface="Arial" charset="0"/>
              </a:rPr>
              <a:t>flows </a:t>
            </a:r>
            <a:r>
              <a:rPr lang="en-AU" sz="2400" dirty="0" smtClean="0">
                <a:latin typeface="Arial" charset="0"/>
              </a:rPr>
              <a:t>are estimated and include:</a:t>
            </a:r>
            <a:endParaRPr lang="en-AU" sz="2400" dirty="0">
              <a:latin typeface="Arial" charset="0"/>
            </a:endParaRPr>
          </a:p>
          <a:p>
            <a:pPr lvl="1">
              <a:lnSpc>
                <a:spcPct val="80000"/>
              </a:lnSpc>
            </a:pPr>
            <a:r>
              <a:rPr lang="en-AU" sz="2400" dirty="0" smtClean="0">
                <a:latin typeface="Arial" charset="0"/>
              </a:rPr>
              <a:t>Incremental revenue and </a:t>
            </a:r>
            <a:r>
              <a:rPr lang="en-AU" sz="2400" dirty="0">
                <a:latin typeface="Arial" charset="0"/>
              </a:rPr>
              <a:t>operating costs</a:t>
            </a:r>
            <a:r>
              <a:rPr lang="en-AU" sz="2400" dirty="0" smtClean="0">
                <a:latin typeface="Arial" charset="0"/>
              </a:rPr>
              <a:t>,</a:t>
            </a:r>
          </a:p>
          <a:p>
            <a:pPr lvl="1">
              <a:lnSpc>
                <a:spcPct val="80000"/>
              </a:lnSpc>
            </a:pPr>
            <a:r>
              <a:rPr lang="en-AU" sz="2400" dirty="0" smtClean="0">
                <a:latin typeface="Arial" charset="0"/>
              </a:rPr>
              <a:t>Incremental </a:t>
            </a:r>
            <a:r>
              <a:rPr lang="en-AU" sz="2400" dirty="0">
                <a:latin typeface="Arial" charset="0"/>
              </a:rPr>
              <a:t>income </a:t>
            </a:r>
            <a:r>
              <a:rPr lang="en-AU" sz="2400" dirty="0" smtClean="0">
                <a:latin typeface="Arial" charset="0"/>
              </a:rPr>
              <a:t>tax </a:t>
            </a:r>
            <a:r>
              <a:rPr lang="en-AU" sz="2400" dirty="0">
                <a:latin typeface="Arial" charset="0"/>
              </a:rPr>
              <a:t>and changes in working capital </a:t>
            </a:r>
          </a:p>
          <a:p>
            <a:pPr lvl="1">
              <a:lnSpc>
                <a:spcPct val="80000"/>
              </a:lnSpc>
            </a:pPr>
            <a:r>
              <a:rPr lang="en-AU" sz="2400" dirty="0" smtClean="0">
                <a:latin typeface="Arial" charset="0"/>
              </a:rPr>
              <a:t>These are based on expected market share, volumes, unit prices and costs, etc.</a:t>
            </a:r>
          </a:p>
          <a:p>
            <a:pPr eaLnBrk="1" hangingPunct="1">
              <a:lnSpc>
                <a:spcPct val="80000"/>
              </a:lnSpc>
            </a:pPr>
            <a:r>
              <a:rPr lang="en-AU" sz="2400" dirty="0" smtClean="0">
                <a:latin typeface="Arial" charset="0"/>
              </a:rPr>
              <a:t>All </a:t>
            </a:r>
            <a:r>
              <a:rPr lang="en-AU" sz="2400" dirty="0">
                <a:latin typeface="Arial" charset="0"/>
              </a:rPr>
              <a:t>investment decisions involve an initial cash outflow (period 0)</a:t>
            </a:r>
          </a:p>
          <a:p>
            <a:pPr eaLnBrk="1" hangingPunct="1">
              <a:lnSpc>
                <a:spcPct val="80000"/>
              </a:lnSpc>
            </a:pPr>
            <a:r>
              <a:rPr lang="en-AU" sz="2400" dirty="0" smtClean="0">
                <a:latin typeface="Arial" charset="0"/>
              </a:rPr>
              <a:t>All </a:t>
            </a:r>
            <a:r>
              <a:rPr lang="en-AU" sz="2400" dirty="0">
                <a:latin typeface="Arial" charset="0"/>
              </a:rPr>
              <a:t>other cash inflows and outflows are assumed to take place at the end of years 1,2,3 etc</a:t>
            </a:r>
            <a:r>
              <a:rPr lang="en-AU" sz="2400" dirty="0" smtClean="0">
                <a:latin typeface="Arial" charset="0"/>
              </a:rPr>
              <a:t>.</a:t>
            </a:r>
          </a:p>
          <a:p>
            <a:pPr marL="342900" lvl="1" indent="-342900">
              <a:lnSpc>
                <a:spcPct val="80000"/>
              </a:lnSpc>
              <a:buFont typeface="Arial" pitchFamily="34" charset="0"/>
              <a:buChar char="•"/>
            </a:pPr>
            <a:r>
              <a:rPr lang="en-AU" sz="2400" dirty="0">
                <a:latin typeface="Arial" charset="0"/>
              </a:rPr>
              <a:t>Financing decisions are separate decisions. </a:t>
            </a:r>
            <a:r>
              <a:rPr lang="en-AU" sz="2400" dirty="0" smtClean="0">
                <a:latin typeface="Arial" charset="0"/>
              </a:rPr>
              <a:t>Investment appraisal is concerned with </a:t>
            </a:r>
            <a:r>
              <a:rPr lang="en-AU" sz="2400" dirty="0">
                <a:latin typeface="Arial" charset="0"/>
              </a:rPr>
              <a:t>the investment decision </a:t>
            </a:r>
            <a:endParaRPr lang="en-AU" sz="2400" dirty="0" smtClean="0">
              <a:latin typeface="Arial" charset="0"/>
            </a:endParaRPr>
          </a:p>
          <a:p>
            <a:pPr marL="342900" lvl="1" indent="-342900">
              <a:lnSpc>
                <a:spcPct val="80000"/>
              </a:lnSpc>
              <a:buFont typeface="Arial" pitchFamily="34" charset="0"/>
              <a:buChar char="•"/>
            </a:pPr>
            <a:r>
              <a:rPr lang="en-AU" sz="2400" dirty="0" smtClean="0">
                <a:latin typeface="Arial" charset="0"/>
              </a:rPr>
              <a:t>Each organization determines its own planning horizon</a:t>
            </a:r>
            <a:endParaRPr lang="en-AU" sz="2400" dirty="0">
              <a:latin typeface="Arial" charset="0"/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2159404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Arial" charset="0"/>
              </a:rPr>
              <a:t>Cash </a:t>
            </a:r>
            <a:r>
              <a:rPr lang="en-GB" dirty="0" smtClean="0">
                <a:latin typeface="Arial" charset="0"/>
              </a:rPr>
              <a:t>flows for three projects</a:t>
            </a:r>
            <a:endParaRPr lang="en-GB" sz="1800" dirty="0">
              <a:latin typeface="Arial" charset="0"/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876425"/>
            <a:ext cx="8229600" cy="310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6552526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Accounting rate of return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  <a:ea typeface="+mn-ea"/>
              </a:rPr>
              <a:t>Profit generated as a percentage of the investment</a:t>
            </a:r>
            <a:r>
              <a:rPr lang="en-GB" dirty="0" smtClean="0">
                <a:ea typeface="+mn-ea"/>
              </a:rPr>
              <a:t> 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investment value is the depreciated value each year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For the whole investment period, the accounting rate of return is the average annual return divided by the average investment</a:t>
            </a:r>
            <a:r>
              <a:rPr lang="en-GB" dirty="0" smtClean="0"/>
              <a:t>  </a:t>
            </a:r>
          </a:p>
          <a:p>
            <a:pPr marL="1371600" lvl="3" indent="0">
              <a:lnSpc>
                <a:spcPct val="90000"/>
              </a:lnSpc>
              <a:buNone/>
              <a:defRPr/>
            </a:pPr>
            <a:r>
              <a:rPr lang="en-GB" dirty="0" smtClean="0"/>
              <a:t>Total profits/No. of years</a:t>
            </a:r>
          </a:p>
          <a:p>
            <a:pPr marL="1371600" lvl="3" indent="0">
              <a:lnSpc>
                <a:spcPct val="90000"/>
              </a:lnSpc>
              <a:buNone/>
              <a:defRPr/>
            </a:pPr>
            <a:r>
              <a:rPr lang="en-GB" dirty="0" smtClean="0"/>
              <a:t>Initial investment/2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19462" name="Line 4"/>
          <p:cNvSpPr>
            <a:spLocks noChangeShapeType="1"/>
          </p:cNvSpPr>
          <p:nvPr/>
        </p:nvSpPr>
        <p:spPr bwMode="auto">
          <a:xfrm>
            <a:off x="1835696" y="5013176"/>
            <a:ext cx="2663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2103984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Depreciated value of investments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013" y="2085975"/>
            <a:ext cx="7419975" cy="2686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1421818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 smtClean="0">
                <a:latin typeface="Arial" charset="0"/>
              </a:rPr>
              <a:t>ARR for Project </a:t>
            </a:r>
            <a:r>
              <a:rPr lang="en-AU" dirty="0">
                <a:latin typeface="Arial" charset="0"/>
              </a:rPr>
              <a:t>1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538248"/>
            <a:ext cx="9144000" cy="2238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4060238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>
                <a:latin typeface="Arial" charset="0"/>
              </a:rPr>
              <a:t>Accounting rate of return – average</a:t>
            </a:r>
            <a:endParaRPr lang="en-AU">
              <a:latin typeface="Arial" charset="0"/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Similar to the ROI calculation in financial accounting</a:t>
            </a:r>
          </a:p>
          <a:p>
            <a:pPr lvl="1" eaLnBrk="1" hangingPunct="1"/>
            <a:r>
              <a:rPr lang="en-AU">
                <a:latin typeface="Arial" charset="0"/>
              </a:rPr>
              <a:t>On an individual asset basis</a:t>
            </a:r>
          </a:p>
          <a:p>
            <a:pPr eaLnBrk="1" hangingPunct="1"/>
            <a:r>
              <a:rPr lang="en-AU">
                <a:latin typeface="Arial" charset="0"/>
              </a:rPr>
              <a:t>Project 1</a:t>
            </a:r>
          </a:p>
          <a:p>
            <a:pPr lvl="1" eaLnBrk="1" hangingPunct="1"/>
            <a:r>
              <a:rPr lang="en-AU">
                <a:latin typeface="Arial" charset="0"/>
              </a:rPr>
              <a:t>Total profits £25,000</a:t>
            </a:r>
          </a:p>
          <a:p>
            <a:pPr lvl="1" eaLnBrk="1" hangingPunct="1"/>
            <a:r>
              <a:rPr lang="en-AU">
                <a:latin typeface="Arial" charset="0"/>
              </a:rPr>
              <a:t>Average profit £5,000 (£25,000/5)</a:t>
            </a:r>
          </a:p>
          <a:p>
            <a:pPr lvl="1" eaLnBrk="1" hangingPunct="1"/>
            <a:r>
              <a:rPr lang="en-AU">
                <a:latin typeface="Arial" charset="0"/>
              </a:rPr>
              <a:t>Average investment £50,000 (£100,000/2)</a:t>
            </a:r>
          </a:p>
          <a:p>
            <a:pPr lvl="1" eaLnBrk="1" hangingPunct="1"/>
            <a:r>
              <a:rPr lang="en-AU">
                <a:latin typeface="Arial" charset="0"/>
              </a:rPr>
              <a:t>Average ARR £5,000/£50,000 = 10%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8190712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Comparison of </a:t>
            </a:r>
            <a:r>
              <a:rPr lang="en-AU" dirty="0" smtClean="0">
                <a:latin typeface="Arial" charset="0"/>
              </a:rPr>
              <a:t>projects: ARR</a:t>
            </a:r>
            <a:endParaRPr lang="en-AU" dirty="0">
              <a:latin typeface="Arial" charset="0"/>
            </a:endParaRPr>
          </a:p>
        </p:txBody>
      </p:sp>
      <p:graphicFrame>
        <p:nvGraphicFramePr>
          <p:cNvPr id="64554" name="Group 4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362490214"/>
              </p:ext>
            </p:extLst>
          </p:nvPr>
        </p:nvGraphicFramePr>
        <p:xfrm>
          <a:off x="381000" y="1844675"/>
          <a:ext cx="7607300" cy="3960813"/>
        </p:xfrm>
        <a:graphic>
          <a:graphicData uri="http://schemas.openxmlformats.org/drawingml/2006/table">
            <a:tbl>
              <a:tblPr/>
              <a:tblGrid>
                <a:gridCol w="2535238"/>
                <a:gridCol w="2536825"/>
                <a:gridCol w="2535237"/>
              </a:tblGrid>
              <a:tr h="990600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Alternative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ARR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Ranking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0600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Project 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0600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Project 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16%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89013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Project 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12%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812692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Payback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  <a:ea typeface="+mn-ea"/>
              </a:rPr>
              <a:t>The number of years it will take to recover the initial investment</a:t>
            </a:r>
          </a:p>
          <a:p>
            <a:pPr lvl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cash flow, not profits</a:t>
            </a:r>
          </a:p>
          <a:p>
            <a:pPr lvl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the shorter the payback period, the better the investment</a:t>
            </a:r>
            <a:r>
              <a:rPr lang="en-GB" dirty="0" smtClean="0"/>
              <a:t> 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4251993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Payback</a:t>
            </a:r>
            <a:endParaRPr lang="en-GB" sz="2800">
              <a:latin typeface="Arial" charset="0"/>
            </a:endParaRPr>
          </a:p>
        </p:txBody>
      </p:sp>
      <p:sp>
        <p:nvSpPr>
          <p:cNvPr id="307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Arial" charset="0"/>
              </a:rPr>
              <a:t>Project 1: 4 years</a:t>
            </a:r>
          </a:p>
          <a:p>
            <a:pPr eaLnBrk="1" hangingPunct="1"/>
            <a:r>
              <a:rPr lang="en-GB" dirty="0">
                <a:latin typeface="Arial" charset="0"/>
              </a:rPr>
              <a:t>Project 2: 3.57 years</a:t>
            </a:r>
          </a:p>
          <a:p>
            <a:pPr eaLnBrk="1" hangingPunct="1"/>
            <a:r>
              <a:rPr lang="en-GB" dirty="0">
                <a:latin typeface="Arial" charset="0"/>
              </a:rPr>
              <a:t>Project 3: 3 </a:t>
            </a:r>
            <a:r>
              <a:rPr lang="en-GB" dirty="0" smtClean="0">
                <a:latin typeface="Arial" charset="0"/>
              </a:rPr>
              <a:t>years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1291850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 dirty="0">
                <a:latin typeface="Arial" charset="0"/>
              </a:rPr>
              <a:t>Comparison of </a:t>
            </a:r>
            <a:r>
              <a:rPr lang="en-AU" dirty="0" smtClean="0">
                <a:latin typeface="Arial" charset="0"/>
              </a:rPr>
              <a:t>projects: Payback</a:t>
            </a:r>
            <a:endParaRPr lang="en-AU" dirty="0">
              <a:latin typeface="Arial" charset="0"/>
            </a:endParaRPr>
          </a:p>
        </p:txBody>
      </p:sp>
      <p:graphicFrame>
        <p:nvGraphicFramePr>
          <p:cNvPr id="67587" name="Group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520462286"/>
              </p:ext>
            </p:extLst>
          </p:nvPr>
        </p:nvGraphicFramePr>
        <p:xfrm>
          <a:off x="381000" y="1844675"/>
          <a:ext cx="7607300" cy="3960813"/>
        </p:xfrm>
        <a:graphic>
          <a:graphicData uri="http://schemas.openxmlformats.org/drawingml/2006/table">
            <a:tbl>
              <a:tblPr/>
              <a:tblGrid>
                <a:gridCol w="2535238"/>
                <a:gridCol w="2536825"/>
                <a:gridCol w="2535237"/>
              </a:tblGrid>
              <a:tr h="990600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Alternative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Payback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Ranking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0600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Project 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 years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0600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Project 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3.57 years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89013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Project 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 years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3105088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Discounted cash flow (DCF)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  <a:ea typeface="+mn-ea"/>
              </a:rPr>
              <a:t>Neither the accounting rate of return nor the payback method considers the time value of money</a:t>
            </a:r>
            <a:r>
              <a:rPr lang="en-GB" dirty="0" smtClean="0">
                <a:ea typeface="+mn-ea"/>
              </a:rPr>
              <a:t> </a:t>
            </a:r>
          </a:p>
          <a:p>
            <a:pPr>
              <a:buClr>
                <a:schemeClr val="tx1"/>
              </a:buClr>
              <a:defRPr/>
            </a:pP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  <a:ea typeface="+mn-ea"/>
              </a:rPr>
              <a:t>Discounts the future cash flows to present values using a discount rate</a:t>
            </a:r>
            <a:r>
              <a:rPr lang="en-GB" dirty="0" smtClean="0">
                <a:ea typeface="+mn-ea"/>
              </a:rPr>
              <a:t> (cost of capital)</a:t>
            </a:r>
          </a:p>
          <a:p>
            <a:pPr lvl="2">
              <a:defRPr/>
            </a:pPr>
            <a:r>
              <a:rPr lang="en-GB" dirty="0" smtClean="0"/>
              <a:t>Net present value (NPV)</a:t>
            </a:r>
          </a:p>
          <a:p>
            <a:pPr lvl="2">
              <a:defRPr/>
            </a:pPr>
            <a:r>
              <a:rPr lang="en-GB" dirty="0" smtClean="0"/>
              <a:t>Internal rate of return (IRR)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5623999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Cost of capital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Weighted average cost of capital</a:t>
            </a:r>
          </a:p>
          <a:p>
            <a:pPr lvl="1" eaLnBrk="1" hangingPunct="1"/>
            <a:r>
              <a:rPr lang="en-AU" dirty="0">
                <a:latin typeface="Arial" charset="0"/>
              </a:rPr>
              <a:t>Debt: weighted average interest rate</a:t>
            </a:r>
          </a:p>
          <a:p>
            <a:pPr lvl="1" eaLnBrk="1" hangingPunct="1"/>
            <a:r>
              <a:rPr lang="en-AU" dirty="0">
                <a:latin typeface="Arial" charset="0"/>
              </a:rPr>
              <a:t>Equity: cost of equity (dividend plus capital growth expected)</a:t>
            </a:r>
          </a:p>
          <a:p>
            <a:pPr lvl="1" eaLnBrk="1" hangingPunct="1"/>
            <a:r>
              <a:rPr lang="en-AU" dirty="0" smtClean="0">
                <a:latin typeface="Arial" charset="0"/>
              </a:rPr>
              <a:t>May be risk-adjusted</a:t>
            </a:r>
          </a:p>
          <a:p>
            <a:pPr lvl="1" eaLnBrk="1" hangingPunct="1"/>
            <a:r>
              <a:rPr lang="en-AU" dirty="0" smtClean="0">
                <a:latin typeface="Arial" charset="0"/>
              </a:rPr>
              <a:t>Cost of capital is calculated for each organization by corporate finance staff</a:t>
            </a:r>
            <a:endParaRPr lang="en-AU" dirty="0">
              <a:latin typeface="Arial" charset="0"/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1255811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Time value of money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dirty="0">
                <a:latin typeface="Arial" charset="0"/>
              </a:rPr>
              <a:t>Assumes compound interest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dirty="0">
                <a:latin typeface="Arial" charset="0"/>
              </a:rPr>
              <a:t>£100 today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dirty="0">
                <a:latin typeface="Arial" charset="0"/>
              </a:rPr>
              <a:t>Plus 10% p.a. interest = £10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dirty="0">
                <a:latin typeface="Arial" charset="0"/>
              </a:rPr>
              <a:t>= £110 in 1 years’ time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dirty="0">
                <a:latin typeface="Arial" charset="0"/>
              </a:rPr>
              <a:t>Plus £10% interest = £11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dirty="0">
                <a:latin typeface="Arial" charset="0"/>
              </a:rPr>
              <a:t>= £121 in 2 years’ time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dirty="0">
                <a:latin typeface="Arial" charset="0"/>
              </a:rPr>
              <a:t>Plus 10% interest = £12.10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dirty="0">
                <a:latin typeface="Arial" charset="0"/>
              </a:rPr>
              <a:t>= £133.10 in 3 years time (Future Value)</a:t>
            </a:r>
          </a:p>
          <a:p>
            <a:pPr eaLnBrk="1" hangingPunct="1">
              <a:lnSpc>
                <a:spcPct val="80000"/>
              </a:lnSpc>
              <a:buFont typeface="Wingdings" charset="2"/>
              <a:buChar char="Ø"/>
            </a:pPr>
            <a:r>
              <a:rPr lang="en-AU" sz="2400" dirty="0">
                <a:latin typeface="Arial" charset="0"/>
              </a:rPr>
              <a:t>Present value brings this sum back to today’s equivalent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4894453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Net present value</a:t>
            </a:r>
          </a:p>
        </p:txBody>
      </p:sp>
      <p:sp>
        <p:nvSpPr>
          <p:cNvPr id="28675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lvl="1" eaLnBrk="1" hangingPunct="1">
              <a:lnSpc>
                <a:spcPct val="90000"/>
              </a:lnSpc>
              <a:buClr>
                <a:schemeClr val="tx1"/>
              </a:buClr>
              <a:buFont typeface="Wingdings" charset="0"/>
              <a:buChar char="Ø"/>
            </a:pPr>
            <a:r>
              <a:rPr lang="en-GB">
                <a:latin typeface="Arial" charset="0"/>
              </a:rPr>
              <a:t>Present value (PV) of cash flows = 	</a:t>
            </a:r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  <a:buFont typeface="Wingdings" charset="0"/>
              <a:buNone/>
            </a:pPr>
            <a:r>
              <a:rPr lang="en-GB">
                <a:latin typeface="Arial" charset="0"/>
              </a:rPr>
              <a:t>	cash flow x discount factor (based on number of years in the future and the cost of capital)</a:t>
            </a:r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  <a:buFont typeface="Wingdings" charset="0"/>
              <a:buChar char="Ø"/>
            </a:pPr>
            <a:r>
              <a:rPr lang="en-GB">
                <a:latin typeface="Arial" charset="0"/>
              </a:rPr>
              <a:t>Net present value (NPV) = present value of future cash flows – initial capital investment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3253959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Present value tables</a:t>
            </a:r>
          </a:p>
        </p:txBody>
      </p:sp>
      <p:graphicFrame>
        <p:nvGraphicFramePr>
          <p:cNvPr id="4098" name="Object 2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12666642"/>
              </p:ext>
            </p:extLst>
          </p:nvPr>
        </p:nvGraphicFramePr>
        <p:xfrm>
          <a:off x="611188" y="1700213"/>
          <a:ext cx="7600950" cy="3987800"/>
        </p:xfrm>
        <a:graphic>
          <a:graphicData uri="http://schemas.openxmlformats.org/presentationml/2006/ole">
            <p:oleObj spid="_x0000_s22534" name="Document" r:id="rId3" imgW="5874139" imgH="3081106" progId="Word.Document.8">
              <p:embed/>
            </p:oleObj>
          </a:graphicData>
        </a:graphic>
      </p:graphicFrame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5314015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Arial" charset="0"/>
              </a:rPr>
              <a:t>Net present </a:t>
            </a:r>
            <a:r>
              <a:rPr lang="en-GB" dirty="0" smtClean="0">
                <a:latin typeface="Arial" charset="0"/>
              </a:rPr>
              <a:t>value for Project 1</a:t>
            </a:r>
            <a:endParaRPr lang="en-GB" sz="1800" dirty="0">
              <a:latin typeface="Arial" charset="0"/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800" y="1844824"/>
            <a:ext cx="8926811" cy="3057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93613759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>
                <a:latin typeface="Arial" charset="0"/>
              </a:rPr>
              <a:t>Net present value using spreadsheet</a:t>
            </a:r>
          </a:p>
        </p:txBody>
      </p:sp>
      <p:graphicFrame>
        <p:nvGraphicFramePr>
          <p:cNvPr id="6146" name="Object 2"/>
          <p:cNvGraphicFramePr>
            <a:graphicFrameLocks noGrp="1" noChangeAspect="1"/>
          </p:cNvGraphicFramePr>
          <p:nvPr>
            <p:ph idx="1"/>
          </p:nvPr>
        </p:nvGraphicFramePr>
        <p:xfrm>
          <a:off x="539750" y="2441575"/>
          <a:ext cx="7847013" cy="1879600"/>
        </p:xfrm>
        <a:graphic>
          <a:graphicData uri="http://schemas.openxmlformats.org/presentationml/2006/ole">
            <p:oleObj spid="_x0000_s24582" name="Worksheet" r:id="rId3" imgW="4771949" imgH="1143000" progId="Excel.Sheet.8">
              <p:embed/>
            </p:oleObj>
          </a:graphicData>
        </a:graphic>
      </p:graphicFrame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5599624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Evaluating NPV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If the NPV is negative, the project should not be accepted, as the returns do not exceed the cost of capital, and shareholder value is being eroded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3860275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Comparison of </a:t>
            </a:r>
            <a:r>
              <a:rPr lang="en-AU" dirty="0" smtClean="0">
                <a:latin typeface="Arial" charset="0"/>
              </a:rPr>
              <a:t>projects: NPV</a:t>
            </a:r>
            <a:endParaRPr lang="en-AU" dirty="0">
              <a:latin typeface="Arial" charset="0"/>
            </a:endParaRPr>
          </a:p>
        </p:txBody>
      </p:sp>
      <p:graphicFrame>
        <p:nvGraphicFramePr>
          <p:cNvPr id="69662" name="Group 3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782191153"/>
              </p:ext>
            </p:extLst>
          </p:nvPr>
        </p:nvGraphicFramePr>
        <p:xfrm>
          <a:off x="381000" y="1844675"/>
          <a:ext cx="7607300" cy="3960813"/>
        </p:xfrm>
        <a:graphic>
          <a:graphicData uri="http://schemas.openxmlformats.org/drawingml/2006/table">
            <a:tbl>
              <a:tblPr/>
              <a:tblGrid>
                <a:gridCol w="2535238"/>
                <a:gridCol w="2536825"/>
                <a:gridCol w="2535237"/>
              </a:tblGrid>
              <a:tr h="990600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Alternative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NPV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Ranking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0600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Project 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-$5,250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No investment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0600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Project 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$7,650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89013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Project 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$3,300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93261805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Comparing NPVs </a:t>
            </a:r>
          </a:p>
        </p:txBody>
      </p:sp>
      <p:sp>
        <p:nvSpPr>
          <p:cNvPr id="31747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charset="0"/>
              <a:buChar char="Ø"/>
            </a:pPr>
            <a:r>
              <a:rPr lang="en-GB" dirty="0">
                <a:latin typeface="Arial" charset="0"/>
              </a:rPr>
              <a:t>Cash Value Added (CVA) or profitability index </a:t>
            </a:r>
            <a:r>
              <a:rPr lang="en-GB" dirty="0" smtClean="0">
                <a:latin typeface="Arial" charset="0"/>
              </a:rPr>
              <a:t>is </a:t>
            </a:r>
            <a:r>
              <a:rPr lang="en-GB" dirty="0">
                <a:latin typeface="Arial" charset="0"/>
              </a:rPr>
              <a:t>the ratio of the NPV to the initial capital investment.</a:t>
            </a:r>
          </a:p>
          <a:p>
            <a:pPr lvl="2" eaLnBrk="1" hangingPunct="1">
              <a:lnSpc>
                <a:spcPct val="90000"/>
              </a:lnSpc>
              <a:buFont typeface="Wingdings" charset="0"/>
              <a:buNone/>
            </a:pPr>
            <a:r>
              <a:rPr lang="en-GB" dirty="0">
                <a:latin typeface="Arial" charset="0"/>
              </a:rPr>
              <a:t>	</a:t>
            </a:r>
          </a:p>
          <a:p>
            <a:pPr lvl="2" eaLnBrk="1" hangingPunct="1">
              <a:lnSpc>
                <a:spcPct val="90000"/>
              </a:lnSpc>
              <a:buFont typeface="Wingdings" charset="0"/>
              <a:buNone/>
            </a:pPr>
            <a:r>
              <a:rPr lang="en-GB" u="sng" dirty="0">
                <a:latin typeface="Arial" charset="0"/>
              </a:rPr>
              <a:t>  Cash value added </a:t>
            </a:r>
            <a:r>
              <a:rPr lang="en-GB" dirty="0">
                <a:latin typeface="Arial" charset="0"/>
              </a:rPr>
              <a:t>	= 	NPV</a:t>
            </a:r>
          </a:p>
          <a:p>
            <a:pPr lvl="2" eaLnBrk="1" hangingPunct="1">
              <a:lnSpc>
                <a:spcPct val="90000"/>
              </a:lnSpc>
              <a:buFont typeface="Wingdings" charset="0"/>
              <a:buNone/>
            </a:pPr>
            <a:r>
              <a:rPr lang="en-GB" dirty="0">
                <a:latin typeface="Arial" charset="0"/>
              </a:rPr>
              <a:t>Initial capital investment</a:t>
            </a:r>
          </a:p>
          <a:p>
            <a:pPr eaLnBrk="1" hangingPunct="1"/>
            <a:endParaRPr lang="en-AU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12216959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428625" y="428625"/>
            <a:ext cx="8229600" cy="12303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AU">
                <a:latin typeface="Arial" charset="0"/>
              </a:rPr>
              <a:t>Comparing the projects using CVA</a:t>
            </a:r>
          </a:p>
        </p:txBody>
      </p:sp>
      <p:graphicFrame>
        <p:nvGraphicFramePr>
          <p:cNvPr id="46119" name="Group 39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="" xmlns:p14="http://schemas.microsoft.com/office/powerpoint/2010/main" val="3542583488"/>
              </p:ext>
            </p:extLst>
          </p:nvPr>
        </p:nvGraphicFramePr>
        <p:xfrm>
          <a:off x="381000" y="1844675"/>
          <a:ext cx="7607300" cy="3868738"/>
        </p:xfrm>
        <a:graphic>
          <a:graphicData uri="http://schemas.openxmlformats.org/drawingml/2006/table">
            <a:tbl>
              <a:tblPr/>
              <a:tblGrid>
                <a:gridCol w="1901825"/>
                <a:gridCol w="1901825"/>
                <a:gridCol w="1901825"/>
                <a:gridCol w="1901825"/>
              </a:tblGrid>
              <a:tr h="773175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Project 1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Project 2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Project 3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4762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NPV</a:t>
                      </a: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-5,250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7,650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3,300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3026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Initial investment</a:t>
                      </a: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100,000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125,000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200,000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4762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CVA</a:t>
                      </a: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-5.35%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6.12%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1.65%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3026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Ranking</a:t>
                      </a: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No investment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Slide Number Placeholder 5"/>
          <p:cNvSpPr txBox="1">
            <a:spLocks/>
          </p:cNvSpPr>
          <p:nvPr/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082AA575-3A2F-47FF-843C-F9856FBBA3EC}" type="slidenum">
              <a:rPr lang="en-US" sz="1200" smtClean="0">
                <a:solidFill>
                  <a:schemeClr val="bg1">
                    <a:lumMod val="50000"/>
                  </a:schemeClr>
                </a:solidFill>
              </a:rPr>
              <a:pPr algn="r"/>
              <a:t>29</a:t>
            </a:fld>
            <a:endParaRPr lang="en-US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Footer Placeholder 6"/>
          <p:cNvSpPr txBox="1">
            <a:spLocks/>
          </p:cNvSpPr>
          <p:nvPr/>
        </p:nvSpPr>
        <p:spPr>
          <a:xfrm>
            <a:off x="3124200" y="6173788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200" dirty="0" smtClean="0">
                <a:solidFill>
                  <a:schemeClr val="bg1">
                    <a:lumMod val="50000"/>
                  </a:schemeClr>
                </a:solidFill>
              </a:rPr>
              <a:t>© 2012 John Wiley &amp; Sons, Ltd, </a:t>
            </a:r>
          </a:p>
          <a:p>
            <a:pPr algn="ctr"/>
            <a:r>
              <a:rPr lang="en-US" sz="1200" dirty="0" smtClean="0">
                <a:solidFill>
                  <a:schemeClr val="bg1">
                    <a:lumMod val="50000"/>
                  </a:schemeClr>
                </a:solidFill>
              </a:rPr>
              <a:t>Accounting for Managers, 4th edition, </a:t>
            </a:r>
          </a:p>
          <a:p>
            <a:pPr algn="ctr"/>
            <a:r>
              <a:rPr lang="en-US" sz="1200" dirty="0" smtClean="0">
                <a:solidFill>
                  <a:schemeClr val="bg1">
                    <a:lumMod val="50000"/>
                  </a:schemeClr>
                </a:solidFill>
              </a:rPr>
              <a:t>9781119979678</a:t>
            </a:r>
            <a:endParaRPr lang="en-US" sz="12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765518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Internal rate of return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  <a:ea typeface="+mn-ea"/>
              </a:rPr>
              <a:t>Determines the discount rate which produces a net present value of zero</a:t>
            </a:r>
          </a:p>
          <a:p>
            <a:pPr lvl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presents the return on cash flows as an effective interest rate</a:t>
            </a:r>
          </a:p>
          <a:p>
            <a:pPr lvl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the project with the highest internal rate of return would be preferred, provided that the rate exceeds the cost of capital</a:t>
            </a:r>
            <a:r>
              <a:rPr lang="en-GB" dirty="0" smtClean="0"/>
              <a:t>  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1491291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 dirty="0">
                <a:latin typeface="Arial" charset="0"/>
              </a:rPr>
              <a:t>Internal rate of </a:t>
            </a:r>
            <a:r>
              <a:rPr lang="en-AU" dirty="0" smtClean="0">
                <a:latin typeface="Arial" charset="0"/>
              </a:rPr>
              <a:t>return: By </a:t>
            </a:r>
            <a:r>
              <a:rPr lang="en-AU" dirty="0" err="1" smtClean="0">
                <a:latin typeface="Arial" charset="0"/>
              </a:rPr>
              <a:t>spreadsheet</a:t>
            </a:r>
            <a:endParaRPr lang="en-AU" dirty="0">
              <a:latin typeface="Arial" charset="0"/>
            </a:endParaRPr>
          </a:p>
        </p:txBody>
      </p:sp>
      <p:graphicFrame>
        <p:nvGraphicFramePr>
          <p:cNvPr id="7170" name="Object 2"/>
          <p:cNvGraphicFramePr>
            <a:graphicFrameLocks noGrp="1" noChangeAspect="1"/>
          </p:cNvGraphicFramePr>
          <p:nvPr>
            <p:ph idx="1"/>
          </p:nvPr>
        </p:nvGraphicFramePr>
        <p:xfrm>
          <a:off x="320675" y="2057400"/>
          <a:ext cx="8212138" cy="2981325"/>
        </p:xfrm>
        <a:graphic>
          <a:graphicData uri="http://schemas.openxmlformats.org/presentationml/2006/ole">
            <p:oleObj spid="_x0000_s30727" name="Worksheet" r:id="rId3" imgW="6400800" imgH="2324100" progId="Excel.Sheet.8">
              <p:embed/>
            </p:oleObj>
          </a:graphicData>
        </a:graphic>
      </p:graphicFrame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31</a:t>
            </a:fld>
            <a:endParaRPr lang="en-US" dirty="0"/>
          </a:p>
        </p:txBody>
      </p:sp>
      <p:sp>
        <p:nvSpPr>
          <p:cNvPr id="7172" name="Line 5"/>
          <p:cNvSpPr>
            <a:spLocks noChangeShapeType="1"/>
          </p:cNvSpPr>
          <p:nvPr/>
        </p:nvSpPr>
        <p:spPr bwMode="auto">
          <a:xfrm>
            <a:off x="3851275" y="4292600"/>
            <a:ext cx="288925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45693139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Comparison of </a:t>
            </a:r>
            <a:r>
              <a:rPr lang="en-AU" dirty="0" smtClean="0">
                <a:latin typeface="Arial" charset="0"/>
              </a:rPr>
              <a:t>projects: IRR</a:t>
            </a:r>
            <a:endParaRPr lang="en-AU" dirty="0">
              <a:latin typeface="Arial" charset="0"/>
            </a:endParaRPr>
          </a:p>
        </p:txBody>
      </p:sp>
      <p:graphicFrame>
        <p:nvGraphicFramePr>
          <p:cNvPr id="82973" name="Group 2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789645899"/>
              </p:ext>
            </p:extLst>
          </p:nvPr>
        </p:nvGraphicFramePr>
        <p:xfrm>
          <a:off x="381000" y="1844675"/>
          <a:ext cx="7607300" cy="3976053"/>
        </p:xfrm>
        <a:graphic>
          <a:graphicData uri="http://schemas.openxmlformats.org/drawingml/2006/table">
            <a:tbl>
              <a:tblPr/>
              <a:tblGrid>
                <a:gridCol w="2535238"/>
                <a:gridCol w="2536825"/>
                <a:gridCol w="2535237"/>
              </a:tblGrid>
              <a:tr h="990600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Alternative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IRR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Ranking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0600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Project 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7.9%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No investment – less than 10% cost of capital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0600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Project 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12.4%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89013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Project 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10.7%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86876360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 dirty="0">
                <a:latin typeface="Arial" charset="0"/>
              </a:rPr>
              <a:t>Comparison of </a:t>
            </a:r>
            <a:r>
              <a:rPr lang="en-AU" dirty="0" smtClean="0">
                <a:latin typeface="Arial" charset="0"/>
              </a:rPr>
              <a:t>projects: all methods</a:t>
            </a:r>
            <a:endParaRPr lang="en-AU" dirty="0">
              <a:latin typeface="Arial" charset="0"/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33</a:t>
            </a:fld>
            <a:endParaRPr lang="en-US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472714"/>
            <a:ext cx="9036496" cy="2437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31854400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Comparison of techniques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Arial" charset="0"/>
              </a:rPr>
              <a:t>ARR</a:t>
            </a:r>
          </a:p>
          <a:p>
            <a:pPr lvl="1" eaLnBrk="1" hangingPunct="1"/>
            <a:r>
              <a:rPr lang="en-GB" sz="2100" dirty="0">
                <a:latin typeface="Arial" charset="0"/>
              </a:rPr>
              <a:t>where there are high short-term returns, managers may prefer those investments even though the longer term impact </a:t>
            </a:r>
            <a:r>
              <a:rPr lang="en-GB" sz="2100" dirty="0" smtClean="0">
                <a:latin typeface="Arial" charset="0"/>
              </a:rPr>
              <a:t>may be </a:t>
            </a:r>
            <a:r>
              <a:rPr lang="en-GB" sz="2100" dirty="0">
                <a:latin typeface="Arial" charset="0"/>
              </a:rPr>
              <a:t>detrimental to the organization</a:t>
            </a:r>
          </a:p>
          <a:p>
            <a:pPr eaLnBrk="1" hangingPunct="1"/>
            <a:r>
              <a:rPr lang="en-GB" dirty="0">
                <a:latin typeface="Arial" charset="0"/>
              </a:rPr>
              <a:t>Payback</a:t>
            </a:r>
          </a:p>
          <a:p>
            <a:pPr lvl="1" eaLnBrk="1" hangingPunct="1"/>
            <a:r>
              <a:rPr lang="en-GB" sz="2100" dirty="0">
                <a:latin typeface="Arial" charset="0"/>
              </a:rPr>
              <a:t>ignores cash flows after the payback period </a:t>
            </a:r>
          </a:p>
          <a:p>
            <a:pPr eaLnBrk="1" hangingPunct="1"/>
            <a:r>
              <a:rPr lang="en-GB" dirty="0">
                <a:latin typeface="Arial" charset="0"/>
              </a:rPr>
              <a:t>Discounted cash flow</a:t>
            </a:r>
          </a:p>
          <a:p>
            <a:pPr lvl="1" eaLnBrk="1" hangingPunct="1"/>
            <a:r>
              <a:rPr lang="en-GB" sz="2100" dirty="0">
                <a:latin typeface="Arial" charset="0"/>
              </a:rPr>
              <a:t>Boards typically set quite high </a:t>
            </a:r>
            <a:r>
              <a:rPr lang="ja-JP" altLang="en-GB" sz="2100" dirty="0">
                <a:latin typeface="Arial" charset="0"/>
              </a:rPr>
              <a:t>‘</a:t>
            </a:r>
            <a:r>
              <a:rPr lang="en-GB" sz="2100" dirty="0">
                <a:latin typeface="Arial" charset="0"/>
              </a:rPr>
              <a:t>hurdle</a:t>
            </a:r>
            <a:r>
              <a:rPr lang="ja-JP" altLang="en-GB" sz="2100" dirty="0">
                <a:latin typeface="Arial" charset="0"/>
              </a:rPr>
              <a:t>’</a:t>
            </a:r>
            <a:r>
              <a:rPr lang="en-GB" sz="2100" dirty="0">
                <a:latin typeface="Arial" charset="0"/>
              </a:rPr>
              <a:t> rates for investing in new assets such that NPV is not relevant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591229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 dirty="0" smtClean="0">
                <a:latin typeface="Arial" charset="0"/>
              </a:rPr>
              <a:t>Criticisms of </a:t>
            </a:r>
            <a:r>
              <a:rPr lang="en-AU" dirty="0">
                <a:latin typeface="Arial" charset="0"/>
              </a:rPr>
              <a:t>investment evaluation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charset="0"/>
              <a:buChar char="Ø"/>
            </a:pPr>
            <a:r>
              <a:rPr lang="en-GB" sz="2700" dirty="0">
                <a:latin typeface="Arial" charset="0"/>
              </a:rPr>
              <a:t>Assumption that future cash flows can be predicted with some accuracy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charset="0"/>
              <a:buChar char="Ø"/>
            </a:pPr>
            <a:r>
              <a:rPr lang="en-GB" sz="2700" dirty="0">
                <a:latin typeface="Arial" charset="0"/>
              </a:rPr>
              <a:t>Decisions may be made subjectively which are then justified after the event by </a:t>
            </a:r>
            <a:r>
              <a:rPr lang="en-GB" sz="2700" dirty="0" smtClean="0">
                <a:latin typeface="Arial" charset="0"/>
              </a:rPr>
              <a:t>overly optimistic estimates of future cash flows</a:t>
            </a:r>
            <a:endParaRPr lang="en-GB" sz="2700" dirty="0">
              <a:latin typeface="Arial" charset="0"/>
            </a:endParaRP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charset="0"/>
              <a:buChar char="Ø"/>
            </a:pPr>
            <a:r>
              <a:rPr lang="en-GB" sz="2700" dirty="0">
                <a:latin typeface="Arial" charset="0"/>
              </a:rPr>
              <a:t>NPV approach </a:t>
            </a:r>
            <a:r>
              <a:rPr lang="en-GB" sz="2700" dirty="0" smtClean="0">
                <a:latin typeface="Arial" charset="0"/>
              </a:rPr>
              <a:t>is limited </a:t>
            </a:r>
            <a:r>
              <a:rPr lang="en-GB" sz="2700" dirty="0">
                <a:latin typeface="Arial" charset="0"/>
              </a:rPr>
              <a:t>in high technology situations as it </a:t>
            </a:r>
            <a:r>
              <a:rPr lang="en-GB" sz="2700" dirty="0" smtClean="0">
                <a:latin typeface="Arial" charset="0"/>
              </a:rPr>
              <a:t>may </a:t>
            </a:r>
            <a:r>
              <a:rPr lang="en-GB" sz="2700" dirty="0">
                <a:latin typeface="Arial" charset="0"/>
              </a:rPr>
              <a:t>not capture the </a:t>
            </a:r>
            <a:r>
              <a:rPr lang="ja-JP" altLang="en-GB" sz="2700" dirty="0">
                <a:latin typeface="Arial" charset="0"/>
              </a:rPr>
              <a:t>‘</a:t>
            </a:r>
            <a:r>
              <a:rPr lang="en-GB" sz="2700" dirty="0">
                <a:latin typeface="Arial" charset="0"/>
              </a:rPr>
              <a:t>richness</a:t>
            </a:r>
            <a:r>
              <a:rPr lang="ja-JP" altLang="en-GB" sz="2700" dirty="0">
                <a:latin typeface="Arial" charset="0"/>
              </a:rPr>
              <a:t>’</a:t>
            </a:r>
            <a:r>
              <a:rPr lang="en-GB" sz="2700" dirty="0">
                <a:latin typeface="Arial" charset="0"/>
              </a:rPr>
              <a:t> of the investment problem</a:t>
            </a:r>
            <a:r>
              <a:rPr lang="en-GB" dirty="0">
                <a:latin typeface="Arial" charset="0"/>
              </a:rPr>
              <a:t> 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300" dirty="0">
                <a:latin typeface="Arial" charset="0"/>
              </a:rPr>
              <a:t>Shank </a:t>
            </a:r>
            <a:r>
              <a:rPr lang="en-GB" sz="2300" dirty="0" smtClean="0">
                <a:latin typeface="Arial" charset="0"/>
              </a:rPr>
              <a:t>(1996)</a:t>
            </a:r>
            <a:endParaRPr lang="en-AU" dirty="0">
              <a:latin typeface="Arial" charset="0"/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10204411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 smtClean="0">
                <a:latin typeface="Arial" charset="0"/>
              </a:rPr>
              <a:t>Key points</a:t>
            </a:r>
            <a:endParaRPr lang="en-AU" dirty="0">
              <a:latin typeface="Arial" charset="0"/>
            </a:endParaRP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Differentiate profits and cash flows</a:t>
            </a:r>
          </a:p>
          <a:p>
            <a:pPr eaLnBrk="1" hangingPunct="1"/>
            <a:r>
              <a:rPr lang="en-AU" dirty="0" smtClean="0">
                <a:latin typeface="Arial" charset="0"/>
              </a:rPr>
              <a:t>Ranking </a:t>
            </a:r>
            <a:r>
              <a:rPr lang="en-AU" dirty="0">
                <a:latin typeface="Arial" charset="0"/>
              </a:rPr>
              <a:t>investments </a:t>
            </a:r>
            <a:endParaRPr lang="en-AU" dirty="0" smtClean="0">
              <a:latin typeface="Arial" charset="0"/>
            </a:endParaRPr>
          </a:p>
          <a:p>
            <a:pPr lvl="1"/>
            <a:r>
              <a:rPr lang="en-AU" dirty="0" smtClean="0">
                <a:latin typeface="Arial" charset="0"/>
              </a:rPr>
              <a:t>ARR</a:t>
            </a:r>
            <a:r>
              <a:rPr lang="en-AU" dirty="0">
                <a:latin typeface="Arial" charset="0"/>
              </a:rPr>
              <a:t>, </a:t>
            </a:r>
            <a:endParaRPr lang="en-AU" dirty="0" smtClean="0">
              <a:latin typeface="Arial" charset="0"/>
            </a:endParaRPr>
          </a:p>
          <a:p>
            <a:pPr lvl="1"/>
            <a:r>
              <a:rPr lang="en-AU" dirty="0" smtClean="0">
                <a:latin typeface="Arial" charset="0"/>
              </a:rPr>
              <a:t>Payback, </a:t>
            </a:r>
            <a:r>
              <a:rPr lang="en-AU" dirty="0">
                <a:latin typeface="Arial" charset="0"/>
              </a:rPr>
              <a:t>and </a:t>
            </a:r>
            <a:endParaRPr lang="en-AU" dirty="0" smtClean="0">
              <a:latin typeface="Arial" charset="0"/>
            </a:endParaRPr>
          </a:p>
          <a:p>
            <a:pPr lvl="1"/>
            <a:r>
              <a:rPr lang="en-AU" dirty="0" smtClean="0">
                <a:latin typeface="Arial" charset="0"/>
              </a:rPr>
              <a:t>DCF techniques: NPV, CVA &amp; IRR</a:t>
            </a:r>
            <a:endParaRPr lang="en-AU" dirty="0">
              <a:latin typeface="Arial" charset="0"/>
            </a:endParaRPr>
          </a:p>
          <a:p>
            <a:pPr eaLnBrk="1" hangingPunct="1"/>
            <a:r>
              <a:rPr lang="en-AU" dirty="0">
                <a:latin typeface="Arial" charset="0"/>
              </a:rPr>
              <a:t>Compare strengths and weaknesses of each method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712908696"/>
      </p:ext>
    </p:extLst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Theme2</Template>
  <TotalTime>93</TotalTime>
  <Words>1148</Words>
  <Application>Microsoft Office PowerPoint</Application>
  <PresentationFormat>On-screen Show (4:3)</PresentationFormat>
  <Paragraphs>268</Paragraphs>
  <Slides>36</Slides>
  <Notes>1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36</vt:i4>
      </vt:variant>
    </vt:vector>
  </HeadingPairs>
  <TitlesOfParts>
    <vt:vector size="39" baseType="lpstr">
      <vt:lpstr>Theme2</vt:lpstr>
      <vt:lpstr>Document</vt:lpstr>
      <vt:lpstr>Worksheet</vt:lpstr>
      <vt:lpstr>Slide 1</vt:lpstr>
      <vt:lpstr>Overview</vt:lpstr>
      <vt:lpstr>Strategy</vt:lpstr>
      <vt:lpstr>Strategy &amp; investment appraisal</vt:lpstr>
      <vt:lpstr>Investment appraisal</vt:lpstr>
      <vt:lpstr>Investment appraisal</vt:lpstr>
      <vt:lpstr>Methods of investment appraisal</vt:lpstr>
      <vt:lpstr>Comparison of methods</vt:lpstr>
      <vt:lpstr>Predicting future profits &amp; cash flows</vt:lpstr>
      <vt:lpstr>Cash flows for three projects</vt:lpstr>
      <vt:lpstr>Accounting rate of return</vt:lpstr>
      <vt:lpstr>Depreciated value of investments</vt:lpstr>
      <vt:lpstr>ARR for Project 1</vt:lpstr>
      <vt:lpstr>Accounting rate of return – average</vt:lpstr>
      <vt:lpstr>Comparison of projects: ARR</vt:lpstr>
      <vt:lpstr>Payback</vt:lpstr>
      <vt:lpstr>Payback</vt:lpstr>
      <vt:lpstr>Comparison of projects: Payback</vt:lpstr>
      <vt:lpstr>Discounted cash flow (DCF)</vt:lpstr>
      <vt:lpstr>Cost of capital</vt:lpstr>
      <vt:lpstr>Time value of money</vt:lpstr>
      <vt:lpstr>Net present value</vt:lpstr>
      <vt:lpstr>Present value tables</vt:lpstr>
      <vt:lpstr>Net present value for Project 1</vt:lpstr>
      <vt:lpstr>Net present value using spreadsheet</vt:lpstr>
      <vt:lpstr>Evaluating NPV</vt:lpstr>
      <vt:lpstr>Comparison of projects: NPV</vt:lpstr>
      <vt:lpstr>Comparing NPVs </vt:lpstr>
      <vt:lpstr>Comparing the projects using CVA</vt:lpstr>
      <vt:lpstr>Internal rate of return</vt:lpstr>
      <vt:lpstr>Internal rate of return: By spreadsheet</vt:lpstr>
      <vt:lpstr>Comparison of projects: IRR</vt:lpstr>
      <vt:lpstr>Comparison of projects: all methods</vt:lpstr>
      <vt:lpstr>Comparison of techniques</vt:lpstr>
      <vt:lpstr>Criticisms of investment evaluation</vt:lpstr>
      <vt:lpstr>Key points</vt:lpstr>
    </vt:vector>
  </TitlesOfParts>
  <Company>John Wiley and Sons, Inc.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WileyService</dc:creator>
  <cp:lastModifiedBy>sa016</cp:lastModifiedBy>
  <cp:revision>14</cp:revision>
  <dcterms:created xsi:type="dcterms:W3CDTF">2011-03-17T09:17:02Z</dcterms:created>
  <dcterms:modified xsi:type="dcterms:W3CDTF">2012-09-27T15:59:39Z</dcterms:modified>
</cp:coreProperties>
</file>