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67" r:id="rId3"/>
    <p:sldId id="268" r:id="rId4"/>
    <p:sldId id="277" r:id="rId5"/>
    <p:sldId id="278" r:id="rId6"/>
    <p:sldId id="284" r:id="rId7"/>
    <p:sldId id="285" r:id="rId8"/>
    <p:sldId id="286" r:id="rId9"/>
    <p:sldId id="287" r:id="rId10"/>
    <p:sldId id="288" r:id="rId11"/>
    <p:sldId id="289" r:id="rId12"/>
    <p:sldId id="290" r:id="rId13"/>
    <p:sldId id="279" r:id="rId14"/>
    <p:sldId id="280" r:id="rId15"/>
    <p:sldId id="275" r:id="rId16"/>
    <p:sldId id="282" r:id="rId17"/>
    <p:sldId id="362" r:id="rId18"/>
    <p:sldId id="281" r:id="rId19"/>
    <p:sldId id="276" r:id="rId20"/>
    <p:sldId id="257"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EA1A8B-C8C4-41FF-9499-1015CF6CA80C}" v="6" dt="2021-08-22T10:32:56.9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79"/>
    <p:restoredTop sz="94718"/>
  </p:normalViewPr>
  <p:slideViewPr>
    <p:cSldViewPr snapToGrid="0" snapToObjects="1">
      <p:cViewPr varScale="1">
        <p:scale>
          <a:sx n="108" d="100"/>
          <a:sy n="108" d="100"/>
        </p:scale>
        <p:origin x="149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9E0FC43-9FD0-3744-B017-52F84C43A907}" type="datetimeFigureOut">
              <a:rPr lang="en-US" smtClean="0"/>
              <a:t>9/28/2021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9B8FBFD-0FD5-584D-9C5D-A875103875A4}" type="slidenum">
              <a:rPr lang="en-US" smtClean="0"/>
              <a:t>‹#›</a:t>
            </a:fld>
            <a:endParaRPr lang="en-US"/>
          </a:p>
        </p:txBody>
      </p:sp>
    </p:spTree>
    <p:extLst>
      <p:ext uri="{BB962C8B-B14F-4D97-AF65-F5344CB8AC3E}">
        <p14:creationId xmlns:p14="http://schemas.microsoft.com/office/powerpoint/2010/main" val="256428675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9B8FBFD-0FD5-584D-9C5D-A875103875A4}" type="slidenum">
              <a:rPr lang="en-US" smtClean="0"/>
              <a:t>1</a:t>
            </a:fld>
            <a:endParaRPr lang="en-US"/>
          </a:p>
        </p:txBody>
      </p:sp>
    </p:spTree>
    <p:extLst>
      <p:ext uri="{BB962C8B-B14F-4D97-AF65-F5344CB8AC3E}">
        <p14:creationId xmlns:p14="http://schemas.microsoft.com/office/powerpoint/2010/main" val="40721707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B8FBFD-0FD5-584D-9C5D-A875103875A4}" type="slidenum">
              <a:rPr lang="en-US" smtClean="0"/>
              <a:t>3</a:t>
            </a:fld>
            <a:endParaRPr lang="en-US"/>
          </a:p>
        </p:txBody>
      </p:sp>
    </p:spTree>
    <p:extLst>
      <p:ext uri="{BB962C8B-B14F-4D97-AF65-F5344CB8AC3E}">
        <p14:creationId xmlns:p14="http://schemas.microsoft.com/office/powerpoint/2010/main" val="40960123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C9A14DA1-B682-8B46-B78F-A4509BE189CA}" type="datetimeFigureOut">
              <a:rPr lang="en-US" smtClean="0"/>
              <a:t>9/28/2021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D0F42E-89DE-254E-8770-872088CBA717}" type="slidenum">
              <a:rPr lang="en-US" smtClean="0"/>
              <a:t>‹#›</a:t>
            </a:fld>
            <a:endParaRPr lang="en-US"/>
          </a:p>
        </p:txBody>
      </p:sp>
    </p:spTree>
    <p:extLst>
      <p:ext uri="{BB962C8B-B14F-4D97-AF65-F5344CB8AC3E}">
        <p14:creationId xmlns:p14="http://schemas.microsoft.com/office/powerpoint/2010/main" val="11934548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9A14DA1-B682-8B46-B78F-A4509BE189CA}" type="datetimeFigureOut">
              <a:rPr lang="en-US" smtClean="0"/>
              <a:t>9/28/2021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D0F42E-89DE-254E-8770-872088CBA717}" type="slidenum">
              <a:rPr lang="en-US" smtClean="0"/>
              <a:t>‹#›</a:t>
            </a:fld>
            <a:endParaRPr lang="en-US"/>
          </a:p>
        </p:txBody>
      </p:sp>
    </p:spTree>
    <p:extLst>
      <p:ext uri="{BB962C8B-B14F-4D97-AF65-F5344CB8AC3E}">
        <p14:creationId xmlns:p14="http://schemas.microsoft.com/office/powerpoint/2010/main" val="11698998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9A14DA1-B682-8B46-B78F-A4509BE189CA}" type="datetimeFigureOut">
              <a:rPr lang="en-US" smtClean="0"/>
              <a:t>9/28/2021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D0F42E-89DE-254E-8770-872088CBA717}" type="slidenum">
              <a:rPr lang="en-US" smtClean="0"/>
              <a:t>‹#›</a:t>
            </a:fld>
            <a:endParaRPr lang="en-US"/>
          </a:p>
        </p:txBody>
      </p:sp>
    </p:spTree>
    <p:extLst>
      <p:ext uri="{BB962C8B-B14F-4D97-AF65-F5344CB8AC3E}">
        <p14:creationId xmlns:p14="http://schemas.microsoft.com/office/powerpoint/2010/main" val="9322837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9A14DA1-B682-8B46-B78F-A4509BE189CA}" type="datetimeFigureOut">
              <a:rPr lang="en-US" smtClean="0"/>
              <a:t>9/28/2021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9D0F42E-89DE-254E-8770-872088CBA717}" type="slidenum">
              <a:rPr lang="en-US" smtClean="0"/>
              <a:t>‹#›</a:t>
            </a:fld>
            <a:endParaRPr lang="en-US"/>
          </a:p>
        </p:txBody>
      </p:sp>
    </p:spTree>
    <p:extLst>
      <p:ext uri="{BB962C8B-B14F-4D97-AF65-F5344CB8AC3E}">
        <p14:creationId xmlns:p14="http://schemas.microsoft.com/office/powerpoint/2010/main" val="38900127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C9A14DA1-B682-8B46-B78F-A4509BE189CA}" type="datetimeFigureOut">
              <a:rPr lang="en-US" smtClean="0"/>
              <a:t>9/28/2021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9D0F42E-89DE-254E-8770-872088CBA717}" type="slidenum">
              <a:rPr lang="en-US" smtClean="0"/>
              <a:t>‹#›</a:t>
            </a:fld>
            <a:endParaRPr lang="en-US"/>
          </a:p>
        </p:txBody>
      </p:sp>
    </p:spTree>
    <p:extLst>
      <p:ext uri="{BB962C8B-B14F-4D97-AF65-F5344CB8AC3E}">
        <p14:creationId xmlns:p14="http://schemas.microsoft.com/office/powerpoint/2010/main" val="35476541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C9A14DA1-B682-8B46-B78F-A4509BE189CA}" type="datetimeFigureOut">
              <a:rPr lang="en-US" smtClean="0"/>
              <a:t>9/28/2021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9D0F42E-89DE-254E-8770-872088CBA717}" type="slidenum">
              <a:rPr lang="en-US" smtClean="0"/>
              <a:t>‹#›</a:t>
            </a:fld>
            <a:endParaRPr lang="en-US"/>
          </a:p>
        </p:txBody>
      </p:sp>
    </p:spTree>
    <p:extLst>
      <p:ext uri="{BB962C8B-B14F-4D97-AF65-F5344CB8AC3E}">
        <p14:creationId xmlns:p14="http://schemas.microsoft.com/office/powerpoint/2010/main" val="776037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A14DA1-B682-8B46-B78F-A4509BE189CA}" type="datetimeFigureOut">
              <a:rPr lang="en-US" smtClean="0"/>
              <a:t>9/28/2021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9D0F42E-89DE-254E-8770-872088CBA717}" type="slidenum">
              <a:rPr lang="en-US" smtClean="0"/>
              <a:t>‹#›</a:t>
            </a:fld>
            <a:endParaRPr lang="en-US"/>
          </a:p>
        </p:txBody>
      </p:sp>
    </p:spTree>
    <p:extLst>
      <p:ext uri="{BB962C8B-B14F-4D97-AF65-F5344CB8AC3E}">
        <p14:creationId xmlns:p14="http://schemas.microsoft.com/office/powerpoint/2010/main" val="678830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9A14DA1-B682-8B46-B78F-A4509BE189CA}" type="datetimeFigureOut">
              <a:rPr lang="en-US" smtClean="0"/>
              <a:t>9/28/2021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9D0F42E-89DE-254E-8770-872088CBA717}" type="slidenum">
              <a:rPr lang="en-US" smtClean="0"/>
              <a:t>‹#›</a:t>
            </a:fld>
            <a:endParaRPr lang="en-US"/>
          </a:p>
        </p:txBody>
      </p:sp>
    </p:spTree>
    <p:extLst>
      <p:ext uri="{BB962C8B-B14F-4D97-AF65-F5344CB8AC3E}">
        <p14:creationId xmlns:p14="http://schemas.microsoft.com/office/powerpoint/2010/main" val="25831654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9A14DA1-B682-8B46-B78F-A4509BE189CA}" type="datetimeFigureOut">
              <a:rPr lang="en-US" smtClean="0"/>
              <a:t>9/28/2021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9D0F42E-89DE-254E-8770-872088CBA717}" type="slidenum">
              <a:rPr lang="en-US" smtClean="0"/>
              <a:t>‹#›</a:t>
            </a:fld>
            <a:endParaRPr lang="en-US"/>
          </a:p>
        </p:txBody>
      </p:sp>
    </p:spTree>
    <p:extLst>
      <p:ext uri="{BB962C8B-B14F-4D97-AF65-F5344CB8AC3E}">
        <p14:creationId xmlns:p14="http://schemas.microsoft.com/office/powerpoint/2010/main" val="11328812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9A14DA1-B682-8B46-B78F-A4509BE189CA}" type="datetimeFigureOut">
              <a:rPr lang="en-US" smtClean="0"/>
              <a:t>9/28/2021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D0F42E-89DE-254E-8770-872088CBA717}" type="slidenum">
              <a:rPr lang="en-US" smtClean="0"/>
              <a:t>‹#›</a:t>
            </a:fld>
            <a:endParaRPr lang="en-US"/>
          </a:p>
        </p:txBody>
      </p:sp>
    </p:spTree>
    <p:extLst>
      <p:ext uri="{BB962C8B-B14F-4D97-AF65-F5344CB8AC3E}">
        <p14:creationId xmlns:p14="http://schemas.microsoft.com/office/powerpoint/2010/main" val="2488991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9A14DA1-B682-8B46-B78F-A4509BE189CA}" type="datetimeFigureOut">
              <a:rPr lang="en-US" smtClean="0"/>
              <a:t>9/28/2021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D0F42E-89DE-254E-8770-872088CBA717}" type="slidenum">
              <a:rPr lang="en-US" smtClean="0"/>
              <a:t>‹#›</a:t>
            </a:fld>
            <a:endParaRPr lang="en-US"/>
          </a:p>
        </p:txBody>
      </p:sp>
    </p:spTree>
    <p:extLst>
      <p:ext uri="{BB962C8B-B14F-4D97-AF65-F5344CB8AC3E}">
        <p14:creationId xmlns:p14="http://schemas.microsoft.com/office/powerpoint/2010/main" val="30530510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A14DA1-B682-8B46-B78F-A4509BE189CA}" type="datetimeFigureOut">
              <a:rPr lang="en-US" smtClean="0"/>
              <a:t>9/28/2021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D0F42E-89DE-254E-8770-872088CBA717}" type="slidenum">
              <a:rPr lang="en-US" smtClean="0"/>
              <a:t>‹#›</a:t>
            </a:fld>
            <a:endParaRPr lang="en-US"/>
          </a:p>
        </p:txBody>
      </p:sp>
    </p:spTree>
    <p:extLst>
      <p:ext uri="{BB962C8B-B14F-4D97-AF65-F5344CB8AC3E}">
        <p14:creationId xmlns:p14="http://schemas.microsoft.com/office/powerpoint/2010/main" val="17084160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5" name="TextBox 4"/>
          <p:cNvSpPr txBox="1"/>
          <p:nvPr/>
        </p:nvSpPr>
        <p:spPr>
          <a:xfrm>
            <a:off x="645744" y="1888744"/>
            <a:ext cx="6942833" cy="4001095"/>
          </a:xfrm>
          <a:prstGeom prst="rect">
            <a:avLst/>
          </a:prstGeom>
          <a:noFill/>
        </p:spPr>
        <p:txBody>
          <a:bodyPr wrap="square" rtlCol="0">
            <a:spAutoFit/>
          </a:bodyPr>
          <a:lstStyle/>
          <a:p>
            <a:r>
              <a:rPr lang="en-US" sz="4200" dirty="0">
                <a:solidFill>
                  <a:schemeClr val="bg1"/>
                </a:solidFill>
                <a:latin typeface="Milo OT"/>
                <a:cs typeface="Milo OT"/>
              </a:rPr>
              <a:t>Chapter 1</a:t>
            </a:r>
          </a:p>
          <a:p>
            <a:r>
              <a:rPr lang="en-US" sz="4200" dirty="0">
                <a:solidFill>
                  <a:schemeClr val="bg1"/>
                </a:solidFill>
                <a:latin typeface="Milo OT"/>
                <a:cs typeface="Milo OT"/>
              </a:rPr>
              <a:t>Business Culture and Change  </a:t>
            </a:r>
          </a:p>
          <a:p>
            <a:endParaRPr lang="en-US" sz="4200" dirty="0">
              <a:solidFill>
                <a:schemeClr val="bg1"/>
              </a:solidFill>
              <a:latin typeface="Milo OT"/>
              <a:cs typeface="Milo OT"/>
            </a:endParaRPr>
          </a:p>
          <a:p>
            <a:r>
              <a:rPr lang="en-US" sz="3200" dirty="0">
                <a:solidFill>
                  <a:schemeClr val="bg1"/>
                </a:solidFill>
                <a:latin typeface="Milo OT"/>
                <a:cs typeface="Milo OT"/>
              </a:rPr>
              <a:t>People Practice</a:t>
            </a:r>
          </a:p>
          <a:p>
            <a:r>
              <a:rPr lang="en-US" sz="2000" dirty="0">
                <a:solidFill>
                  <a:schemeClr val="bg1"/>
                </a:solidFill>
                <a:latin typeface="Milo OT"/>
                <a:cs typeface="Milo OT"/>
              </a:rPr>
              <a:t>A Complete Guide</a:t>
            </a:r>
          </a:p>
          <a:p>
            <a:r>
              <a:rPr lang="en-US" dirty="0">
                <a:solidFill>
                  <a:schemeClr val="bg1"/>
                </a:solidFill>
                <a:latin typeface="Milo OT"/>
                <a:cs typeface="Milo OT"/>
              </a:rPr>
              <a:t>By Karen Waite, Kathy Beevers, Nicky Small, Keith Tomlinson and Shazad Hussain</a:t>
            </a:r>
          </a:p>
          <a:p>
            <a:endParaRPr lang="en-US" sz="2000" dirty="0">
              <a:solidFill>
                <a:schemeClr val="bg1"/>
              </a:solidFill>
              <a:latin typeface="Milo OT"/>
              <a:cs typeface="Milo OT"/>
            </a:endParaRPr>
          </a:p>
          <a:p>
            <a:endParaRPr lang="en-US" sz="2000" dirty="0">
              <a:solidFill>
                <a:schemeClr val="bg1"/>
              </a:solidFill>
              <a:latin typeface="Milo OT"/>
              <a:cs typeface="Milo OT"/>
            </a:endParaRPr>
          </a:p>
        </p:txBody>
      </p:sp>
    </p:spTree>
    <p:extLst>
      <p:ext uri="{BB962C8B-B14F-4D97-AF65-F5344CB8AC3E}">
        <p14:creationId xmlns:p14="http://schemas.microsoft.com/office/powerpoint/2010/main" val="22442247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1428A-2F84-4765-A9A1-31139B87C5D7}"/>
              </a:ext>
            </a:extLst>
          </p:cNvPr>
          <p:cNvSpPr>
            <a:spLocks noGrp="1"/>
          </p:cNvSpPr>
          <p:nvPr>
            <p:ph type="title"/>
          </p:nvPr>
        </p:nvSpPr>
        <p:spPr/>
        <p:txBody>
          <a:bodyPr/>
          <a:lstStyle/>
          <a:p>
            <a:r>
              <a:rPr lang="en-GB" dirty="0"/>
              <a:t>Objectives</a:t>
            </a:r>
          </a:p>
        </p:txBody>
      </p:sp>
      <p:pic>
        <p:nvPicPr>
          <p:cNvPr id="4" name="Content Placeholder 3">
            <a:extLst>
              <a:ext uri="{FF2B5EF4-FFF2-40B4-BE49-F238E27FC236}">
                <a16:creationId xmlns:a16="http://schemas.microsoft.com/office/drawing/2014/main" id="{A8544283-E9D2-4FBD-916C-E46A14B63D2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9303" y="1600200"/>
            <a:ext cx="7626285" cy="4885441"/>
          </a:xfrm>
          <a:prstGeom prst="rect">
            <a:avLst/>
          </a:prstGeom>
        </p:spPr>
      </p:pic>
      <p:pic>
        <p:nvPicPr>
          <p:cNvPr id="5" name="Picture 4">
            <a:extLst>
              <a:ext uri="{FF2B5EF4-FFF2-40B4-BE49-F238E27FC236}">
                <a16:creationId xmlns:a16="http://schemas.microsoft.com/office/drawing/2014/main" id="{6D0D0A5D-148E-429C-8CF3-54332046266A}"/>
              </a:ext>
            </a:extLst>
          </p:cNvPr>
          <p:cNvPicPr>
            <a:picLocks noChangeAspect="1"/>
          </p:cNvPicPr>
          <p:nvPr/>
        </p:nvPicPr>
        <p:blipFill rotWithShape="1">
          <a:blip r:embed="rId2">
            <a:extLst>
              <a:ext uri="{28A0092B-C50C-407E-A947-70E740481C1C}">
                <a14:useLocalDpi xmlns:a14="http://schemas.microsoft.com/office/drawing/2010/main" val="0"/>
              </a:ext>
            </a:extLst>
          </a:blip>
          <a:srcRect t="83333"/>
          <a:stretch/>
        </p:blipFill>
        <p:spPr>
          <a:xfrm>
            <a:off x="0" y="5714998"/>
            <a:ext cx="9144000" cy="1143001"/>
          </a:xfrm>
          <a:prstGeom prst="rect">
            <a:avLst/>
          </a:prstGeom>
        </p:spPr>
      </p:pic>
      <p:sp>
        <p:nvSpPr>
          <p:cNvPr id="7" name="TextBox 6">
            <a:extLst>
              <a:ext uri="{FF2B5EF4-FFF2-40B4-BE49-F238E27FC236}">
                <a16:creationId xmlns:a16="http://schemas.microsoft.com/office/drawing/2014/main" id="{41DC9C7F-8F38-4A30-96CE-2176AA91C90A}"/>
              </a:ext>
            </a:extLst>
          </p:cNvPr>
          <p:cNvSpPr txBox="1"/>
          <p:nvPr/>
        </p:nvSpPr>
        <p:spPr>
          <a:xfrm>
            <a:off x="1027521" y="1236578"/>
            <a:ext cx="7268067" cy="3323987"/>
          </a:xfrm>
          <a:prstGeom prst="rect">
            <a:avLst/>
          </a:prstGeom>
          <a:noFill/>
        </p:spPr>
        <p:txBody>
          <a:bodyPr wrap="square">
            <a:spAutoFit/>
          </a:bodyPr>
          <a:lstStyle/>
          <a:p>
            <a:pPr marL="285750" lvl="0" indent="-285750">
              <a:buFont typeface="Arial" panose="020B0604020202020204" pitchFamily="34" charset="0"/>
              <a:buChar char="•"/>
            </a:pPr>
            <a:r>
              <a:rPr lang="en-US" sz="2400" dirty="0"/>
              <a:t>Explain the business environment in which the people profession operates</a:t>
            </a:r>
          </a:p>
          <a:p>
            <a:pPr marL="285750" lvl="0" indent="-285750">
              <a:buFont typeface="Arial" panose="020B0604020202020204" pitchFamily="34" charset="0"/>
              <a:buChar char="•"/>
            </a:pPr>
            <a:endParaRPr lang="en-GB" sz="2400" dirty="0"/>
          </a:p>
          <a:p>
            <a:pPr marL="285750" lvl="0" indent="-285750">
              <a:buFont typeface="Arial" panose="020B0604020202020204" pitchFamily="34" charset="0"/>
              <a:buChar char="•"/>
            </a:pPr>
            <a:r>
              <a:rPr lang="en-US" sz="2400" dirty="0"/>
              <a:t>Explain how peoples’ behavior in the workplace affects and shapes culture</a:t>
            </a:r>
          </a:p>
          <a:p>
            <a:pPr lvl="0"/>
            <a:endParaRPr lang="en-GB" sz="2400" dirty="0"/>
          </a:p>
          <a:p>
            <a:pPr marL="285750" lvl="0" indent="-285750">
              <a:buFont typeface="Arial" panose="020B0604020202020204" pitchFamily="34" charset="0"/>
              <a:buChar char="•"/>
            </a:pPr>
            <a:r>
              <a:rPr lang="en-US" sz="2400" dirty="0"/>
              <a:t>Explain the importance of the effective management of change.</a:t>
            </a:r>
            <a:r>
              <a:rPr lang="en-GB" sz="2400" dirty="0"/>
              <a:t> </a:t>
            </a:r>
          </a:p>
          <a:p>
            <a:r>
              <a:rPr lang="en-GB" dirty="0"/>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773342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1428A-2F84-4765-A9A1-31139B87C5D7}"/>
              </a:ext>
            </a:extLst>
          </p:cNvPr>
          <p:cNvSpPr>
            <a:spLocks noGrp="1"/>
          </p:cNvSpPr>
          <p:nvPr>
            <p:ph type="title"/>
          </p:nvPr>
        </p:nvSpPr>
        <p:spPr/>
        <p:txBody>
          <a:bodyPr>
            <a:normAutofit fontScale="90000"/>
          </a:bodyPr>
          <a:lstStyle/>
          <a:p>
            <a:r>
              <a:rPr lang="en-GB" dirty="0"/>
              <a:t>Introduction to the Business Environment</a:t>
            </a:r>
          </a:p>
        </p:txBody>
      </p:sp>
      <p:pic>
        <p:nvPicPr>
          <p:cNvPr id="4" name="Content Placeholder 3">
            <a:extLst>
              <a:ext uri="{FF2B5EF4-FFF2-40B4-BE49-F238E27FC236}">
                <a16:creationId xmlns:a16="http://schemas.microsoft.com/office/drawing/2014/main" id="{A8544283-E9D2-4FBD-916C-E46A14B63D2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69303" y="1600200"/>
            <a:ext cx="7626285" cy="4885441"/>
          </a:xfrm>
          <a:prstGeom prst="rect">
            <a:avLst/>
          </a:prstGeom>
        </p:spPr>
      </p:pic>
      <p:pic>
        <p:nvPicPr>
          <p:cNvPr id="5" name="Picture 4">
            <a:extLst>
              <a:ext uri="{FF2B5EF4-FFF2-40B4-BE49-F238E27FC236}">
                <a16:creationId xmlns:a16="http://schemas.microsoft.com/office/drawing/2014/main" id="{6D0D0A5D-148E-429C-8CF3-54332046266A}"/>
              </a:ext>
            </a:extLst>
          </p:cNvPr>
          <p:cNvPicPr>
            <a:picLocks noChangeAspect="1"/>
          </p:cNvPicPr>
          <p:nvPr/>
        </p:nvPicPr>
        <p:blipFill rotWithShape="1">
          <a:blip r:embed="rId3">
            <a:extLst>
              <a:ext uri="{28A0092B-C50C-407E-A947-70E740481C1C}">
                <a14:useLocalDpi xmlns:a14="http://schemas.microsoft.com/office/drawing/2010/main" val="0"/>
              </a:ext>
            </a:extLst>
          </a:blip>
          <a:srcRect t="83333"/>
          <a:stretch/>
        </p:blipFill>
        <p:spPr>
          <a:xfrm>
            <a:off x="0" y="5714998"/>
            <a:ext cx="9144000" cy="1143001"/>
          </a:xfrm>
          <a:prstGeom prst="rect">
            <a:avLst/>
          </a:prstGeom>
        </p:spPr>
      </p:pic>
      <p:sp>
        <p:nvSpPr>
          <p:cNvPr id="7" name="TextBox 6">
            <a:extLst>
              <a:ext uri="{FF2B5EF4-FFF2-40B4-BE49-F238E27FC236}">
                <a16:creationId xmlns:a16="http://schemas.microsoft.com/office/drawing/2014/main" id="{41DC9C7F-8F38-4A30-96CE-2176AA91C90A}"/>
              </a:ext>
            </a:extLst>
          </p:cNvPr>
          <p:cNvSpPr txBox="1"/>
          <p:nvPr/>
        </p:nvSpPr>
        <p:spPr>
          <a:xfrm>
            <a:off x="1051088" y="1417638"/>
            <a:ext cx="7158192" cy="1641796"/>
          </a:xfrm>
          <a:prstGeom prst="rect">
            <a:avLst/>
          </a:prstGeom>
          <a:noFill/>
        </p:spPr>
        <p:txBody>
          <a:bodyPr wrap="square">
            <a:spAutoFit/>
          </a:bodyPr>
          <a:lstStyle/>
          <a:p>
            <a:pPr marL="342900" lvl="0" indent="-342900">
              <a:lnSpc>
                <a:spcPct val="106000"/>
              </a:lnSpc>
              <a:buFont typeface="Symbol" panose="05050102010706020507" pitchFamily="18" charset="2"/>
              <a:buChar char=""/>
            </a:pPr>
            <a:r>
              <a:rPr lang="en-GB" sz="2400" dirty="0">
                <a:latin typeface="Calibri" panose="020F0502020204030204" pitchFamily="34" charset="0"/>
                <a:ea typeface="Calibri" panose="020F0502020204030204" pitchFamily="34" charset="0"/>
                <a:cs typeface="Times New Roman" panose="02020603050405020304" pitchFamily="18" charset="0"/>
              </a:rPr>
              <a:t>Nothing is more constant than change</a:t>
            </a:r>
          </a:p>
          <a:p>
            <a:pPr marL="342900" lvl="0" indent="-342900">
              <a:lnSpc>
                <a:spcPct val="106000"/>
              </a:lnSpc>
              <a:buFont typeface="Symbol" panose="05050102010706020507" pitchFamily="18" charset="2"/>
              <a:buChar char=""/>
            </a:pPr>
            <a:r>
              <a:rPr lang="en-GB" sz="2400" dirty="0">
                <a:latin typeface="Calibri" panose="020F0502020204030204" pitchFamily="34" charset="0"/>
                <a:ea typeface="Calibri" panose="020F0502020204030204" pitchFamily="34" charset="0"/>
                <a:cs typeface="Times New Roman" panose="02020603050405020304" pitchFamily="18" charset="0"/>
              </a:rPr>
              <a:t>Consider the impact on social, economic, demographic and organisations.</a:t>
            </a:r>
          </a:p>
          <a:p>
            <a:pPr marL="342900" lvl="0" indent="-342900">
              <a:lnSpc>
                <a:spcPct val="106000"/>
              </a:lnSpc>
              <a:buFont typeface="Symbol" panose="05050102010706020507" pitchFamily="18" charset="2"/>
              <a:buChar char=""/>
            </a:pPr>
            <a:r>
              <a:rPr lang="en-GB" sz="2400" dirty="0">
                <a:latin typeface="Calibri" panose="020F0502020204030204" pitchFamily="34" charset="0"/>
                <a:ea typeface="Calibri" panose="020F0502020204030204" pitchFamily="34" charset="0"/>
                <a:cs typeface="Times New Roman" panose="02020603050405020304" pitchFamily="18" charset="0"/>
              </a:rPr>
              <a:t>Business environment operates at two levels</a:t>
            </a:r>
          </a:p>
        </p:txBody>
      </p:sp>
    </p:spTree>
    <p:extLst>
      <p:ext uri="{BB962C8B-B14F-4D97-AF65-F5344CB8AC3E}">
        <p14:creationId xmlns:p14="http://schemas.microsoft.com/office/powerpoint/2010/main" val="2991595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11428A-2F84-4765-A9A1-31139B87C5D7}"/>
              </a:ext>
            </a:extLst>
          </p:cNvPr>
          <p:cNvSpPr>
            <a:spLocks noGrp="1"/>
          </p:cNvSpPr>
          <p:nvPr>
            <p:ph type="title"/>
          </p:nvPr>
        </p:nvSpPr>
        <p:spPr>
          <a:xfrm>
            <a:off x="480060" y="329184"/>
            <a:ext cx="5170932" cy="1783080"/>
          </a:xfrm>
        </p:spPr>
        <p:txBody>
          <a:bodyPr vert="horz" lIns="91440" tIns="45720" rIns="91440" bIns="45720" rtlCol="0" anchor="b">
            <a:normAutofit/>
          </a:bodyPr>
          <a:lstStyle/>
          <a:p>
            <a:pPr algn="l" defTabSz="914400">
              <a:lnSpc>
                <a:spcPct val="90000"/>
              </a:lnSpc>
            </a:pPr>
            <a:r>
              <a:rPr lang="en-US" sz="4300" dirty="0"/>
              <a:t>Two levels of the Business Environment</a:t>
            </a:r>
          </a:p>
        </p:txBody>
      </p:sp>
      <p:sp>
        <p:nvSpPr>
          <p:cNvPr id="1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214" y="2395728"/>
            <a:ext cx="3182691" cy="18288"/>
          </a:xfrm>
          <a:custGeom>
            <a:avLst/>
            <a:gdLst>
              <a:gd name="connsiteX0" fmla="*/ 0 w 3182691"/>
              <a:gd name="connsiteY0" fmla="*/ 0 h 18288"/>
              <a:gd name="connsiteX1" fmla="*/ 636538 w 3182691"/>
              <a:gd name="connsiteY1" fmla="*/ 0 h 18288"/>
              <a:gd name="connsiteX2" fmla="*/ 1273076 w 3182691"/>
              <a:gd name="connsiteY2" fmla="*/ 0 h 18288"/>
              <a:gd name="connsiteX3" fmla="*/ 1909615 w 3182691"/>
              <a:gd name="connsiteY3" fmla="*/ 0 h 18288"/>
              <a:gd name="connsiteX4" fmla="*/ 2482499 w 3182691"/>
              <a:gd name="connsiteY4" fmla="*/ 0 h 18288"/>
              <a:gd name="connsiteX5" fmla="*/ 3182691 w 3182691"/>
              <a:gd name="connsiteY5" fmla="*/ 0 h 18288"/>
              <a:gd name="connsiteX6" fmla="*/ 3182691 w 3182691"/>
              <a:gd name="connsiteY6" fmla="*/ 18288 h 18288"/>
              <a:gd name="connsiteX7" fmla="*/ 2609807 w 3182691"/>
              <a:gd name="connsiteY7" fmla="*/ 18288 h 18288"/>
              <a:gd name="connsiteX8" fmla="*/ 2068749 w 3182691"/>
              <a:gd name="connsiteY8" fmla="*/ 18288 h 18288"/>
              <a:gd name="connsiteX9" fmla="*/ 1432211 w 3182691"/>
              <a:gd name="connsiteY9" fmla="*/ 18288 h 18288"/>
              <a:gd name="connsiteX10" fmla="*/ 859327 w 3182691"/>
              <a:gd name="connsiteY10" fmla="*/ 18288 h 18288"/>
              <a:gd name="connsiteX11" fmla="*/ 0 w 3182691"/>
              <a:gd name="connsiteY11" fmla="*/ 18288 h 18288"/>
              <a:gd name="connsiteX12" fmla="*/ 0 w 3182691"/>
              <a:gd name="connsiteY12" fmla="*/ 0 h 18288"/>
              <a:gd name="connsiteX0" fmla="*/ 0 w 3182691"/>
              <a:gd name="connsiteY0" fmla="*/ 0 h 18288"/>
              <a:gd name="connsiteX1" fmla="*/ 572884 w 3182691"/>
              <a:gd name="connsiteY1" fmla="*/ 0 h 18288"/>
              <a:gd name="connsiteX2" fmla="*/ 1113942 w 3182691"/>
              <a:gd name="connsiteY2" fmla="*/ 0 h 18288"/>
              <a:gd name="connsiteX3" fmla="*/ 1686826 w 3182691"/>
              <a:gd name="connsiteY3" fmla="*/ 0 h 18288"/>
              <a:gd name="connsiteX4" fmla="*/ 2323364 w 3182691"/>
              <a:gd name="connsiteY4" fmla="*/ 0 h 18288"/>
              <a:gd name="connsiteX5" fmla="*/ 3182691 w 3182691"/>
              <a:gd name="connsiteY5" fmla="*/ 0 h 18288"/>
              <a:gd name="connsiteX6" fmla="*/ 3182691 w 3182691"/>
              <a:gd name="connsiteY6" fmla="*/ 18288 h 18288"/>
              <a:gd name="connsiteX7" fmla="*/ 2546153 w 3182691"/>
              <a:gd name="connsiteY7" fmla="*/ 18288 h 18288"/>
              <a:gd name="connsiteX8" fmla="*/ 1845961 w 3182691"/>
              <a:gd name="connsiteY8" fmla="*/ 18288 h 18288"/>
              <a:gd name="connsiteX9" fmla="*/ 1304903 w 3182691"/>
              <a:gd name="connsiteY9" fmla="*/ 18288 h 18288"/>
              <a:gd name="connsiteX10" fmla="*/ 604711 w 3182691"/>
              <a:gd name="connsiteY10" fmla="*/ 18288 h 18288"/>
              <a:gd name="connsiteX11" fmla="*/ 0 w 3182691"/>
              <a:gd name="connsiteY11" fmla="*/ 18288 h 18288"/>
              <a:gd name="connsiteX12" fmla="*/ 0 w 3182691"/>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1" h="18288" fill="none" extrusionOk="0">
                <a:moveTo>
                  <a:pt x="0" y="0"/>
                </a:moveTo>
                <a:cubicBezTo>
                  <a:pt x="225870" y="33585"/>
                  <a:pt x="418138" y="17639"/>
                  <a:pt x="636538" y="0"/>
                </a:cubicBezTo>
                <a:cubicBezTo>
                  <a:pt x="866402" y="-9774"/>
                  <a:pt x="1016900" y="-17532"/>
                  <a:pt x="1273076" y="0"/>
                </a:cubicBezTo>
                <a:cubicBezTo>
                  <a:pt x="1519343" y="-34410"/>
                  <a:pt x="1705438" y="-53754"/>
                  <a:pt x="1909615" y="0"/>
                </a:cubicBezTo>
                <a:cubicBezTo>
                  <a:pt x="2120433" y="2855"/>
                  <a:pt x="2209200" y="-17463"/>
                  <a:pt x="2482499" y="0"/>
                </a:cubicBezTo>
                <a:cubicBezTo>
                  <a:pt x="2733571" y="54170"/>
                  <a:pt x="2997997" y="-48885"/>
                  <a:pt x="3182691" y="0"/>
                </a:cubicBezTo>
                <a:cubicBezTo>
                  <a:pt x="3182657" y="4844"/>
                  <a:pt x="3182281" y="11009"/>
                  <a:pt x="3182691" y="18288"/>
                </a:cubicBezTo>
                <a:cubicBezTo>
                  <a:pt x="2941063" y="3169"/>
                  <a:pt x="2872422" y="16194"/>
                  <a:pt x="2609807" y="18288"/>
                </a:cubicBezTo>
                <a:cubicBezTo>
                  <a:pt x="2341801" y="10032"/>
                  <a:pt x="2328606" y="28832"/>
                  <a:pt x="2068749" y="18288"/>
                </a:cubicBezTo>
                <a:cubicBezTo>
                  <a:pt x="1813820" y="1121"/>
                  <a:pt x="1714804" y="37605"/>
                  <a:pt x="1432211" y="18288"/>
                </a:cubicBezTo>
                <a:cubicBezTo>
                  <a:pt x="1164810" y="-27006"/>
                  <a:pt x="993140" y="27575"/>
                  <a:pt x="859327" y="18288"/>
                </a:cubicBezTo>
                <a:cubicBezTo>
                  <a:pt x="750703" y="-24974"/>
                  <a:pt x="236193" y="38731"/>
                  <a:pt x="0" y="18288"/>
                </a:cubicBezTo>
                <a:cubicBezTo>
                  <a:pt x="-649" y="11698"/>
                  <a:pt x="663" y="5413"/>
                  <a:pt x="0" y="0"/>
                </a:cubicBezTo>
                <a:close/>
              </a:path>
              <a:path w="3182691" h="18288" stroke="0" extrusionOk="0">
                <a:moveTo>
                  <a:pt x="0" y="0"/>
                </a:moveTo>
                <a:cubicBezTo>
                  <a:pt x="243084" y="-23531"/>
                  <a:pt x="399010" y="-30989"/>
                  <a:pt x="572884" y="0"/>
                </a:cubicBezTo>
                <a:cubicBezTo>
                  <a:pt x="745196" y="46048"/>
                  <a:pt x="956262" y="22379"/>
                  <a:pt x="1113942" y="0"/>
                </a:cubicBezTo>
                <a:cubicBezTo>
                  <a:pt x="1345494" y="6575"/>
                  <a:pt x="1537971" y="57434"/>
                  <a:pt x="1686826" y="0"/>
                </a:cubicBezTo>
                <a:cubicBezTo>
                  <a:pt x="1847487" y="-5870"/>
                  <a:pt x="2194651" y="-1232"/>
                  <a:pt x="2323364" y="0"/>
                </a:cubicBezTo>
                <a:cubicBezTo>
                  <a:pt x="2488731" y="36406"/>
                  <a:pt x="2902092" y="-40336"/>
                  <a:pt x="3182691" y="0"/>
                </a:cubicBezTo>
                <a:cubicBezTo>
                  <a:pt x="3182166" y="5049"/>
                  <a:pt x="3182884" y="12044"/>
                  <a:pt x="3182691" y="18288"/>
                </a:cubicBezTo>
                <a:cubicBezTo>
                  <a:pt x="3012562" y="-37820"/>
                  <a:pt x="2765408" y="35618"/>
                  <a:pt x="2546153" y="18288"/>
                </a:cubicBezTo>
                <a:cubicBezTo>
                  <a:pt x="2331952" y="13878"/>
                  <a:pt x="2142129" y="19805"/>
                  <a:pt x="1845961" y="18288"/>
                </a:cubicBezTo>
                <a:cubicBezTo>
                  <a:pt x="1537526" y="31994"/>
                  <a:pt x="1468653" y="-6175"/>
                  <a:pt x="1304903" y="18288"/>
                </a:cubicBezTo>
                <a:cubicBezTo>
                  <a:pt x="1191987" y="26138"/>
                  <a:pt x="927061" y="14626"/>
                  <a:pt x="604711" y="18288"/>
                </a:cubicBezTo>
                <a:cubicBezTo>
                  <a:pt x="273947" y="45577"/>
                  <a:pt x="111622" y="-24554"/>
                  <a:pt x="0" y="18288"/>
                </a:cubicBezTo>
                <a:cubicBezTo>
                  <a:pt x="-39" y="12511"/>
                  <a:pt x="-381" y="8039"/>
                  <a:pt x="0" y="0"/>
                </a:cubicBezTo>
                <a:close/>
              </a:path>
              <a:path w="3182691" h="18288" fill="none" stroke="0" extrusionOk="0">
                <a:moveTo>
                  <a:pt x="0" y="0"/>
                </a:moveTo>
                <a:cubicBezTo>
                  <a:pt x="245832" y="29445"/>
                  <a:pt x="388924" y="-28919"/>
                  <a:pt x="636538" y="0"/>
                </a:cubicBezTo>
                <a:cubicBezTo>
                  <a:pt x="838014" y="3247"/>
                  <a:pt x="1005059" y="8075"/>
                  <a:pt x="1273076" y="0"/>
                </a:cubicBezTo>
                <a:cubicBezTo>
                  <a:pt x="1555121" y="-15110"/>
                  <a:pt x="1674116" y="-4878"/>
                  <a:pt x="1909615" y="0"/>
                </a:cubicBezTo>
                <a:cubicBezTo>
                  <a:pt x="2127874" y="21642"/>
                  <a:pt x="2229467" y="-10228"/>
                  <a:pt x="2482499" y="0"/>
                </a:cubicBezTo>
                <a:cubicBezTo>
                  <a:pt x="2772379" y="28915"/>
                  <a:pt x="3003217" y="-43687"/>
                  <a:pt x="3182691" y="0"/>
                </a:cubicBezTo>
                <a:cubicBezTo>
                  <a:pt x="3183005" y="4158"/>
                  <a:pt x="3181712" y="12539"/>
                  <a:pt x="3182691" y="18288"/>
                </a:cubicBezTo>
                <a:cubicBezTo>
                  <a:pt x="2948637" y="17089"/>
                  <a:pt x="2873728" y="22327"/>
                  <a:pt x="2609807" y="18288"/>
                </a:cubicBezTo>
                <a:cubicBezTo>
                  <a:pt x="2342839" y="11870"/>
                  <a:pt x="2331621" y="30535"/>
                  <a:pt x="2068749" y="18288"/>
                </a:cubicBezTo>
                <a:cubicBezTo>
                  <a:pt x="1813814" y="-7352"/>
                  <a:pt x="1700576" y="36739"/>
                  <a:pt x="1432211" y="18288"/>
                </a:cubicBezTo>
                <a:cubicBezTo>
                  <a:pt x="1148444" y="-27053"/>
                  <a:pt x="987622" y="2403"/>
                  <a:pt x="859327" y="18288"/>
                </a:cubicBezTo>
                <a:cubicBezTo>
                  <a:pt x="743387" y="37422"/>
                  <a:pt x="194182" y="18789"/>
                  <a:pt x="0" y="18288"/>
                </a:cubicBezTo>
                <a:cubicBezTo>
                  <a:pt x="20" y="11469"/>
                  <a:pt x="-29" y="515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custGeom>
                    <a:avLst/>
                    <a:gdLst>
                      <a:gd name="connsiteX0" fmla="*/ 0 w 3182691"/>
                      <a:gd name="connsiteY0" fmla="*/ 0 h 18288"/>
                      <a:gd name="connsiteX1" fmla="*/ 636538 w 3182691"/>
                      <a:gd name="connsiteY1" fmla="*/ 0 h 18288"/>
                      <a:gd name="connsiteX2" fmla="*/ 1273076 w 3182691"/>
                      <a:gd name="connsiteY2" fmla="*/ 0 h 18288"/>
                      <a:gd name="connsiteX3" fmla="*/ 1909615 w 3182691"/>
                      <a:gd name="connsiteY3" fmla="*/ 0 h 18288"/>
                      <a:gd name="connsiteX4" fmla="*/ 2482499 w 3182691"/>
                      <a:gd name="connsiteY4" fmla="*/ 0 h 18288"/>
                      <a:gd name="connsiteX5" fmla="*/ 3182691 w 3182691"/>
                      <a:gd name="connsiteY5" fmla="*/ 0 h 18288"/>
                      <a:gd name="connsiteX6" fmla="*/ 3182691 w 3182691"/>
                      <a:gd name="connsiteY6" fmla="*/ 18288 h 18288"/>
                      <a:gd name="connsiteX7" fmla="*/ 2609807 w 3182691"/>
                      <a:gd name="connsiteY7" fmla="*/ 18288 h 18288"/>
                      <a:gd name="connsiteX8" fmla="*/ 2068749 w 3182691"/>
                      <a:gd name="connsiteY8" fmla="*/ 18288 h 18288"/>
                      <a:gd name="connsiteX9" fmla="*/ 1432211 w 3182691"/>
                      <a:gd name="connsiteY9" fmla="*/ 18288 h 18288"/>
                      <a:gd name="connsiteX10" fmla="*/ 859327 w 3182691"/>
                      <a:gd name="connsiteY10" fmla="*/ 18288 h 18288"/>
                      <a:gd name="connsiteX11" fmla="*/ 0 w 3182691"/>
                      <a:gd name="connsiteY11" fmla="*/ 18288 h 18288"/>
                      <a:gd name="connsiteX12" fmla="*/ 0 w 3182691"/>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1" h="18288" fill="none" extrusionOk="0">
                        <a:moveTo>
                          <a:pt x="0" y="0"/>
                        </a:moveTo>
                        <a:cubicBezTo>
                          <a:pt x="253588" y="25878"/>
                          <a:pt x="409323" y="-5359"/>
                          <a:pt x="636538" y="0"/>
                        </a:cubicBezTo>
                        <a:cubicBezTo>
                          <a:pt x="863753" y="5359"/>
                          <a:pt x="1013406" y="3458"/>
                          <a:pt x="1273076" y="0"/>
                        </a:cubicBezTo>
                        <a:cubicBezTo>
                          <a:pt x="1532746" y="-3458"/>
                          <a:pt x="1697408" y="-16840"/>
                          <a:pt x="1909615" y="0"/>
                        </a:cubicBezTo>
                        <a:cubicBezTo>
                          <a:pt x="2121822" y="16840"/>
                          <a:pt x="2213494" y="-18555"/>
                          <a:pt x="2482499" y="0"/>
                        </a:cubicBezTo>
                        <a:cubicBezTo>
                          <a:pt x="2751504" y="18555"/>
                          <a:pt x="3004132" y="-28750"/>
                          <a:pt x="3182691" y="0"/>
                        </a:cubicBezTo>
                        <a:cubicBezTo>
                          <a:pt x="3183133" y="4516"/>
                          <a:pt x="3181864" y="12266"/>
                          <a:pt x="3182691" y="18288"/>
                        </a:cubicBezTo>
                        <a:cubicBezTo>
                          <a:pt x="2947041" y="16687"/>
                          <a:pt x="2875741" y="22937"/>
                          <a:pt x="2609807" y="18288"/>
                        </a:cubicBezTo>
                        <a:cubicBezTo>
                          <a:pt x="2343873" y="13639"/>
                          <a:pt x="2331203" y="31729"/>
                          <a:pt x="2068749" y="18288"/>
                        </a:cubicBezTo>
                        <a:cubicBezTo>
                          <a:pt x="1806295" y="4847"/>
                          <a:pt x="1713773" y="47088"/>
                          <a:pt x="1432211" y="18288"/>
                        </a:cubicBezTo>
                        <a:cubicBezTo>
                          <a:pt x="1150649" y="-10512"/>
                          <a:pt x="982765" y="3747"/>
                          <a:pt x="859327" y="18288"/>
                        </a:cubicBezTo>
                        <a:cubicBezTo>
                          <a:pt x="735889" y="32829"/>
                          <a:pt x="254183" y="35231"/>
                          <a:pt x="0" y="18288"/>
                        </a:cubicBezTo>
                        <a:cubicBezTo>
                          <a:pt x="-306" y="11477"/>
                          <a:pt x="485" y="4355"/>
                          <a:pt x="0" y="0"/>
                        </a:cubicBezTo>
                        <a:close/>
                      </a:path>
                      <a:path w="3182691" h="18288" stroke="0" extrusionOk="0">
                        <a:moveTo>
                          <a:pt x="0" y="0"/>
                        </a:moveTo>
                        <a:cubicBezTo>
                          <a:pt x="247695" y="-19360"/>
                          <a:pt x="392581" y="-28596"/>
                          <a:pt x="572884" y="0"/>
                        </a:cubicBezTo>
                        <a:cubicBezTo>
                          <a:pt x="753187" y="28596"/>
                          <a:pt x="922042" y="4121"/>
                          <a:pt x="1113942" y="0"/>
                        </a:cubicBezTo>
                        <a:cubicBezTo>
                          <a:pt x="1305842" y="-4121"/>
                          <a:pt x="1501806" y="28092"/>
                          <a:pt x="1686826" y="0"/>
                        </a:cubicBezTo>
                        <a:cubicBezTo>
                          <a:pt x="1871846" y="-28092"/>
                          <a:pt x="2170181" y="-20672"/>
                          <a:pt x="2323364" y="0"/>
                        </a:cubicBezTo>
                        <a:cubicBezTo>
                          <a:pt x="2476547" y="20672"/>
                          <a:pt x="2919163" y="6097"/>
                          <a:pt x="3182691" y="0"/>
                        </a:cubicBezTo>
                        <a:cubicBezTo>
                          <a:pt x="3183268" y="4624"/>
                          <a:pt x="3183510" y="11191"/>
                          <a:pt x="3182691" y="18288"/>
                        </a:cubicBezTo>
                        <a:cubicBezTo>
                          <a:pt x="3026064" y="-10849"/>
                          <a:pt x="2775005" y="23067"/>
                          <a:pt x="2546153" y="18288"/>
                        </a:cubicBezTo>
                        <a:cubicBezTo>
                          <a:pt x="2317301" y="13509"/>
                          <a:pt x="2164351" y="-9884"/>
                          <a:pt x="1845961" y="18288"/>
                        </a:cubicBezTo>
                        <a:cubicBezTo>
                          <a:pt x="1527571" y="46460"/>
                          <a:pt x="1455006" y="5824"/>
                          <a:pt x="1304903" y="18288"/>
                        </a:cubicBezTo>
                        <a:cubicBezTo>
                          <a:pt x="1154800" y="30752"/>
                          <a:pt x="942107" y="-12056"/>
                          <a:pt x="604711" y="18288"/>
                        </a:cubicBezTo>
                        <a:cubicBezTo>
                          <a:pt x="267315" y="48632"/>
                          <a:pt x="141927" y="-8395"/>
                          <a:pt x="0" y="18288"/>
                        </a:cubicBezTo>
                        <a:cubicBezTo>
                          <a:pt x="-171" y="12755"/>
                          <a:pt x="-690" y="793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41DC9C7F-8F38-4A30-96CE-2176AA91C90A}"/>
              </a:ext>
            </a:extLst>
          </p:cNvPr>
          <p:cNvSpPr txBox="1"/>
          <p:nvPr/>
        </p:nvSpPr>
        <p:spPr>
          <a:xfrm>
            <a:off x="480060" y="2706624"/>
            <a:ext cx="5170932" cy="3483864"/>
          </a:xfrm>
          <a:prstGeom prst="rect">
            <a:avLst/>
          </a:prstGeom>
        </p:spPr>
        <p:txBody>
          <a:bodyPr vert="horz" lIns="91440" tIns="45720" rIns="91440" bIns="45720" rtlCol="0">
            <a:normAutofit/>
          </a:bodyPr>
          <a:lstStyle/>
          <a:p>
            <a:pPr lvl="0" indent="-228600" defTabSz="914400">
              <a:lnSpc>
                <a:spcPct val="90000"/>
              </a:lnSpc>
              <a:spcAft>
                <a:spcPts val="600"/>
              </a:spcAft>
              <a:buFont typeface="Arial" panose="020B0604020202020204" pitchFamily="34" charset="0"/>
              <a:buChar char="•"/>
            </a:pPr>
            <a:r>
              <a:rPr lang="en-US" sz="1900" dirty="0"/>
              <a:t>Macro and Micro levels</a:t>
            </a:r>
          </a:p>
          <a:p>
            <a:pPr lvl="0" indent="-228600" defTabSz="914400">
              <a:lnSpc>
                <a:spcPct val="90000"/>
              </a:lnSpc>
              <a:spcAft>
                <a:spcPts val="600"/>
              </a:spcAft>
              <a:buFont typeface="Arial" panose="020B0604020202020204" pitchFamily="34" charset="0"/>
              <a:buChar char="•"/>
            </a:pPr>
            <a:r>
              <a:rPr lang="en-US" sz="1900" dirty="0"/>
              <a:t>Macro refers to the societal level and the major uncontrollable external forces</a:t>
            </a:r>
          </a:p>
          <a:p>
            <a:pPr lvl="0" indent="-228600" defTabSz="914400">
              <a:lnSpc>
                <a:spcPct val="90000"/>
              </a:lnSpc>
              <a:spcAft>
                <a:spcPts val="600"/>
              </a:spcAft>
              <a:buFont typeface="Arial" panose="020B0604020202020204" pitchFamily="34" charset="0"/>
              <a:buChar char="•"/>
            </a:pPr>
            <a:r>
              <a:rPr lang="en-US" sz="1900" dirty="0"/>
              <a:t>These are: economic, demographic, technological, social, cultural, legal and political</a:t>
            </a:r>
          </a:p>
          <a:p>
            <a:pPr lvl="0" indent="-228600" defTabSz="914400">
              <a:lnSpc>
                <a:spcPct val="90000"/>
              </a:lnSpc>
              <a:spcAft>
                <a:spcPts val="600"/>
              </a:spcAft>
              <a:buFont typeface="Arial" panose="020B0604020202020204" pitchFamily="34" charset="0"/>
              <a:buChar char="•"/>
            </a:pPr>
            <a:r>
              <a:rPr lang="en-US" sz="1900" dirty="0"/>
              <a:t>Micro is specific to the organization internal and immediate environment</a:t>
            </a:r>
          </a:p>
          <a:p>
            <a:pPr lvl="0" indent="-228600" defTabSz="914400">
              <a:lnSpc>
                <a:spcPct val="90000"/>
              </a:lnSpc>
              <a:spcAft>
                <a:spcPts val="600"/>
              </a:spcAft>
              <a:buFont typeface="Arial" panose="020B0604020202020204" pitchFamily="34" charset="0"/>
              <a:buChar char="•"/>
            </a:pPr>
            <a:r>
              <a:rPr lang="en-US" sz="1900" dirty="0"/>
              <a:t>Consider what impact they have for your </a:t>
            </a:r>
            <a:r>
              <a:rPr lang="en-US" sz="1900" dirty="0" err="1"/>
              <a:t>organisation</a:t>
            </a:r>
            <a:endParaRPr lang="en-US" sz="1900" dirty="0"/>
          </a:p>
          <a:p>
            <a:pPr lvl="0" indent="-228600" defTabSz="914400">
              <a:lnSpc>
                <a:spcPct val="90000"/>
              </a:lnSpc>
              <a:spcAft>
                <a:spcPts val="600"/>
              </a:spcAft>
              <a:buFont typeface="Arial" panose="020B0604020202020204" pitchFamily="34" charset="0"/>
              <a:buChar char="•"/>
            </a:pPr>
            <a:endParaRPr lang="en-US" sz="1900" dirty="0"/>
          </a:p>
          <a:p>
            <a:pPr lvl="0" indent="-228600" defTabSz="914400">
              <a:lnSpc>
                <a:spcPct val="90000"/>
              </a:lnSpc>
              <a:spcAft>
                <a:spcPts val="600"/>
              </a:spcAft>
              <a:buFont typeface="Arial" panose="020B0604020202020204" pitchFamily="34" charset="0"/>
              <a:buChar char="•"/>
            </a:pPr>
            <a:endParaRPr lang="en-US" sz="1900" dirty="0"/>
          </a:p>
          <a:p>
            <a:pPr lvl="0" indent="-228600" defTabSz="914400">
              <a:lnSpc>
                <a:spcPct val="90000"/>
              </a:lnSpc>
              <a:spcAft>
                <a:spcPts val="600"/>
              </a:spcAft>
              <a:buFont typeface="Arial" panose="020B0604020202020204" pitchFamily="34" charset="0"/>
              <a:buChar char="•"/>
            </a:pPr>
            <a:endParaRPr lang="en-US" sz="1900" dirty="0"/>
          </a:p>
          <a:p>
            <a:pPr lvl="0" indent="-228600" defTabSz="914400">
              <a:lnSpc>
                <a:spcPct val="90000"/>
              </a:lnSpc>
              <a:spcAft>
                <a:spcPts val="600"/>
              </a:spcAft>
              <a:buFont typeface="Arial" panose="020B0604020202020204" pitchFamily="34" charset="0"/>
              <a:buChar char="•"/>
            </a:pPr>
            <a:endParaRPr lang="en-US" sz="1900" dirty="0"/>
          </a:p>
          <a:p>
            <a:pPr lvl="0" indent="-228600" defTabSz="914400">
              <a:lnSpc>
                <a:spcPct val="90000"/>
              </a:lnSpc>
              <a:spcAft>
                <a:spcPts val="600"/>
              </a:spcAft>
              <a:buFont typeface="Arial" panose="020B0604020202020204" pitchFamily="34" charset="0"/>
              <a:buChar char="•"/>
            </a:pPr>
            <a:endParaRPr lang="en-US" sz="1900" dirty="0"/>
          </a:p>
          <a:p>
            <a:pPr lvl="0" indent="-228600" defTabSz="914400">
              <a:lnSpc>
                <a:spcPct val="90000"/>
              </a:lnSpc>
              <a:spcAft>
                <a:spcPts val="600"/>
              </a:spcAft>
              <a:buFont typeface="Arial" panose="020B0604020202020204" pitchFamily="34" charset="0"/>
              <a:buChar char="•"/>
            </a:pPr>
            <a:endParaRPr lang="en-US" sz="1900" dirty="0"/>
          </a:p>
          <a:p>
            <a:pPr lvl="0" indent="-228600" defTabSz="914400">
              <a:lnSpc>
                <a:spcPct val="90000"/>
              </a:lnSpc>
              <a:spcAft>
                <a:spcPts val="600"/>
              </a:spcAft>
              <a:buFont typeface="Arial" panose="020B0604020202020204" pitchFamily="34" charset="0"/>
              <a:buChar char="•"/>
            </a:pPr>
            <a:endParaRPr lang="en-US" sz="1900" dirty="0"/>
          </a:p>
          <a:p>
            <a:pPr lvl="0" indent="-228600" defTabSz="914400">
              <a:lnSpc>
                <a:spcPct val="90000"/>
              </a:lnSpc>
              <a:spcAft>
                <a:spcPts val="600"/>
              </a:spcAft>
              <a:buFont typeface="Arial" panose="020B0604020202020204" pitchFamily="34" charset="0"/>
              <a:buChar char="•"/>
            </a:pPr>
            <a:endParaRPr lang="en-US" sz="1900" dirty="0">
              <a:effectLst/>
            </a:endParaRPr>
          </a:p>
        </p:txBody>
      </p:sp>
      <p:pic>
        <p:nvPicPr>
          <p:cNvPr id="6" name="Picture 5" descr="A picture containing text, electronics&#10;&#10;Description automatically generated">
            <a:extLst>
              <a:ext uri="{FF2B5EF4-FFF2-40B4-BE49-F238E27FC236}">
                <a16:creationId xmlns:a16="http://schemas.microsoft.com/office/drawing/2014/main" id="{F44E1632-486E-3E4D-8544-33FCC663B3CB}"/>
              </a:ext>
            </a:extLst>
          </p:cNvPr>
          <p:cNvPicPr>
            <a:picLocks noChangeAspect="1"/>
          </p:cNvPicPr>
          <p:nvPr/>
        </p:nvPicPr>
        <p:blipFill>
          <a:blip r:embed="rId2"/>
          <a:stretch>
            <a:fillRect/>
          </a:stretch>
        </p:blipFill>
        <p:spPr>
          <a:xfrm>
            <a:off x="5650992" y="504188"/>
            <a:ext cx="3257550" cy="3332532"/>
          </a:xfrm>
          <a:prstGeom prst="rect">
            <a:avLst/>
          </a:prstGeom>
        </p:spPr>
      </p:pic>
      <p:pic>
        <p:nvPicPr>
          <p:cNvPr id="5" name="Picture 4" descr="Shape&#10;&#10;Description automatically generated with medium confidence">
            <a:extLst>
              <a:ext uri="{FF2B5EF4-FFF2-40B4-BE49-F238E27FC236}">
                <a16:creationId xmlns:a16="http://schemas.microsoft.com/office/drawing/2014/main" id="{6D0D0A5D-148E-429C-8CF3-54332046266A}"/>
              </a:ext>
            </a:extLst>
          </p:cNvPr>
          <p:cNvPicPr>
            <a:picLocks noChangeAspect="1"/>
          </p:cNvPicPr>
          <p:nvPr/>
        </p:nvPicPr>
        <p:blipFill rotWithShape="1">
          <a:blip r:embed="rId3">
            <a:extLst>
              <a:ext uri="{28A0092B-C50C-407E-A947-70E740481C1C}">
                <a14:useLocalDpi xmlns:a14="http://schemas.microsoft.com/office/drawing/2010/main" val="0"/>
              </a:ext>
            </a:extLst>
          </a:blip>
          <a:srcRect t="83333"/>
          <a:stretch/>
        </p:blipFill>
        <p:spPr>
          <a:xfrm>
            <a:off x="0" y="5714998"/>
            <a:ext cx="9144000" cy="1143001"/>
          </a:xfrm>
          <a:prstGeom prst="rect">
            <a:avLst/>
          </a:prstGeom>
        </p:spPr>
      </p:pic>
      <p:sp>
        <p:nvSpPr>
          <p:cNvPr id="9" name="Rectangle 8">
            <a:extLst>
              <a:ext uri="{FF2B5EF4-FFF2-40B4-BE49-F238E27FC236}">
                <a16:creationId xmlns:a16="http://schemas.microsoft.com/office/drawing/2014/main" id="{40A95C55-F378-4B86-ABE6-EA95098888BF}"/>
              </a:ext>
            </a:extLst>
          </p:cNvPr>
          <p:cNvSpPr/>
          <p:nvPr/>
        </p:nvSpPr>
        <p:spPr>
          <a:xfrm>
            <a:off x="480060" y="2112264"/>
            <a:ext cx="3965331" cy="594359"/>
          </a:xfrm>
          <a:prstGeom prst="rect">
            <a:avLst/>
          </a:prstGeom>
          <a:solidFill>
            <a:schemeClr val="bg1"/>
          </a:solidFill>
          <a:ln>
            <a:noFill/>
          </a:ln>
          <a:effectLst>
            <a:outerShdw blurRad="40000" dist="23000" dir="5400000" rotWithShape="0">
              <a:schemeClr val="bg1">
                <a:alpha val="35000"/>
              </a:scheme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945190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1428A-2F84-4765-A9A1-31139B87C5D7}"/>
              </a:ext>
            </a:extLst>
          </p:cNvPr>
          <p:cNvSpPr>
            <a:spLocks noGrp="1"/>
          </p:cNvSpPr>
          <p:nvPr>
            <p:ph type="title"/>
          </p:nvPr>
        </p:nvSpPr>
        <p:spPr/>
        <p:txBody>
          <a:bodyPr/>
          <a:lstStyle/>
          <a:p>
            <a:r>
              <a:rPr lang="en-GB"/>
              <a:t>Analysis Tools - SWOT Analysis</a:t>
            </a:r>
            <a:endParaRPr lang="en-GB" dirty="0"/>
          </a:p>
        </p:txBody>
      </p:sp>
      <p:pic>
        <p:nvPicPr>
          <p:cNvPr id="4" name="Content Placeholder 3">
            <a:extLst>
              <a:ext uri="{FF2B5EF4-FFF2-40B4-BE49-F238E27FC236}">
                <a16:creationId xmlns:a16="http://schemas.microsoft.com/office/drawing/2014/main" id="{A8544283-E9D2-4FBD-916C-E46A14B63D2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9303" y="1417638"/>
            <a:ext cx="7626285" cy="5331954"/>
          </a:xfrm>
          <a:prstGeom prst="rect">
            <a:avLst/>
          </a:prstGeom>
        </p:spPr>
      </p:pic>
      <p:pic>
        <p:nvPicPr>
          <p:cNvPr id="5" name="Picture 4">
            <a:extLst>
              <a:ext uri="{FF2B5EF4-FFF2-40B4-BE49-F238E27FC236}">
                <a16:creationId xmlns:a16="http://schemas.microsoft.com/office/drawing/2014/main" id="{6D0D0A5D-148E-429C-8CF3-54332046266A}"/>
              </a:ext>
            </a:extLst>
          </p:cNvPr>
          <p:cNvPicPr>
            <a:picLocks noChangeAspect="1"/>
          </p:cNvPicPr>
          <p:nvPr/>
        </p:nvPicPr>
        <p:blipFill rotWithShape="1">
          <a:blip r:embed="rId2">
            <a:extLst>
              <a:ext uri="{28A0092B-C50C-407E-A947-70E740481C1C}">
                <a14:useLocalDpi xmlns:a14="http://schemas.microsoft.com/office/drawing/2010/main" val="0"/>
              </a:ext>
            </a:extLst>
          </a:blip>
          <a:srcRect t="83333"/>
          <a:stretch/>
        </p:blipFill>
        <p:spPr>
          <a:xfrm>
            <a:off x="0" y="5714998"/>
            <a:ext cx="9144000" cy="1143001"/>
          </a:xfrm>
          <a:prstGeom prst="rect">
            <a:avLst/>
          </a:prstGeom>
        </p:spPr>
      </p:pic>
      <p:sp>
        <p:nvSpPr>
          <p:cNvPr id="7" name="TextBox 6">
            <a:extLst>
              <a:ext uri="{FF2B5EF4-FFF2-40B4-BE49-F238E27FC236}">
                <a16:creationId xmlns:a16="http://schemas.microsoft.com/office/drawing/2014/main" id="{41DC9C7F-8F38-4A30-96CE-2176AA91C90A}"/>
              </a:ext>
            </a:extLst>
          </p:cNvPr>
          <p:cNvSpPr txBox="1"/>
          <p:nvPr/>
        </p:nvSpPr>
        <p:spPr>
          <a:xfrm>
            <a:off x="1051088" y="1417638"/>
            <a:ext cx="7244500" cy="3599383"/>
          </a:xfrm>
          <a:prstGeom prst="rect">
            <a:avLst/>
          </a:prstGeom>
          <a:noFill/>
        </p:spPr>
        <p:txBody>
          <a:bodyPr wrap="square">
            <a:spAutoFit/>
          </a:bodyPr>
          <a:lstStyle/>
          <a:p>
            <a:pPr marL="342900" lvl="0" indent="-342900">
              <a:lnSpc>
                <a:spcPct val="106000"/>
              </a:lnSpc>
              <a:buFont typeface="Arial" panose="020B0604020202020204" pitchFamily="34" charset="0"/>
              <a:buChar char="•"/>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6000"/>
              </a:lnSpc>
            </a:pPr>
            <a:r>
              <a:rPr lang="en-GB" sz="2400" dirty="0">
                <a:effectLst/>
                <a:latin typeface="Calibri" panose="020F0502020204030204" pitchFamily="34" charset="0"/>
                <a:ea typeface="Calibri" panose="020F0502020204030204" pitchFamily="34" charset="0"/>
                <a:cs typeface="Times New Roman" panose="02020603050405020304" pitchFamily="18" charset="0"/>
              </a:rPr>
              <a:t>Regular scanning of the business environment keeps you ahead of changes and forewarned.</a:t>
            </a:r>
          </a:p>
          <a:p>
            <a:pPr marL="342900" lvl="0" indent="-342900">
              <a:lnSpc>
                <a:spcPct val="106000"/>
              </a:lnSpc>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Times New Roman" panose="02020603050405020304" pitchFamily="18" charset="0"/>
              </a:rPr>
              <a:t>SWOT analysis is about identifying strengths, weaknesses, opportunities and </a:t>
            </a:r>
            <a:r>
              <a:rPr lang="en-GB" sz="2400" dirty="0">
                <a:latin typeface="Calibri" panose="020F0502020204030204" pitchFamily="34" charset="0"/>
                <a:ea typeface="Calibri" panose="020F0502020204030204" pitchFamily="34" charset="0"/>
                <a:cs typeface="Times New Roman" panose="02020603050405020304" pitchFamily="18" charset="0"/>
              </a:rPr>
              <a:t>threats.</a:t>
            </a:r>
          </a:p>
          <a:p>
            <a:pPr marL="342900" lvl="0" indent="-342900">
              <a:lnSpc>
                <a:spcPct val="106000"/>
              </a:lnSpc>
              <a:buFont typeface="Symbol" panose="05050102010706020507" pitchFamily="18" charset="2"/>
              <a:buChar char=""/>
            </a:pPr>
            <a:r>
              <a:rPr lang="en-GB" sz="2400" dirty="0">
                <a:latin typeface="Calibri" panose="020F0502020204030204" pitchFamily="34" charset="0"/>
                <a:ea typeface="Calibri" panose="020F0502020204030204" pitchFamily="34" charset="0"/>
                <a:cs typeface="Times New Roman" panose="02020603050405020304" pitchFamily="18" charset="0"/>
              </a:rPr>
              <a:t>Strengths – what are we good at and why?</a:t>
            </a:r>
          </a:p>
          <a:p>
            <a:pPr marL="342900" lvl="0" indent="-342900">
              <a:lnSpc>
                <a:spcPct val="106000"/>
              </a:lnSpc>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Times New Roman" panose="02020603050405020304" pitchFamily="18" charset="0"/>
              </a:rPr>
              <a:t>Weaknesses – what could we improve and how?</a:t>
            </a:r>
          </a:p>
          <a:p>
            <a:pPr marL="342900" lvl="0" indent="-342900">
              <a:lnSpc>
                <a:spcPct val="106000"/>
              </a:lnSpc>
              <a:buFont typeface="Symbol" panose="05050102010706020507" pitchFamily="18" charset="2"/>
              <a:buChar char=""/>
            </a:pPr>
            <a:r>
              <a:rPr lang="en-GB" sz="2400" dirty="0">
                <a:latin typeface="Calibri" panose="020F0502020204030204" pitchFamily="34" charset="0"/>
                <a:ea typeface="Calibri" panose="020F0502020204030204" pitchFamily="34" charset="0"/>
                <a:cs typeface="Times New Roman" panose="02020603050405020304" pitchFamily="18" charset="0"/>
              </a:rPr>
              <a:t>Opportunities – what trends could we maximise?</a:t>
            </a:r>
          </a:p>
          <a:p>
            <a:pPr marL="342900" lvl="0" indent="-342900">
              <a:lnSpc>
                <a:spcPct val="106000"/>
              </a:lnSpc>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Times New Roman" panose="02020603050405020304" pitchFamily="18" charset="0"/>
              </a:rPr>
              <a:t>Threats – what </a:t>
            </a:r>
            <a:r>
              <a:rPr lang="en-GB" sz="2400" dirty="0">
                <a:latin typeface="Calibri" panose="020F0502020204030204" pitchFamily="34" charset="0"/>
                <a:ea typeface="Calibri" panose="020F0502020204030204" pitchFamily="34" charset="0"/>
                <a:cs typeface="Times New Roman" panose="02020603050405020304" pitchFamily="18" charset="0"/>
              </a:rPr>
              <a:t>are</a:t>
            </a:r>
            <a:r>
              <a:rPr lang="en-GB" sz="2400" dirty="0">
                <a:effectLst/>
                <a:latin typeface="Calibri" panose="020F0502020204030204" pitchFamily="34" charset="0"/>
                <a:ea typeface="Calibri" panose="020F0502020204030204" pitchFamily="34" charset="0"/>
                <a:cs typeface="Times New Roman" panose="02020603050405020304" pitchFamily="18" charset="0"/>
              </a:rPr>
              <a:t> our competition doing?</a:t>
            </a:r>
          </a:p>
        </p:txBody>
      </p:sp>
    </p:spTree>
    <p:extLst>
      <p:ext uri="{BB962C8B-B14F-4D97-AF65-F5344CB8AC3E}">
        <p14:creationId xmlns:p14="http://schemas.microsoft.com/office/powerpoint/2010/main" val="35783475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1428A-2F84-4765-A9A1-31139B87C5D7}"/>
              </a:ext>
            </a:extLst>
          </p:cNvPr>
          <p:cNvSpPr>
            <a:spLocks noGrp="1"/>
          </p:cNvSpPr>
          <p:nvPr>
            <p:ph type="title"/>
          </p:nvPr>
        </p:nvSpPr>
        <p:spPr/>
        <p:txBody>
          <a:bodyPr/>
          <a:lstStyle/>
          <a:p>
            <a:r>
              <a:rPr lang="en-GB" dirty="0"/>
              <a:t>PESTEL ANALYSIS</a:t>
            </a:r>
          </a:p>
        </p:txBody>
      </p:sp>
      <p:pic>
        <p:nvPicPr>
          <p:cNvPr id="4" name="Content Placeholder 3">
            <a:extLst>
              <a:ext uri="{FF2B5EF4-FFF2-40B4-BE49-F238E27FC236}">
                <a16:creationId xmlns:a16="http://schemas.microsoft.com/office/drawing/2014/main" id="{A8544283-E9D2-4FBD-916C-E46A14B63D2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9303" y="1600200"/>
            <a:ext cx="7626285" cy="4885441"/>
          </a:xfrm>
          <a:prstGeom prst="rect">
            <a:avLst/>
          </a:prstGeom>
        </p:spPr>
      </p:pic>
      <p:pic>
        <p:nvPicPr>
          <p:cNvPr id="5" name="Picture 4">
            <a:extLst>
              <a:ext uri="{FF2B5EF4-FFF2-40B4-BE49-F238E27FC236}">
                <a16:creationId xmlns:a16="http://schemas.microsoft.com/office/drawing/2014/main" id="{6D0D0A5D-148E-429C-8CF3-54332046266A}"/>
              </a:ext>
            </a:extLst>
          </p:cNvPr>
          <p:cNvPicPr>
            <a:picLocks noChangeAspect="1"/>
          </p:cNvPicPr>
          <p:nvPr/>
        </p:nvPicPr>
        <p:blipFill rotWithShape="1">
          <a:blip r:embed="rId2">
            <a:extLst>
              <a:ext uri="{28A0092B-C50C-407E-A947-70E740481C1C}">
                <a14:useLocalDpi xmlns:a14="http://schemas.microsoft.com/office/drawing/2010/main" val="0"/>
              </a:ext>
            </a:extLst>
          </a:blip>
          <a:srcRect t="83333"/>
          <a:stretch/>
        </p:blipFill>
        <p:spPr>
          <a:xfrm>
            <a:off x="0" y="5714998"/>
            <a:ext cx="9144000" cy="1143001"/>
          </a:xfrm>
          <a:prstGeom prst="rect">
            <a:avLst/>
          </a:prstGeom>
        </p:spPr>
      </p:pic>
      <p:sp>
        <p:nvSpPr>
          <p:cNvPr id="7" name="TextBox 6">
            <a:extLst>
              <a:ext uri="{FF2B5EF4-FFF2-40B4-BE49-F238E27FC236}">
                <a16:creationId xmlns:a16="http://schemas.microsoft.com/office/drawing/2014/main" id="{41DC9C7F-8F38-4A30-96CE-2176AA91C90A}"/>
              </a:ext>
            </a:extLst>
          </p:cNvPr>
          <p:cNvSpPr txBox="1"/>
          <p:nvPr/>
        </p:nvSpPr>
        <p:spPr>
          <a:xfrm>
            <a:off x="1051088" y="1417638"/>
            <a:ext cx="6862713" cy="3897157"/>
          </a:xfrm>
          <a:prstGeom prst="rect">
            <a:avLst/>
          </a:prstGeom>
          <a:noFill/>
        </p:spPr>
        <p:txBody>
          <a:bodyPr wrap="square">
            <a:spAutoFit/>
          </a:bodyPr>
          <a:lstStyle/>
          <a:p>
            <a:pPr marL="342900" lvl="0" indent="-342900">
              <a:lnSpc>
                <a:spcPct val="106000"/>
              </a:lnSpc>
              <a:buFont typeface="Symbol" panose="05050102010706020507" pitchFamily="18" charset="2"/>
              <a:buChar char=""/>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buFont typeface="Symbol" panose="05050102010706020507" pitchFamily="18" charset="2"/>
              <a:buChar char=""/>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buFont typeface="Symbol" panose="05050102010706020507" pitchFamily="18" charset="2"/>
              <a:buChar char=""/>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buFont typeface="Symbol" panose="05050102010706020507" pitchFamily="18" charset="2"/>
              <a:buChar char=""/>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buFont typeface="Symbol" panose="05050102010706020507" pitchFamily="18" charset="2"/>
              <a:buChar char=""/>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buFont typeface="Symbol" panose="05050102010706020507" pitchFamily="18" charset="2"/>
              <a:buChar char=""/>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buFont typeface="Symbol" panose="05050102010706020507" pitchFamily="18" charset="2"/>
              <a:buChar char=""/>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buFont typeface="Symbol" panose="05050102010706020507" pitchFamily="18" charset="2"/>
              <a:buChar char=""/>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lvl="0">
              <a:lnSpc>
                <a:spcPct val="106000"/>
              </a:lnSpc>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buFont typeface="Symbol" panose="05050102010706020507" pitchFamily="18" charset="2"/>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42048A47-3BFC-5A4E-80A0-C7D752BA74C2}"/>
              </a:ext>
            </a:extLst>
          </p:cNvPr>
          <p:cNvPicPr>
            <a:picLocks noChangeAspect="1"/>
          </p:cNvPicPr>
          <p:nvPr/>
        </p:nvPicPr>
        <p:blipFill>
          <a:blip r:embed="rId3"/>
          <a:stretch>
            <a:fillRect/>
          </a:stretch>
        </p:blipFill>
        <p:spPr>
          <a:xfrm>
            <a:off x="2125361" y="1417638"/>
            <a:ext cx="5000369" cy="4190218"/>
          </a:xfrm>
          <a:prstGeom prst="rect">
            <a:avLst/>
          </a:prstGeom>
        </p:spPr>
      </p:pic>
    </p:spTree>
    <p:extLst>
      <p:ext uri="{BB962C8B-B14F-4D97-AF65-F5344CB8AC3E}">
        <p14:creationId xmlns:p14="http://schemas.microsoft.com/office/powerpoint/2010/main" val="4194715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1428A-2F84-4765-A9A1-31139B87C5D7}"/>
              </a:ext>
            </a:extLst>
          </p:cNvPr>
          <p:cNvSpPr>
            <a:spLocks noGrp="1"/>
          </p:cNvSpPr>
          <p:nvPr>
            <p:ph type="title"/>
          </p:nvPr>
        </p:nvSpPr>
        <p:spPr/>
        <p:txBody>
          <a:bodyPr/>
          <a:lstStyle/>
          <a:p>
            <a:r>
              <a:rPr lang="en-GB" dirty="0"/>
              <a:t>Organisation Goals and Objectives</a:t>
            </a:r>
          </a:p>
        </p:txBody>
      </p:sp>
      <p:pic>
        <p:nvPicPr>
          <p:cNvPr id="4" name="Content Placeholder 3">
            <a:extLst>
              <a:ext uri="{FF2B5EF4-FFF2-40B4-BE49-F238E27FC236}">
                <a16:creationId xmlns:a16="http://schemas.microsoft.com/office/drawing/2014/main" id="{A8544283-E9D2-4FBD-916C-E46A14B63D2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9303" y="1600200"/>
            <a:ext cx="7626285" cy="4885441"/>
          </a:xfrm>
          <a:prstGeom prst="rect">
            <a:avLst/>
          </a:prstGeom>
        </p:spPr>
      </p:pic>
      <p:pic>
        <p:nvPicPr>
          <p:cNvPr id="5" name="Picture 4">
            <a:extLst>
              <a:ext uri="{FF2B5EF4-FFF2-40B4-BE49-F238E27FC236}">
                <a16:creationId xmlns:a16="http://schemas.microsoft.com/office/drawing/2014/main" id="{6D0D0A5D-148E-429C-8CF3-54332046266A}"/>
              </a:ext>
            </a:extLst>
          </p:cNvPr>
          <p:cNvPicPr>
            <a:picLocks noChangeAspect="1"/>
          </p:cNvPicPr>
          <p:nvPr/>
        </p:nvPicPr>
        <p:blipFill rotWithShape="1">
          <a:blip r:embed="rId2">
            <a:extLst>
              <a:ext uri="{28A0092B-C50C-407E-A947-70E740481C1C}">
                <a14:useLocalDpi xmlns:a14="http://schemas.microsoft.com/office/drawing/2010/main" val="0"/>
              </a:ext>
            </a:extLst>
          </a:blip>
          <a:srcRect t="83333"/>
          <a:stretch/>
        </p:blipFill>
        <p:spPr>
          <a:xfrm>
            <a:off x="0" y="5714998"/>
            <a:ext cx="9144000" cy="1143001"/>
          </a:xfrm>
          <a:prstGeom prst="rect">
            <a:avLst/>
          </a:prstGeom>
        </p:spPr>
      </p:pic>
      <p:sp>
        <p:nvSpPr>
          <p:cNvPr id="7" name="TextBox 6">
            <a:extLst>
              <a:ext uri="{FF2B5EF4-FFF2-40B4-BE49-F238E27FC236}">
                <a16:creationId xmlns:a16="http://schemas.microsoft.com/office/drawing/2014/main" id="{41DC9C7F-8F38-4A30-96CE-2176AA91C90A}"/>
              </a:ext>
            </a:extLst>
          </p:cNvPr>
          <p:cNvSpPr txBox="1"/>
          <p:nvPr/>
        </p:nvSpPr>
        <p:spPr>
          <a:xfrm>
            <a:off x="1051088" y="1417638"/>
            <a:ext cx="6862713" cy="2233047"/>
          </a:xfrm>
          <a:prstGeom prst="rect">
            <a:avLst/>
          </a:prstGeom>
          <a:noFill/>
        </p:spPr>
        <p:txBody>
          <a:bodyPr wrap="square">
            <a:spAutoFit/>
          </a:bodyPr>
          <a:lstStyle/>
          <a:p>
            <a:pPr marL="342900" lvl="0" indent="-342900">
              <a:lnSpc>
                <a:spcPct val="106000"/>
              </a:lnSpc>
              <a:buFont typeface="Symbol" panose="05050102010706020507" pitchFamily="18" charset="2"/>
              <a:buChar char=""/>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What is the difference between a Mission and a Vision?</a:t>
            </a:r>
          </a:p>
          <a:p>
            <a:pPr marL="342900" lvl="0" indent="-342900">
              <a:lnSpc>
                <a:spcPct val="106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Why are values important and how are organisations demonstrating them?</a:t>
            </a:r>
          </a:p>
          <a:p>
            <a:pPr marL="342900" lvl="0" indent="-342900">
              <a:lnSpc>
                <a:spcPct val="106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How does an organisation’s purpose fit in?</a:t>
            </a:r>
          </a:p>
          <a:p>
            <a:pPr marL="342900" lvl="0" indent="-342900">
              <a:lnSpc>
                <a:spcPct val="106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Would you expect any of these to promote how they are ethical and socially responsible?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776165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1428A-2F84-4765-A9A1-31139B87C5D7}"/>
              </a:ext>
            </a:extLst>
          </p:cNvPr>
          <p:cNvSpPr>
            <a:spLocks noGrp="1"/>
          </p:cNvSpPr>
          <p:nvPr>
            <p:ph type="title"/>
          </p:nvPr>
        </p:nvSpPr>
        <p:spPr/>
        <p:txBody>
          <a:bodyPr/>
          <a:lstStyle/>
          <a:p>
            <a:r>
              <a:rPr lang="en-GB" dirty="0"/>
              <a:t>Setting Objectives</a:t>
            </a:r>
          </a:p>
        </p:txBody>
      </p:sp>
      <p:pic>
        <p:nvPicPr>
          <p:cNvPr id="4" name="Content Placeholder 3">
            <a:extLst>
              <a:ext uri="{FF2B5EF4-FFF2-40B4-BE49-F238E27FC236}">
                <a16:creationId xmlns:a16="http://schemas.microsoft.com/office/drawing/2014/main" id="{A8544283-E9D2-4FBD-916C-E46A14B63D2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9303" y="1600200"/>
            <a:ext cx="7626285" cy="4885441"/>
          </a:xfrm>
          <a:prstGeom prst="rect">
            <a:avLst/>
          </a:prstGeom>
        </p:spPr>
      </p:pic>
      <p:pic>
        <p:nvPicPr>
          <p:cNvPr id="5" name="Picture 4">
            <a:extLst>
              <a:ext uri="{FF2B5EF4-FFF2-40B4-BE49-F238E27FC236}">
                <a16:creationId xmlns:a16="http://schemas.microsoft.com/office/drawing/2014/main" id="{6D0D0A5D-148E-429C-8CF3-54332046266A}"/>
              </a:ext>
            </a:extLst>
          </p:cNvPr>
          <p:cNvPicPr>
            <a:picLocks noChangeAspect="1"/>
          </p:cNvPicPr>
          <p:nvPr/>
        </p:nvPicPr>
        <p:blipFill rotWithShape="1">
          <a:blip r:embed="rId2">
            <a:extLst>
              <a:ext uri="{28A0092B-C50C-407E-A947-70E740481C1C}">
                <a14:useLocalDpi xmlns:a14="http://schemas.microsoft.com/office/drawing/2010/main" val="0"/>
              </a:ext>
            </a:extLst>
          </a:blip>
          <a:srcRect t="83333"/>
          <a:stretch/>
        </p:blipFill>
        <p:spPr>
          <a:xfrm>
            <a:off x="0" y="5714998"/>
            <a:ext cx="9144000" cy="1143001"/>
          </a:xfrm>
          <a:prstGeom prst="rect">
            <a:avLst/>
          </a:prstGeom>
        </p:spPr>
      </p:pic>
      <p:sp>
        <p:nvSpPr>
          <p:cNvPr id="7" name="TextBox 6">
            <a:extLst>
              <a:ext uri="{FF2B5EF4-FFF2-40B4-BE49-F238E27FC236}">
                <a16:creationId xmlns:a16="http://schemas.microsoft.com/office/drawing/2014/main" id="{41DC9C7F-8F38-4A30-96CE-2176AA91C90A}"/>
              </a:ext>
            </a:extLst>
          </p:cNvPr>
          <p:cNvSpPr txBox="1"/>
          <p:nvPr/>
        </p:nvSpPr>
        <p:spPr>
          <a:xfrm>
            <a:off x="1140643" y="1227842"/>
            <a:ext cx="6862713" cy="2722348"/>
          </a:xfrm>
          <a:prstGeom prst="rect">
            <a:avLst/>
          </a:prstGeom>
          <a:noFill/>
        </p:spPr>
        <p:txBody>
          <a:bodyPr wrap="square">
            <a:spAutoFit/>
          </a:bodyPr>
          <a:lstStyle/>
          <a:p>
            <a:pPr lvl="0">
              <a:lnSpc>
                <a:spcPct val="106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Consider the difference between a goal, objective and action plan.</a:t>
            </a:r>
          </a:p>
          <a:p>
            <a:pPr lvl="0">
              <a:lnSpc>
                <a:spcPct val="106000"/>
              </a:lnSpc>
            </a:pPr>
            <a:r>
              <a:rPr lang="en-GB" dirty="0">
                <a:latin typeface="Calibri" panose="020F0502020204030204" pitchFamily="34" charset="0"/>
                <a:ea typeface="Calibri" panose="020F0502020204030204" pitchFamily="34" charset="0"/>
                <a:cs typeface="Times New Roman" panose="02020603050405020304" pitchFamily="18" charset="0"/>
              </a:rPr>
              <a:t>Develop SMARTER goals:</a:t>
            </a:r>
          </a:p>
          <a:p>
            <a:pPr marL="342900" lvl="0" indent="-342900">
              <a:lnSpc>
                <a:spcPct val="106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Specific</a:t>
            </a:r>
          </a:p>
          <a:p>
            <a:pPr marL="342900" lvl="0" indent="-342900">
              <a:lnSpc>
                <a:spcPct val="106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Measurable</a:t>
            </a:r>
          </a:p>
          <a:p>
            <a:pPr marL="342900" lvl="0" indent="-342900">
              <a:lnSpc>
                <a:spcPct val="106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Achievable</a:t>
            </a:r>
          </a:p>
          <a:p>
            <a:pPr marL="342900" lvl="0" indent="-342900">
              <a:lnSpc>
                <a:spcPct val="106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Relevant</a:t>
            </a:r>
          </a:p>
          <a:p>
            <a:pPr marL="342900" lvl="0" indent="-342900">
              <a:lnSpc>
                <a:spcPct val="106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Time-bound</a:t>
            </a:r>
          </a:p>
          <a:p>
            <a:pPr marL="342900" lvl="0" indent="-342900">
              <a:lnSpc>
                <a:spcPct val="106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Evaluate </a:t>
            </a:r>
          </a:p>
          <a:p>
            <a:pPr marL="342900" lvl="0" indent="-342900">
              <a:lnSpc>
                <a:spcPct val="106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Review</a:t>
            </a:r>
          </a:p>
        </p:txBody>
      </p:sp>
    </p:spTree>
    <p:extLst>
      <p:ext uri="{BB962C8B-B14F-4D97-AF65-F5344CB8AC3E}">
        <p14:creationId xmlns:p14="http://schemas.microsoft.com/office/powerpoint/2010/main" val="2604666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1428A-2F84-4765-A9A1-31139B87C5D7}"/>
              </a:ext>
            </a:extLst>
          </p:cNvPr>
          <p:cNvSpPr>
            <a:spLocks noGrp="1"/>
          </p:cNvSpPr>
          <p:nvPr>
            <p:ph type="title"/>
          </p:nvPr>
        </p:nvSpPr>
        <p:spPr/>
        <p:txBody>
          <a:bodyPr>
            <a:normAutofit/>
          </a:bodyPr>
          <a:lstStyle/>
          <a:p>
            <a:r>
              <a:rPr lang="en-GB" dirty="0"/>
              <a:t>The Product Life Cycle</a:t>
            </a:r>
          </a:p>
        </p:txBody>
      </p:sp>
      <p:pic>
        <p:nvPicPr>
          <p:cNvPr id="4" name="Content Placeholder 3">
            <a:extLst>
              <a:ext uri="{FF2B5EF4-FFF2-40B4-BE49-F238E27FC236}">
                <a16:creationId xmlns:a16="http://schemas.microsoft.com/office/drawing/2014/main" id="{A8544283-E9D2-4FBD-916C-E46A14B63D2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9301" y="1417638"/>
            <a:ext cx="7626285" cy="5165724"/>
          </a:xfrm>
          <a:prstGeom prst="rect">
            <a:avLst/>
          </a:prstGeom>
        </p:spPr>
      </p:pic>
      <p:pic>
        <p:nvPicPr>
          <p:cNvPr id="5" name="Picture 4">
            <a:extLst>
              <a:ext uri="{FF2B5EF4-FFF2-40B4-BE49-F238E27FC236}">
                <a16:creationId xmlns:a16="http://schemas.microsoft.com/office/drawing/2014/main" id="{6D0D0A5D-148E-429C-8CF3-54332046266A}"/>
              </a:ext>
            </a:extLst>
          </p:cNvPr>
          <p:cNvPicPr>
            <a:picLocks noChangeAspect="1"/>
          </p:cNvPicPr>
          <p:nvPr/>
        </p:nvPicPr>
        <p:blipFill rotWithShape="1">
          <a:blip r:embed="rId2">
            <a:extLst>
              <a:ext uri="{28A0092B-C50C-407E-A947-70E740481C1C}">
                <a14:useLocalDpi xmlns:a14="http://schemas.microsoft.com/office/drawing/2010/main" val="0"/>
              </a:ext>
            </a:extLst>
          </a:blip>
          <a:srcRect t="83333"/>
          <a:stretch/>
        </p:blipFill>
        <p:spPr>
          <a:xfrm>
            <a:off x="0" y="5714998"/>
            <a:ext cx="9144000" cy="1143001"/>
          </a:xfrm>
          <a:prstGeom prst="rect">
            <a:avLst/>
          </a:prstGeom>
        </p:spPr>
      </p:pic>
      <p:sp>
        <p:nvSpPr>
          <p:cNvPr id="7" name="TextBox 6">
            <a:extLst>
              <a:ext uri="{FF2B5EF4-FFF2-40B4-BE49-F238E27FC236}">
                <a16:creationId xmlns:a16="http://schemas.microsoft.com/office/drawing/2014/main" id="{41DC9C7F-8F38-4A30-96CE-2176AA91C90A}"/>
              </a:ext>
            </a:extLst>
          </p:cNvPr>
          <p:cNvSpPr txBox="1"/>
          <p:nvPr/>
        </p:nvSpPr>
        <p:spPr>
          <a:xfrm>
            <a:off x="1051088" y="1417638"/>
            <a:ext cx="6862713" cy="2424831"/>
          </a:xfrm>
          <a:prstGeom prst="rect">
            <a:avLst/>
          </a:prstGeom>
          <a:noFill/>
        </p:spPr>
        <p:txBody>
          <a:bodyPr wrap="square">
            <a:spAutoFit/>
          </a:bodyPr>
          <a:lstStyle/>
          <a:p>
            <a:pPr marL="800100" lvl="1" indent="-342900">
              <a:lnSpc>
                <a:spcPct val="106000"/>
              </a:lnSpc>
              <a:buFont typeface="Symbol" panose="05050102010706020507" pitchFamily="18" charset="2"/>
              <a:buChar char=""/>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800100" lvl="1" indent="-342900">
              <a:lnSpc>
                <a:spcPct val="106000"/>
              </a:lnSpc>
              <a:buFont typeface="Symbol" panose="05050102010706020507" pitchFamily="18" charset="2"/>
              <a:buChar char=""/>
            </a:pPr>
            <a:r>
              <a:rPr lang="en-GB" sz="2400" dirty="0">
                <a:latin typeface="Calibri" panose="020F0502020204030204" pitchFamily="34" charset="0"/>
                <a:ea typeface="Calibri" panose="020F0502020204030204" pitchFamily="34" charset="0"/>
                <a:cs typeface="Times New Roman" panose="02020603050405020304" pitchFamily="18" charset="0"/>
              </a:rPr>
              <a:t>Development</a:t>
            </a:r>
          </a:p>
          <a:p>
            <a:pPr marL="800100" lvl="1" indent="-342900">
              <a:lnSpc>
                <a:spcPct val="106000"/>
              </a:lnSpc>
              <a:buFont typeface="Symbol" panose="05050102010706020507" pitchFamily="18" charset="2"/>
              <a:buChar char=""/>
            </a:pPr>
            <a:r>
              <a:rPr lang="en-GB" sz="2400" dirty="0">
                <a:latin typeface="Calibri" panose="020F0502020204030204" pitchFamily="34" charset="0"/>
                <a:ea typeface="Calibri" panose="020F0502020204030204" pitchFamily="34" charset="0"/>
                <a:cs typeface="Times New Roman" panose="02020603050405020304" pitchFamily="18" charset="0"/>
              </a:rPr>
              <a:t>Introduction</a:t>
            </a:r>
          </a:p>
          <a:p>
            <a:pPr marL="800100" lvl="1" indent="-342900">
              <a:lnSpc>
                <a:spcPct val="106000"/>
              </a:lnSpc>
              <a:buFont typeface="Symbol" panose="05050102010706020507" pitchFamily="18" charset="2"/>
              <a:buChar char=""/>
            </a:pPr>
            <a:r>
              <a:rPr lang="en-GB" sz="2400" dirty="0">
                <a:latin typeface="Calibri" panose="020F0502020204030204" pitchFamily="34" charset="0"/>
                <a:ea typeface="Calibri" panose="020F0502020204030204" pitchFamily="34" charset="0"/>
                <a:cs typeface="Times New Roman" panose="02020603050405020304" pitchFamily="18" charset="0"/>
              </a:rPr>
              <a:t>Growth</a:t>
            </a:r>
          </a:p>
          <a:p>
            <a:pPr marL="800100" lvl="1" indent="-342900">
              <a:lnSpc>
                <a:spcPct val="106000"/>
              </a:lnSpc>
              <a:buFont typeface="Symbol" panose="05050102010706020507" pitchFamily="18" charset="2"/>
              <a:buChar char=""/>
            </a:pPr>
            <a:r>
              <a:rPr lang="en-GB" sz="2400" dirty="0">
                <a:latin typeface="Calibri" panose="020F0502020204030204" pitchFamily="34" charset="0"/>
                <a:ea typeface="Calibri" panose="020F0502020204030204" pitchFamily="34" charset="0"/>
                <a:cs typeface="Times New Roman" panose="02020603050405020304" pitchFamily="18" charset="0"/>
              </a:rPr>
              <a:t>Maturity</a:t>
            </a:r>
          </a:p>
          <a:p>
            <a:pPr marL="800100" lvl="1" indent="-342900">
              <a:lnSpc>
                <a:spcPct val="106000"/>
              </a:lnSpc>
              <a:buFont typeface="Symbol" panose="05050102010706020507" pitchFamily="18" charset="2"/>
              <a:buChar char=""/>
            </a:pPr>
            <a:r>
              <a:rPr lang="en-GB" sz="2400" dirty="0">
                <a:latin typeface="Calibri" panose="020F0502020204030204" pitchFamily="34" charset="0"/>
                <a:ea typeface="Calibri" panose="020F0502020204030204" pitchFamily="34" charset="0"/>
                <a:cs typeface="Times New Roman" panose="02020603050405020304" pitchFamily="18" charset="0"/>
              </a:rPr>
              <a:t>Decline</a:t>
            </a:r>
          </a:p>
        </p:txBody>
      </p:sp>
    </p:spTree>
    <p:extLst>
      <p:ext uri="{BB962C8B-B14F-4D97-AF65-F5344CB8AC3E}">
        <p14:creationId xmlns:p14="http://schemas.microsoft.com/office/powerpoint/2010/main" val="39055715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1428A-2F84-4765-A9A1-31139B87C5D7}"/>
              </a:ext>
            </a:extLst>
          </p:cNvPr>
          <p:cNvSpPr>
            <a:spLocks noGrp="1"/>
          </p:cNvSpPr>
          <p:nvPr>
            <p:ph type="title"/>
          </p:nvPr>
        </p:nvSpPr>
        <p:spPr/>
        <p:txBody>
          <a:bodyPr/>
          <a:lstStyle/>
          <a:p>
            <a:r>
              <a:rPr lang="en-GB" dirty="0"/>
              <a:t>Knowing the Customer</a:t>
            </a:r>
          </a:p>
        </p:txBody>
      </p:sp>
      <p:pic>
        <p:nvPicPr>
          <p:cNvPr id="4" name="Content Placeholder 3">
            <a:extLst>
              <a:ext uri="{FF2B5EF4-FFF2-40B4-BE49-F238E27FC236}">
                <a16:creationId xmlns:a16="http://schemas.microsoft.com/office/drawing/2014/main" id="{A8544283-E9D2-4FBD-916C-E46A14B63D2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9303" y="1600200"/>
            <a:ext cx="7626285" cy="4885441"/>
          </a:xfrm>
          <a:prstGeom prst="rect">
            <a:avLst/>
          </a:prstGeom>
        </p:spPr>
      </p:pic>
      <p:pic>
        <p:nvPicPr>
          <p:cNvPr id="5" name="Picture 4">
            <a:extLst>
              <a:ext uri="{FF2B5EF4-FFF2-40B4-BE49-F238E27FC236}">
                <a16:creationId xmlns:a16="http://schemas.microsoft.com/office/drawing/2014/main" id="{6D0D0A5D-148E-429C-8CF3-54332046266A}"/>
              </a:ext>
            </a:extLst>
          </p:cNvPr>
          <p:cNvPicPr>
            <a:picLocks noChangeAspect="1"/>
          </p:cNvPicPr>
          <p:nvPr/>
        </p:nvPicPr>
        <p:blipFill rotWithShape="1">
          <a:blip r:embed="rId2">
            <a:extLst>
              <a:ext uri="{28A0092B-C50C-407E-A947-70E740481C1C}">
                <a14:useLocalDpi xmlns:a14="http://schemas.microsoft.com/office/drawing/2010/main" val="0"/>
              </a:ext>
            </a:extLst>
          </a:blip>
          <a:srcRect t="83333"/>
          <a:stretch/>
        </p:blipFill>
        <p:spPr>
          <a:xfrm>
            <a:off x="0" y="5714998"/>
            <a:ext cx="9144000" cy="1143001"/>
          </a:xfrm>
          <a:prstGeom prst="rect">
            <a:avLst/>
          </a:prstGeom>
        </p:spPr>
      </p:pic>
      <p:sp>
        <p:nvSpPr>
          <p:cNvPr id="7" name="TextBox 6">
            <a:extLst>
              <a:ext uri="{FF2B5EF4-FFF2-40B4-BE49-F238E27FC236}">
                <a16:creationId xmlns:a16="http://schemas.microsoft.com/office/drawing/2014/main" id="{41DC9C7F-8F38-4A30-96CE-2176AA91C90A}"/>
              </a:ext>
            </a:extLst>
          </p:cNvPr>
          <p:cNvSpPr txBox="1"/>
          <p:nvPr/>
        </p:nvSpPr>
        <p:spPr>
          <a:xfrm>
            <a:off x="1051088" y="1417638"/>
            <a:ext cx="6862713" cy="3211777"/>
          </a:xfrm>
          <a:prstGeom prst="rect">
            <a:avLst/>
          </a:prstGeom>
          <a:noFill/>
        </p:spPr>
        <p:txBody>
          <a:bodyPr wrap="square">
            <a:spAutoFit/>
          </a:bodyPr>
          <a:lstStyle/>
          <a:p>
            <a:pPr lvl="1">
              <a:lnSpc>
                <a:spcPct val="106000"/>
              </a:lnSpc>
            </a:pPr>
            <a:r>
              <a:rPr lang="en-GB" sz="2400" dirty="0">
                <a:latin typeface="Calibri" panose="020F0502020204030204" pitchFamily="34" charset="0"/>
                <a:ea typeface="Calibri" panose="020F0502020204030204" pitchFamily="34" charset="0"/>
                <a:cs typeface="Times New Roman" panose="02020603050405020304" pitchFamily="18" charset="0"/>
              </a:rPr>
              <a:t>The customer life-cycle:</a:t>
            </a:r>
          </a:p>
          <a:p>
            <a:pPr lvl="1">
              <a:lnSpc>
                <a:spcPct val="106000"/>
              </a:lnSpc>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Awareness</a:t>
            </a:r>
          </a:p>
          <a:p>
            <a:pPr marL="342900" lvl="0" indent="-342900">
              <a:lnSpc>
                <a:spcPct val="106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Acquisition</a:t>
            </a:r>
          </a:p>
          <a:p>
            <a:pPr marL="342900" lvl="0" indent="-342900">
              <a:lnSpc>
                <a:spcPct val="106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Conversion</a:t>
            </a:r>
          </a:p>
          <a:p>
            <a:pPr marL="342900" lvl="0" indent="-342900">
              <a:lnSpc>
                <a:spcPct val="106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Retention</a:t>
            </a:r>
          </a:p>
          <a:p>
            <a:pPr marL="342900" lvl="0" indent="-342900">
              <a:lnSpc>
                <a:spcPct val="106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Loyalty</a:t>
            </a:r>
          </a:p>
          <a:p>
            <a:pPr marL="342900" lvl="0" indent="-342900">
              <a:lnSpc>
                <a:spcPct val="106000"/>
              </a:lnSpc>
              <a:buFont typeface="Symbol" panose="05050102010706020507" pitchFamily="18" charset="2"/>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lvl="0">
              <a:lnSpc>
                <a:spcPct val="106000"/>
              </a:lnSpc>
            </a:pPr>
            <a:r>
              <a:rPr lang="en-GB" dirty="0">
                <a:latin typeface="Calibri" panose="020F0502020204030204" pitchFamily="34" charset="0"/>
                <a:ea typeface="Calibri" panose="020F0502020204030204" pitchFamily="34" charset="0"/>
                <a:cs typeface="Times New Roman" panose="02020603050405020304" pitchFamily="18" charset="0"/>
              </a:rPr>
              <a:t>How does your organisation or one familiar to you create ‘Customer Delight’</a:t>
            </a:r>
          </a:p>
        </p:txBody>
      </p:sp>
    </p:spTree>
    <p:extLst>
      <p:ext uri="{BB962C8B-B14F-4D97-AF65-F5344CB8AC3E}">
        <p14:creationId xmlns:p14="http://schemas.microsoft.com/office/powerpoint/2010/main" val="6877981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1428A-2F84-4765-A9A1-31139B87C5D7}"/>
              </a:ext>
            </a:extLst>
          </p:cNvPr>
          <p:cNvSpPr>
            <a:spLocks noGrp="1"/>
          </p:cNvSpPr>
          <p:nvPr>
            <p:ph type="title"/>
          </p:nvPr>
        </p:nvSpPr>
        <p:spPr/>
        <p:txBody>
          <a:bodyPr>
            <a:normAutofit fontScale="90000"/>
          </a:bodyPr>
          <a:lstStyle/>
          <a:p>
            <a:r>
              <a:rPr lang="en-GB" dirty="0"/>
              <a:t>10 Levels of Intimacy in Today’s Communication</a:t>
            </a:r>
          </a:p>
        </p:txBody>
      </p:sp>
      <p:pic>
        <p:nvPicPr>
          <p:cNvPr id="4" name="Content Placeholder 3">
            <a:extLst>
              <a:ext uri="{FF2B5EF4-FFF2-40B4-BE49-F238E27FC236}">
                <a16:creationId xmlns:a16="http://schemas.microsoft.com/office/drawing/2014/main" id="{A8544283-E9D2-4FBD-916C-E46A14B63D2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9303" y="1600200"/>
            <a:ext cx="7626285" cy="4885441"/>
          </a:xfrm>
          <a:prstGeom prst="rect">
            <a:avLst/>
          </a:prstGeom>
        </p:spPr>
      </p:pic>
      <p:pic>
        <p:nvPicPr>
          <p:cNvPr id="5" name="Picture 4">
            <a:extLst>
              <a:ext uri="{FF2B5EF4-FFF2-40B4-BE49-F238E27FC236}">
                <a16:creationId xmlns:a16="http://schemas.microsoft.com/office/drawing/2014/main" id="{6D0D0A5D-148E-429C-8CF3-54332046266A}"/>
              </a:ext>
            </a:extLst>
          </p:cNvPr>
          <p:cNvPicPr>
            <a:picLocks noChangeAspect="1"/>
          </p:cNvPicPr>
          <p:nvPr/>
        </p:nvPicPr>
        <p:blipFill rotWithShape="1">
          <a:blip r:embed="rId2">
            <a:extLst>
              <a:ext uri="{28A0092B-C50C-407E-A947-70E740481C1C}">
                <a14:useLocalDpi xmlns:a14="http://schemas.microsoft.com/office/drawing/2010/main" val="0"/>
              </a:ext>
            </a:extLst>
          </a:blip>
          <a:srcRect t="83333"/>
          <a:stretch/>
        </p:blipFill>
        <p:spPr>
          <a:xfrm>
            <a:off x="0" y="5714998"/>
            <a:ext cx="9144000" cy="1143001"/>
          </a:xfrm>
          <a:prstGeom prst="rect">
            <a:avLst/>
          </a:prstGeom>
        </p:spPr>
      </p:pic>
      <p:pic>
        <p:nvPicPr>
          <p:cNvPr id="1026" name="7B485247-66CC-43EE-BCFD-76279ABB3816">
            <a:extLst>
              <a:ext uri="{FF2B5EF4-FFF2-40B4-BE49-F238E27FC236}">
                <a16:creationId xmlns:a16="http://schemas.microsoft.com/office/drawing/2014/main" id="{608F3938-E20F-4B4C-A6E9-7B819B2BE6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59489" y="1360179"/>
            <a:ext cx="3290070" cy="4412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203255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1428A-2F84-4765-A9A1-31139B87C5D7}"/>
              </a:ext>
            </a:extLst>
          </p:cNvPr>
          <p:cNvSpPr>
            <a:spLocks noGrp="1"/>
          </p:cNvSpPr>
          <p:nvPr>
            <p:ph type="title"/>
          </p:nvPr>
        </p:nvSpPr>
        <p:spPr/>
        <p:txBody>
          <a:bodyPr/>
          <a:lstStyle/>
          <a:p>
            <a:r>
              <a:rPr lang="en-GB" dirty="0"/>
              <a:t>Workplace Culture</a:t>
            </a:r>
          </a:p>
        </p:txBody>
      </p:sp>
      <p:pic>
        <p:nvPicPr>
          <p:cNvPr id="4" name="Content Placeholder 3">
            <a:extLst>
              <a:ext uri="{FF2B5EF4-FFF2-40B4-BE49-F238E27FC236}">
                <a16:creationId xmlns:a16="http://schemas.microsoft.com/office/drawing/2014/main" id="{A8544283-E9D2-4FBD-916C-E46A14B63D2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9303" y="1600200"/>
            <a:ext cx="7626285" cy="4885441"/>
          </a:xfrm>
          <a:prstGeom prst="rect">
            <a:avLst/>
          </a:prstGeom>
        </p:spPr>
      </p:pic>
      <p:pic>
        <p:nvPicPr>
          <p:cNvPr id="5" name="Picture 4">
            <a:extLst>
              <a:ext uri="{FF2B5EF4-FFF2-40B4-BE49-F238E27FC236}">
                <a16:creationId xmlns:a16="http://schemas.microsoft.com/office/drawing/2014/main" id="{6D0D0A5D-148E-429C-8CF3-54332046266A}"/>
              </a:ext>
            </a:extLst>
          </p:cNvPr>
          <p:cNvPicPr>
            <a:picLocks noChangeAspect="1"/>
          </p:cNvPicPr>
          <p:nvPr/>
        </p:nvPicPr>
        <p:blipFill rotWithShape="1">
          <a:blip r:embed="rId2">
            <a:extLst>
              <a:ext uri="{28A0092B-C50C-407E-A947-70E740481C1C}">
                <a14:useLocalDpi xmlns:a14="http://schemas.microsoft.com/office/drawing/2010/main" val="0"/>
              </a:ext>
            </a:extLst>
          </a:blip>
          <a:srcRect t="83333"/>
          <a:stretch/>
        </p:blipFill>
        <p:spPr>
          <a:xfrm>
            <a:off x="0" y="5714998"/>
            <a:ext cx="9144000" cy="1143001"/>
          </a:xfrm>
          <a:prstGeom prst="rect">
            <a:avLst/>
          </a:prstGeom>
        </p:spPr>
      </p:pic>
      <p:sp>
        <p:nvSpPr>
          <p:cNvPr id="7" name="TextBox 6">
            <a:extLst>
              <a:ext uri="{FF2B5EF4-FFF2-40B4-BE49-F238E27FC236}">
                <a16:creationId xmlns:a16="http://schemas.microsoft.com/office/drawing/2014/main" id="{41DC9C7F-8F38-4A30-96CE-2176AA91C90A}"/>
              </a:ext>
            </a:extLst>
          </p:cNvPr>
          <p:cNvSpPr txBox="1"/>
          <p:nvPr/>
        </p:nvSpPr>
        <p:spPr>
          <a:xfrm>
            <a:off x="1051088" y="1417638"/>
            <a:ext cx="6862713" cy="3936527"/>
          </a:xfrm>
          <a:prstGeom prst="rect">
            <a:avLst/>
          </a:prstGeom>
          <a:noFill/>
        </p:spPr>
        <p:txBody>
          <a:bodyPr wrap="square">
            <a:spAutoFit/>
          </a:bodyPr>
          <a:lstStyle/>
          <a:p>
            <a:pPr>
              <a:lnSpc>
                <a:spcPct val="106000"/>
              </a:lnSpc>
            </a:pPr>
            <a:r>
              <a:rPr lang="en-GB" sz="2400" dirty="0">
                <a:latin typeface="Calibri" panose="020F0502020204030204" pitchFamily="34" charset="0"/>
                <a:ea typeface="Calibri" panose="020F0502020204030204" pitchFamily="34" charset="0"/>
                <a:cs typeface="Times New Roman" panose="02020603050405020304" pitchFamily="18" charset="0"/>
              </a:rPr>
              <a:t>Some Definitions:</a:t>
            </a:r>
          </a:p>
          <a:p>
            <a:r>
              <a:rPr lang="en-GB" i="1" dirty="0"/>
              <a:t>‘The set of beliefs, values, and norms that represent the unique character of an organization, and provide the context for its actions.’ </a:t>
            </a:r>
          </a:p>
          <a:p>
            <a:r>
              <a:rPr lang="en-GB" dirty="0"/>
              <a:t>Fincham &amp; Rhodes (2005)</a:t>
            </a:r>
          </a:p>
          <a:p>
            <a:endParaRPr lang="en-GB" i="1" dirty="0"/>
          </a:p>
          <a:p>
            <a:r>
              <a:rPr lang="en-GB" i="1" dirty="0"/>
              <a:t>‘A pattern of shared basic assumptions that the group learned...that has worked well enough to be considered valid and therefore, to be taught to new members as the correct way to perceive, think, and feel.’ </a:t>
            </a:r>
          </a:p>
          <a:p>
            <a:r>
              <a:rPr lang="en-GB" dirty="0"/>
              <a:t>Edgar Schein (1992)</a:t>
            </a:r>
          </a:p>
          <a:p>
            <a:endParaRPr lang="en-GB" dirty="0"/>
          </a:p>
          <a:p>
            <a:endParaRPr lang="en-GB" sz="2000" dirty="0"/>
          </a:p>
          <a:p>
            <a:r>
              <a:rPr lang="en-GB" dirty="0"/>
              <a:t> </a:t>
            </a:r>
            <a:endParaRPr lang="en-GB" sz="2000" dirty="0"/>
          </a:p>
          <a:p>
            <a:pPr lvl="1">
              <a:lnSpc>
                <a:spcPct val="106000"/>
              </a:lnSpc>
            </a:pPr>
            <a:endParaRPr lang="en-GB" sz="24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234930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1428A-2F84-4765-A9A1-31139B87C5D7}"/>
              </a:ext>
            </a:extLst>
          </p:cNvPr>
          <p:cNvSpPr>
            <a:spLocks noGrp="1"/>
          </p:cNvSpPr>
          <p:nvPr>
            <p:ph type="title"/>
          </p:nvPr>
        </p:nvSpPr>
        <p:spPr/>
        <p:txBody>
          <a:bodyPr>
            <a:normAutofit/>
          </a:bodyPr>
          <a:lstStyle/>
          <a:p>
            <a:r>
              <a:rPr lang="en-GB" dirty="0"/>
              <a:t>Consider differences as a positive: </a:t>
            </a:r>
          </a:p>
        </p:txBody>
      </p:sp>
      <p:pic>
        <p:nvPicPr>
          <p:cNvPr id="4" name="Content Placeholder 3">
            <a:extLst>
              <a:ext uri="{FF2B5EF4-FFF2-40B4-BE49-F238E27FC236}">
                <a16:creationId xmlns:a16="http://schemas.microsoft.com/office/drawing/2014/main" id="{A8544283-E9D2-4FBD-916C-E46A14B63D2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9303" y="1417638"/>
            <a:ext cx="7626285" cy="5256539"/>
          </a:xfrm>
          <a:prstGeom prst="rect">
            <a:avLst/>
          </a:prstGeom>
        </p:spPr>
      </p:pic>
      <p:pic>
        <p:nvPicPr>
          <p:cNvPr id="5" name="Picture 4">
            <a:extLst>
              <a:ext uri="{FF2B5EF4-FFF2-40B4-BE49-F238E27FC236}">
                <a16:creationId xmlns:a16="http://schemas.microsoft.com/office/drawing/2014/main" id="{6D0D0A5D-148E-429C-8CF3-54332046266A}"/>
              </a:ext>
            </a:extLst>
          </p:cNvPr>
          <p:cNvPicPr>
            <a:picLocks noChangeAspect="1"/>
          </p:cNvPicPr>
          <p:nvPr/>
        </p:nvPicPr>
        <p:blipFill rotWithShape="1">
          <a:blip r:embed="rId2">
            <a:extLst>
              <a:ext uri="{28A0092B-C50C-407E-A947-70E740481C1C}">
                <a14:useLocalDpi xmlns:a14="http://schemas.microsoft.com/office/drawing/2010/main" val="0"/>
              </a:ext>
            </a:extLst>
          </a:blip>
          <a:srcRect t="83333"/>
          <a:stretch/>
        </p:blipFill>
        <p:spPr>
          <a:xfrm>
            <a:off x="0" y="5714998"/>
            <a:ext cx="9144000" cy="1143001"/>
          </a:xfrm>
          <a:prstGeom prst="rect">
            <a:avLst/>
          </a:prstGeom>
        </p:spPr>
      </p:pic>
      <p:sp>
        <p:nvSpPr>
          <p:cNvPr id="7" name="TextBox 6">
            <a:extLst>
              <a:ext uri="{FF2B5EF4-FFF2-40B4-BE49-F238E27FC236}">
                <a16:creationId xmlns:a16="http://schemas.microsoft.com/office/drawing/2014/main" id="{41DC9C7F-8F38-4A30-96CE-2176AA91C90A}"/>
              </a:ext>
            </a:extLst>
          </p:cNvPr>
          <p:cNvSpPr txBox="1"/>
          <p:nvPr/>
        </p:nvSpPr>
        <p:spPr>
          <a:xfrm>
            <a:off x="1051088" y="1417638"/>
            <a:ext cx="7244500" cy="2683235"/>
          </a:xfrm>
          <a:prstGeom prst="rect">
            <a:avLst/>
          </a:prstGeom>
          <a:noFill/>
        </p:spPr>
        <p:txBody>
          <a:bodyPr wrap="square">
            <a:spAutoFit/>
          </a:bodyPr>
          <a:lstStyle/>
          <a:p>
            <a:r>
              <a:rPr lang="en-GB" dirty="0"/>
              <a:t> </a:t>
            </a:r>
          </a:p>
          <a:p>
            <a:pPr marL="285750" lvl="0" indent="-285750">
              <a:buFont typeface="Arial" panose="020B0604020202020204" pitchFamily="34" charset="0"/>
              <a:buChar char="•"/>
            </a:pPr>
            <a:r>
              <a:rPr lang="en-US" dirty="0"/>
              <a:t>All of us have something to learn</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r>
              <a:rPr lang="en-US" dirty="0"/>
              <a:t>All of us have something to teach</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r>
              <a:rPr lang="en-US" dirty="0"/>
              <a:t>We do not have to agree; we do need to understand</a:t>
            </a:r>
          </a:p>
          <a:p>
            <a:pPr lvl="0"/>
            <a:endParaRPr lang="en-GB" dirty="0"/>
          </a:p>
          <a:p>
            <a:pPr marL="285750" lvl="0" indent="-285750">
              <a:buFont typeface="Arial" panose="020B0604020202020204" pitchFamily="34" charset="0"/>
              <a:buChar char="•"/>
            </a:pPr>
            <a:r>
              <a:rPr lang="en-US" dirty="0"/>
              <a:t>People are unique in their own way</a:t>
            </a:r>
            <a:endParaRPr lang="en-GB" dirty="0"/>
          </a:p>
          <a:p>
            <a:pPr lvl="0">
              <a:lnSpc>
                <a:spcPct val="106000"/>
              </a:lnSpc>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465724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1428A-2F84-4765-A9A1-31139B87C5D7}"/>
              </a:ext>
            </a:extLst>
          </p:cNvPr>
          <p:cNvSpPr>
            <a:spLocks noGrp="1"/>
          </p:cNvSpPr>
          <p:nvPr>
            <p:ph type="title"/>
          </p:nvPr>
        </p:nvSpPr>
        <p:spPr>
          <a:xfrm>
            <a:off x="111760" y="274638"/>
            <a:ext cx="8859520" cy="1143000"/>
          </a:xfrm>
        </p:spPr>
        <p:txBody>
          <a:bodyPr>
            <a:normAutofit fontScale="90000"/>
          </a:bodyPr>
          <a:lstStyle/>
          <a:p>
            <a:r>
              <a:rPr lang="en-GB" dirty="0"/>
              <a:t>Fostering a positive organisational culture</a:t>
            </a:r>
          </a:p>
        </p:txBody>
      </p:sp>
      <p:pic>
        <p:nvPicPr>
          <p:cNvPr id="4" name="Content Placeholder 3">
            <a:extLst>
              <a:ext uri="{FF2B5EF4-FFF2-40B4-BE49-F238E27FC236}">
                <a16:creationId xmlns:a16="http://schemas.microsoft.com/office/drawing/2014/main" id="{A8544283-E9D2-4FBD-916C-E46A14B63D2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9303" y="1417638"/>
            <a:ext cx="7626285" cy="5237686"/>
          </a:xfrm>
          <a:prstGeom prst="rect">
            <a:avLst/>
          </a:prstGeom>
        </p:spPr>
      </p:pic>
      <p:pic>
        <p:nvPicPr>
          <p:cNvPr id="5" name="Picture 4">
            <a:extLst>
              <a:ext uri="{FF2B5EF4-FFF2-40B4-BE49-F238E27FC236}">
                <a16:creationId xmlns:a16="http://schemas.microsoft.com/office/drawing/2014/main" id="{6D0D0A5D-148E-429C-8CF3-54332046266A}"/>
              </a:ext>
            </a:extLst>
          </p:cNvPr>
          <p:cNvPicPr>
            <a:picLocks noChangeAspect="1"/>
          </p:cNvPicPr>
          <p:nvPr/>
        </p:nvPicPr>
        <p:blipFill rotWithShape="1">
          <a:blip r:embed="rId2">
            <a:extLst>
              <a:ext uri="{28A0092B-C50C-407E-A947-70E740481C1C}">
                <a14:useLocalDpi xmlns:a14="http://schemas.microsoft.com/office/drawing/2010/main" val="0"/>
              </a:ext>
            </a:extLst>
          </a:blip>
          <a:srcRect t="83333"/>
          <a:stretch/>
        </p:blipFill>
        <p:spPr>
          <a:xfrm>
            <a:off x="0" y="5714998"/>
            <a:ext cx="9144000" cy="1143001"/>
          </a:xfrm>
          <a:prstGeom prst="rect">
            <a:avLst/>
          </a:prstGeom>
        </p:spPr>
      </p:pic>
      <p:sp>
        <p:nvSpPr>
          <p:cNvPr id="7" name="TextBox 6">
            <a:extLst>
              <a:ext uri="{FF2B5EF4-FFF2-40B4-BE49-F238E27FC236}">
                <a16:creationId xmlns:a16="http://schemas.microsoft.com/office/drawing/2014/main" id="{41DC9C7F-8F38-4A30-96CE-2176AA91C90A}"/>
              </a:ext>
            </a:extLst>
          </p:cNvPr>
          <p:cNvSpPr txBox="1"/>
          <p:nvPr/>
        </p:nvSpPr>
        <p:spPr>
          <a:xfrm>
            <a:off x="1051088" y="1583154"/>
            <a:ext cx="7244500" cy="3813416"/>
          </a:xfrm>
          <a:prstGeom prst="rect">
            <a:avLst/>
          </a:prstGeom>
          <a:noFill/>
        </p:spPr>
        <p:txBody>
          <a:bodyPr wrap="square">
            <a:spAutoFit/>
          </a:bodyPr>
          <a:lstStyle/>
          <a:p>
            <a:pPr marL="285750" lvl="0" indent="-285750">
              <a:lnSpc>
                <a:spcPct val="200000"/>
              </a:lnSpc>
              <a:buFont typeface="Arial" panose="020B0604020202020204" pitchFamily="34" charset="0"/>
              <a:buChar char="•"/>
            </a:pPr>
            <a:r>
              <a:rPr lang="en-US" dirty="0"/>
              <a:t>Developing and promoting fair policies</a:t>
            </a:r>
            <a:endParaRPr lang="en-GB" dirty="0"/>
          </a:p>
          <a:p>
            <a:pPr marL="285750" lvl="0" indent="-285750">
              <a:lnSpc>
                <a:spcPct val="200000"/>
              </a:lnSpc>
              <a:buFont typeface="Arial" panose="020B0604020202020204" pitchFamily="34" charset="0"/>
              <a:buChar char="•"/>
            </a:pPr>
            <a:r>
              <a:rPr lang="en-US" dirty="0"/>
              <a:t>Supporting the worker voice and viewpoint</a:t>
            </a:r>
            <a:endParaRPr lang="en-GB" dirty="0"/>
          </a:p>
          <a:p>
            <a:pPr marL="285750" lvl="0" indent="-285750">
              <a:lnSpc>
                <a:spcPct val="200000"/>
              </a:lnSpc>
              <a:buFont typeface="Arial" panose="020B0604020202020204" pitchFamily="34" charset="0"/>
              <a:buChar char="•"/>
            </a:pPr>
            <a:r>
              <a:rPr lang="en-US" dirty="0"/>
              <a:t>Promoting and role modelling effective workplace values and </a:t>
            </a:r>
            <a:r>
              <a:rPr lang="en-US" dirty="0" err="1"/>
              <a:t>behaviours</a:t>
            </a:r>
            <a:endParaRPr lang="en-GB" dirty="0"/>
          </a:p>
          <a:p>
            <a:pPr marL="285750" lvl="0" indent="-285750">
              <a:lnSpc>
                <a:spcPct val="200000"/>
              </a:lnSpc>
              <a:buFont typeface="Arial" panose="020B0604020202020204" pitchFamily="34" charset="0"/>
              <a:buChar char="•"/>
            </a:pPr>
            <a:r>
              <a:rPr lang="en-US" dirty="0"/>
              <a:t>Upholding good and ethical practice. </a:t>
            </a:r>
            <a:endParaRPr lang="en-GB" dirty="0"/>
          </a:p>
          <a:p>
            <a:pPr marL="342900" lvl="0" indent="-342900">
              <a:lnSpc>
                <a:spcPct val="200000"/>
              </a:lnSpc>
              <a:buFont typeface="Arial" panose="020B0604020202020204" pitchFamily="34" charset="0"/>
              <a:buChar char="•"/>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buFont typeface="Arial" panose="020B0604020202020204" pitchFamily="34" charset="0"/>
              <a:buChar char="•"/>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buFont typeface="Arial" panose="020B0604020202020204" pitchFamily="34" charset="0"/>
              <a:buChar char="•"/>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944112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1428A-2F84-4765-A9A1-31139B87C5D7}"/>
              </a:ext>
            </a:extLst>
          </p:cNvPr>
          <p:cNvSpPr>
            <a:spLocks noGrp="1"/>
          </p:cNvSpPr>
          <p:nvPr>
            <p:ph type="title"/>
          </p:nvPr>
        </p:nvSpPr>
        <p:spPr/>
        <p:txBody>
          <a:bodyPr/>
          <a:lstStyle/>
          <a:p>
            <a:r>
              <a:rPr lang="en-GB" dirty="0"/>
              <a:t>Planning and managing change</a:t>
            </a:r>
          </a:p>
        </p:txBody>
      </p:sp>
      <p:pic>
        <p:nvPicPr>
          <p:cNvPr id="4" name="Content Placeholder 3">
            <a:extLst>
              <a:ext uri="{FF2B5EF4-FFF2-40B4-BE49-F238E27FC236}">
                <a16:creationId xmlns:a16="http://schemas.microsoft.com/office/drawing/2014/main" id="{A8544283-E9D2-4FBD-916C-E46A14B63D2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9303" y="1600200"/>
            <a:ext cx="7626285" cy="4885441"/>
          </a:xfrm>
          <a:prstGeom prst="rect">
            <a:avLst/>
          </a:prstGeom>
        </p:spPr>
      </p:pic>
      <p:pic>
        <p:nvPicPr>
          <p:cNvPr id="5" name="Picture 4">
            <a:extLst>
              <a:ext uri="{FF2B5EF4-FFF2-40B4-BE49-F238E27FC236}">
                <a16:creationId xmlns:a16="http://schemas.microsoft.com/office/drawing/2014/main" id="{6D0D0A5D-148E-429C-8CF3-54332046266A}"/>
              </a:ext>
            </a:extLst>
          </p:cNvPr>
          <p:cNvPicPr>
            <a:picLocks noChangeAspect="1"/>
          </p:cNvPicPr>
          <p:nvPr/>
        </p:nvPicPr>
        <p:blipFill rotWithShape="1">
          <a:blip r:embed="rId2">
            <a:extLst>
              <a:ext uri="{28A0092B-C50C-407E-A947-70E740481C1C}">
                <a14:useLocalDpi xmlns:a14="http://schemas.microsoft.com/office/drawing/2010/main" val="0"/>
              </a:ext>
            </a:extLst>
          </a:blip>
          <a:srcRect t="83333"/>
          <a:stretch/>
        </p:blipFill>
        <p:spPr>
          <a:xfrm>
            <a:off x="0" y="5714998"/>
            <a:ext cx="9144000" cy="1143001"/>
          </a:xfrm>
          <a:prstGeom prst="rect">
            <a:avLst/>
          </a:prstGeom>
        </p:spPr>
      </p:pic>
      <p:sp>
        <p:nvSpPr>
          <p:cNvPr id="7" name="TextBox 6">
            <a:extLst>
              <a:ext uri="{FF2B5EF4-FFF2-40B4-BE49-F238E27FC236}">
                <a16:creationId xmlns:a16="http://schemas.microsoft.com/office/drawing/2014/main" id="{41DC9C7F-8F38-4A30-96CE-2176AA91C90A}"/>
              </a:ext>
            </a:extLst>
          </p:cNvPr>
          <p:cNvSpPr txBox="1"/>
          <p:nvPr/>
        </p:nvSpPr>
        <p:spPr>
          <a:xfrm>
            <a:off x="961533" y="1577988"/>
            <a:ext cx="6862713" cy="3160096"/>
          </a:xfrm>
          <a:prstGeom prst="rect">
            <a:avLst/>
          </a:prstGeom>
          <a:noFill/>
        </p:spPr>
        <p:txBody>
          <a:bodyPr wrap="square">
            <a:spAutoFit/>
          </a:bodyPr>
          <a:lstStyle/>
          <a:p>
            <a:r>
              <a:rPr lang="en-GB" dirty="0"/>
              <a:t>Incremental change:</a:t>
            </a:r>
          </a:p>
          <a:p>
            <a:pPr marL="285750" lvl="0" indent="-285750">
              <a:buFont typeface="Arial" panose="020B0604020202020204" pitchFamily="34" charset="0"/>
              <a:buChar char="•"/>
            </a:pPr>
            <a:r>
              <a:rPr lang="en-US" dirty="0"/>
              <a:t>Small steps in a process of change, builds on previous changes like continuous improvement.</a:t>
            </a:r>
            <a:endParaRPr lang="en-GB" dirty="0"/>
          </a:p>
          <a:p>
            <a:pPr marL="285750" lvl="0" indent="-285750">
              <a:buFont typeface="Arial" panose="020B0604020202020204" pitchFamily="34" charset="0"/>
              <a:buChar char="•"/>
            </a:pPr>
            <a:r>
              <a:rPr lang="en-US" dirty="0"/>
              <a:t>Fits with the existing paradigm.</a:t>
            </a:r>
            <a:endParaRPr lang="en-GB" dirty="0"/>
          </a:p>
          <a:p>
            <a:r>
              <a:rPr lang="en-GB" dirty="0"/>
              <a:t> </a:t>
            </a:r>
          </a:p>
          <a:p>
            <a:r>
              <a:rPr lang="en-GB" dirty="0"/>
              <a:t>Transformational change:</a:t>
            </a:r>
          </a:p>
          <a:p>
            <a:pPr marL="285750" lvl="0" indent="-285750">
              <a:buFont typeface="Arial" panose="020B0604020202020204" pitchFamily="34" charset="0"/>
              <a:buChar char="•"/>
            </a:pPr>
            <a:r>
              <a:rPr lang="en-US" dirty="0"/>
              <a:t>A break with the past.</a:t>
            </a:r>
            <a:endParaRPr lang="en-GB" dirty="0"/>
          </a:p>
          <a:p>
            <a:pPr marL="285750" lvl="0" indent="-285750">
              <a:buFont typeface="Arial" panose="020B0604020202020204" pitchFamily="34" charset="0"/>
              <a:buChar char="•"/>
            </a:pPr>
            <a:r>
              <a:rPr lang="en-US" dirty="0"/>
              <a:t>Significant shift in how an organization operates.</a:t>
            </a:r>
            <a:endParaRPr lang="en-GB" dirty="0"/>
          </a:p>
          <a:p>
            <a:pPr marL="285750" lvl="0" indent="-285750">
              <a:buFont typeface="Arial" panose="020B0604020202020204" pitchFamily="34" charset="0"/>
              <a:buChar char="•"/>
            </a:pPr>
            <a:r>
              <a:rPr lang="en-US" dirty="0"/>
              <a:t>A new paradigm.</a:t>
            </a:r>
            <a:endParaRPr lang="en-GB" dirty="0"/>
          </a:p>
          <a:p>
            <a:pPr marL="342900" lvl="0" indent="-342900">
              <a:lnSpc>
                <a:spcPct val="106000"/>
              </a:lnSpc>
              <a:buFont typeface="Symbol" panose="05050102010706020507" pitchFamily="18" charset="2"/>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buFont typeface="Symbol" panose="05050102010706020507" pitchFamily="18" charset="2"/>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50659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1428A-2F84-4765-A9A1-31139B87C5D7}"/>
              </a:ext>
            </a:extLst>
          </p:cNvPr>
          <p:cNvSpPr>
            <a:spLocks noGrp="1"/>
          </p:cNvSpPr>
          <p:nvPr>
            <p:ph type="title"/>
          </p:nvPr>
        </p:nvSpPr>
        <p:spPr/>
        <p:txBody>
          <a:bodyPr/>
          <a:lstStyle/>
          <a:p>
            <a:r>
              <a:rPr lang="en-GB" dirty="0"/>
              <a:t>Kotter’s 8-Step Change Model:</a:t>
            </a:r>
          </a:p>
        </p:txBody>
      </p:sp>
      <p:pic>
        <p:nvPicPr>
          <p:cNvPr id="4" name="Content Placeholder 3">
            <a:extLst>
              <a:ext uri="{FF2B5EF4-FFF2-40B4-BE49-F238E27FC236}">
                <a16:creationId xmlns:a16="http://schemas.microsoft.com/office/drawing/2014/main" id="{A8544283-E9D2-4FBD-916C-E46A14B63D2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9303" y="1600200"/>
            <a:ext cx="7626285" cy="4885441"/>
          </a:xfrm>
          <a:prstGeom prst="rect">
            <a:avLst/>
          </a:prstGeom>
        </p:spPr>
      </p:pic>
      <p:pic>
        <p:nvPicPr>
          <p:cNvPr id="5" name="Picture 4">
            <a:extLst>
              <a:ext uri="{FF2B5EF4-FFF2-40B4-BE49-F238E27FC236}">
                <a16:creationId xmlns:a16="http://schemas.microsoft.com/office/drawing/2014/main" id="{6D0D0A5D-148E-429C-8CF3-54332046266A}"/>
              </a:ext>
            </a:extLst>
          </p:cNvPr>
          <p:cNvPicPr>
            <a:picLocks noChangeAspect="1"/>
          </p:cNvPicPr>
          <p:nvPr/>
        </p:nvPicPr>
        <p:blipFill rotWithShape="1">
          <a:blip r:embed="rId2">
            <a:extLst>
              <a:ext uri="{28A0092B-C50C-407E-A947-70E740481C1C}">
                <a14:useLocalDpi xmlns:a14="http://schemas.microsoft.com/office/drawing/2010/main" val="0"/>
              </a:ext>
            </a:extLst>
          </a:blip>
          <a:srcRect t="83333"/>
          <a:stretch/>
        </p:blipFill>
        <p:spPr>
          <a:xfrm>
            <a:off x="0" y="5714998"/>
            <a:ext cx="9144000" cy="1143001"/>
          </a:xfrm>
          <a:prstGeom prst="rect">
            <a:avLst/>
          </a:prstGeom>
        </p:spPr>
      </p:pic>
      <p:sp>
        <p:nvSpPr>
          <p:cNvPr id="7" name="TextBox 6">
            <a:extLst>
              <a:ext uri="{FF2B5EF4-FFF2-40B4-BE49-F238E27FC236}">
                <a16:creationId xmlns:a16="http://schemas.microsoft.com/office/drawing/2014/main" id="{41DC9C7F-8F38-4A30-96CE-2176AA91C90A}"/>
              </a:ext>
            </a:extLst>
          </p:cNvPr>
          <p:cNvSpPr txBox="1"/>
          <p:nvPr/>
        </p:nvSpPr>
        <p:spPr>
          <a:xfrm>
            <a:off x="961533" y="1577988"/>
            <a:ext cx="6862713" cy="3420488"/>
          </a:xfrm>
          <a:prstGeom prst="rect">
            <a:avLst/>
          </a:prstGeom>
          <a:noFill/>
        </p:spPr>
        <p:txBody>
          <a:bodyPr wrap="square">
            <a:spAutoFit/>
          </a:bodyPr>
          <a:lstStyle/>
          <a:p>
            <a:pPr marL="342900" lvl="0" indent="-342900">
              <a:buFont typeface="+mj-lt"/>
              <a:buAutoNum type="arabicPeriod"/>
            </a:pPr>
            <a:r>
              <a:rPr lang="en-US" dirty="0"/>
              <a:t>Establishing a sense of urgency</a:t>
            </a:r>
            <a:endParaRPr lang="en-GB" dirty="0"/>
          </a:p>
          <a:p>
            <a:pPr marL="342900" lvl="0" indent="-342900">
              <a:buFont typeface="+mj-lt"/>
              <a:buAutoNum type="arabicPeriod"/>
            </a:pPr>
            <a:r>
              <a:rPr lang="en-US" dirty="0"/>
              <a:t>Creating the guiding coalition</a:t>
            </a:r>
            <a:endParaRPr lang="en-GB" dirty="0"/>
          </a:p>
          <a:p>
            <a:pPr marL="342900" lvl="0" indent="-342900">
              <a:buFont typeface="+mj-lt"/>
              <a:buAutoNum type="arabicPeriod"/>
            </a:pPr>
            <a:r>
              <a:rPr lang="en-US" dirty="0"/>
              <a:t>Developing a vision and strategy</a:t>
            </a:r>
            <a:endParaRPr lang="en-GB" dirty="0"/>
          </a:p>
          <a:p>
            <a:pPr marL="342900" lvl="0" indent="-342900">
              <a:buFont typeface="+mj-lt"/>
              <a:buAutoNum type="arabicPeriod"/>
            </a:pPr>
            <a:r>
              <a:rPr lang="en-US" dirty="0"/>
              <a:t>Communicating the change vision</a:t>
            </a:r>
            <a:endParaRPr lang="en-GB" dirty="0"/>
          </a:p>
          <a:p>
            <a:pPr marL="342900" lvl="0" indent="-342900">
              <a:buFont typeface="+mj-lt"/>
              <a:buAutoNum type="arabicPeriod"/>
            </a:pPr>
            <a:r>
              <a:rPr lang="en-US" dirty="0"/>
              <a:t>Empowering broad-based action</a:t>
            </a:r>
            <a:endParaRPr lang="en-GB" dirty="0"/>
          </a:p>
          <a:p>
            <a:pPr marL="342900" lvl="0" indent="-342900">
              <a:buFont typeface="+mj-lt"/>
              <a:buAutoNum type="arabicPeriod"/>
            </a:pPr>
            <a:r>
              <a:rPr lang="en-US" dirty="0"/>
              <a:t>Generating short-term wins</a:t>
            </a:r>
            <a:endParaRPr lang="en-GB" dirty="0"/>
          </a:p>
          <a:p>
            <a:pPr marL="342900" lvl="0" indent="-342900">
              <a:buFont typeface="+mj-lt"/>
              <a:buAutoNum type="arabicPeriod"/>
            </a:pPr>
            <a:r>
              <a:rPr lang="en-US" dirty="0"/>
              <a:t>Consolidating gains and producing more change</a:t>
            </a:r>
            <a:endParaRPr lang="en-GB" dirty="0"/>
          </a:p>
          <a:p>
            <a:pPr marL="342900" lvl="0" indent="-342900">
              <a:buFont typeface="+mj-lt"/>
              <a:buAutoNum type="arabicPeriod"/>
            </a:pPr>
            <a:r>
              <a:rPr lang="en-US" dirty="0"/>
              <a:t>Anchoring new approaches in the culture</a:t>
            </a:r>
          </a:p>
          <a:p>
            <a:pPr marL="342900" lvl="0" indent="-342900">
              <a:buFont typeface="+mj-lt"/>
              <a:buAutoNum type="arabicPeriod"/>
            </a:pPr>
            <a:endParaRPr lang="en-US" dirty="0"/>
          </a:p>
          <a:p>
            <a:pPr lvl="0"/>
            <a:r>
              <a:rPr lang="en-US" dirty="0"/>
              <a:t>Consider the application of this by reading/reviewing “Our Iceberg is Melting” by John Kotter</a:t>
            </a:r>
            <a:endParaRPr lang="en-GB" dirty="0"/>
          </a:p>
          <a:p>
            <a:pPr lvl="0">
              <a:lnSpc>
                <a:spcPct val="106000"/>
              </a:lnSpc>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425278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1428A-2F84-4765-A9A1-31139B87C5D7}"/>
              </a:ext>
            </a:extLst>
          </p:cNvPr>
          <p:cNvSpPr>
            <a:spLocks noGrp="1"/>
          </p:cNvSpPr>
          <p:nvPr>
            <p:ph type="title"/>
          </p:nvPr>
        </p:nvSpPr>
        <p:spPr>
          <a:xfrm>
            <a:off x="457200" y="274638"/>
            <a:ext cx="7667143" cy="798243"/>
          </a:xfrm>
        </p:spPr>
        <p:txBody>
          <a:bodyPr>
            <a:normAutofit fontScale="90000"/>
          </a:bodyPr>
          <a:lstStyle/>
          <a:p>
            <a:r>
              <a:rPr lang="en-GB" dirty="0"/>
              <a:t>Impact of change/transition curve</a:t>
            </a:r>
          </a:p>
        </p:txBody>
      </p:sp>
      <p:pic>
        <p:nvPicPr>
          <p:cNvPr id="5" name="Picture 4">
            <a:extLst>
              <a:ext uri="{FF2B5EF4-FFF2-40B4-BE49-F238E27FC236}">
                <a16:creationId xmlns:a16="http://schemas.microsoft.com/office/drawing/2014/main" id="{6D0D0A5D-148E-429C-8CF3-54332046266A}"/>
              </a:ext>
            </a:extLst>
          </p:cNvPr>
          <p:cNvPicPr>
            <a:picLocks noChangeAspect="1"/>
          </p:cNvPicPr>
          <p:nvPr/>
        </p:nvPicPr>
        <p:blipFill rotWithShape="1">
          <a:blip r:embed="rId2">
            <a:extLst>
              <a:ext uri="{28A0092B-C50C-407E-A947-70E740481C1C}">
                <a14:useLocalDpi xmlns:a14="http://schemas.microsoft.com/office/drawing/2010/main" val="0"/>
              </a:ext>
            </a:extLst>
          </a:blip>
          <a:srcRect t="83333"/>
          <a:stretch/>
        </p:blipFill>
        <p:spPr>
          <a:xfrm>
            <a:off x="0" y="5714998"/>
            <a:ext cx="9144000" cy="1143001"/>
          </a:xfrm>
          <a:prstGeom prst="rect">
            <a:avLst/>
          </a:prstGeom>
        </p:spPr>
      </p:pic>
      <p:sp>
        <p:nvSpPr>
          <p:cNvPr id="27" name="Content Placeholder 26">
            <a:extLst>
              <a:ext uri="{FF2B5EF4-FFF2-40B4-BE49-F238E27FC236}">
                <a16:creationId xmlns:a16="http://schemas.microsoft.com/office/drawing/2014/main" id="{49D305D2-A697-498E-A5A4-1EFC158CCC7E}"/>
              </a:ext>
            </a:extLst>
          </p:cNvPr>
          <p:cNvSpPr>
            <a:spLocks noGrp="1"/>
          </p:cNvSpPr>
          <p:nvPr>
            <p:ph idx="1"/>
          </p:nvPr>
        </p:nvSpPr>
        <p:spPr>
          <a:xfrm>
            <a:off x="457200" y="1189035"/>
            <a:ext cx="8229600" cy="4525963"/>
          </a:xfrm>
        </p:spPr>
        <p:txBody>
          <a:bodyPr>
            <a:normAutofit lnSpcReduction="10000"/>
          </a:bodyPr>
          <a:lstStyle/>
          <a:p>
            <a:r>
              <a:rPr lang="en-GB" dirty="0"/>
              <a:t>Developed by Kubler-Ross to show recognised series of responses to change</a:t>
            </a:r>
          </a:p>
          <a:p>
            <a:r>
              <a:rPr lang="en-GB" dirty="0"/>
              <a:t>Responses spaced along a curved line in following order:</a:t>
            </a:r>
          </a:p>
          <a:p>
            <a:pPr marL="971550" lvl="1" indent="-514350">
              <a:buFont typeface="+mj-lt"/>
              <a:buAutoNum type="arabicPeriod"/>
            </a:pPr>
            <a:r>
              <a:rPr lang="en-GB" dirty="0"/>
              <a:t>Shock and denial</a:t>
            </a:r>
          </a:p>
          <a:p>
            <a:pPr marL="971550" lvl="1" indent="-514350">
              <a:buFont typeface="+mj-lt"/>
              <a:buAutoNum type="arabicPeriod"/>
            </a:pPr>
            <a:r>
              <a:rPr lang="en-GB" dirty="0"/>
              <a:t>Anger</a:t>
            </a:r>
          </a:p>
          <a:p>
            <a:pPr marL="971550" lvl="1" indent="-514350">
              <a:buFont typeface="+mj-lt"/>
              <a:buAutoNum type="arabicPeriod"/>
            </a:pPr>
            <a:r>
              <a:rPr lang="en-GB" dirty="0"/>
              <a:t>Bargaining</a:t>
            </a:r>
          </a:p>
          <a:p>
            <a:pPr marL="971550" lvl="1" indent="-514350">
              <a:buFont typeface="+mj-lt"/>
              <a:buAutoNum type="arabicPeriod"/>
            </a:pPr>
            <a:r>
              <a:rPr lang="en-GB" dirty="0"/>
              <a:t>Depression</a:t>
            </a:r>
          </a:p>
          <a:p>
            <a:pPr marL="971550" lvl="1" indent="-514350">
              <a:buFont typeface="+mj-lt"/>
              <a:buAutoNum type="arabicPeriod"/>
            </a:pPr>
            <a:r>
              <a:rPr lang="en-GB" dirty="0"/>
              <a:t>Acceptance</a:t>
            </a:r>
          </a:p>
        </p:txBody>
      </p:sp>
    </p:spTree>
    <p:extLst>
      <p:ext uri="{BB962C8B-B14F-4D97-AF65-F5344CB8AC3E}">
        <p14:creationId xmlns:p14="http://schemas.microsoft.com/office/powerpoint/2010/main" val="12494424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1428A-2F84-4765-A9A1-31139B87C5D7}"/>
              </a:ext>
            </a:extLst>
          </p:cNvPr>
          <p:cNvSpPr>
            <a:spLocks noGrp="1"/>
          </p:cNvSpPr>
          <p:nvPr>
            <p:ph type="title"/>
          </p:nvPr>
        </p:nvSpPr>
        <p:spPr>
          <a:xfrm>
            <a:off x="245097" y="211545"/>
            <a:ext cx="8229600" cy="1143000"/>
          </a:xfrm>
        </p:spPr>
        <p:txBody>
          <a:bodyPr/>
          <a:lstStyle/>
          <a:p>
            <a:r>
              <a:rPr lang="en-GB" dirty="0"/>
              <a:t>Summary</a:t>
            </a:r>
          </a:p>
        </p:txBody>
      </p:sp>
      <p:pic>
        <p:nvPicPr>
          <p:cNvPr id="4" name="Content Placeholder 3">
            <a:extLst>
              <a:ext uri="{FF2B5EF4-FFF2-40B4-BE49-F238E27FC236}">
                <a16:creationId xmlns:a16="http://schemas.microsoft.com/office/drawing/2014/main" id="{A8544283-E9D2-4FBD-916C-E46A14B63D2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9303" y="1600200"/>
            <a:ext cx="7626285" cy="4885441"/>
          </a:xfrm>
          <a:prstGeom prst="rect">
            <a:avLst/>
          </a:prstGeom>
        </p:spPr>
      </p:pic>
      <p:pic>
        <p:nvPicPr>
          <p:cNvPr id="5" name="Picture 4">
            <a:extLst>
              <a:ext uri="{FF2B5EF4-FFF2-40B4-BE49-F238E27FC236}">
                <a16:creationId xmlns:a16="http://schemas.microsoft.com/office/drawing/2014/main" id="{6D0D0A5D-148E-429C-8CF3-54332046266A}"/>
              </a:ext>
            </a:extLst>
          </p:cNvPr>
          <p:cNvPicPr>
            <a:picLocks noChangeAspect="1"/>
          </p:cNvPicPr>
          <p:nvPr/>
        </p:nvPicPr>
        <p:blipFill rotWithShape="1">
          <a:blip r:embed="rId2">
            <a:extLst>
              <a:ext uri="{28A0092B-C50C-407E-A947-70E740481C1C}">
                <a14:useLocalDpi xmlns:a14="http://schemas.microsoft.com/office/drawing/2010/main" val="0"/>
              </a:ext>
            </a:extLst>
          </a:blip>
          <a:srcRect t="83333"/>
          <a:stretch/>
        </p:blipFill>
        <p:spPr>
          <a:xfrm>
            <a:off x="0" y="5714998"/>
            <a:ext cx="9144000" cy="1143001"/>
          </a:xfrm>
          <a:prstGeom prst="rect">
            <a:avLst/>
          </a:prstGeom>
        </p:spPr>
      </p:pic>
      <p:sp>
        <p:nvSpPr>
          <p:cNvPr id="7" name="TextBox 6">
            <a:extLst>
              <a:ext uri="{FF2B5EF4-FFF2-40B4-BE49-F238E27FC236}">
                <a16:creationId xmlns:a16="http://schemas.microsoft.com/office/drawing/2014/main" id="{41DC9C7F-8F38-4A30-96CE-2176AA91C90A}"/>
              </a:ext>
            </a:extLst>
          </p:cNvPr>
          <p:cNvSpPr txBox="1"/>
          <p:nvPr/>
        </p:nvSpPr>
        <p:spPr>
          <a:xfrm>
            <a:off x="961533" y="1304073"/>
            <a:ext cx="7513164" cy="3667158"/>
          </a:xfrm>
          <a:prstGeom prst="rect">
            <a:avLst/>
          </a:prstGeom>
          <a:noFill/>
        </p:spPr>
        <p:txBody>
          <a:bodyPr wrap="square">
            <a:spAutoFit/>
          </a:bodyPr>
          <a:lstStyle/>
          <a:p>
            <a:pPr marL="342900" lvl="0" indent="-342900">
              <a:lnSpc>
                <a:spcPct val="106000"/>
              </a:lnSpc>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People practitioners need to be aware of the business environment</a:t>
            </a:r>
          </a:p>
          <a:p>
            <a:pPr marL="342900" lvl="0" indent="-342900">
              <a:lnSpc>
                <a:spcPct val="106000"/>
              </a:lnSpc>
              <a:buFont typeface="Symbol" panose="05050102010706020507" pitchFamily="18" charset="2"/>
              <a:buChar char=""/>
            </a:pPr>
            <a:r>
              <a:rPr lang="en-GB" sz="2000" dirty="0">
                <a:latin typeface="Calibri" panose="020F0502020204030204" pitchFamily="34" charset="0"/>
                <a:ea typeface="Calibri" panose="020F0502020204030204" pitchFamily="34" charset="0"/>
                <a:cs typeface="Times New Roman" panose="02020603050405020304" pitchFamily="18" charset="0"/>
              </a:rPr>
              <a:t>Use analysis tools to understand the issues and regular scanning to keep ahead of change</a:t>
            </a:r>
          </a:p>
          <a:p>
            <a:pPr marL="342900" lvl="0" indent="-342900">
              <a:lnSpc>
                <a:spcPct val="106000"/>
              </a:lnSpc>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Importance of organisation goals objectives and personal objectives that are ‘SMARTER’</a:t>
            </a:r>
          </a:p>
          <a:p>
            <a:pPr marL="342900" lvl="0" indent="-342900">
              <a:lnSpc>
                <a:spcPct val="106000"/>
              </a:lnSpc>
              <a:buFont typeface="Symbol" panose="05050102010706020507" pitchFamily="18" charset="2"/>
              <a:buChar char=""/>
            </a:pPr>
            <a:r>
              <a:rPr lang="en-GB" sz="2000" dirty="0">
                <a:latin typeface="Calibri" panose="020F0502020204030204" pitchFamily="34" charset="0"/>
                <a:ea typeface="Calibri" panose="020F0502020204030204" pitchFamily="34" charset="0"/>
                <a:cs typeface="Times New Roman" panose="02020603050405020304" pitchFamily="18" charset="0"/>
              </a:rPr>
              <a:t>Creating customer delight results from knowing the customer</a:t>
            </a:r>
          </a:p>
          <a:p>
            <a:pPr marL="342900" lvl="0" indent="-342900">
              <a:lnSpc>
                <a:spcPct val="106000"/>
              </a:lnSpc>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The impact of how we communicate </a:t>
            </a:r>
            <a:r>
              <a:rPr lang="en-GB" sz="2000" dirty="0">
                <a:latin typeface="Calibri" panose="020F0502020204030204" pitchFamily="34" charset="0"/>
                <a:ea typeface="Calibri" panose="020F0502020204030204" pitchFamily="34" charset="0"/>
                <a:cs typeface="Times New Roman" panose="02020603050405020304" pitchFamily="18" charset="0"/>
              </a:rPr>
              <a:t>at</a:t>
            </a:r>
            <a:r>
              <a:rPr lang="en-GB" sz="2000" dirty="0">
                <a:effectLst/>
                <a:latin typeface="Calibri" panose="020F0502020204030204" pitchFamily="34" charset="0"/>
                <a:ea typeface="Calibri" panose="020F0502020204030204" pitchFamily="34" charset="0"/>
                <a:cs typeface="Times New Roman" panose="02020603050405020304" pitchFamily="18" charset="0"/>
              </a:rPr>
              <a:t> all levels and social</a:t>
            </a:r>
          </a:p>
          <a:p>
            <a:pPr marL="342900" lvl="0" indent="-342900">
              <a:lnSpc>
                <a:spcPct val="106000"/>
              </a:lnSpc>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Awareness of workplace culture is essential to fostering a positive organisational culture</a:t>
            </a:r>
          </a:p>
          <a:p>
            <a:pPr marL="342900" lvl="0" indent="-342900">
              <a:lnSpc>
                <a:spcPct val="106000"/>
              </a:lnSpc>
              <a:buFont typeface="Symbol" panose="05050102010706020507" pitchFamily="18" charset="2"/>
              <a:buChar char=""/>
            </a:pPr>
            <a:r>
              <a:rPr lang="en-GB" sz="2000" dirty="0">
                <a:latin typeface="Calibri" panose="020F0502020204030204" pitchFamily="34" charset="0"/>
                <a:ea typeface="Calibri" panose="020F0502020204030204" pitchFamily="34" charset="0"/>
                <a:cs typeface="Times New Roman" panose="02020603050405020304" pitchFamily="18" charset="0"/>
              </a:rPr>
              <a:t>Change is constant and should be part of our planning and mindset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buFont typeface="Symbol" panose="05050102010706020507" pitchFamily="18" charset="2"/>
              <a:buChar char=""/>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759437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1428A-2F84-4765-A9A1-31139B87C5D7}"/>
              </a:ext>
            </a:extLst>
          </p:cNvPr>
          <p:cNvSpPr>
            <a:spLocks noGrp="1"/>
          </p:cNvSpPr>
          <p:nvPr>
            <p:ph type="title"/>
          </p:nvPr>
        </p:nvSpPr>
        <p:spPr>
          <a:xfrm>
            <a:off x="367645" y="302559"/>
            <a:ext cx="8229600" cy="1143000"/>
          </a:xfrm>
        </p:spPr>
        <p:txBody>
          <a:bodyPr/>
          <a:lstStyle/>
          <a:p>
            <a:r>
              <a:rPr lang="en-GB" dirty="0"/>
              <a:t>References</a:t>
            </a:r>
          </a:p>
        </p:txBody>
      </p:sp>
      <p:pic>
        <p:nvPicPr>
          <p:cNvPr id="4" name="Content Placeholder 3">
            <a:extLst>
              <a:ext uri="{FF2B5EF4-FFF2-40B4-BE49-F238E27FC236}">
                <a16:creationId xmlns:a16="http://schemas.microsoft.com/office/drawing/2014/main" id="{A8544283-E9D2-4FBD-916C-E46A14B63D2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9303" y="1600200"/>
            <a:ext cx="7626285" cy="4885441"/>
          </a:xfrm>
          <a:prstGeom prst="rect">
            <a:avLst/>
          </a:prstGeom>
        </p:spPr>
      </p:pic>
      <p:pic>
        <p:nvPicPr>
          <p:cNvPr id="5" name="Picture 4">
            <a:extLst>
              <a:ext uri="{FF2B5EF4-FFF2-40B4-BE49-F238E27FC236}">
                <a16:creationId xmlns:a16="http://schemas.microsoft.com/office/drawing/2014/main" id="{6D0D0A5D-148E-429C-8CF3-54332046266A}"/>
              </a:ext>
            </a:extLst>
          </p:cNvPr>
          <p:cNvPicPr>
            <a:picLocks noChangeAspect="1"/>
          </p:cNvPicPr>
          <p:nvPr/>
        </p:nvPicPr>
        <p:blipFill rotWithShape="1">
          <a:blip r:embed="rId2">
            <a:extLst>
              <a:ext uri="{28A0092B-C50C-407E-A947-70E740481C1C}">
                <a14:useLocalDpi xmlns:a14="http://schemas.microsoft.com/office/drawing/2010/main" val="0"/>
              </a:ext>
            </a:extLst>
          </a:blip>
          <a:srcRect t="83333"/>
          <a:stretch/>
        </p:blipFill>
        <p:spPr>
          <a:xfrm>
            <a:off x="0" y="5714998"/>
            <a:ext cx="9144000" cy="1143001"/>
          </a:xfrm>
          <a:prstGeom prst="rect">
            <a:avLst/>
          </a:prstGeom>
        </p:spPr>
      </p:pic>
      <p:sp>
        <p:nvSpPr>
          <p:cNvPr id="8" name="TextBox 7">
            <a:extLst>
              <a:ext uri="{FF2B5EF4-FFF2-40B4-BE49-F238E27FC236}">
                <a16:creationId xmlns:a16="http://schemas.microsoft.com/office/drawing/2014/main" id="{28CC71A9-6E02-4502-A82E-D7DA7702E394}"/>
              </a:ext>
            </a:extLst>
          </p:cNvPr>
          <p:cNvSpPr txBox="1"/>
          <p:nvPr/>
        </p:nvSpPr>
        <p:spPr>
          <a:xfrm>
            <a:off x="296525" y="1445559"/>
            <a:ext cx="8371840" cy="1569660"/>
          </a:xfrm>
          <a:prstGeom prst="rect">
            <a:avLst/>
          </a:prstGeom>
          <a:noFill/>
        </p:spPr>
        <p:txBody>
          <a:bodyPr wrap="square">
            <a:spAutoFit/>
          </a:bodyPr>
          <a:lstStyle/>
          <a:p>
            <a:r>
              <a:rPr lang="en-GB" sz="2400" dirty="0">
                <a:effectLst/>
                <a:latin typeface="Calibri" panose="020F0502020204030204" pitchFamily="34" charset="0"/>
                <a:ea typeface="Calibri" panose="020F0502020204030204" pitchFamily="34" charset="0"/>
                <a:cs typeface="Times New Roman" panose="02020603050405020304" pitchFamily="18" charset="0"/>
              </a:rPr>
              <a:t>Kotter J and Rathgeber H – Our Iceberg is Melting (2017)</a:t>
            </a:r>
          </a:p>
          <a:p>
            <a:endParaRPr lang="en-GB" sz="2400" dirty="0">
              <a:latin typeface="Calibri" panose="020F0502020204030204" pitchFamily="34" charset="0"/>
              <a:ea typeface="Calibri" panose="020F0502020204030204" pitchFamily="34" charset="0"/>
              <a:cs typeface="Times New Roman" panose="02020603050405020304" pitchFamily="18" charset="0"/>
            </a:endParaRPr>
          </a:p>
          <a:p>
            <a:r>
              <a:rPr lang="en-GB" sz="2400" dirty="0">
                <a:effectLst/>
                <a:latin typeface="Calibri" panose="020F0502020204030204" pitchFamily="34" charset="0"/>
                <a:ea typeface="Calibri" panose="020F0502020204030204" pitchFamily="34" charset="0"/>
                <a:cs typeface="Times New Roman" panose="02020603050405020304" pitchFamily="18" charset="0"/>
              </a:rPr>
              <a:t>Kubler-Ross Transition Curve</a:t>
            </a:r>
          </a:p>
          <a:p>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217206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3745360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826</TotalTime>
  <Words>733</Words>
  <Application>Microsoft Office PowerPoint</Application>
  <PresentationFormat>On-screen Show (4:3)</PresentationFormat>
  <Paragraphs>147</Paragraphs>
  <Slides>20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Milo OT</vt:lpstr>
      <vt:lpstr>Symbol</vt:lpstr>
      <vt:lpstr>Office Theme</vt:lpstr>
      <vt:lpstr>PowerPoint Presentation</vt:lpstr>
      <vt:lpstr>Objectives</vt:lpstr>
      <vt:lpstr>Introduction to the Business Environment</vt:lpstr>
      <vt:lpstr>Two levels of the Business Environment</vt:lpstr>
      <vt:lpstr>Analysis Tools - SWOT Analysis</vt:lpstr>
      <vt:lpstr>PESTEL ANALYSIS</vt:lpstr>
      <vt:lpstr>Organisation Goals and Objectives</vt:lpstr>
      <vt:lpstr>Setting Objectives</vt:lpstr>
      <vt:lpstr>The Product Life Cycle</vt:lpstr>
      <vt:lpstr>Knowing the Customer</vt:lpstr>
      <vt:lpstr>10 Levels of Intimacy in Today’s Communication</vt:lpstr>
      <vt:lpstr>Workplace Culture</vt:lpstr>
      <vt:lpstr>Consider differences as a positive: </vt:lpstr>
      <vt:lpstr>Fostering a positive organisational culture</vt:lpstr>
      <vt:lpstr>Planning and managing change</vt:lpstr>
      <vt:lpstr>Kotter’s 8-Step Change Model:</vt:lpstr>
      <vt:lpstr>Impact of change/transition curve</vt:lpstr>
      <vt:lpstr>Summary</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Richard Oakham</dc:creator>
  <cp:lastModifiedBy>Julie Thomas</cp:lastModifiedBy>
  <cp:revision>16</cp:revision>
  <dcterms:created xsi:type="dcterms:W3CDTF">2014-09-01T14:16:09Z</dcterms:created>
  <dcterms:modified xsi:type="dcterms:W3CDTF">2021-09-28T12:53:14Z</dcterms:modified>
</cp:coreProperties>
</file>