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73" r:id="rId2"/>
    <p:sldMasterId id="2147483678" r:id="rId3"/>
  </p:sldMasterIdLst>
  <p:notesMasterIdLst>
    <p:notesMasterId r:id="rId40"/>
  </p:notesMasterIdLst>
  <p:handoutMasterIdLst>
    <p:handoutMasterId r:id="rId41"/>
  </p:handoutMasterIdLst>
  <p:sldIdLst>
    <p:sldId id="263" r:id="rId4"/>
    <p:sldId id="264" r:id="rId5"/>
    <p:sldId id="293" r:id="rId6"/>
    <p:sldId id="265" r:id="rId7"/>
    <p:sldId id="266" r:id="rId8"/>
    <p:sldId id="303" r:id="rId9"/>
    <p:sldId id="294" r:id="rId10"/>
    <p:sldId id="295" r:id="rId11"/>
    <p:sldId id="298" r:id="rId12"/>
    <p:sldId id="267" r:id="rId13"/>
    <p:sldId id="299" r:id="rId14"/>
    <p:sldId id="274" r:id="rId15"/>
    <p:sldId id="282" r:id="rId16"/>
    <p:sldId id="285" r:id="rId17"/>
    <p:sldId id="286" r:id="rId18"/>
    <p:sldId id="283" r:id="rId19"/>
    <p:sldId id="284" r:id="rId20"/>
    <p:sldId id="300" r:id="rId21"/>
    <p:sldId id="287" r:id="rId22"/>
    <p:sldId id="288" r:id="rId23"/>
    <p:sldId id="289" r:id="rId24"/>
    <p:sldId id="292" r:id="rId25"/>
    <p:sldId id="296" r:id="rId26"/>
    <p:sldId id="297" r:id="rId27"/>
    <p:sldId id="304" r:id="rId28"/>
    <p:sldId id="306" r:id="rId29"/>
    <p:sldId id="305" r:id="rId30"/>
    <p:sldId id="301" r:id="rId31"/>
    <p:sldId id="276" r:id="rId32"/>
    <p:sldId id="290" r:id="rId33"/>
    <p:sldId id="277" r:id="rId34"/>
    <p:sldId id="279" r:id="rId35"/>
    <p:sldId id="302" r:id="rId36"/>
    <p:sldId id="280" r:id="rId37"/>
    <p:sldId id="291" r:id="rId38"/>
    <p:sldId id="281"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en Burnham" initials="KB" lastIdx="15" clrIdx="0">
    <p:extLst>
      <p:ext uri="{19B8F6BF-5375-455C-9EA6-DF929625EA0E}">
        <p15:presenceInfo xmlns:p15="http://schemas.microsoft.com/office/powerpoint/2012/main" userId="S-1-5-21-531268612-1223916674-2543400962-112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B84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69591" autoAdjust="0"/>
  </p:normalViewPr>
  <p:slideViewPr>
    <p:cSldViewPr snapToGrid="0" snapToObjects="1">
      <p:cViewPr varScale="1">
        <p:scale>
          <a:sx n="60" d="100"/>
          <a:sy n="60" d="100"/>
        </p:scale>
        <p:origin x="1506" y="60"/>
      </p:cViewPr>
      <p:guideLst/>
    </p:cSldViewPr>
  </p:slid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80" d="100"/>
          <a:sy n="80"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commentAuthors" Target="commentAuthor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4F23545B-3291-4D5B-BEAF-8451CCE6BE8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NACE Challenge Development Programme introductory presentation</a:t>
            </a:r>
          </a:p>
        </p:txBody>
      </p:sp>
      <p:sp>
        <p:nvSpPr>
          <p:cNvPr id="3" name="Date Placeholder 2">
            <a:extLst>
              <a:ext uri="{FF2B5EF4-FFF2-40B4-BE49-F238E27FC236}">
                <a16:creationId xmlns="" xmlns:a16="http://schemas.microsoft.com/office/drawing/2014/main" id="{959E94DB-1709-42AE-A96D-C244702CA68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endParaRPr lang="en-GB"/>
          </a:p>
        </p:txBody>
      </p:sp>
      <p:sp>
        <p:nvSpPr>
          <p:cNvPr id="4" name="Footer Placeholder 3">
            <a:extLst>
              <a:ext uri="{FF2B5EF4-FFF2-40B4-BE49-F238E27FC236}">
                <a16:creationId xmlns="" xmlns:a16="http://schemas.microsoft.com/office/drawing/2014/main" id="{22E5CCFC-2512-4EB3-9D11-9E13B6EC36A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 xmlns:a16="http://schemas.microsoft.com/office/drawing/2014/main" id="{ACBC9D7D-3811-410C-A1DB-B92C9B2C42A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0D51E49-A4C8-4890-87BA-43AD9A02D32C}" type="slidenum">
              <a:rPr lang="en-GB" smtClean="0"/>
              <a:t>‹#›</a:t>
            </a:fld>
            <a:endParaRPr lang="en-GB"/>
          </a:p>
        </p:txBody>
      </p:sp>
    </p:spTree>
    <p:extLst>
      <p:ext uri="{BB962C8B-B14F-4D97-AF65-F5344CB8AC3E}">
        <p14:creationId xmlns:p14="http://schemas.microsoft.com/office/powerpoint/2010/main" val="736986049"/>
      </p:ext>
    </p:extLst>
  </p:cSld>
  <p:clrMap bg1="lt1" tx1="dk1" bg2="lt2" tx2="dk2" accent1="accent1" accent2="accent2" accent3="accent3" accent4="accent4" accent5="accent5" accent6="accent6" hlink="hlink" folHlink="folHlink"/>
  <p:hf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NACE Challenge Development Programme introductory presentation</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621CF1-70C4-5A45-B86E-BFEF09C5741B}" type="slidenum">
              <a:rPr lang="en-US" smtClean="0"/>
              <a:t>‹#›</a:t>
            </a:fld>
            <a:endParaRPr lang="en-US"/>
          </a:p>
        </p:txBody>
      </p:sp>
    </p:spTree>
    <p:extLst>
      <p:ext uri="{BB962C8B-B14F-4D97-AF65-F5344CB8AC3E}">
        <p14:creationId xmlns:p14="http://schemas.microsoft.com/office/powerpoint/2010/main" val="1423325161"/>
      </p:ext>
    </p:extLst>
  </p:cSld>
  <p:clrMap bg1="lt1" tx1="dk1" bg2="lt2" tx2="dk2" accent1="accent1" accent2="accent2" accent3="accent3" accent4="accent4" accent5="accent5" accent6="accent6" hlink="hlink" folHlink="folHlink"/>
  <p:hf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mailto:challengeaward@nace.co.uk"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R="64008" fontAlgn="auto">
              <a:spcBef>
                <a:spcPts val="400"/>
              </a:spcBef>
              <a:spcAft>
                <a:spcPts val="0"/>
              </a:spcAft>
              <a:buClr>
                <a:schemeClr val="accent1"/>
              </a:buClr>
              <a:buSzPct val="68000"/>
              <a:buFont typeface="Wingdings 3"/>
              <a:buNone/>
              <a:defRPr/>
            </a:pPr>
            <a:r>
              <a:rPr lang="en-GB" sz="1100" i="1" dirty="0">
                <a:latin typeface="Calibri" panose="020F0502020204030204" pitchFamily="34" charset="0"/>
              </a:rPr>
              <a:t>This presentation is designed for use by school leaders to explain and discuss with staff how they will use the NACE Challenge Development Programme, with a focus on the NACE Challenge Framework and the possibility of working towards the NACE Challenge Award.</a:t>
            </a:r>
          </a:p>
          <a:p>
            <a:pPr marR="64008" fontAlgn="auto">
              <a:spcBef>
                <a:spcPts val="400"/>
              </a:spcBef>
              <a:spcAft>
                <a:spcPts val="0"/>
              </a:spcAft>
              <a:buClr>
                <a:schemeClr val="accent1"/>
              </a:buClr>
              <a:buSzPct val="68000"/>
              <a:buFont typeface="Wingdings 3"/>
              <a:buNone/>
              <a:defRPr/>
            </a:pPr>
            <a:endParaRPr lang="en-GB" sz="1100" i="1" dirty="0">
              <a:latin typeface="Calibri" panose="020F0502020204030204" pitchFamily="34" charset="0"/>
            </a:endParaRPr>
          </a:p>
          <a:p>
            <a:pPr marR="64008" fontAlgn="auto">
              <a:spcBef>
                <a:spcPts val="400"/>
              </a:spcBef>
              <a:spcAft>
                <a:spcPts val="0"/>
              </a:spcAft>
              <a:buClr>
                <a:schemeClr val="accent1"/>
              </a:buClr>
              <a:buSzPct val="68000"/>
              <a:buFont typeface="Wingdings 3"/>
              <a:buNone/>
              <a:defRPr/>
            </a:pPr>
            <a:r>
              <a:rPr lang="en-GB" sz="1100" i="1" dirty="0">
                <a:latin typeface="Calibri" panose="020F0502020204030204" pitchFamily="34" charset="0"/>
              </a:rPr>
              <a:t>For additional support, please contact </a:t>
            </a:r>
            <a:r>
              <a:rPr lang="en-GB" i="1" dirty="0">
                <a:hlinkClick r:id="rId3"/>
              </a:rPr>
              <a:t>challengeaward@nace.co.uk</a:t>
            </a:r>
            <a:r>
              <a:rPr lang="en-GB" i="1" dirty="0"/>
              <a:t>.</a:t>
            </a:r>
          </a:p>
          <a:p>
            <a:endParaRPr lang="en-GB" dirty="0"/>
          </a:p>
        </p:txBody>
      </p:sp>
      <p:sp>
        <p:nvSpPr>
          <p:cNvPr id="4" name="Slide Number Placeholder 3"/>
          <p:cNvSpPr>
            <a:spLocks noGrp="1"/>
          </p:cNvSpPr>
          <p:nvPr>
            <p:ph type="sldNum" sz="quarter" idx="10"/>
          </p:nvPr>
        </p:nvSpPr>
        <p:spPr/>
        <p:txBody>
          <a:bodyPr/>
          <a:lstStyle/>
          <a:p>
            <a:fld id="{1B621CF1-70C4-5A45-B86E-BFEF09C5741B}" type="slidenum">
              <a:rPr lang="en-US" smtClean="0"/>
              <a:t>1</a:t>
            </a:fld>
            <a:endParaRPr lang="en-US"/>
          </a:p>
        </p:txBody>
      </p:sp>
      <p:sp>
        <p:nvSpPr>
          <p:cNvPr id="5" name="Date Placeholder 4">
            <a:extLst>
              <a:ext uri="{FF2B5EF4-FFF2-40B4-BE49-F238E27FC236}">
                <a16:creationId xmlns="" xmlns:a16="http://schemas.microsoft.com/office/drawing/2014/main" id="{8F9EFAE5-897D-4DAA-A5D2-09D82DD672E2}"/>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1990D480-0BBE-4AA5-857A-99A3FBBFB20C}"/>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26543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B621CF1-70C4-5A45-B86E-BFEF09C5741B}" type="slidenum">
              <a:rPr lang="en-US" smtClean="0"/>
              <a:t>2</a:t>
            </a:fld>
            <a:endParaRPr lang="en-US"/>
          </a:p>
        </p:txBody>
      </p:sp>
      <p:sp>
        <p:nvSpPr>
          <p:cNvPr id="5" name="Date Placeholder 4">
            <a:extLst>
              <a:ext uri="{FF2B5EF4-FFF2-40B4-BE49-F238E27FC236}">
                <a16:creationId xmlns="" xmlns:a16="http://schemas.microsoft.com/office/drawing/2014/main" id="{BA2A14BE-9155-4766-95DE-21D036BF178D}"/>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4FC3E09E-17DA-4D66-AF35-C45F5AD6149D}"/>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9085667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3</a:t>
            </a:fld>
            <a:endParaRPr lang="en-US"/>
          </a:p>
        </p:txBody>
      </p:sp>
      <p:sp>
        <p:nvSpPr>
          <p:cNvPr id="5" name="Date Placeholder 4">
            <a:extLst>
              <a:ext uri="{FF2B5EF4-FFF2-40B4-BE49-F238E27FC236}">
                <a16:creationId xmlns="" xmlns:a16="http://schemas.microsoft.com/office/drawing/2014/main" id="{2B7BFC2B-BD0E-4447-B133-AE0A8BE2643E}"/>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FBCC9926-7FED-4E37-A46C-D8C9D4A4EF0B}"/>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2207086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t>There is now a significant focus on the performance of all groups of learners, with renewed focus on the performance of the more able, and more able disadvantaged. </a:t>
            </a:r>
          </a:p>
          <a:p>
            <a:endParaRPr lang="en-GB" sz="1100" dirty="0"/>
          </a:p>
          <a:p>
            <a:r>
              <a:rPr lang="en-GB" sz="1100" dirty="0"/>
              <a:t>The use of pupil premium funding is important here, as it not only relates to those whose performance or attendance is below age-related expectation, but also those who have the potential to achieve high standards.</a:t>
            </a:r>
          </a:p>
          <a:p>
            <a:endParaRPr lang="en-GB" baseline="-25000" dirty="0"/>
          </a:p>
        </p:txBody>
      </p:sp>
      <p:sp>
        <p:nvSpPr>
          <p:cNvPr id="4" name="Slide Number Placeholder 3"/>
          <p:cNvSpPr>
            <a:spLocks noGrp="1"/>
          </p:cNvSpPr>
          <p:nvPr>
            <p:ph type="sldNum" sz="quarter" idx="10"/>
          </p:nvPr>
        </p:nvSpPr>
        <p:spPr/>
        <p:txBody>
          <a:bodyPr/>
          <a:lstStyle/>
          <a:p>
            <a:fld id="{1B621CF1-70C4-5A45-B86E-BFEF09C5741B}" type="slidenum">
              <a:rPr lang="en-US" smtClean="0"/>
              <a:t>4</a:t>
            </a:fld>
            <a:endParaRPr lang="en-US"/>
          </a:p>
        </p:txBody>
      </p:sp>
      <p:sp>
        <p:nvSpPr>
          <p:cNvPr id="5" name="Date Placeholder 4">
            <a:extLst>
              <a:ext uri="{FF2B5EF4-FFF2-40B4-BE49-F238E27FC236}">
                <a16:creationId xmlns="" xmlns:a16="http://schemas.microsoft.com/office/drawing/2014/main" id="{009A5437-3660-4B93-8A51-EED07D828BFD}"/>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D4C1F0A2-6008-4C05-B146-30A23602135E}"/>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2452579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altLang="en-US" sz="1100" dirty="0"/>
              <a:t>There is clear congruence between “outstanding” leadership in, and management of, a school and the principles and ethos of the NACE Challenge Framework.</a:t>
            </a:r>
          </a:p>
          <a:p>
            <a:pPr>
              <a:spcBef>
                <a:spcPct val="0"/>
              </a:spcBef>
            </a:pPr>
            <a:endParaRPr lang="en-US" altLang="en-US" sz="1100" dirty="0"/>
          </a:p>
          <a:p>
            <a:pPr>
              <a:spcBef>
                <a:spcPct val="0"/>
              </a:spcBef>
            </a:pPr>
            <a:r>
              <a:rPr lang="en-US" altLang="en-US" sz="1100" dirty="0"/>
              <a:t>The NACE Challenge Framework focuses on creating strong processes for impact-focused improvement and a culture of success. Accurate self-evaluation is essential to create well-informed, focused plans for improvement. A school that knows itself well can accurately identify its strengths and build on those successes, as well as tackling areas for development.</a:t>
            </a:r>
          </a:p>
          <a:p>
            <a:pPr>
              <a:spcBef>
                <a:spcPct val="0"/>
              </a:spcBef>
            </a:pPr>
            <a:r>
              <a:rPr lang="en-GB" altLang="en-US" sz="1100" dirty="0"/>
              <a:t> </a:t>
            </a:r>
          </a:p>
          <a:p>
            <a:pPr>
              <a:spcBef>
                <a:spcPct val="0"/>
              </a:spcBef>
            </a:pPr>
            <a:r>
              <a:rPr lang="en-GB" altLang="en-US" sz="1100" dirty="0"/>
              <a:t>The NACE Challenge Framework supports schools by posing key questions which enable the monitoring, evaluation and continual development of quality of provision. Schools that actively ask questions about all aspects of provision are continually challenging themselves. This model of self-reflection and improvement is essential in creating a school culture where learners and staff are motivated and ambitious for themselves. </a:t>
            </a:r>
          </a:p>
          <a:p>
            <a:pPr>
              <a:spcBef>
                <a:spcPct val="0"/>
              </a:spcBef>
            </a:pPr>
            <a:endParaRPr lang="en-GB" altLang="en-US" sz="1100" dirty="0"/>
          </a:p>
          <a:p>
            <a:pPr>
              <a:spcBef>
                <a:spcPct val="0"/>
              </a:spcBef>
            </a:pPr>
            <a:r>
              <a:rPr lang="en-GB" altLang="en-US" sz="1100" dirty="0"/>
              <a:t>The term “curriculum” includes timetabled courses, but also all activities relating to teaching, learning and assessment. It also applies to all the additional planned events, opportunities, activities and guidance given to learners to prepare them for a successful future.</a:t>
            </a:r>
          </a:p>
          <a:p>
            <a:pPr>
              <a:spcBef>
                <a:spcPct val="0"/>
              </a:spcBef>
            </a:pPr>
            <a:endParaRPr lang="en-GB" altLang="en-US" sz="1100" dirty="0"/>
          </a:p>
          <a:p>
            <a:endParaRPr lang="en-GB" sz="1100" dirty="0"/>
          </a:p>
        </p:txBody>
      </p:sp>
      <p:sp>
        <p:nvSpPr>
          <p:cNvPr id="4" name="Slide Number Placeholder 3"/>
          <p:cNvSpPr>
            <a:spLocks noGrp="1"/>
          </p:cNvSpPr>
          <p:nvPr>
            <p:ph type="sldNum" sz="quarter" idx="10"/>
          </p:nvPr>
        </p:nvSpPr>
        <p:spPr/>
        <p:txBody>
          <a:bodyPr/>
          <a:lstStyle/>
          <a:p>
            <a:fld id="{1B621CF1-70C4-5A45-B86E-BFEF09C5741B}" type="slidenum">
              <a:rPr lang="en-US" smtClean="0"/>
              <a:t>5</a:t>
            </a:fld>
            <a:endParaRPr lang="en-US"/>
          </a:p>
        </p:txBody>
      </p:sp>
      <p:sp>
        <p:nvSpPr>
          <p:cNvPr id="5" name="Date Placeholder 4">
            <a:extLst>
              <a:ext uri="{FF2B5EF4-FFF2-40B4-BE49-F238E27FC236}">
                <a16:creationId xmlns="" xmlns:a16="http://schemas.microsoft.com/office/drawing/2014/main" id="{CC1E5465-E963-4035-A1C0-0FD7814748FC}"/>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B002D612-2407-4E02-8000-FD9EEAE5948B}"/>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30762601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is for use with colleagues in Wales. In addition to this Estyn thematic review, MAT is clearly positioned within the National Mission for education in Wales and hence a </a:t>
            </a:r>
            <a:r>
              <a:rPr lang="en-GB"/>
              <a:t>developmental priority.</a:t>
            </a:r>
            <a:endParaRPr lang="en-GB" dirty="0"/>
          </a:p>
        </p:txBody>
      </p:sp>
      <p:sp>
        <p:nvSpPr>
          <p:cNvPr id="4" name="Header Placeholder 3"/>
          <p:cNvSpPr>
            <a:spLocks noGrp="1"/>
          </p:cNvSpPr>
          <p:nvPr>
            <p:ph type="hdr" sz="quarter"/>
          </p:nvPr>
        </p:nvSpPr>
        <p:spPr/>
        <p:txBody>
          <a:bodyPr/>
          <a:lstStyle/>
          <a:p>
            <a:r>
              <a:rPr lang="en-US"/>
              <a:t>NACE Challenge Development Programme introductory presentation</a:t>
            </a:r>
          </a:p>
        </p:txBody>
      </p:sp>
      <p:sp>
        <p:nvSpPr>
          <p:cNvPr id="5" name="Date Placeholder 4"/>
          <p:cNvSpPr>
            <a:spLocks noGrp="1"/>
          </p:cNvSpPr>
          <p:nvPr>
            <p:ph type="dt" idx="1"/>
          </p:nvPr>
        </p:nvSpPr>
        <p:spPr/>
        <p:txBody>
          <a:bodyPr/>
          <a:lstStyle/>
          <a:p>
            <a:endParaRPr lang="en-US"/>
          </a:p>
        </p:txBody>
      </p:sp>
      <p:sp>
        <p:nvSpPr>
          <p:cNvPr id="6" name="Slide Number Placeholder 5"/>
          <p:cNvSpPr>
            <a:spLocks noGrp="1"/>
          </p:cNvSpPr>
          <p:nvPr>
            <p:ph type="sldNum" sz="quarter" idx="5"/>
          </p:nvPr>
        </p:nvSpPr>
        <p:spPr/>
        <p:txBody>
          <a:bodyPr/>
          <a:lstStyle/>
          <a:p>
            <a:fld id="{1B621CF1-70C4-5A45-B86E-BFEF09C5741B}" type="slidenum">
              <a:rPr lang="en-US" smtClean="0"/>
              <a:t>6</a:t>
            </a:fld>
            <a:endParaRPr lang="en-US"/>
          </a:p>
        </p:txBody>
      </p:sp>
    </p:spTree>
    <p:extLst>
      <p:ext uri="{BB962C8B-B14F-4D97-AF65-F5344CB8AC3E}">
        <p14:creationId xmlns:p14="http://schemas.microsoft.com/office/powerpoint/2010/main" val="39939604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7</a:t>
            </a:fld>
            <a:endParaRPr lang="en-US"/>
          </a:p>
        </p:txBody>
      </p:sp>
      <p:sp>
        <p:nvSpPr>
          <p:cNvPr id="5" name="Date Placeholder 4">
            <a:extLst>
              <a:ext uri="{FF2B5EF4-FFF2-40B4-BE49-F238E27FC236}">
                <a16:creationId xmlns="" xmlns:a16="http://schemas.microsoft.com/office/drawing/2014/main" id="{6AEE86D2-C13E-43F9-84B8-C8790FD185DA}"/>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1AF78A59-4017-4A19-A756-181002546D25}"/>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5538278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p:txBody>
      </p:sp>
      <p:sp>
        <p:nvSpPr>
          <p:cNvPr id="4" name="Slide Number Placeholder 3"/>
          <p:cNvSpPr>
            <a:spLocks noGrp="1"/>
          </p:cNvSpPr>
          <p:nvPr>
            <p:ph type="sldNum" sz="quarter" idx="10"/>
          </p:nvPr>
        </p:nvSpPr>
        <p:spPr/>
        <p:txBody>
          <a:bodyPr/>
          <a:lstStyle/>
          <a:p>
            <a:fld id="{1B621CF1-70C4-5A45-B86E-BFEF09C5741B}" type="slidenum">
              <a:rPr lang="en-US" smtClean="0"/>
              <a:t>8</a:t>
            </a:fld>
            <a:endParaRPr lang="en-US"/>
          </a:p>
        </p:txBody>
      </p:sp>
      <p:sp>
        <p:nvSpPr>
          <p:cNvPr id="5" name="Date Placeholder 4">
            <a:extLst>
              <a:ext uri="{FF2B5EF4-FFF2-40B4-BE49-F238E27FC236}">
                <a16:creationId xmlns="" xmlns:a16="http://schemas.microsoft.com/office/drawing/2014/main" id="{DEEC683C-4434-4E90-BC5E-9482A943F750}"/>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5486EEC0-2927-42B0-B146-AA2A1D5ACB95}"/>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4023022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p:txBody>
      </p:sp>
      <p:sp>
        <p:nvSpPr>
          <p:cNvPr id="4" name="Slide Number Placeholder 3"/>
          <p:cNvSpPr>
            <a:spLocks noGrp="1"/>
          </p:cNvSpPr>
          <p:nvPr>
            <p:ph type="sldNum" sz="quarter" idx="10"/>
          </p:nvPr>
        </p:nvSpPr>
        <p:spPr/>
        <p:txBody>
          <a:bodyPr/>
          <a:lstStyle/>
          <a:p>
            <a:fld id="{1B621CF1-70C4-5A45-B86E-BFEF09C5741B}" type="slidenum">
              <a:rPr lang="en-US" smtClean="0"/>
              <a:t>9</a:t>
            </a:fld>
            <a:endParaRPr lang="en-US"/>
          </a:p>
        </p:txBody>
      </p:sp>
      <p:sp>
        <p:nvSpPr>
          <p:cNvPr id="5" name="Date Placeholder 4">
            <a:extLst>
              <a:ext uri="{FF2B5EF4-FFF2-40B4-BE49-F238E27FC236}">
                <a16:creationId xmlns="" xmlns:a16="http://schemas.microsoft.com/office/drawing/2014/main" id="{77BD43C7-A939-4657-BC09-DA9D5773D771}"/>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7735B559-2647-49D7-926F-CC3514E2A118}"/>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11462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altLang="en-US" sz="1100" dirty="0"/>
              <a:t>The NACE Challenge Framework provides a systematic school evaluation and improvement process, based on evidence about the learning needs of the more able and appropriate provision for them. It has a proven track record of effectiveness. It is fully supportive of current Ofsted schedules and thereby of overall school effectiveness.</a:t>
            </a:r>
          </a:p>
          <a:p>
            <a:pPr>
              <a:spcBef>
                <a:spcPct val="0"/>
              </a:spcBef>
            </a:pPr>
            <a:endParaRPr lang="en-GB" altLang="en-US" sz="1100" dirty="0"/>
          </a:p>
          <a:p>
            <a:pPr>
              <a:spcBef>
                <a:spcPct val="0"/>
              </a:spcBef>
            </a:pPr>
            <a:r>
              <a:rPr lang="en-GB" altLang="en-US" sz="1100" dirty="0"/>
              <a:t>The  framework is specifically focused on provision for the more able, but recognises that a focus on the evaluation and development of provision, expectations and outcomes for this group will also have an impact on all other groups. (“A rising tide lifts all ships.”) </a:t>
            </a:r>
          </a:p>
          <a:p>
            <a:pPr>
              <a:spcBef>
                <a:spcPct val="0"/>
              </a:spcBef>
            </a:pPr>
            <a:endParaRPr lang="en-GB" altLang="en-US" sz="1100" dirty="0"/>
          </a:p>
          <a:p>
            <a:pPr>
              <a:spcBef>
                <a:spcPct val="0"/>
              </a:spcBef>
            </a:pPr>
            <a:r>
              <a:rPr lang="en-GB" altLang="en-US" sz="1100" dirty="0"/>
              <a:t>Schools evidencing the majority of the framework criteria may apply for formal recognition through the NACE Challenge Award.</a:t>
            </a:r>
          </a:p>
          <a:p>
            <a:endParaRPr lang="en-GB" sz="1100" dirty="0"/>
          </a:p>
        </p:txBody>
      </p:sp>
      <p:sp>
        <p:nvSpPr>
          <p:cNvPr id="4" name="Slide Number Placeholder 3"/>
          <p:cNvSpPr>
            <a:spLocks noGrp="1"/>
          </p:cNvSpPr>
          <p:nvPr>
            <p:ph type="sldNum" sz="quarter" idx="10"/>
          </p:nvPr>
        </p:nvSpPr>
        <p:spPr/>
        <p:txBody>
          <a:bodyPr/>
          <a:lstStyle/>
          <a:p>
            <a:fld id="{1B621CF1-70C4-5A45-B86E-BFEF09C5741B}" type="slidenum">
              <a:rPr lang="en-US" smtClean="0"/>
              <a:t>10</a:t>
            </a:fld>
            <a:endParaRPr lang="en-US"/>
          </a:p>
        </p:txBody>
      </p:sp>
      <p:sp>
        <p:nvSpPr>
          <p:cNvPr id="5" name="Date Placeholder 4">
            <a:extLst>
              <a:ext uri="{FF2B5EF4-FFF2-40B4-BE49-F238E27FC236}">
                <a16:creationId xmlns="" xmlns:a16="http://schemas.microsoft.com/office/drawing/2014/main" id="{258C8C9C-D293-470F-A425-BF7A2FB6B288}"/>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9F0887EA-9E6B-4D7F-BBCC-8CB4F38642AA}"/>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34898901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11</a:t>
            </a:fld>
            <a:endParaRPr lang="en-US"/>
          </a:p>
        </p:txBody>
      </p:sp>
      <p:sp>
        <p:nvSpPr>
          <p:cNvPr id="5" name="Date Placeholder 4">
            <a:extLst>
              <a:ext uri="{FF2B5EF4-FFF2-40B4-BE49-F238E27FC236}">
                <a16:creationId xmlns="" xmlns:a16="http://schemas.microsoft.com/office/drawing/2014/main" id="{886B239F-C7F3-49BD-ADED-556EFE31F470}"/>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4CDA394E-0BF4-4505-9718-FE7C26227252}"/>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5089952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100" i="1" dirty="0">
                <a:latin typeface="+mn-lt"/>
              </a:rPr>
              <a:t>Talk through each of the elements. Staff could be given a copy of the framework or extracts which include the main headings and criteria. You could ask colleagues to read through and discuss in groups, with a member of SLT leading each group. Summarise 2-3 key points of each element to feedback to the rest of the school team.</a:t>
            </a:r>
          </a:p>
          <a:p>
            <a:endParaRPr lang="en-GB" sz="1100" dirty="0"/>
          </a:p>
        </p:txBody>
      </p:sp>
      <p:sp>
        <p:nvSpPr>
          <p:cNvPr id="4" name="Slide Number Placeholder 3"/>
          <p:cNvSpPr>
            <a:spLocks noGrp="1"/>
          </p:cNvSpPr>
          <p:nvPr>
            <p:ph type="sldNum" sz="quarter" idx="10"/>
          </p:nvPr>
        </p:nvSpPr>
        <p:spPr/>
        <p:txBody>
          <a:bodyPr/>
          <a:lstStyle/>
          <a:p>
            <a:fld id="{1B621CF1-70C4-5A45-B86E-BFEF09C5741B}" type="slidenum">
              <a:rPr lang="en-US" smtClean="0"/>
              <a:t>12</a:t>
            </a:fld>
            <a:endParaRPr lang="en-US"/>
          </a:p>
        </p:txBody>
      </p:sp>
      <p:sp>
        <p:nvSpPr>
          <p:cNvPr id="5" name="Date Placeholder 4">
            <a:extLst>
              <a:ext uri="{FF2B5EF4-FFF2-40B4-BE49-F238E27FC236}">
                <a16:creationId xmlns="" xmlns:a16="http://schemas.microsoft.com/office/drawing/2014/main" id="{7D7A66EE-EF7A-4EF5-B089-03432DB912BD}"/>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9FDAC1C2-59C6-482E-89A2-E67D1C1820B5}"/>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013931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13</a:t>
            </a:fld>
            <a:endParaRPr lang="en-US"/>
          </a:p>
        </p:txBody>
      </p:sp>
      <p:sp>
        <p:nvSpPr>
          <p:cNvPr id="5" name="Date Placeholder 4">
            <a:extLst>
              <a:ext uri="{FF2B5EF4-FFF2-40B4-BE49-F238E27FC236}">
                <a16:creationId xmlns="" xmlns:a16="http://schemas.microsoft.com/office/drawing/2014/main" id="{CBB7694D-53C8-4318-BC81-317436BC979E}"/>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6FC040B0-B25E-400F-97FA-C8439DE95504}"/>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621909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14</a:t>
            </a:fld>
            <a:endParaRPr lang="en-US"/>
          </a:p>
        </p:txBody>
      </p:sp>
      <p:sp>
        <p:nvSpPr>
          <p:cNvPr id="5" name="Date Placeholder 4">
            <a:extLst>
              <a:ext uri="{FF2B5EF4-FFF2-40B4-BE49-F238E27FC236}">
                <a16:creationId xmlns="" xmlns:a16="http://schemas.microsoft.com/office/drawing/2014/main" id="{B9F44D47-C421-431B-9AAC-02F084DCEDDB}"/>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C14E73A2-550F-4E49-BAB2-09C7294C65AB}"/>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3275132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15</a:t>
            </a:fld>
            <a:endParaRPr lang="en-US"/>
          </a:p>
        </p:txBody>
      </p:sp>
      <p:sp>
        <p:nvSpPr>
          <p:cNvPr id="5" name="Date Placeholder 4">
            <a:extLst>
              <a:ext uri="{FF2B5EF4-FFF2-40B4-BE49-F238E27FC236}">
                <a16:creationId xmlns="" xmlns:a16="http://schemas.microsoft.com/office/drawing/2014/main" id="{24FF7E8E-1AEE-47A2-A8BD-6F05FB3711D6}"/>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809C70CD-6570-47A6-AA12-8E936693E29F}"/>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34177629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16</a:t>
            </a:fld>
            <a:endParaRPr lang="en-US"/>
          </a:p>
        </p:txBody>
      </p:sp>
      <p:sp>
        <p:nvSpPr>
          <p:cNvPr id="5" name="Date Placeholder 4">
            <a:extLst>
              <a:ext uri="{FF2B5EF4-FFF2-40B4-BE49-F238E27FC236}">
                <a16:creationId xmlns="" xmlns:a16="http://schemas.microsoft.com/office/drawing/2014/main" id="{CC9CEEC4-704A-4CA3-9A7B-B5C8695873B5}"/>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769939E1-8F4B-4FC7-A1C0-50CE2D90FC43}"/>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41799087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17</a:t>
            </a:fld>
            <a:endParaRPr lang="en-US"/>
          </a:p>
        </p:txBody>
      </p:sp>
      <p:sp>
        <p:nvSpPr>
          <p:cNvPr id="5" name="Date Placeholder 4">
            <a:extLst>
              <a:ext uri="{FF2B5EF4-FFF2-40B4-BE49-F238E27FC236}">
                <a16:creationId xmlns="" xmlns:a16="http://schemas.microsoft.com/office/drawing/2014/main" id="{366FCF73-BBE1-4E2D-BF89-336332772375}"/>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1943B94A-6A45-4698-84B4-B32E8D7F1326}"/>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2878747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18</a:t>
            </a:fld>
            <a:endParaRPr lang="en-US"/>
          </a:p>
        </p:txBody>
      </p:sp>
      <p:sp>
        <p:nvSpPr>
          <p:cNvPr id="5" name="Date Placeholder 4">
            <a:extLst>
              <a:ext uri="{FF2B5EF4-FFF2-40B4-BE49-F238E27FC236}">
                <a16:creationId xmlns="" xmlns:a16="http://schemas.microsoft.com/office/drawing/2014/main" id="{8F175CD9-CFAB-478E-9F76-2DAFF03BBAB3}"/>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943E21BB-BAA7-4741-8F52-5CBCEB597C39}"/>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20206358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3841082"/>
          </a:xfrm>
        </p:spPr>
        <p:txBody>
          <a:bodyPr/>
          <a:lstStyle/>
          <a:p>
            <a:pPr>
              <a:spcBef>
                <a:spcPct val="0"/>
              </a:spcBef>
              <a:defRPr/>
            </a:pPr>
            <a:r>
              <a:rPr lang="en-GB" altLang="en-US" sz="850" dirty="0"/>
              <a:t>The NACE Challenge Framework is systematically structured and evidence-informed, helping schools to undertake a robust audit of provision in order to achieve focused, well-informed action planning. Its purpose is to assist schools in developing high-quality provision for the more able, but its systematic examination of a wide spectrum of provision ensures whole-school improvement that impacts on all groups. The framework has been used by schools across all phases, from early years to Key Stage 5, to support improvement. It can be used by schools whatever their context. </a:t>
            </a:r>
          </a:p>
          <a:p>
            <a:pPr>
              <a:spcBef>
                <a:spcPct val="0"/>
              </a:spcBef>
              <a:defRPr/>
            </a:pPr>
            <a:r>
              <a:rPr lang="en-GB" altLang="en-US" sz="850" dirty="0"/>
              <a:t> </a:t>
            </a:r>
          </a:p>
          <a:p>
            <a:pPr>
              <a:spcBef>
                <a:spcPct val="0"/>
              </a:spcBef>
              <a:defRPr/>
            </a:pPr>
            <a:r>
              <a:rPr lang="en-GB" altLang="en-US" sz="850" dirty="0"/>
              <a:t>The emphasis of the framework is to enable schools to create an ethos of ambition and high expectations so schools can confidently identify and meet the needs of the more able within an overall ethos of challenge for all. The framework was designed to bring coherence to school improvement initiatives, and can be used flexibly to fit in with individual schools’ preferred development strategies. </a:t>
            </a:r>
          </a:p>
          <a:p>
            <a:pPr>
              <a:spcBef>
                <a:spcPct val="0"/>
              </a:spcBef>
              <a:defRPr/>
            </a:pPr>
            <a:endParaRPr lang="en-GB" altLang="en-US" sz="850" dirty="0"/>
          </a:p>
          <a:p>
            <a:pPr>
              <a:spcBef>
                <a:spcPct val="0"/>
              </a:spcBef>
              <a:defRPr/>
            </a:pPr>
            <a:r>
              <a:rPr lang="en-GB" altLang="en-US" sz="850" dirty="0">
                <a:cs typeface="Times New Roman" panose="02020603050405020304" pitchFamily="18" charset="0"/>
              </a:rPr>
              <a:t>Because the framework is systematic and focuses on all aspects of provision, it can be used at whole-school, phase and department levels, with outcomes collated for whole-school consistency. </a:t>
            </a:r>
          </a:p>
          <a:p>
            <a:pPr>
              <a:spcBef>
                <a:spcPct val="0"/>
              </a:spcBef>
              <a:buFontTx/>
              <a:buChar char="•"/>
              <a:defRPr/>
            </a:pPr>
            <a:endParaRPr lang="en-GB" altLang="en-US" sz="850" dirty="0">
              <a:cs typeface="Times New Roman" panose="02020603050405020304" pitchFamily="18" charset="0"/>
            </a:endParaRPr>
          </a:p>
          <a:p>
            <a:pPr>
              <a:spcBef>
                <a:spcPct val="0"/>
              </a:spcBef>
              <a:defRPr/>
            </a:pPr>
            <a:r>
              <a:rPr lang="en-GB" altLang="en-US" sz="850" dirty="0">
                <a:cs typeface="Times New Roman" panose="02020603050405020304" pitchFamily="18" charset="0"/>
              </a:rPr>
              <a:t>Additional resources such as the lesson observation template (Appendix C in the framework guidance) enable all staff to identify strengths and areas for development, with leaders able to collate whole-school, phase and/or department strengths and areas for development, and quantify improvements achieved.</a:t>
            </a:r>
          </a:p>
          <a:p>
            <a:pPr>
              <a:spcBef>
                <a:spcPct val="0"/>
              </a:spcBef>
              <a:buFontTx/>
              <a:buChar char="•"/>
              <a:defRPr/>
            </a:pPr>
            <a:endParaRPr lang="en-GB" altLang="en-US" sz="850" dirty="0">
              <a:cs typeface="Times New Roman" panose="02020603050405020304" pitchFamily="18" charset="0"/>
            </a:endParaRPr>
          </a:p>
          <a:p>
            <a:pPr>
              <a:spcBef>
                <a:spcPct val="0"/>
              </a:spcBef>
              <a:defRPr/>
            </a:pPr>
            <a:r>
              <a:rPr lang="en-GB" altLang="en-US" sz="850" dirty="0">
                <a:cs typeface="Times New Roman" panose="02020603050405020304" pitchFamily="18" charset="0"/>
              </a:rPr>
              <a:t>Specific attention is given to the satisfaction and voice of parents and learners, and to partnerships with other schools/organisations and the impact this has on provision.</a:t>
            </a:r>
          </a:p>
          <a:p>
            <a:pPr>
              <a:spcBef>
                <a:spcPct val="0"/>
              </a:spcBef>
              <a:buFontTx/>
              <a:buChar char="•"/>
              <a:defRPr/>
            </a:pPr>
            <a:endParaRPr lang="en-GB" altLang="en-US" sz="850" dirty="0">
              <a:cs typeface="Times New Roman" panose="02020603050405020304" pitchFamily="18" charset="0"/>
            </a:endParaRPr>
          </a:p>
          <a:p>
            <a:pPr>
              <a:spcBef>
                <a:spcPct val="0"/>
              </a:spcBef>
              <a:defRPr/>
            </a:pPr>
            <a:r>
              <a:rPr lang="en-GB" altLang="en-US" sz="850" dirty="0">
                <a:cs typeface="Times New Roman" panose="02020603050405020304" pitchFamily="18" charset="0"/>
              </a:rPr>
              <a:t>The final evaluation requires leaders and staff to identify the impact of school improvement actions, not only on outcomes for the more able, but on all aspects of provision for all groups. Knowing what has improved and how improvement was achieved is key to gaining the NACE Challenge Award if schools choose to apply for this, and is also key to Ofsted judgments of effectiveness.</a:t>
            </a:r>
          </a:p>
          <a:p>
            <a:pPr>
              <a:spcBef>
                <a:spcPct val="0"/>
              </a:spcBef>
              <a:defRPr/>
            </a:pPr>
            <a:endParaRPr lang="en-GB" altLang="en-US" sz="900" dirty="0"/>
          </a:p>
          <a:p>
            <a:endParaRPr lang="en-GB" sz="900" dirty="0"/>
          </a:p>
          <a:p>
            <a:endParaRPr lang="en-GB" sz="900" dirty="0"/>
          </a:p>
        </p:txBody>
      </p:sp>
      <p:sp>
        <p:nvSpPr>
          <p:cNvPr id="4" name="Slide Number Placeholder 3"/>
          <p:cNvSpPr>
            <a:spLocks noGrp="1"/>
          </p:cNvSpPr>
          <p:nvPr>
            <p:ph type="sldNum" sz="quarter" idx="10"/>
          </p:nvPr>
        </p:nvSpPr>
        <p:spPr/>
        <p:txBody>
          <a:bodyPr/>
          <a:lstStyle/>
          <a:p>
            <a:fld id="{1B621CF1-70C4-5A45-B86E-BFEF09C5741B}" type="slidenum">
              <a:rPr lang="en-US" smtClean="0"/>
              <a:t>19</a:t>
            </a:fld>
            <a:endParaRPr lang="en-US"/>
          </a:p>
        </p:txBody>
      </p:sp>
      <p:sp>
        <p:nvSpPr>
          <p:cNvPr id="5" name="Date Placeholder 4">
            <a:extLst>
              <a:ext uri="{FF2B5EF4-FFF2-40B4-BE49-F238E27FC236}">
                <a16:creationId xmlns="" xmlns:a16="http://schemas.microsoft.com/office/drawing/2014/main" id="{72F9386B-95B9-4E5A-A84C-0B6BAFD885AF}"/>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3A2C1E3F-0F15-4DD4-A60A-26298E94233A}"/>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25412812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altLang="en-US" sz="1000" dirty="0"/>
              <a:t>To tailor provision and targets for improvement effectively and evaluate their impact, knowledge of learners’ needs is essential. We therefore need to identify the learners who would benefit from more stretch and challenge in the curriculum.</a:t>
            </a:r>
          </a:p>
          <a:p>
            <a:pPr>
              <a:spcBef>
                <a:spcPct val="0"/>
              </a:spcBef>
            </a:pPr>
            <a:endParaRPr lang="en-GB" altLang="en-US" sz="1000" dirty="0"/>
          </a:p>
          <a:p>
            <a:pPr>
              <a:spcBef>
                <a:spcPct val="0"/>
              </a:spcBef>
            </a:pPr>
            <a:r>
              <a:rPr lang="en-GB" altLang="en-US" sz="1000" dirty="0"/>
              <a:t>A close focus on classroom learning experiences ensures that attention is given to motivating, stretching and challenging all. </a:t>
            </a:r>
          </a:p>
          <a:p>
            <a:pPr>
              <a:spcBef>
                <a:spcPct val="0"/>
              </a:spcBef>
            </a:pPr>
            <a:endParaRPr lang="en-GB" altLang="en-US" sz="1000" dirty="0"/>
          </a:p>
          <a:p>
            <a:pPr>
              <a:spcBef>
                <a:spcPct val="0"/>
              </a:spcBef>
            </a:pPr>
            <a:r>
              <a:rPr lang="en-GB" altLang="en-US" sz="1000" dirty="0"/>
              <a:t>The NACE Challenge Framework has strong guiding principles. It places classroom provision and learning at the centre. Understanding the strengths and needs of learners, as well as their views of teaching and learning, is key to improving provision. </a:t>
            </a:r>
          </a:p>
          <a:p>
            <a:pPr>
              <a:spcBef>
                <a:spcPct val="0"/>
              </a:spcBef>
            </a:pPr>
            <a:endParaRPr lang="en-GB" altLang="en-US" sz="1000" dirty="0"/>
          </a:p>
          <a:p>
            <a:pPr>
              <a:spcBef>
                <a:spcPct val="0"/>
              </a:spcBef>
            </a:pPr>
            <a:r>
              <a:rPr lang="en-GB" altLang="en-US" sz="1000" dirty="0"/>
              <a:t>Talking to children about how well they are challenged in day-to-day learning situations is vital. Schools need to draw on these views, particularly the views of identified underachievers, to inform whole-school planning and interventions (Teachers’ Standards 2012, pupil premium etc). </a:t>
            </a:r>
          </a:p>
          <a:p>
            <a:pPr>
              <a:spcBef>
                <a:spcPct val="0"/>
              </a:spcBef>
            </a:pPr>
            <a:endParaRPr lang="en-GB" altLang="en-US" sz="1000" dirty="0"/>
          </a:p>
          <a:p>
            <a:pPr>
              <a:spcBef>
                <a:spcPct val="0"/>
              </a:spcBef>
            </a:pPr>
            <a:r>
              <a:rPr lang="en-GB" altLang="en-US" sz="1000" dirty="0"/>
              <a:t>This understanding will influence teaching strategies, support for learners and parents, and encourage a commitment to ensuring that the needs of able learners are discussed when they move between teachers, classes, key stages and schools so they continue to progress and achieve well. The Challenge Framework provides a cohesive structure for schools to achieve this. </a:t>
            </a:r>
          </a:p>
          <a:p>
            <a:pPr>
              <a:spcBef>
                <a:spcPct val="0"/>
              </a:spcBef>
            </a:pPr>
            <a:endParaRPr lang="en-GB" altLang="en-US" sz="1100" dirty="0"/>
          </a:p>
          <a:p>
            <a:endParaRPr lang="en-GB" sz="1100" dirty="0"/>
          </a:p>
        </p:txBody>
      </p:sp>
      <p:sp>
        <p:nvSpPr>
          <p:cNvPr id="4" name="Slide Number Placeholder 3"/>
          <p:cNvSpPr>
            <a:spLocks noGrp="1"/>
          </p:cNvSpPr>
          <p:nvPr>
            <p:ph type="sldNum" sz="quarter" idx="10"/>
          </p:nvPr>
        </p:nvSpPr>
        <p:spPr/>
        <p:txBody>
          <a:bodyPr/>
          <a:lstStyle/>
          <a:p>
            <a:fld id="{1B621CF1-70C4-5A45-B86E-BFEF09C5741B}" type="slidenum">
              <a:rPr lang="en-US" smtClean="0"/>
              <a:t>20</a:t>
            </a:fld>
            <a:endParaRPr lang="en-US"/>
          </a:p>
        </p:txBody>
      </p:sp>
      <p:sp>
        <p:nvSpPr>
          <p:cNvPr id="5" name="Date Placeholder 4">
            <a:extLst>
              <a:ext uri="{FF2B5EF4-FFF2-40B4-BE49-F238E27FC236}">
                <a16:creationId xmlns="" xmlns:a16="http://schemas.microsoft.com/office/drawing/2014/main" id="{1CD9CF0A-4853-4CA7-96D1-57A68020F34B}"/>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59C13A48-2CCF-4489-85D6-68393F808380}"/>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5100033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sz="1000" dirty="0"/>
              <a:t>Provision for the more able has become an increasingly important aspect of educational policy and planning. Ofsted, and in the past the National Strategies and Excellence in Cities programme, has recognised the importance of providing stretch and challenge for the more able, securing good progress, and addressing underachievement. </a:t>
            </a:r>
          </a:p>
          <a:p>
            <a:pPr>
              <a:defRPr/>
            </a:pPr>
            <a:endParaRPr lang="en-GB" sz="1000" dirty="0"/>
          </a:p>
          <a:p>
            <a:pPr>
              <a:defRPr/>
            </a:pPr>
            <a:r>
              <a:rPr lang="en-GB" sz="1000" dirty="0"/>
              <a:t>The </a:t>
            </a:r>
            <a:r>
              <a:rPr lang="en-GB" sz="1000" i="1" dirty="0"/>
              <a:t>Sutton Trust Review 2012 </a:t>
            </a:r>
            <a:r>
              <a:rPr lang="en-GB" sz="1000" dirty="0"/>
              <a:t>pointed out that development had not been coherent or consistent. The 2013 reports “</a:t>
            </a:r>
            <a:r>
              <a:rPr lang="en-GB" sz="1000" i="0" dirty="0"/>
              <a:t>The most able students: are they doing as well as they should in our secondary schools?” (Ofsted, June 2013) and “Unseen children: access and achievement 20 years on”</a:t>
            </a:r>
            <a:r>
              <a:rPr lang="en-GB" sz="1000" i="1" dirty="0"/>
              <a:t> (</a:t>
            </a:r>
            <a:r>
              <a:rPr lang="en-GB" sz="1000" dirty="0"/>
              <a:t>Ofsted, June 2013) put both more able learners, those at a disadvantage and those who meet both criteria, very much at the centre of changes to the Ofsted inspection schedule.</a:t>
            </a:r>
          </a:p>
          <a:p>
            <a:pPr>
              <a:defRPr/>
            </a:pPr>
            <a:endParaRPr lang="en-GB" sz="1000" dirty="0"/>
          </a:p>
          <a:p>
            <a:pPr>
              <a:defRPr/>
            </a:pPr>
            <a:r>
              <a:rPr lang="en-GB" sz="1000" dirty="0"/>
              <a:t>The gap between the academically more able in our country compared to some other countries (cf. PISA outcomes) and the gap between learners from differing backgrounds, has led to recognition that schools need to understand the learning needs and potential of all learners, including the more able – not least to prepare them for the future world of work. </a:t>
            </a:r>
          </a:p>
          <a:p>
            <a:pPr>
              <a:defRPr/>
            </a:pPr>
            <a:endParaRPr lang="en-GB" sz="1000" dirty="0"/>
          </a:p>
          <a:p>
            <a:pPr>
              <a:defRPr/>
            </a:pPr>
            <a:r>
              <a:rPr lang="en-GB" sz="1000" dirty="0"/>
              <a:t>All this implies that we should provide high-quality learning so that </a:t>
            </a:r>
            <a:r>
              <a:rPr lang="en-GB" sz="1000" i="1" dirty="0"/>
              <a:t>all </a:t>
            </a:r>
            <a:r>
              <a:rPr lang="en-GB" sz="1000" dirty="0"/>
              <a:t>learners make good progress, along different pathways, with sufficient challenge to develop critical and analytical thinking, creativity, entrepreneurial skills and the ability to learn independently and collaboratively. </a:t>
            </a:r>
          </a:p>
          <a:p>
            <a:pPr>
              <a:defRPr/>
            </a:pPr>
            <a:endParaRPr lang="en-GB" sz="1000" dirty="0"/>
          </a:p>
          <a:p>
            <a:pPr>
              <a:defRPr/>
            </a:pPr>
            <a:r>
              <a:rPr lang="en-GB" sz="1000" dirty="0"/>
              <a:t>The NACE Challenge Framework is regularly reviewed to ensure it remains an effective tool to support schools in leading practice and provision, and at the same time provides an effective framework for schools in developing their practice towards meeting national inspection standards.</a:t>
            </a:r>
          </a:p>
          <a:p>
            <a:pPr>
              <a:defRPr/>
            </a:pPr>
            <a:endParaRPr lang="en-GB" sz="1000" dirty="0"/>
          </a:p>
          <a:p>
            <a:endParaRPr lang="en-GB" sz="1000" dirty="0"/>
          </a:p>
        </p:txBody>
      </p:sp>
      <p:sp>
        <p:nvSpPr>
          <p:cNvPr id="4" name="Slide Number Placeholder 3"/>
          <p:cNvSpPr>
            <a:spLocks noGrp="1"/>
          </p:cNvSpPr>
          <p:nvPr>
            <p:ph type="sldNum" sz="quarter" idx="10"/>
          </p:nvPr>
        </p:nvSpPr>
        <p:spPr/>
        <p:txBody>
          <a:bodyPr/>
          <a:lstStyle/>
          <a:p>
            <a:fld id="{1B621CF1-70C4-5A45-B86E-BFEF09C5741B}" type="slidenum">
              <a:rPr lang="en-US" smtClean="0"/>
              <a:t>21</a:t>
            </a:fld>
            <a:endParaRPr lang="en-US"/>
          </a:p>
        </p:txBody>
      </p:sp>
      <p:sp>
        <p:nvSpPr>
          <p:cNvPr id="5" name="Date Placeholder 4">
            <a:extLst>
              <a:ext uri="{FF2B5EF4-FFF2-40B4-BE49-F238E27FC236}">
                <a16:creationId xmlns="" xmlns:a16="http://schemas.microsoft.com/office/drawing/2014/main" id="{AB00AF4D-DAA9-4099-8728-94C8502C7A16}"/>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D78D5F7A-5848-4287-8F3C-A5ECADF98D5D}"/>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2612214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22</a:t>
            </a:fld>
            <a:endParaRPr lang="en-US"/>
          </a:p>
        </p:txBody>
      </p:sp>
      <p:sp>
        <p:nvSpPr>
          <p:cNvPr id="5" name="Date Placeholder 4">
            <a:extLst>
              <a:ext uri="{FF2B5EF4-FFF2-40B4-BE49-F238E27FC236}">
                <a16:creationId xmlns="" xmlns:a16="http://schemas.microsoft.com/office/drawing/2014/main" id="{2B9CF30C-5495-4781-812A-D4637CF11378}"/>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1FF2AB02-5B31-4FEB-BC46-EED771660575}"/>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32761675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000" dirty="0"/>
          </a:p>
        </p:txBody>
      </p:sp>
      <p:sp>
        <p:nvSpPr>
          <p:cNvPr id="4" name="Slide Number Placeholder 3"/>
          <p:cNvSpPr>
            <a:spLocks noGrp="1"/>
          </p:cNvSpPr>
          <p:nvPr>
            <p:ph type="sldNum" sz="quarter" idx="10"/>
          </p:nvPr>
        </p:nvSpPr>
        <p:spPr/>
        <p:txBody>
          <a:bodyPr/>
          <a:lstStyle/>
          <a:p>
            <a:fld id="{1B621CF1-70C4-5A45-B86E-BFEF09C5741B}" type="slidenum">
              <a:rPr lang="en-US" smtClean="0"/>
              <a:t>23</a:t>
            </a:fld>
            <a:endParaRPr lang="en-US"/>
          </a:p>
        </p:txBody>
      </p:sp>
      <p:sp>
        <p:nvSpPr>
          <p:cNvPr id="5" name="Date Placeholder 4">
            <a:extLst>
              <a:ext uri="{FF2B5EF4-FFF2-40B4-BE49-F238E27FC236}">
                <a16:creationId xmlns="" xmlns:a16="http://schemas.microsoft.com/office/drawing/2014/main" id="{C70B9D56-4CCE-4EDC-9ED4-93AA1EA211C4}"/>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73457AD3-250A-4A2A-9594-C84432B9D596}"/>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895981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000" dirty="0"/>
          </a:p>
        </p:txBody>
      </p:sp>
      <p:sp>
        <p:nvSpPr>
          <p:cNvPr id="4" name="Slide Number Placeholder 3"/>
          <p:cNvSpPr>
            <a:spLocks noGrp="1"/>
          </p:cNvSpPr>
          <p:nvPr>
            <p:ph type="sldNum" sz="quarter" idx="10"/>
          </p:nvPr>
        </p:nvSpPr>
        <p:spPr/>
        <p:txBody>
          <a:bodyPr/>
          <a:lstStyle/>
          <a:p>
            <a:fld id="{1B621CF1-70C4-5A45-B86E-BFEF09C5741B}" type="slidenum">
              <a:rPr lang="en-US" smtClean="0"/>
              <a:t>24</a:t>
            </a:fld>
            <a:endParaRPr lang="en-US"/>
          </a:p>
        </p:txBody>
      </p:sp>
      <p:sp>
        <p:nvSpPr>
          <p:cNvPr id="5" name="Date Placeholder 4">
            <a:extLst>
              <a:ext uri="{FF2B5EF4-FFF2-40B4-BE49-F238E27FC236}">
                <a16:creationId xmlns="" xmlns:a16="http://schemas.microsoft.com/office/drawing/2014/main" id="{6AF968F8-D4CC-49B2-A3AB-5D79AF88F5CB}"/>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34FD9C73-7CFA-401D-83E9-4AFD513C8B49}"/>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31441000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25000" dirty="0"/>
          </a:p>
        </p:txBody>
      </p:sp>
      <p:sp>
        <p:nvSpPr>
          <p:cNvPr id="4" name="Slide Number Placeholder 3"/>
          <p:cNvSpPr>
            <a:spLocks noGrp="1"/>
          </p:cNvSpPr>
          <p:nvPr>
            <p:ph type="sldNum" sz="quarter" idx="10"/>
          </p:nvPr>
        </p:nvSpPr>
        <p:spPr/>
        <p:txBody>
          <a:bodyPr/>
          <a:lstStyle/>
          <a:p>
            <a:fld id="{1B621CF1-70C4-5A45-B86E-BFEF09C5741B}" type="slidenum">
              <a:rPr lang="en-US" smtClean="0">
                <a:solidFill>
                  <a:prstClr val="black"/>
                </a:solidFill>
              </a:rPr>
              <a:pPr/>
              <a:t>25</a:t>
            </a:fld>
            <a:endParaRPr lang="en-US">
              <a:solidFill>
                <a:prstClr val="black"/>
              </a:solidFill>
            </a:endParaRPr>
          </a:p>
        </p:txBody>
      </p:sp>
      <p:sp>
        <p:nvSpPr>
          <p:cNvPr id="5" name="Date Placeholder 4">
            <a:extLst>
              <a:ext uri="{FF2B5EF4-FFF2-40B4-BE49-F238E27FC236}">
                <a16:creationId xmlns="" xmlns:a16="http://schemas.microsoft.com/office/drawing/2014/main" id="{009A5437-3660-4B93-8A51-EED07D828BFD}"/>
              </a:ext>
            </a:extLst>
          </p:cNvPr>
          <p:cNvSpPr>
            <a:spLocks noGrp="1"/>
          </p:cNvSpPr>
          <p:nvPr>
            <p:ph type="dt" idx="11"/>
          </p:nvPr>
        </p:nvSpPr>
        <p:spPr/>
        <p:txBody>
          <a:bodyPr/>
          <a:lstStyle/>
          <a:p>
            <a:endParaRPr lang="en-US">
              <a:solidFill>
                <a:prstClr val="black"/>
              </a:solidFill>
            </a:endParaRPr>
          </a:p>
        </p:txBody>
      </p:sp>
      <p:sp>
        <p:nvSpPr>
          <p:cNvPr id="6" name="Header Placeholder 5">
            <a:extLst>
              <a:ext uri="{FF2B5EF4-FFF2-40B4-BE49-F238E27FC236}">
                <a16:creationId xmlns="" xmlns:a16="http://schemas.microsoft.com/office/drawing/2014/main" id="{D4C1F0A2-6008-4C05-B146-30A23602135E}"/>
              </a:ext>
            </a:extLst>
          </p:cNvPr>
          <p:cNvSpPr>
            <a:spLocks noGrp="1"/>
          </p:cNvSpPr>
          <p:nvPr>
            <p:ph type="hdr" sz="quarter" idx="12"/>
          </p:nvPr>
        </p:nvSpPr>
        <p:spPr/>
        <p:txBody>
          <a:bodyPr/>
          <a:lstStyle/>
          <a:p>
            <a:r>
              <a:rPr lang="en-US">
                <a:solidFill>
                  <a:prstClr val="black"/>
                </a:solidFill>
              </a:rPr>
              <a:t>NACE Challenge Development Programme introductory presentation</a:t>
            </a:r>
          </a:p>
        </p:txBody>
      </p:sp>
    </p:spTree>
    <p:extLst>
      <p:ext uri="{BB962C8B-B14F-4D97-AF65-F5344CB8AC3E}">
        <p14:creationId xmlns:p14="http://schemas.microsoft.com/office/powerpoint/2010/main" val="29946469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B621CF1-70C4-5A45-B86E-BFEF09C5741B}" type="slidenum">
              <a:rPr lang="en-US" smtClean="0">
                <a:solidFill>
                  <a:prstClr val="black"/>
                </a:solidFill>
              </a:rPr>
              <a:pPr/>
              <a:t>27</a:t>
            </a:fld>
            <a:endParaRPr lang="en-US">
              <a:solidFill>
                <a:prstClr val="black"/>
              </a:solidFill>
            </a:endParaRPr>
          </a:p>
        </p:txBody>
      </p:sp>
      <p:sp>
        <p:nvSpPr>
          <p:cNvPr id="5" name="Date Placeholder 4">
            <a:extLst>
              <a:ext uri="{FF2B5EF4-FFF2-40B4-BE49-F238E27FC236}">
                <a16:creationId xmlns="" xmlns:a16="http://schemas.microsoft.com/office/drawing/2014/main" id="{BA2A14BE-9155-4766-95DE-21D036BF178D}"/>
              </a:ext>
            </a:extLst>
          </p:cNvPr>
          <p:cNvSpPr>
            <a:spLocks noGrp="1"/>
          </p:cNvSpPr>
          <p:nvPr>
            <p:ph type="dt" idx="11"/>
          </p:nvPr>
        </p:nvSpPr>
        <p:spPr/>
        <p:txBody>
          <a:bodyPr/>
          <a:lstStyle/>
          <a:p>
            <a:endParaRPr lang="en-US">
              <a:solidFill>
                <a:prstClr val="black"/>
              </a:solidFill>
            </a:endParaRPr>
          </a:p>
        </p:txBody>
      </p:sp>
      <p:sp>
        <p:nvSpPr>
          <p:cNvPr id="6" name="Header Placeholder 5">
            <a:extLst>
              <a:ext uri="{FF2B5EF4-FFF2-40B4-BE49-F238E27FC236}">
                <a16:creationId xmlns="" xmlns:a16="http://schemas.microsoft.com/office/drawing/2014/main" id="{4FC3E09E-17DA-4D66-AF35-C45F5AD6149D}"/>
              </a:ext>
            </a:extLst>
          </p:cNvPr>
          <p:cNvSpPr>
            <a:spLocks noGrp="1"/>
          </p:cNvSpPr>
          <p:nvPr>
            <p:ph type="hdr" sz="quarter" idx="12"/>
          </p:nvPr>
        </p:nvSpPr>
        <p:spPr/>
        <p:txBody>
          <a:bodyPr/>
          <a:lstStyle/>
          <a:p>
            <a:r>
              <a:rPr lang="en-US">
                <a:solidFill>
                  <a:prstClr val="black"/>
                </a:solidFill>
              </a:rPr>
              <a:t>NACE Challenge Development Programme introductory presentation</a:t>
            </a:r>
          </a:p>
        </p:txBody>
      </p:sp>
    </p:spTree>
    <p:extLst>
      <p:ext uri="{BB962C8B-B14F-4D97-AF65-F5344CB8AC3E}">
        <p14:creationId xmlns:p14="http://schemas.microsoft.com/office/powerpoint/2010/main" val="40191351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28</a:t>
            </a:fld>
            <a:endParaRPr lang="en-US"/>
          </a:p>
        </p:txBody>
      </p:sp>
      <p:sp>
        <p:nvSpPr>
          <p:cNvPr id="5" name="Date Placeholder 4">
            <a:extLst>
              <a:ext uri="{FF2B5EF4-FFF2-40B4-BE49-F238E27FC236}">
                <a16:creationId xmlns="" xmlns:a16="http://schemas.microsoft.com/office/drawing/2014/main" id="{A6CB4918-F94D-4927-97B3-2EE6A2C41BF4}"/>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478B94E4-7D84-4CD4-AEE5-63D384B55315}"/>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20145521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B621CF1-70C4-5A45-B86E-BFEF09C5741B}" type="slidenum">
              <a:rPr lang="en-US" smtClean="0"/>
              <a:t>29</a:t>
            </a:fld>
            <a:endParaRPr lang="en-US"/>
          </a:p>
        </p:txBody>
      </p:sp>
      <p:sp>
        <p:nvSpPr>
          <p:cNvPr id="5" name="Date Placeholder 4">
            <a:extLst>
              <a:ext uri="{FF2B5EF4-FFF2-40B4-BE49-F238E27FC236}">
                <a16:creationId xmlns="" xmlns:a16="http://schemas.microsoft.com/office/drawing/2014/main" id="{466360B4-E80E-41E0-853E-AF131C29096E}"/>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8F32B8DA-EBEB-43B9-9BB5-131AAA45E5A1}"/>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39508899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i="1" dirty="0"/>
              <a:t>Share a copy of the progress tracker in Appendix A of the NACE Challenge Framework guidance for schools. Ask staff to review each category, and discuss the category which best matches your school’s current stage.</a:t>
            </a:r>
          </a:p>
        </p:txBody>
      </p:sp>
      <p:sp>
        <p:nvSpPr>
          <p:cNvPr id="4" name="Slide Number Placeholder 3"/>
          <p:cNvSpPr>
            <a:spLocks noGrp="1"/>
          </p:cNvSpPr>
          <p:nvPr>
            <p:ph type="sldNum" sz="quarter" idx="10"/>
          </p:nvPr>
        </p:nvSpPr>
        <p:spPr/>
        <p:txBody>
          <a:bodyPr/>
          <a:lstStyle/>
          <a:p>
            <a:fld id="{1B621CF1-70C4-5A45-B86E-BFEF09C5741B}" type="slidenum">
              <a:rPr lang="en-US" smtClean="0"/>
              <a:t>30</a:t>
            </a:fld>
            <a:endParaRPr lang="en-US"/>
          </a:p>
        </p:txBody>
      </p:sp>
      <p:sp>
        <p:nvSpPr>
          <p:cNvPr id="5" name="Date Placeholder 4">
            <a:extLst>
              <a:ext uri="{FF2B5EF4-FFF2-40B4-BE49-F238E27FC236}">
                <a16:creationId xmlns="" xmlns:a16="http://schemas.microsoft.com/office/drawing/2014/main" id="{D5950648-3BF3-4F1B-81BF-CC51C1FA51F8}"/>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A9E4CF6F-304D-4E52-B6BD-089F9EF0BE9F}"/>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28905127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fontAlgn="auto" hangingPunct="1">
              <a:spcBef>
                <a:spcPts val="0"/>
              </a:spcBef>
              <a:spcAft>
                <a:spcPts val="0"/>
              </a:spcAft>
              <a:defRPr/>
            </a:pPr>
            <a:endParaRPr lang="en-GB" sz="1100" dirty="0"/>
          </a:p>
        </p:txBody>
      </p:sp>
      <p:sp>
        <p:nvSpPr>
          <p:cNvPr id="4" name="Slide Number Placeholder 3"/>
          <p:cNvSpPr>
            <a:spLocks noGrp="1"/>
          </p:cNvSpPr>
          <p:nvPr>
            <p:ph type="sldNum" sz="quarter" idx="10"/>
          </p:nvPr>
        </p:nvSpPr>
        <p:spPr/>
        <p:txBody>
          <a:bodyPr/>
          <a:lstStyle/>
          <a:p>
            <a:fld id="{1B621CF1-70C4-5A45-B86E-BFEF09C5741B}" type="slidenum">
              <a:rPr lang="en-US" smtClean="0"/>
              <a:t>31</a:t>
            </a:fld>
            <a:endParaRPr lang="en-US"/>
          </a:p>
        </p:txBody>
      </p:sp>
      <p:sp>
        <p:nvSpPr>
          <p:cNvPr id="5" name="Date Placeholder 4">
            <a:extLst>
              <a:ext uri="{FF2B5EF4-FFF2-40B4-BE49-F238E27FC236}">
                <a16:creationId xmlns="" xmlns:a16="http://schemas.microsoft.com/office/drawing/2014/main" id="{C7999944-6EC5-42C5-B8B3-0DAB3FC21FD0}"/>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4931DDF1-F413-4E64-BFFD-46216DAFEE27}"/>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18191709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sz="1100" i="1" dirty="0"/>
              <a:t>It is useful to start by using the framework to carry out a full initial audit. You may want to set aside time in another staff meeting to discuss and initiate this.</a:t>
            </a:r>
          </a:p>
          <a:p>
            <a:pPr eaLnBrk="1" hangingPunct="1">
              <a:spcBef>
                <a:spcPct val="0"/>
              </a:spcBef>
            </a:pPr>
            <a:endParaRPr lang="en-GB" altLang="en-US" sz="1100" i="1" dirty="0"/>
          </a:p>
          <a:p>
            <a:pPr eaLnBrk="1" hangingPunct="1">
              <a:spcBef>
                <a:spcPct val="0"/>
              </a:spcBef>
            </a:pPr>
            <a:r>
              <a:rPr lang="en-GB" altLang="en-US" sz="1100" i="1" dirty="0"/>
              <a:t>When you are ready to do conduct the audit, work your way through the elements and criteria, turning each into a question, for example “How well do we...?”</a:t>
            </a:r>
          </a:p>
          <a:p>
            <a:pPr eaLnBrk="1" hangingPunct="1">
              <a:spcBef>
                <a:spcPct val="0"/>
              </a:spcBef>
            </a:pPr>
            <a:endParaRPr lang="en-GB" altLang="en-US" sz="1100" i="1" dirty="0"/>
          </a:p>
          <a:p>
            <a:pPr eaLnBrk="1" hangingPunct="1">
              <a:spcBef>
                <a:spcPct val="0"/>
              </a:spcBef>
            </a:pPr>
            <a:r>
              <a:rPr lang="en-GB" altLang="en-US" sz="1100" i="1" dirty="0"/>
              <a:t>For professional support in undertaking this audit, contact NACE.</a:t>
            </a:r>
          </a:p>
        </p:txBody>
      </p:sp>
      <p:sp>
        <p:nvSpPr>
          <p:cNvPr id="4" name="Slide Number Placeholder 3"/>
          <p:cNvSpPr>
            <a:spLocks noGrp="1"/>
          </p:cNvSpPr>
          <p:nvPr>
            <p:ph type="sldNum" sz="quarter" idx="10"/>
          </p:nvPr>
        </p:nvSpPr>
        <p:spPr/>
        <p:txBody>
          <a:bodyPr/>
          <a:lstStyle/>
          <a:p>
            <a:fld id="{1B621CF1-70C4-5A45-B86E-BFEF09C5741B}" type="slidenum">
              <a:rPr lang="en-US" smtClean="0"/>
              <a:t>32</a:t>
            </a:fld>
            <a:endParaRPr lang="en-US"/>
          </a:p>
        </p:txBody>
      </p:sp>
      <p:sp>
        <p:nvSpPr>
          <p:cNvPr id="5" name="Date Placeholder 4">
            <a:extLst>
              <a:ext uri="{FF2B5EF4-FFF2-40B4-BE49-F238E27FC236}">
                <a16:creationId xmlns="" xmlns:a16="http://schemas.microsoft.com/office/drawing/2014/main" id="{D4FE5D9F-BBF8-44AA-87D6-784101ECC15B}"/>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07BB9C9E-5688-45D8-BCD5-1F9D1D70D95A}"/>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9860297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33</a:t>
            </a:fld>
            <a:endParaRPr lang="en-US"/>
          </a:p>
        </p:txBody>
      </p:sp>
      <p:sp>
        <p:nvSpPr>
          <p:cNvPr id="5" name="Date Placeholder 4">
            <a:extLst>
              <a:ext uri="{FF2B5EF4-FFF2-40B4-BE49-F238E27FC236}">
                <a16:creationId xmlns="" xmlns:a16="http://schemas.microsoft.com/office/drawing/2014/main" id="{6B78625F-C081-496E-998F-4B5A97CDD31D}"/>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6967FFE8-BD35-4A3E-9599-3367F0A7F47F}"/>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42264607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34</a:t>
            </a:fld>
            <a:endParaRPr lang="en-US"/>
          </a:p>
        </p:txBody>
      </p:sp>
      <p:sp>
        <p:nvSpPr>
          <p:cNvPr id="5" name="Date Placeholder 4">
            <a:extLst>
              <a:ext uri="{FF2B5EF4-FFF2-40B4-BE49-F238E27FC236}">
                <a16:creationId xmlns="" xmlns:a16="http://schemas.microsoft.com/office/drawing/2014/main" id="{60FB6E41-1C01-4F1A-A817-062E82C2A094}"/>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690D9634-343F-4712-A9FC-19347F9233D1}"/>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2567717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B621CF1-70C4-5A45-B86E-BFEF09C5741B}" type="slidenum">
              <a:rPr lang="en-US" smtClean="0"/>
              <a:t>35</a:t>
            </a:fld>
            <a:endParaRPr lang="en-US"/>
          </a:p>
        </p:txBody>
      </p:sp>
      <p:sp>
        <p:nvSpPr>
          <p:cNvPr id="5" name="Date Placeholder 4">
            <a:extLst>
              <a:ext uri="{FF2B5EF4-FFF2-40B4-BE49-F238E27FC236}">
                <a16:creationId xmlns="" xmlns:a16="http://schemas.microsoft.com/office/drawing/2014/main" id="{18498526-373D-4579-852E-3A468A84EC16}"/>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07D88E79-6F1B-492F-8083-D82234EDC267}"/>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24084168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100" i="1" dirty="0"/>
              <a:t>Celebrate what has already been achieved in the school. While acknowledging the work ahead, highlight the importance and benefits of the Challenge Development Programme process and Challenge Award accreditation, in gaining national recognition of the school’s high quality provision and outcomes for more able learners.</a:t>
            </a:r>
          </a:p>
          <a:p>
            <a:endParaRPr lang="en-GB" sz="1100" dirty="0"/>
          </a:p>
        </p:txBody>
      </p:sp>
      <p:sp>
        <p:nvSpPr>
          <p:cNvPr id="4" name="Slide Number Placeholder 3"/>
          <p:cNvSpPr>
            <a:spLocks noGrp="1"/>
          </p:cNvSpPr>
          <p:nvPr>
            <p:ph type="sldNum" sz="quarter" idx="10"/>
          </p:nvPr>
        </p:nvSpPr>
        <p:spPr/>
        <p:txBody>
          <a:bodyPr/>
          <a:lstStyle/>
          <a:p>
            <a:fld id="{1B621CF1-70C4-5A45-B86E-BFEF09C5741B}" type="slidenum">
              <a:rPr lang="en-US" smtClean="0"/>
              <a:t>36</a:t>
            </a:fld>
            <a:endParaRPr lang="en-US"/>
          </a:p>
        </p:txBody>
      </p:sp>
      <p:sp>
        <p:nvSpPr>
          <p:cNvPr id="5" name="Date Placeholder 4">
            <a:extLst>
              <a:ext uri="{FF2B5EF4-FFF2-40B4-BE49-F238E27FC236}">
                <a16:creationId xmlns="" xmlns:a16="http://schemas.microsoft.com/office/drawing/2014/main" id="{E3C07E68-5929-420C-A38D-500047BDA313}"/>
              </a:ext>
            </a:extLst>
          </p:cNvPr>
          <p:cNvSpPr>
            <a:spLocks noGrp="1"/>
          </p:cNvSpPr>
          <p:nvPr>
            <p:ph type="dt" idx="11"/>
          </p:nvPr>
        </p:nvSpPr>
        <p:spPr/>
        <p:txBody>
          <a:bodyPr/>
          <a:lstStyle/>
          <a:p>
            <a:endParaRPr lang="en-US"/>
          </a:p>
        </p:txBody>
      </p:sp>
      <p:sp>
        <p:nvSpPr>
          <p:cNvPr id="6" name="Header Placeholder 5">
            <a:extLst>
              <a:ext uri="{FF2B5EF4-FFF2-40B4-BE49-F238E27FC236}">
                <a16:creationId xmlns="" xmlns:a16="http://schemas.microsoft.com/office/drawing/2014/main" id="{51C605FB-6EE9-469A-9BB7-4F1A64E95D51}"/>
              </a:ext>
            </a:extLst>
          </p:cNvPr>
          <p:cNvSpPr>
            <a:spLocks noGrp="1"/>
          </p:cNvSpPr>
          <p:nvPr>
            <p:ph type="hdr" sz="quarter" idx="12"/>
          </p:nvPr>
        </p:nvSpPr>
        <p:spPr/>
        <p:txBody>
          <a:bodyPr/>
          <a:lstStyle/>
          <a:p>
            <a:r>
              <a:rPr lang="en-US"/>
              <a:t>NACE Challenge Development Programme introductory presentation</a:t>
            </a:r>
          </a:p>
        </p:txBody>
      </p:sp>
    </p:spTree>
    <p:extLst>
      <p:ext uri="{BB962C8B-B14F-4D97-AF65-F5344CB8AC3E}">
        <p14:creationId xmlns:p14="http://schemas.microsoft.com/office/powerpoint/2010/main" val="380415281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4652861" y="4998303"/>
            <a:ext cx="3993597" cy="1200481"/>
          </a:xfrm>
        </p:spPr>
        <p:txBody>
          <a:bodyPr>
            <a:normAutofit/>
          </a:bodyPr>
          <a:lstStyle>
            <a:lvl1pPr marL="0" indent="0" algn="ctr">
              <a:buNone/>
              <a:defRPr sz="28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style</a:t>
            </a:r>
          </a:p>
        </p:txBody>
      </p:sp>
      <p:sp>
        <p:nvSpPr>
          <p:cNvPr id="4" name="Date Placeholder 3"/>
          <p:cNvSpPr>
            <a:spLocks noGrp="1"/>
          </p:cNvSpPr>
          <p:nvPr>
            <p:ph type="dt" sz="half" idx="10"/>
          </p:nvPr>
        </p:nvSpPr>
        <p:spPr/>
        <p:txBody>
          <a:bodyPr/>
          <a:lstStyle/>
          <a:p>
            <a:fld id="{8FFDC8F1-8228-D240-864C-998D9B9044F1}" type="datetimeFigureOut">
              <a:rPr lang="en-US" smtClean="0"/>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01502-5E1E-AC4A-BBF2-F8630A828B6C}" type="slidenum">
              <a:rPr lang="en-US" smtClean="0"/>
              <a:t>‹#›</a:t>
            </a:fld>
            <a:endParaRPr lang="en-US"/>
          </a:p>
        </p:txBody>
      </p:sp>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l="24524"/>
          <a:stretch/>
        </p:blipFill>
        <p:spPr>
          <a:xfrm>
            <a:off x="0" y="381000"/>
            <a:ext cx="4364566" cy="5782733"/>
          </a:xfrm>
          <a:prstGeom prst="rect">
            <a:avLst/>
          </a:prstGeom>
        </p:spPr>
      </p:pic>
      <p:sp>
        <p:nvSpPr>
          <p:cNvPr id="11" name="Title 10"/>
          <p:cNvSpPr>
            <a:spLocks noGrp="1"/>
          </p:cNvSpPr>
          <p:nvPr>
            <p:ph type="title"/>
          </p:nvPr>
        </p:nvSpPr>
        <p:spPr>
          <a:xfrm>
            <a:off x="4652861" y="3335025"/>
            <a:ext cx="3993597" cy="1549867"/>
          </a:xfrm>
        </p:spPr>
        <p:txBody>
          <a:bodyPr>
            <a:normAutofit/>
          </a:bodyPr>
          <a:lstStyle>
            <a:lvl1pPr algn="ctr">
              <a:defRPr sz="3600"/>
            </a:lvl1pPr>
          </a:lstStyle>
          <a:p>
            <a:r>
              <a:rPr lang="en-US"/>
              <a:t>Click to edit Master title style</a:t>
            </a:r>
            <a:endParaRPr lang="en-US" dirty="0"/>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46535" y="494171"/>
            <a:ext cx="4238152" cy="2785874"/>
          </a:xfrm>
          <a:prstGeom prst="rect">
            <a:avLst/>
          </a:prstGeom>
        </p:spPr>
      </p:pic>
    </p:spTree>
    <p:extLst>
      <p:ext uri="{BB962C8B-B14F-4D97-AF65-F5344CB8AC3E}">
        <p14:creationId xmlns:p14="http://schemas.microsoft.com/office/powerpoint/2010/main" val="17347531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a:extLst>
              <a:ext uri="{28A0092B-C50C-407E-A947-70E740481C1C}">
                <a14:useLocalDpi xmlns:a14="http://schemas.microsoft.com/office/drawing/2010/main" val="0"/>
              </a:ext>
            </a:extLst>
          </a:blip>
          <a:srcRect l="41939" b="41939"/>
          <a:stretch/>
        </p:blipFill>
        <p:spPr>
          <a:xfrm>
            <a:off x="-1" y="5838669"/>
            <a:ext cx="1019331" cy="1019331"/>
          </a:xfrm>
          <a:prstGeom prst="rect">
            <a:avLst/>
          </a:prstGeom>
        </p:spPr>
      </p:pic>
      <p:sp>
        <p:nvSpPr>
          <p:cNvPr id="2" name="Title 1"/>
          <p:cNvSpPr>
            <a:spLocks noGrp="1"/>
          </p:cNvSpPr>
          <p:nvPr>
            <p:ph type="title"/>
          </p:nvPr>
        </p:nvSpPr>
        <p:spPr>
          <a:xfrm>
            <a:off x="683369" y="415097"/>
            <a:ext cx="7777448" cy="1325563"/>
          </a:xfrm>
        </p:spPr>
        <p:txBody>
          <a:bodyPr/>
          <a:lstStyle/>
          <a:p>
            <a:r>
              <a:rPr lang="en-US"/>
              <a:t>Click to edit Master title style</a:t>
            </a:r>
            <a:endParaRPr lang="en-US" dirty="0"/>
          </a:p>
        </p:txBody>
      </p:sp>
      <p:sp>
        <p:nvSpPr>
          <p:cNvPr id="3" name="Content Placeholder 2"/>
          <p:cNvSpPr>
            <a:spLocks noGrp="1"/>
          </p:cNvSpPr>
          <p:nvPr>
            <p:ph idx="1"/>
          </p:nvPr>
        </p:nvSpPr>
        <p:spPr>
          <a:xfrm>
            <a:off x="683369" y="1875596"/>
            <a:ext cx="7777448" cy="4325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p:cNvCxnSpPr/>
          <p:nvPr userDrawn="1"/>
        </p:nvCxnSpPr>
        <p:spPr>
          <a:xfrm flipH="1">
            <a:off x="1229194" y="6509562"/>
            <a:ext cx="6024096" cy="0"/>
          </a:xfrm>
          <a:prstGeom prst="line">
            <a:avLst/>
          </a:prstGeom>
          <a:ln w="6350">
            <a:solidFill>
              <a:srgbClr val="6FB844"/>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userDrawn="1"/>
        </p:nvCxnSpPr>
        <p:spPr>
          <a:xfrm flipV="1">
            <a:off x="346460" y="415097"/>
            <a:ext cx="0" cy="5192007"/>
          </a:xfrm>
          <a:prstGeom prst="line">
            <a:avLst/>
          </a:prstGeom>
          <a:ln>
            <a:solidFill>
              <a:srgbClr val="6FB844"/>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68440" y="5834457"/>
            <a:ext cx="1270076" cy="834862"/>
          </a:xfrm>
          <a:prstGeom prst="rect">
            <a:avLst/>
          </a:prstGeom>
        </p:spPr>
      </p:pic>
    </p:spTree>
    <p:extLst/>
  </p:cSld>
  <p:clrMapOvr>
    <a:masterClrMapping/>
  </p:clrMapOvr>
  <p:extLst mod="1">
    <p:ext uri="{DCECCB84-F9BA-43D5-87BE-67443E8EF086}">
      <p15:sldGuideLst xmlns:p15="http://schemas.microsoft.com/office/powerpoint/2012/main">
        <p15:guide id="1" orient="horz" pos="255" userDrawn="1">
          <p15:clr>
            <a:srgbClr val="FBAE40"/>
          </p15:clr>
        </p15:guide>
        <p15:guide id="2" pos="2880">
          <p15:clr>
            <a:srgbClr val="FBAE40"/>
          </p15:clr>
        </p15:guide>
        <p15:guide id="3" orient="horz" pos="3906" userDrawn="1">
          <p15:clr>
            <a:srgbClr val="FBAE40"/>
          </p15:clr>
        </p15:guide>
        <p15:guide id="4" pos="5329" userDrawn="1">
          <p15:clr>
            <a:srgbClr val="FBAE40"/>
          </p15:clr>
        </p15:guide>
        <p15:guide id="5" pos="431"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FFDC8F1-8228-D240-864C-998D9B9044F1}" type="datetimeFigureOut">
              <a:rPr lang="en-US" smtClean="0"/>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01502-5E1E-AC4A-BBF2-F8630A828B6C}" type="slidenum">
              <a:rPr lang="en-US" smtClean="0"/>
              <a:t>‹#›</a:t>
            </a:fld>
            <a:endParaRPr lang="en-US"/>
          </a:p>
        </p:txBody>
      </p:sp>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l="26880" t="16074" r="1249" b="20212"/>
          <a:stretch/>
        </p:blipFill>
        <p:spPr>
          <a:xfrm>
            <a:off x="0" y="0"/>
            <a:ext cx="7736086" cy="6858000"/>
          </a:xfrm>
          <a:prstGeom prst="rect">
            <a:avLst/>
          </a:prstGeom>
        </p:spPr>
      </p:pic>
      <p:sp>
        <p:nvSpPr>
          <p:cNvPr id="3" name="Text Placeholder 2"/>
          <p:cNvSpPr>
            <a:spLocks noGrp="1"/>
          </p:cNvSpPr>
          <p:nvPr>
            <p:ph type="body" idx="1"/>
          </p:nvPr>
        </p:nvSpPr>
        <p:spPr>
          <a:xfrm>
            <a:off x="723221" y="3352426"/>
            <a:ext cx="3579838" cy="1448174"/>
          </a:xfrm>
        </p:spPr>
        <p:txBody>
          <a:bodyPr>
            <a:normAutofit/>
          </a:bodyPr>
          <a:lstStyle>
            <a:lvl1pPr marL="0" indent="0">
              <a:buNone/>
              <a:defRPr sz="36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68440" y="5834457"/>
            <a:ext cx="1270076" cy="834862"/>
          </a:xfrm>
          <a:prstGeom prst="rect">
            <a:avLst/>
          </a:prstGeom>
        </p:spPr>
      </p:pic>
    </p:spTree>
    <p:extLst>
      <p:ext uri="{BB962C8B-B14F-4D97-AF65-F5344CB8AC3E}">
        <p14:creationId xmlns:p14="http://schemas.microsoft.com/office/powerpoint/2010/main" val="1148043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FDC8F1-8228-D240-864C-998D9B9044F1}" type="datetimeFigureOut">
              <a:rPr lang="en-US" smtClean="0"/>
              <a:t>11/5/2018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01502-5E1E-AC4A-BBF2-F8630A828B6C}" type="slidenum">
              <a:rPr lang="en-US" smtClean="0"/>
              <a:t>‹#›</a:t>
            </a:fld>
            <a:endParaRPr lang="en-US"/>
          </a:p>
        </p:txBody>
      </p:sp>
    </p:spTree>
    <p:extLst>
      <p:ext uri="{BB962C8B-B14F-4D97-AF65-F5344CB8AC3E}">
        <p14:creationId xmlns:p14="http://schemas.microsoft.com/office/powerpoint/2010/main" val="29998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FDC8F1-8228-D240-864C-998D9B9044F1}" type="datetimeFigureOut">
              <a:rPr lang="en-US" smtClean="0"/>
              <a:t>11/5/2018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201502-5E1E-AC4A-BBF2-F8630A828B6C}" type="slidenum">
              <a:rPr lang="en-US" smtClean="0"/>
              <a:t>‹#›</a:t>
            </a:fld>
            <a:endParaRPr lang="en-US"/>
          </a:p>
        </p:txBody>
      </p:sp>
    </p:spTree>
    <p:extLst>
      <p:ext uri="{BB962C8B-B14F-4D97-AF65-F5344CB8AC3E}">
        <p14:creationId xmlns:p14="http://schemas.microsoft.com/office/powerpoint/2010/main" val="1672725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FDC8F1-8228-D240-864C-998D9B9044F1}" type="datetimeFigureOut">
              <a:rPr lang="en-US" smtClean="0"/>
              <a:t>11/5/2018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201502-5E1E-AC4A-BBF2-F8630A828B6C}" type="slidenum">
              <a:rPr lang="en-US" smtClean="0"/>
              <a:t>‹#›</a:t>
            </a:fld>
            <a:endParaRPr lang="en-US"/>
          </a:p>
        </p:txBody>
      </p:sp>
    </p:spTree>
    <p:extLst>
      <p:ext uri="{BB962C8B-B14F-4D97-AF65-F5344CB8AC3E}">
        <p14:creationId xmlns:p14="http://schemas.microsoft.com/office/powerpoint/2010/main" val="786215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FDC8F1-8228-D240-864C-998D9B9044F1}" type="datetimeFigureOut">
              <a:rPr lang="en-US" smtClean="0"/>
              <a:t>11/5/2018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201502-5E1E-AC4A-BBF2-F8630A828B6C}" type="slidenum">
              <a:rPr lang="en-US" smtClean="0"/>
              <a:t>‹#›</a:t>
            </a:fld>
            <a:endParaRPr lang="en-US"/>
          </a:p>
        </p:txBody>
      </p:sp>
    </p:spTree>
    <p:extLst>
      <p:ext uri="{BB962C8B-B14F-4D97-AF65-F5344CB8AC3E}">
        <p14:creationId xmlns:p14="http://schemas.microsoft.com/office/powerpoint/2010/main" val="452658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FFDC8F1-8228-D240-864C-998D9B9044F1}" type="datetimeFigureOut">
              <a:rPr lang="en-US" smtClean="0"/>
              <a:t>11/5/2018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01502-5E1E-AC4A-BBF2-F8630A828B6C}" type="slidenum">
              <a:rPr lang="en-US" smtClean="0"/>
              <a:t>‹#›</a:t>
            </a:fld>
            <a:endParaRPr lang="en-US"/>
          </a:p>
        </p:txBody>
      </p:sp>
    </p:spTree>
    <p:extLst>
      <p:ext uri="{BB962C8B-B14F-4D97-AF65-F5344CB8AC3E}">
        <p14:creationId xmlns:p14="http://schemas.microsoft.com/office/powerpoint/2010/main" val="1447508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FFDC8F1-8228-D240-864C-998D9B9044F1}" type="datetimeFigureOut">
              <a:rPr lang="en-US" smtClean="0"/>
              <a:t>11/5/2018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01502-5E1E-AC4A-BBF2-F8630A828B6C}" type="slidenum">
              <a:rPr lang="en-US" smtClean="0"/>
              <a:t>‹#›</a:t>
            </a:fld>
            <a:endParaRPr lang="en-US"/>
          </a:p>
        </p:txBody>
      </p:sp>
    </p:spTree>
    <p:extLst>
      <p:ext uri="{BB962C8B-B14F-4D97-AF65-F5344CB8AC3E}">
        <p14:creationId xmlns:p14="http://schemas.microsoft.com/office/powerpoint/2010/main" val="1578068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FDC8F1-8228-D240-864C-998D9B9044F1}" type="datetimeFigureOut">
              <a:rPr lang="en-US" smtClean="0"/>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01502-5E1E-AC4A-BBF2-F8630A828B6C}" type="slidenum">
              <a:rPr lang="en-US" smtClean="0"/>
              <a:t>‹#›</a:t>
            </a:fld>
            <a:endParaRPr lang="en-US"/>
          </a:p>
        </p:txBody>
      </p:sp>
    </p:spTree>
    <p:extLst>
      <p:ext uri="{BB962C8B-B14F-4D97-AF65-F5344CB8AC3E}">
        <p14:creationId xmlns:p14="http://schemas.microsoft.com/office/powerpoint/2010/main" val="11730121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FDC8F1-8228-D240-864C-998D9B9044F1}" type="datetimeFigureOut">
              <a:rPr lang="en-US" smtClean="0"/>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01502-5E1E-AC4A-BBF2-F8630A828B6C}" type="slidenum">
              <a:rPr lang="en-US" smtClean="0"/>
              <a:t>‹#›</a:t>
            </a:fld>
            <a:endParaRPr lang="en-US"/>
          </a:p>
        </p:txBody>
      </p:sp>
    </p:spTree>
    <p:extLst>
      <p:ext uri="{BB962C8B-B14F-4D97-AF65-F5344CB8AC3E}">
        <p14:creationId xmlns:p14="http://schemas.microsoft.com/office/powerpoint/2010/main" val="915140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4652861" y="4998305"/>
            <a:ext cx="3993597" cy="1200481"/>
          </a:xfrm>
        </p:spPr>
        <p:txBody>
          <a:bodyPr>
            <a:normAutofit/>
          </a:bodyPr>
          <a:lstStyle>
            <a:lvl1pPr marL="0" indent="0" algn="ctr">
              <a:buNone/>
              <a:defRPr sz="2100">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style</a:t>
            </a:r>
          </a:p>
        </p:txBody>
      </p:sp>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l="24524"/>
          <a:stretch/>
        </p:blipFill>
        <p:spPr>
          <a:xfrm>
            <a:off x="0" y="381002"/>
            <a:ext cx="4364566" cy="5782733"/>
          </a:xfrm>
          <a:prstGeom prst="rect">
            <a:avLst/>
          </a:prstGeom>
        </p:spPr>
      </p:pic>
      <p:sp>
        <p:nvSpPr>
          <p:cNvPr id="11" name="Title 10"/>
          <p:cNvSpPr>
            <a:spLocks noGrp="1"/>
          </p:cNvSpPr>
          <p:nvPr>
            <p:ph type="title"/>
          </p:nvPr>
        </p:nvSpPr>
        <p:spPr>
          <a:xfrm>
            <a:off x="4652861" y="3335027"/>
            <a:ext cx="3993597" cy="1549867"/>
          </a:xfrm>
        </p:spPr>
        <p:txBody>
          <a:bodyPr>
            <a:normAutofit/>
          </a:bodyPr>
          <a:lstStyle>
            <a:lvl1pPr algn="ctr">
              <a:defRPr sz="2700"/>
            </a:lvl1pPr>
          </a:lstStyle>
          <a:p>
            <a:r>
              <a:rPr lang="en-US" dirty="0"/>
              <a:t>Click to edit Master title style</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46536" y="494171"/>
            <a:ext cx="4238152" cy="2785874"/>
          </a:xfrm>
          <a:prstGeom prst="rect">
            <a:avLst/>
          </a:prstGeom>
        </p:spPr>
      </p:pic>
    </p:spTree>
    <p:extLst>
      <p:ext uri="{BB962C8B-B14F-4D97-AF65-F5344CB8AC3E}">
        <p14:creationId xmlns:p14="http://schemas.microsoft.com/office/powerpoint/2010/main" val="399975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41939" b="41939"/>
          <a:stretch/>
        </p:blipFill>
        <p:spPr>
          <a:xfrm>
            <a:off x="-1" y="5838671"/>
            <a:ext cx="1019331" cy="1019331"/>
          </a:xfrm>
          <a:prstGeom prst="rect">
            <a:avLst/>
          </a:prstGeom>
        </p:spPr>
      </p:pic>
      <p:sp>
        <p:nvSpPr>
          <p:cNvPr id="2" name="Title 1"/>
          <p:cNvSpPr>
            <a:spLocks noGrp="1"/>
          </p:cNvSpPr>
          <p:nvPr>
            <p:ph type="title"/>
          </p:nvPr>
        </p:nvSpPr>
        <p:spPr>
          <a:xfrm>
            <a:off x="683370" y="415099"/>
            <a:ext cx="7777448" cy="1325563"/>
          </a:xfrm>
        </p:spPr>
        <p:txBody>
          <a:bodyPr/>
          <a:lstStyle/>
          <a:p>
            <a:r>
              <a:rPr lang="en-US"/>
              <a:t>Click to edit Master title style</a:t>
            </a:r>
            <a:endParaRPr lang="en-US" dirty="0"/>
          </a:p>
        </p:txBody>
      </p:sp>
      <p:sp>
        <p:nvSpPr>
          <p:cNvPr id="3" name="Content Placeholder 2"/>
          <p:cNvSpPr>
            <a:spLocks noGrp="1"/>
          </p:cNvSpPr>
          <p:nvPr>
            <p:ph idx="1"/>
          </p:nvPr>
        </p:nvSpPr>
        <p:spPr>
          <a:xfrm>
            <a:off x="683370" y="1875598"/>
            <a:ext cx="7777448" cy="4325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p:cNvCxnSpPr/>
          <p:nvPr userDrawn="1"/>
        </p:nvCxnSpPr>
        <p:spPr>
          <a:xfrm flipH="1">
            <a:off x="1229194" y="6509562"/>
            <a:ext cx="6024096" cy="0"/>
          </a:xfrm>
          <a:prstGeom prst="line">
            <a:avLst/>
          </a:prstGeom>
          <a:ln w="6350">
            <a:solidFill>
              <a:srgbClr val="6FB844"/>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userDrawn="1"/>
        </p:nvCxnSpPr>
        <p:spPr>
          <a:xfrm flipV="1">
            <a:off x="346460" y="415099"/>
            <a:ext cx="0" cy="5192007"/>
          </a:xfrm>
          <a:prstGeom prst="line">
            <a:avLst/>
          </a:prstGeom>
          <a:ln>
            <a:solidFill>
              <a:srgbClr val="6FB844"/>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68441" y="5834457"/>
            <a:ext cx="1270076" cy="834862"/>
          </a:xfrm>
          <a:prstGeom prst="rect">
            <a:avLst/>
          </a:prstGeom>
        </p:spPr>
      </p:pic>
    </p:spTree>
    <p:extLst>
      <p:ext uri="{BB962C8B-B14F-4D97-AF65-F5344CB8AC3E}">
        <p14:creationId xmlns:p14="http://schemas.microsoft.com/office/powerpoint/2010/main" val="3743555038"/>
      </p:ext>
    </p:extLst>
  </p:cSld>
  <p:clrMapOvr>
    <a:masterClrMapping/>
  </p:clrMapOvr>
  <p:extLst mod="1">
    <p:ext uri="{DCECCB84-F9BA-43D5-87BE-67443E8EF086}">
      <p15:sldGuideLst xmlns:p15="http://schemas.microsoft.com/office/powerpoint/2012/main">
        <p15:guide id="1" orient="horz" pos="255">
          <p15:clr>
            <a:srgbClr val="FBAE40"/>
          </p15:clr>
        </p15:guide>
        <p15:guide id="2" pos="2880">
          <p15:clr>
            <a:srgbClr val="FBAE40"/>
          </p15:clr>
        </p15:guide>
        <p15:guide id="3" orient="horz" pos="3906">
          <p15:clr>
            <a:srgbClr val="FBAE40"/>
          </p15:clr>
        </p15:guide>
        <p15:guide id="4" pos="5329">
          <p15:clr>
            <a:srgbClr val="FBAE40"/>
          </p15:clr>
        </p15:guide>
        <p15:guide id="5" pos="43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FFDC8F1-8228-D240-864C-998D9B9044F1}" type="datetimeFigureOut">
              <a:rPr lang="en-US" smtClean="0">
                <a:solidFill>
                  <a:prstClr val="black">
                    <a:tint val="75000"/>
                  </a:prstClr>
                </a:solidFill>
              </a:rPr>
              <a:pPr/>
              <a:t>11/5/2018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C201502-5E1E-AC4A-BBF2-F8630A828B6C}"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l="26880" t="16074" r="1249" b="20212"/>
          <a:stretch/>
        </p:blipFill>
        <p:spPr>
          <a:xfrm>
            <a:off x="0" y="0"/>
            <a:ext cx="7736086" cy="6858000"/>
          </a:xfrm>
          <a:prstGeom prst="rect">
            <a:avLst/>
          </a:prstGeom>
        </p:spPr>
      </p:pic>
      <p:sp>
        <p:nvSpPr>
          <p:cNvPr id="3" name="Text Placeholder 2"/>
          <p:cNvSpPr>
            <a:spLocks noGrp="1"/>
          </p:cNvSpPr>
          <p:nvPr>
            <p:ph type="body" idx="1"/>
          </p:nvPr>
        </p:nvSpPr>
        <p:spPr>
          <a:xfrm>
            <a:off x="723222" y="3352426"/>
            <a:ext cx="3579838" cy="1448174"/>
          </a:xfrm>
        </p:spPr>
        <p:txBody>
          <a:bodyPr>
            <a:normAutofit/>
          </a:bodyPr>
          <a:lstStyle>
            <a:lvl1pPr marL="0" indent="0">
              <a:buNone/>
              <a:defRPr sz="2700">
                <a:solidFill>
                  <a:schemeClr val="tx1"/>
                </a:solidFill>
                <a:latin typeface="+mj-lt"/>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68441" y="5834457"/>
            <a:ext cx="1270076" cy="834862"/>
          </a:xfrm>
          <a:prstGeom prst="rect">
            <a:avLst/>
          </a:prstGeom>
        </p:spPr>
      </p:pic>
    </p:spTree>
    <p:extLst>
      <p:ext uri="{BB962C8B-B14F-4D97-AF65-F5344CB8AC3E}">
        <p14:creationId xmlns:p14="http://schemas.microsoft.com/office/powerpoint/2010/main" val="18082365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25370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4652861" y="4998305"/>
            <a:ext cx="3993597" cy="1200481"/>
          </a:xfrm>
        </p:spPr>
        <p:txBody>
          <a:bodyPr>
            <a:normAutofit/>
          </a:bodyPr>
          <a:lstStyle>
            <a:lvl1pPr marL="0" indent="0" algn="ctr">
              <a:buNone/>
              <a:defRPr sz="2100">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style</a:t>
            </a:r>
          </a:p>
        </p:txBody>
      </p:sp>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l="24524"/>
          <a:stretch/>
        </p:blipFill>
        <p:spPr>
          <a:xfrm>
            <a:off x="0" y="381002"/>
            <a:ext cx="4364566" cy="5782733"/>
          </a:xfrm>
          <a:prstGeom prst="rect">
            <a:avLst/>
          </a:prstGeom>
        </p:spPr>
      </p:pic>
      <p:sp>
        <p:nvSpPr>
          <p:cNvPr id="11" name="Title 10"/>
          <p:cNvSpPr>
            <a:spLocks noGrp="1"/>
          </p:cNvSpPr>
          <p:nvPr>
            <p:ph type="title"/>
          </p:nvPr>
        </p:nvSpPr>
        <p:spPr>
          <a:xfrm>
            <a:off x="4652861" y="3335027"/>
            <a:ext cx="3993597" cy="1549867"/>
          </a:xfrm>
        </p:spPr>
        <p:txBody>
          <a:bodyPr>
            <a:normAutofit/>
          </a:bodyPr>
          <a:lstStyle>
            <a:lvl1pPr algn="ctr">
              <a:defRPr sz="2700"/>
            </a:lvl1pPr>
          </a:lstStyle>
          <a:p>
            <a:r>
              <a:rPr lang="en-US" dirty="0"/>
              <a:t>Click to edit Master title style</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46536" y="494171"/>
            <a:ext cx="4238152" cy="2785874"/>
          </a:xfrm>
          <a:prstGeom prst="rect">
            <a:avLst/>
          </a:prstGeom>
        </p:spPr>
      </p:pic>
    </p:spTree>
    <p:extLst>
      <p:ext uri="{BB962C8B-B14F-4D97-AF65-F5344CB8AC3E}">
        <p14:creationId xmlns:p14="http://schemas.microsoft.com/office/powerpoint/2010/main" val="25217684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41939" b="41939"/>
          <a:stretch/>
        </p:blipFill>
        <p:spPr>
          <a:xfrm>
            <a:off x="-1" y="5838671"/>
            <a:ext cx="1019331" cy="1019331"/>
          </a:xfrm>
          <a:prstGeom prst="rect">
            <a:avLst/>
          </a:prstGeom>
        </p:spPr>
      </p:pic>
      <p:sp>
        <p:nvSpPr>
          <p:cNvPr id="2" name="Title 1"/>
          <p:cNvSpPr>
            <a:spLocks noGrp="1"/>
          </p:cNvSpPr>
          <p:nvPr>
            <p:ph type="title"/>
          </p:nvPr>
        </p:nvSpPr>
        <p:spPr>
          <a:xfrm>
            <a:off x="683370" y="415099"/>
            <a:ext cx="7777448" cy="1325563"/>
          </a:xfrm>
        </p:spPr>
        <p:txBody>
          <a:bodyPr/>
          <a:lstStyle/>
          <a:p>
            <a:r>
              <a:rPr lang="en-US"/>
              <a:t>Click to edit Master title style</a:t>
            </a:r>
            <a:endParaRPr lang="en-US" dirty="0"/>
          </a:p>
        </p:txBody>
      </p:sp>
      <p:sp>
        <p:nvSpPr>
          <p:cNvPr id="3" name="Content Placeholder 2"/>
          <p:cNvSpPr>
            <a:spLocks noGrp="1"/>
          </p:cNvSpPr>
          <p:nvPr>
            <p:ph idx="1"/>
          </p:nvPr>
        </p:nvSpPr>
        <p:spPr>
          <a:xfrm>
            <a:off x="683370" y="1875598"/>
            <a:ext cx="7777448" cy="4325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p:cNvCxnSpPr/>
          <p:nvPr userDrawn="1"/>
        </p:nvCxnSpPr>
        <p:spPr>
          <a:xfrm flipH="1">
            <a:off x="1229194" y="6509562"/>
            <a:ext cx="6024096" cy="0"/>
          </a:xfrm>
          <a:prstGeom prst="line">
            <a:avLst/>
          </a:prstGeom>
          <a:ln w="6350">
            <a:solidFill>
              <a:srgbClr val="6FB844"/>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userDrawn="1"/>
        </p:nvCxnSpPr>
        <p:spPr>
          <a:xfrm flipV="1">
            <a:off x="346460" y="415099"/>
            <a:ext cx="0" cy="5192007"/>
          </a:xfrm>
          <a:prstGeom prst="line">
            <a:avLst/>
          </a:prstGeom>
          <a:ln>
            <a:solidFill>
              <a:srgbClr val="6FB844"/>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68441" y="5834457"/>
            <a:ext cx="1270076" cy="834862"/>
          </a:xfrm>
          <a:prstGeom prst="rect">
            <a:avLst/>
          </a:prstGeom>
        </p:spPr>
      </p:pic>
    </p:spTree>
    <p:extLst>
      <p:ext uri="{BB962C8B-B14F-4D97-AF65-F5344CB8AC3E}">
        <p14:creationId xmlns:p14="http://schemas.microsoft.com/office/powerpoint/2010/main" val="2711901316"/>
      </p:ext>
    </p:extLst>
  </p:cSld>
  <p:clrMapOvr>
    <a:masterClrMapping/>
  </p:clrMapOvr>
  <p:extLst mod="1">
    <p:ext uri="{DCECCB84-F9BA-43D5-87BE-67443E8EF086}">
      <p15:sldGuideLst xmlns:p15="http://schemas.microsoft.com/office/powerpoint/2012/main">
        <p15:guide id="1" orient="horz" pos="255">
          <p15:clr>
            <a:srgbClr val="FBAE40"/>
          </p15:clr>
        </p15:guide>
        <p15:guide id="2" pos="2880">
          <p15:clr>
            <a:srgbClr val="FBAE40"/>
          </p15:clr>
        </p15:guide>
        <p15:guide id="3" orient="horz" pos="3906">
          <p15:clr>
            <a:srgbClr val="FBAE40"/>
          </p15:clr>
        </p15:guide>
        <p15:guide id="4" pos="5329">
          <p15:clr>
            <a:srgbClr val="FBAE40"/>
          </p15:clr>
        </p15:guide>
        <p15:guide id="5" pos="43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FFDC8F1-8228-D240-864C-998D9B9044F1}" type="datetimeFigureOut">
              <a:rPr lang="en-US" smtClean="0">
                <a:solidFill>
                  <a:prstClr val="black">
                    <a:tint val="75000"/>
                  </a:prstClr>
                </a:solidFill>
              </a:rPr>
              <a:pPr/>
              <a:t>11/5/2018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C201502-5E1E-AC4A-BBF2-F8630A828B6C}"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l="26880" t="16074" r="1249" b="20212"/>
          <a:stretch/>
        </p:blipFill>
        <p:spPr>
          <a:xfrm>
            <a:off x="0" y="0"/>
            <a:ext cx="7736086" cy="6858000"/>
          </a:xfrm>
          <a:prstGeom prst="rect">
            <a:avLst/>
          </a:prstGeom>
        </p:spPr>
      </p:pic>
      <p:sp>
        <p:nvSpPr>
          <p:cNvPr id="3" name="Text Placeholder 2"/>
          <p:cNvSpPr>
            <a:spLocks noGrp="1"/>
          </p:cNvSpPr>
          <p:nvPr>
            <p:ph type="body" idx="1"/>
          </p:nvPr>
        </p:nvSpPr>
        <p:spPr>
          <a:xfrm>
            <a:off x="723222" y="3352426"/>
            <a:ext cx="3579838" cy="1448174"/>
          </a:xfrm>
        </p:spPr>
        <p:txBody>
          <a:bodyPr>
            <a:normAutofit/>
          </a:bodyPr>
          <a:lstStyle>
            <a:lvl1pPr marL="0" indent="0">
              <a:buNone/>
              <a:defRPr sz="2700">
                <a:solidFill>
                  <a:schemeClr val="tx1"/>
                </a:solidFill>
                <a:latin typeface="+mj-lt"/>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68441" y="5834457"/>
            <a:ext cx="1270076" cy="834862"/>
          </a:xfrm>
          <a:prstGeom prst="rect">
            <a:avLst/>
          </a:prstGeom>
        </p:spPr>
      </p:pic>
    </p:spTree>
    <p:extLst>
      <p:ext uri="{BB962C8B-B14F-4D97-AF65-F5344CB8AC3E}">
        <p14:creationId xmlns:p14="http://schemas.microsoft.com/office/powerpoint/2010/main" val="29084598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3049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5" Type="http://schemas.openxmlformats.org/officeDocument/2006/relationships/theme" Target="../theme/theme3.xml"/><Relationship Id="rId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FDC8F1-8228-D240-864C-998D9B9044F1}" type="datetimeFigureOut">
              <a:rPr lang="en-US" smtClean="0"/>
              <a:t>11/5/2018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201502-5E1E-AC4A-BBF2-F8630A828B6C}" type="slidenum">
              <a:rPr lang="en-US" smtClean="0"/>
              <a:t>‹#›</a:t>
            </a:fld>
            <a:endParaRPr lang="en-US"/>
          </a:p>
        </p:txBody>
      </p:sp>
    </p:spTree>
    <p:extLst>
      <p:ext uri="{BB962C8B-B14F-4D97-AF65-F5344CB8AC3E}">
        <p14:creationId xmlns:p14="http://schemas.microsoft.com/office/powerpoint/2010/main" val="1688625641"/>
      </p:ext>
    </p:extLst>
  </p:cSld>
  <p:clrMap bg1="lt1" tx1="dk1" bg2="lt2" tx2="dk2" accent1="accent1" accent2="accent2" accent3="accent3" accent4="accent4" accent5="accent5" accent6="accent6" hlink="hlink" folHlink="folHlink"/>
  <p:sldLayoutIdLst>
    <p:sldLayoutId id="2147483661" r:id="rId1"/>
    <p:sldLayoutId id="214748367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FFDC8F1-8228-D240-864C-998D9B9044F1}" type="datetimeFigureOut">
              <a:rPr lang="en-US" smtClean="0">
                <a:solidFill>
                  <a:prstClr val="black">
                    <a:tint val="75000"/>
                  </a:prstClr>
                </a:solidFill>
              </a:rPr>
              <a:pPr/>
              <a:t>11/5/2018</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C201502-5E1E-AC4A-BBF2-F8630A828B6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3884249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FFDC8F1-8228-D240-864C-998D9B9044F1}" type="datetimeFigureOut">
              <a:rPr lang="en-US" smtClean="0">
                <a:solidFill>
                  <a:prstClr val="black">
                    <a:tint val="75000"/>
                  </a:prstClr>
                </a:solidFill>
              </a:rPr>
              <a:pPr/>
              <a:t>11/5/2018</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C201502-5E1E-AC4A-BBF2-F8630A828B6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188684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52861" y="4219082"/>
            <a:ext cx="3993597" cy="1549867"/>
          </a:xfrm>
        </p:spPr>
        <p:txBody>
          <a:bodyPr>
            <a:noAutofit/>
          </a:bodyPr>
          <a:lstStyle/>
          <a:p>
            <a:r>
              <a:rPr lang="en-GB" sz="2800" dirty="0">
                <a:latin typeface="Calibri" panose="020F0502020204030204" pitchFamily="34" charset="0"/>
              </a:rPr>
              <a:t>An introduction to the NACE Challenge Development Programme, Framework and Award</a:t>
            </a:r>
            <a:endParaRPr lang="en-US" sz="2800" dirty="0"/>
          </a:p>
        </p:txBody>
      </p:sp>
    </p:spTree>
    <p:extLst>
      <p:ext uri="{BB962C8B-B14F-4D97-AF65-F5344CB8AC3E}">
        <p14:creationId xmlns:p14="http://schemas.microsoft.com/office/powerpoint/2010/main" val="1684923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Contents</a:t>
            </a:r>
          </a:p>
        </p:txBody>
      </p:sp>
      <p:sp>
        <p:nvSpPr>
          <p:cNvPr id="3" name="Content Placeholder 2"/>
          <p:cNvSpPr>
            <a:spLocks noGrp="1"/>
          </p:cNvSpPr>
          <p:nvPr>
            <p:ph idx="1"/>
          </p:nvPr>
        </p:nvSpPr>
        <p:spPr/>
        <p:txBody>
          <a:bodyPr>
            <a:noAutofit/>
          </a:bodyPr>
          <a:lstStyle/>
          <a:p>
            <a:pPr>
              <a:spcAft>
                <a:spcPts val="1800"/>
              </a:spcAft>
            </a:pPr>
            <a:r>
              <a:rPr lang="en-US" sz="2000" dirty="0"/>
              <a:t>The context: why focus on provision for the more able?</a:t>
            </a:r>
          </a:p>
          <a:p>
            <a:pPr>
              <a:spcAft>
                <a:spcPts val="1800"/>
              </a:spcAft>
            </a:pPr>
            <a:r>
              <a:rPr lang="en-US" sz="2000" dirty="0"/>
              <a:t>Introducing the NACE Challenge Development </a:t>
            </a:r>
            <a:r>
              <a:rPr lang="en-US" sz="2000" dirty="0" err="1"/>
              <a:t>Programme</a:t>
            </a:r>
            <a:endParaRPr lang="en-US" sz="2000" dirty="0"/>
          </a:p>
          <a:p>
            <a:pPr>
              <a:spcAft>
                <a:spcPts val="1800"/>
              </a:spcAft>
            </a:pPr>
            <a:r>
              <a:rPr lang="en-US" sz="2000" dirty="0"/>
              <a:t>Six key elements</a:t>
            </a:r>
          </a:p>
          <a:p>
            <a:pPr>
              <a:spcAft>
                <a:spcPts val="1800"/>
              </a:spcAft>
            </a:pPr>
            <a:r>
              <a:rPr lang="en-US" sz="2000" dirty="0"/>
              <a:t>Using the framework to support school improvement</a:t>
            </a:r>
          </a:p>
          <a:p>
            <a:pPr>
              <a:spcAft>
                <a:spcPts val="1800"/>
              </a:spcAft>
            </a:pPr>
            <a:r>
              <a:rPr lang="en-US" sz="2000" dirty="0"/>
              <a:t>Identifying a starting point</a:t>
            </a:r>
          </a:p>
          <a:p>
            <a:pPr>
              <a:spcAft>
                <a:spcPts val="1800"/>
              </a:spcAft>
            </a:pPr>
            <a:r>
              <a:rPr lang="en-US" sz="2000" dirty="0"/>
              <a:t>NACE Challenge Award and Leading Schools Network</a:t>
            </a:r>
          </a:p>
        </p:txBody>
      </p:sp>
    </p:spTree>
    <p:extLst>
      <p:ext uri="{BB962C8B-B14F-4D97-AF65-F5344CB8AC3E}">
        <p14:creationId xmlns:p14="http://schemas.microsoft.com/office/powerpoint/2010/main" val="1745431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723220" y="1657350"/>
            <a:ext cx="3677329" cy="3981450"/>
          </a:xfrm>
        </p:spPr>
        <p:txBody>
          <a:bodyPr anchor="ctr" anchorCtr="0">
            <a:normAutofit/>
          </a:bodyPr>
          <a:lstStyle/>
          <a:p>
            <a:r>
              <a:rPr lang="en-US" dirty="0"/>
              <a:t>The context: why focus on provision for the more able?</a:t>
            </a:r>
          </a:p>
        </p:txBody>
      </p:sp>
    </p:spTree>
    <p:extLst>
      <p:ext uri="{BB962C8B-B14F-4D97-AF65-F5344CB8AC3E}">
        <p14:creationId xmlns:p14="http://schemas.microsoft.com/office/powerpoint/2010/main" val="1849921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Educating the more able: </a:t>
            </a:r>
            <a:br>
              <a:rPr lang="en-GB" dirty="0"/>
            </a:br>
            <a:r>
              <a:rPr lang="en-GB" dirty="0"/>
              <a:t>a national priority</a:t>
            </a:r>
          </a:p>
        </p:txBody>
      </p:sp>
      <p:sp>
        <p:nvSpPr>
          <p:cNvPr id="3" name="Content Placeholder 2"/>
          <p:cNvSpPr>
            <a:spLocks noGrp="1"/>
          </p:cNvSpPr>
          <p:nvPr>
            <p:ph idx="1"/>
          </p:nvPr>
        </p:nvSpPr>
        <p:spPr/>
        <p:txBody>
          <a:bodyPr>
            <a:noAutofit/>
          </a:bodyPr>
          <a:lstStyle/>
          <a:p>
            <a:pPr marL="0" indent="0">
              <a:lnSpc>
                <a:spcPct val="110000"/>
              </a:lnSpc>
              <a:buNone/>
            </a:pPr>
            <a:r>
              <a:rPr lang="en-GB" sz="2000" dirty="0">
                <a:latin typeface="Calibri" panose="020F0502020204030204" pitchFamily="34" charset="0"/>
              </a:rPr>
              <a:t>In June 2016, Sir Michael Wilshaw raised continuing concerns that too many of the more able, and in particular those who are disadvantaged, do not fulfil their potential.</a:t>
            </a:r>
          </a:p>
          <a:p>
            <a:pPr marL="285750" indent="-285750">
              <a:lnSpc>
                <a:spcPct val="110000"/>
              </a:lnSpc>
            </a:pPr>
            <a:r>
              <a:rPr lang="en-GB" sz="2000" dirty="0">
                <a:latin typeface="Calibri" panose="020F0502020204030204" pitchFamily="34" charset="0"/>
              </a:rPr>
              <a:t>Schools need to provide effective teaching, learning and assessment for the most academically able learners.</a:t>
            </a:r>
          </a:p>
          <a:p>
            <a:pPr marL="285750" indent="-285750">
              <a:lnSpc>
                <a:spcPct val="110000"/>
              </a:lnSpc>
            </a:pPr>
            <a:r>
              <a:rPr lang="en-GB" sz="2000" dirty="0">
                <a:latin typeface="Calibri" panose="020F0502020204030204" pitchFamily="34" charset="0"/>
              </a:rPr>
              <a:t>If provision for the brightest children is good, it is likely that other groups of learners are also being well served. </a:t>
            </a:r>
          </a:p>
          <a:p>
            <a:pPr marL="285750" indent="-285750">
              <a:lnSpc>
                <a:spcPct val="110000"/>
              </a:lnSpc>
            </a:pPr>
            <a:r>
              <a:rPr lang="en-GB" sz="2000" dirty="0">
                <a:latin typeface="Calibri" panose="020F0502020204030204" pitchFamily="34" charset="0"/>
              </a:rPr>
              <a:t>If more able learners are not being stretched, there is a possibility that expectations are not high enough and other groups may not be achieving as well as they should.</a:t>
            </a:r>
          </a:p>
          <a:p>
            <a:pPr marL="0" indent="0">
              <a:lnSpc>
                <a:spcPct val="110000"/>
              </a:lnSpc>
              <a:buNone/>
            </a:pPr>
            <a:r>
              <a:rPr lang="en-GB" sz="1200" b="1" dirty="0">
                <a:latin typeface="Calibri" panose="020F0502020204030204" pitchFamily="34" charset="0"/>
              </a:rPr>
              <a:t>Sir Michael Wilshaw, former Chief Inspector of Schools in England and head of Ofsted (2012-16)</a:t>
            </a:r>
          </a:p>
        </p:txBody>
      </p:sp>
    </p:spTree>
    <p:extLst>
      <p:ext uri="{BB962C8B-B14F-4D97-AF65-F5344CB8AC3E}">
        <p14:creationId xmlns:p14="http://schemas.microsoft.com/office/powerpoint/2010/main" val="3459506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Educating the more able: </a:t>
            </a:r>
            <a:br>
              <a:rPr lang="en-GB" dirty="0"/>
            </a:br>
            <a:r>
              <a:rPr lang="en-GB" dirty="0"/>
              <a:t>a national priority</a:t>
            </a:r>
          </a:p>
        </p:txBody>
      </p:sp>
      <p:sp>
        <p:nvSpPr>
          <p:cNvPr id="3" name="Content Placeholder 2"/>
          <p:cNvSpPr>
            <a:spLocks noGrp="1"/>
          </p:cNvSpPr>
          <p:nvPr>
            <p:ph idx="1"/>
          </p:nvPr>
        </p:nvSpPr>
        <p:spPr>
          <a:xfrm>
            <a:off x="683369" y="1875596"/>
            <a:ext cx="7777448" cy="4325179"/>
          </a:xfrm>
        </p:spPr>
        <p:txBody>
          <a:bodyPr>
            <a:normAutofit/>
          </a:bodyPr>
          <a:lstStyle/>
          <a:p>
            <a:pPr marL="0" indent="0">
              <a:buNone/>
            </a:pPr>
            <a:r>
              <a:rPr lang="en-GB" altLang="en-US" sz="2400" i="1" dirty="0">
                <a:latin typeface="Calibri" panose="020F0502020204030204" pitchFamily="34" charset="0"/>
              </a:rPr>
              <a:t>“Leaders and governors have created </a:t>
            </a:r>
            <a:r>
              <a:rPr lang="en-GB" altLang="en-US" sz="2400" b="1" i="1" dirty="0">
                <a:latin typeface="Calibri" panose="020F0502020204030204" pitchFamily="34" charset="0"/>
              </a:rPr>
              <a:t>a culture that enables pupils and staff to excel</a:t>
            </a:r>
            <a:r>
              <a:rPr lang="en-GB" altLang="en-US" sz="2400" i="1" dirty="0">
                <a:latin typeface="Calibri" panose="020F0502020204030204" pitchFamily="34" charset="0"/>
              </a:rPr>
              <a:t>.”</a:t>
            </a:r>
          </a:p>
          <a:p>
            <a:endParaRPr lang="en-GB" altLang="en-US" sz="2400" i="1" dirty="0">
              <a:latin typeface="Calibri" panose="020F0502020204030204" pitchFamily="34" charset="0"/>
            </a:endParaRPr>
          </a:p>
          <a:p>
            <a:pPr marL="0" indent="0">
              <a:buNone/>
            </a:pPr>
            <a:r>
              <a:rPr lang="en-GB" altLang="en-US" sz="2400" i="1" dirty="0">
                <a:latin typeface="Calibri" panose="020F0502020204030204" pitchFamily="34" charset="0"/>
              </a:rPr>
              <a:t>“The </a:t>
            </a:r>
            <a:r>
              <a:rPr lang="en-GB" altLang="en-US" sz="2400" b="1" i="1" dirty="0">
                <a:latin typeface="Calibri" panose="020F0502020204030204" pitchFamily="34" charset="0"/>
              </a:rPr>
              <a:t>broad and balanced curriculum </a:t>
            </a:r>
            <a:r>
              <a:rPr lang="en-GB" altLang="en-US" sz="2400" i="1" dirty="0">
                <a:latin typeface="Calibri" panose="020F0502020204030204" pitchFamily="34" charset="0"/>
              </a:rPr>
              <a:t>inspires pupils to learn. The range of subjects and courses helps pupils acquire</a:t>
            </a:r>
            <a:r>
              <a:rPr lang="en-GB" altLang="en-US" sz="2400" b="1" i="1" dirty="0">
                <a:latin typeface="Calibri" panose="020F0502020204030204" pitchFamily="34" charset="0"/>
              </a:rPr>
              <a:t> knowledge, understanding and skills in all aspects </a:t>
            </a:r>
            <a:r>
              <a:rPr lang="en-GB" altLang="en-US" sz="2400" i="1" dirty="0">
                <a:latin typeface="Calibri" panose="020F0502020204030204" pitchFamily="34" charset="0"/>
              </a:rPr>
              <a:t>of their education, including the humanities and linguistic, mathematical, scientific, technical, social, physical and artistic learning.” </a:t>
            </a:r>
          </a:p>
          <a:p>
            <a:pPr marL="0" indent="0" algn="r">
              <a:buNone/>
            </a:pPr>
            <a:endParaRPr lang="en-GB" altLang="en-US" sz="1600" b="1" dirty="0">
              <a:latin typeface="Calibri" panose="020F0502020204030204" pitchFamily="34" charset="0"/>
            </a:endParaRPr>
          </a:p>
          <a:p>
            <a:pPr marL="0" indent="0">
              <a:buNone/>
            </a:pPr>
            <a:r>
              <a:rPr lang="en-GB" altLang="en-US" sz="1600" b="1" dirty="0">
                <a:latin typeface="Calibri" panose="020F0502020204030204" pitchFamily="34" charset="0"/>
              </a:rPr>
              <a:t>Extracts from outstanding grade descriptor, Ofsted (September 2016)</a:t>
            </a:r>
          </a:p>
          <a:p>
            <a:pPr marL="0" indent="0">
              <a:buNone/>
            </a:pPr>
            <a:endParaRPr lang="en-US" sz="1800" dirty="0"/>
          </a:p>
        </p:txBody>
      </p:sp>
    </p:spTree>
    <p:extLst>
      <p:ext uri="{BB962C8B-B14F-4D97-AF65-F5344CB8AC3E}">
        <p14:creationId xmlns:p14="http://schemas.microsoft.com/office/powerpoint/2010/main" val="2105665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38A2EE1-E34C-42EA-AC98-1C16C621573F}"/>
              </a:ext>
            </a:extLst>
          </p:cNvPr>
          <p:cNvSpPr>
            <a:spLocks noGrp="1"/>
          </p:cNvSpPr>
          <p:nvPr>
            <p:ph type="title"/>
          </p:nvPr>
        </p:nvSpPr>
        <p:spPr/>
        <p:txBody>
          <a:bodyPr anchor="t" anchorCtr="0"/>
          <a:lstStyle/>
          <a:p>
            <a:r>
              <a:rPr lang="en-GB" dirty="0"/>
              <a:t>Supporting MAT Pupils</a:t>
            </a:r>
          </a:p>
        </p:txBody>
      </p:sp>
      <p:sp>
        <p:nvSpPr>
          <p:cNvPr id="3" name="Content Placeholder 2">
            <a:extLst>
              <a:ext uri="{FF2B5EF4-FFF2-40B4-BE49-F238E27FC236}">
                <a16:creationId xmlns="" xmlns:a16="http://schemas.microsoft.com/office/drawing/2014/main" id="{C44D8D98-6A2B-4891-BBB5-7CA1C58D1240}"/>
              </a:ext>
            </a:extLst>
          </p:cNvPr>
          <p:cNvSpPr>
            <a:spLocks noGrp="1"/>
          </p:cNvSpPr>
          <p:nvPr>
            <p:ph idx="1"/>
          </p:nvPr>
        </p:nvSpPr>
        <p:spPr>
          <a:xfrm>
            <a:off x="683369" y="1203158"/>
            <a:ext cx="7777448" cy="4997617"/>
          </a:xfrm>
        </p:spPr>
        <p:txBody>
          <a:bodyPr>
            <a:noAutofit/>
          </a:bodyPr>
          <a:lstStyle/>
          <a:p>
            <a:r>
              <a:rPr lang="en-GB" sz="2000" dirty="0"/>
              <a:t>The most effective schools provide more able and talented pupils with a high degree of autonomy within carefully structured longer-term planning.  </a:t>
            </a:r>
          </a:p>
          <a:p>
            <a:r>
              <a:rPr lang="en-GB" sz="2000" dirty="0"/>
              <a:t>Pupils are highly engaged independent learners.  They develop and apply advanced skills and knowledge confidently to new situations and across areas of learning.</a:t>
            </a:r>
          </a:p>
          <a:p>
            <a:r>
              <a:rPr lang="en-GB" sz="2000" dirty="0"/>
              <a:t>Enrichment approaches have a positive impact on pupils’ attainment and self-esteem</a:t>
            </a:r>
          </a:p>
          <a:p>
            <a:r>
              <a:rPr lang="en-GB" sz="2000" dirty="0"/>
              <a:t>Schools that provide exceptional challenge and support for more able and talented pupils have highly robust assessment approaches. These include clear and systematic procedures for the identification of pupils’ strengths using a wide range of information, setting rigorous targets and monitoring and tracking pupils’ progress and achievements effectively over time. </a:t>
            </a:r>
          </a:p>
          <a:p>
            <a:pPr marL="0" lvl="0" indent="0">
              <a:buNone/>
            </a:pPr>
            <a:r>
              <a:rPr lang="en-GB" altLang="en-US" sz="1600" b="1" dirty="0">
                <a:solidFill>
                  <a:prstClr val="black"/>
                </a:solidFill>
                <a:latin typeface="Calibri" panose="020F0502020204030204" pitchFamily="34" charset="0"/>
              </a:rPr>
              <a:t>Extracts from Estyn </a:t>
            </a:r>
            <a:r>
              <a:rPr lang="en-GB" altLang="en-US" sz="1600" b="1" dirty="0" smtClean="0">
                <a:solidFill>
                  <a:prstClr val="black"/>
                </a:solidFill>
                <a:latin typeface="Calibri" panose="020F0502020204030204" pitchFamily="34" charset="0"/>
              </a:rPr>
              <a:t>report, Supporting more able and talented pupils </a:t>
            </a:r>
            <a:r>
              <a:rPr lang="en-GB" altLang="en-US" sz="1600" b="1" dirty="0">
                <a:solidFill>
                  <a:prstClr val="black"/>
                </a:solidFill>
                <a:latin typeface="Calibri" panose="020F0502020204030204" pitchFamily="34" charset="0"/>
              </a:rPr>
              <a:t>(March 2018)</a:t>
            </a:r>
          </a:p>
        </p:txBody>
      </p:sp>
    </p:spTree>
    <p:extLst>
      <p:ext uri="{BB962C8B-B14F-4D97-AF65-F5344CB8AC3E}">
        <p14:creationId xmlns:p14="http://schemas.microsoft.com/office/powerpoint/2010/main" val="812564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723221" y="1676399"/>
            <a:ext cx="3579838" cy="3933825"/>
          </a:xfrm>
        </p:spPr>
        <p:txBody>
          <a:bodyPr anchor="ctr" anchorCtr="0">
            <a:normAutofit/>
          </a:bodyPr>
          <a:lstStyle/>
          <a:p>
            <a:r>
              <a:rPr lang="en-US" dirty="0"/>
              <a:t>Introducing the </a:t>
            </a:r>
            <a:br>
              <a:rPr lang="en-US" dirty="0"/>
            </a:br>
            <a:r>
              <a:rPr lang="en-US" dirty="0"/>
              <a:t>NACE Challenge Development </a:t>
            </a:r>
            <a:r>
              <a:rPr lang="en-US" dirty="0" err="1"/>
              <a:t>Programme</a:t>
            </a:r>
            <a:r>
              <a:rPr lang="en-US" dirty="0"/>
              <a:t>…</a:t>
            </a:r>
          </a:p>
        </p:txBody>
      </p:sp>
    </p:spTree>
    <p:extLst>
      <p:ext uri="{BB962C8B-B14F-4D97-AF65-F5344CB8AC3E}">
        <p14:creationId xmlns:p14="http://schemas.microsoft.com/office/powerpoint/2010/main" val="1082878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NACE Challenge Development Programme?</a:t>
            </a:r>
          </a:p>
        </p:txBody>
      </p:sp>
      <p:sp>
        <p:nvSpPr>
          <p:cNvPr id="3" name="Content Placeholder 2"/>
          <p:cNvSpPr>
            <a:spLocks noGrp="1"/>
          </p:cNvSpPr>
          <p:nvPr>
            <p:ph idx="1"/>
          </p:nvPr>
        </p:nvSpPr>
        <p:spPr>
          <a:xfrm>
            <a:off x="683369" y="1875596"/>
            <a:ext cx="7315322" cy="4325179"/>
          </a:xfrm>
        </p:spPr>
        <p:txBody>
          <a:bodyPr>
            <a:normAutofit fontScale="92500"/>
          </a:bodyPr>
          <a:lstStyle/>
          <a:p>
            <a:r>
              <a:rPr lang="en-GB" sz="2400" dirty="0"/>
              <a:t>A set of tools and services to support whole-school development, review and improvement in provision for more able learners, in the context of challenge for all.</a:t>
            </a:r>
          </a:p>
          <a:p>
            <a:r>
              <a:rPr lang="en-GB" sz="2400" dirty="0"/>
              <a:t>Centred on the NACE Challenge Framework.</a:t>
            </a:r>
          </a:p>
          <a:p>
            <a:r>
              <a:rPr lang="en-GB" sz="2400" dirty="0"/>
              <a:t>Designed to support schools already demonstrating good or outstanding provision for the more able, and schools for whom this is a key action point for improvement.</a:t>
            </a:r>
          </a:p>
          <a:p>
            <a:r>
              <a:rPr lang="en-GB" sz="2400" dirty="0"/>
              <a:t>Regularly reviewed to align with expectations in the Ofsted evaluation </a:t>
            </a:r>
            <a:r>
              <a:rPr lang="en-GB" sz="2400" dirty="0" smtClean="0"/>
              <a:t>schedule, the new </a:t>
            </a:r>
            <a:r>
              <a:rPr lang="en-GB" sz="2400" smtClean="0"/>
              <a:t>Estyn framework </a:t>
            </a:r>
            <a:r>
              <a:rPr lang="en-GB" sz="2400" dirty="0"/>
              <a:t>and other areas of emphasis in school improvement and accountability.</a:t>
            </a:r>
          </a:p>
          <a:p>
            <a:r>
              <a:rPr lang="en-GB" sz="2400" dirty="0"/>
              <a:t>Can lead to accreditation through the NACE Challenge Award.</a:t>
            </a:r>
          </a:p>
          <a:p>
            <a:pPr marL="0" indent="0">
              <a:buNone/>
            </a:pPr>
            <a:endParaRPr lang="en-GB" sz="1800" dirty="0"/>
          </a:p>
          <a:p>
            <a:pPr marL="0" indent="0">
              <a:buNone/>
            </a:pPr>
            <a:endParaRPr lang="en-US" sz="1800" dirty="0"/>
          </a:p>
        </p:txBody>
      </p:sp>
    </p:spTree>
    <p:extLst>
      <p:ext uri="{BB962C8B-B14F-4D97-AF65-F5344CB8AC3E}">
        <p14:creationId xmlns:p14="http://schemas.microsoft.com/office/powerpoint/2010/main" val="3109031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The NACE Challenge Development Programme offers:</a:t>
            </a:r>
          </a:p>
        </p:txBody>
      </p:sp>
      <p:sp>
        <p:nvSpPr>
          <p:cNvPr id="3" name="Content Placeholder 2"/>
          <p:cNvSpPr>
            <a:spLocks noGrp="1"/>
          </p:cNvSpPr>
          <p:nvPr>
            <p:ph idx="1"/>
          </p:nvPr>
        </p:nvSpPr>
        <p:spPr>
          <a:xfrm>
            <a:off x="683369" y="1875596"/>
            <a:ext cx="7315322" cy="4325179"/>
          </a:xfrm>
        </p:spPr>
        <p:txBody>
          <a:bodyPr>
            <a:normAutofit/>
          </a:bodyPr>
          <a:lstStyle/>
          <a:p>
            <a:r>
              <a:rPr lang="en-GB" sz="2400" dirty="0"/>
              <a:t>NACE Challenge Framework and supporting materials;</a:t>
            </a:r>
          </a:p>
          <a:p>
            <a:r>
              <a:rPr lang="en-GB" sz="2400" dirty="0"/>
              <a:t>Access to exclusive online resources through the NACE website;</a:t>
            </a:r>
          </a:p>
          <a:p>
            <a:r>
              <a:rPr lang="en-GB" sz="2400" dirty="0"/>
              <a:t>Bespoke consultancy;</a:t>
            </a:r>
          </a:p>
          <a:p>
            <a:r>
              <a:rPr lang="en-GB" sz="2400" dirty="0"/>
              <a:t>Bespoke CPD workshops in school;</a:t>
            </a:r>
          </a:p>
          <a:p>
            <a:r>
              <a:rPr lang="en-GB" sz="2400" dirty="0"/>
              <a:t>Opportunity to apply for accreditation through the NACE Challenge Award;</a:t>
            </a:r>
          </a:p>
          <a:p>
            <a:r>
              <a:rPr lang="en-GB" sz="2400" dirty="0"/>
              <a:t>Access to a community of likeminded schools and professionals.</a:t>
            </a:r>
          </a:p>
          <a:p>
            <a:endParaRPr lang="en-GB" sz="2000" dirty="0"/>
          </a:p>
          <a:p>
            <a:pPr marL="0" indent="0">
              <a:buNone/>
            </a:pPr>
            <a:endParaRPr lang="en-GB" sz="1800" dirty="0"/>
          </a:p>
          <a:p>
            <a:pPr marL="0" indent="0">
              <a:buNone/>
            </a:pPr>
            <a:endParaRPr lang="en-US" sz="1800" dirty="0"/>
          </a:p>
        </p:txBody>
      </p:sp>
    </p:spTree>
    <p:extLst>
      <p:ext uri="{BB962C8B-B14F-4D97-AF65-F5344CB8AC3E}">
        <p14:creationId xmlns:p14="http://schemas.microsoft.com/office/powerpoint/2010/main" val="14290498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NACE Challenge Framework</a:t>
            </a:r>
          </a:p>
        </p:txBody>
      </p:sp>
      <p:sp>
        <p:nvSpPr>
          <p:cNvPr id="3" name="Content Placeholder 2"/>
          <p:cNvSpPr>
            <a:spLocks noGrp="1"/>
          </p:cNvSpPr>
          <p:nvPr>
            <p:ph idx="1"/>
          </p:nvPr>
        </p:nvSpPr>
        <p:spPr>
          <a:xfrm>
            <a:off x="683369" y="1875596"/>
            <a:ext cx="7315322" cy="4325179"/>
          </a:xfrm>
        </p:spPr>
        <p:txBody>
          <a:bodyPr>
            <a:normAutofit/>
          </a:bodyPr>
          <a:lstStyle/>
          <a:p>
            <a:r>
              <a:rPr lang="en-GB" sz="2000" dirty="0"/>
              <a:t>An established tool for whole-school review, self-evaluation and improvement in provision for more able learners</a:t>
            </a:r>
          </a:p>
          <a:p>
            <a:r>
              <a:rPr lang="en-GB" sz="2000" dirty="0"/>
              <a:t>Based on the six interconnected elements which form the foundations of the NACE Challenge Development Programme:</a:t>
            </a:r>
          </a:p>
          <a:p>
            <a:pPr marL="0" indent="0">
              <a:buNone/>
            </a:pPr>
            <a:endParaRPr lang="en-US" sz="1800" dirty="0"/>
          </a:p>
          <a:p>
            <a:pPr marL="0" indent="0">
              <a:buNone/>
            </a:pPr>
            <a:r>
              <a:rPr lang="en-US" sz="1800" b="1" dirty="0"/>
              <a:t>1. Leadership and governance</a:t>
            </a:r>
          </a:p>
          <a:p>
            <a:pPr marL="0" indent="0">
              <a:buNone/>
            </a:pPr>
            <a:r>
              <a:rPr lang="en-US" sz="1800" b="1" dirty="0"/>
              <a:t>2. Identification and transition</a:t>
            </a:r>
          </a:p>
          <a:p>
            <a:pPr marL="0" indent="0">
              <a:buNone/>
            </a:pPr>
            <a:r>
              <a:rPr lang="en-US" sz="1800" b="1" dirty="0"/>
              <a:t>3. Curriculum, teaching and support</a:t>
            </a:r>
          </a:p>
          <a:p>
            <a:pPr marL="0" indent="0">
              <a:buNone/>
            </a:pPr>
            <a:r>
              <a:rPr lang="en-US" sz="1800" b="1" dirty="0"/>
              <a:t>4. Professional development</a:t>
            </a:r>
          </a:p>
          <a:p>
            <a:pPr marL="0" indent="0">
              <a:buNone/>
            </a:pPr>
            <a:r>
              <a:rPr lang="en-US" sz="1800" b="1" dirty="0"/>
              <a:t>5. Communication and partnership</a:t>
            </a:r>
          </a:p>
          <a:p>
            <a:pPr marL="0" indent="0">
              <a:buNone/>
            </a:pPr>
            <a:r>
              <a:rPr lang="en-US" sz="1800" b="1" dirty="0"/>
              <a:t>6. Monitoring and evaluation</a:t>
            </a:r>
            <a:endParaRPr lang="en-GB" sz="2000" b="1" dirty="0"/>
          </a:p>
        </p:txBody>
      </p:sp>
      <p:pic>
        <p:nvPicPr>
          <p:cNvPr id="7" name="Picture 6">
            <a:extLst>
              <a:ext uri="{FF2B5EF4-FFF2-40B4-BE49-F238E27FC236}">
                <a16:creationId xmlns="" xmlns:a16="http://schemas.microsoft.com/office/drawing/2014/main" id="{F77F417C-787A-498F-A337-D2458222739B}"/>
              </a:ext>
            </a:extLst>
          </p:cNvPr>
          <p:cNvPicPr>
            <a:picLocks noChangeAspect="1"/>
          </p:cNvPicPr>
          <p:nvPr/>
        </p:nvPicPr>
        <p:blipFill>
          <a:blip r:embed="rId3"/>
          <a:stretch>
            <a:fillRect/>
          </a:stretch>
        </p:blipFill>
        <p:spPr>
          <a:xfrm>
            <a:off x="4341030" y="3298927"/>
            <a:ext cx="2947623" cy="2758974"/>
          </a:xfrm>
          <a:prstGeom prst="rect">
            <a:avLst/>
          </a:prstGeom>
        </p:spPr>
      </p:pic>
    </p:spTree>
    <p:extLst>
      <p:ext uri="{BB962C8B-B14F-4D97-AF65-F5344CB8AC3E}">
        <p14:creationId xmlns:p14="http://schemas.microsoft.com/office/powerpoint/2010/main" val="4029418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723221" y="1657350"/>
            <a:ext cx="3579838" cy="3981450"/>
          </a:xfrm>
        </p:spPr>
        <p:txBody>
          <a:bodyPr anchor="ctr" anchorCtr="0">
            <a:normAutofit/>
          </a:bodyPr>
          <a:lstStyle/>
          <a:p>
            <a:r>
              <a:rPr lang="en-US" dirty="0"/>
              <a:t>Six key elements…</a:t>
            </a:r>
          </a:p>
        </p:txBody>
      </p:sp>
    </p:spTree>
    <p:extLst>
      <p:ext uri="{BB962C8B-B14F-4D97-AF65-F5344CB8AC3E}">
        <p14:creationId xmlns:p14="http://schemas.microsoft.com/office/powerpoint/2010/main" val="11970332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17C04456-3221-420C-9463-C1053D31A7CA}"/>
              </a:ext>
            </a:extLst>
          </p:cNvPr>
          <p:cNvSpPr>
            <a:spLocks noGrp="1"/>
          </p:cNvSpPr>
          <p:nvPr>
            <p:ph type="title"/>
          </p:nvPr>
        </p:nvSpPr>
        <p:spPr/>
        <p:txBody>
          <a:bodyPr/>
          <a:lstStyle/>
          <a:p>
            <a:r>
              <a:rPr lang="en-GB" dirty="0"/>
              <a:t>Element 1: </a:t>
            </a:r>
            <a:r>
              <a:rPr lang="en-GB" dirty="0">
                <a:solidFill>
                  <a:srgbClr val="000000"/>
                </a:solidFill>
                <a:ea typeface="Cambria"/>
                <a:cs typeface="Times New Roman"/>
              </a:rPr>
              <a:t>Leadership and governance</a:t>
            </a:r>
          </a:p>
        </p:txBody>
      </p:sp>
      <p:sp>
        <p:nvSpPr>
          <p:cNvPr id="5" name="Content Placeholder 4">
            <a:extLst>
              <a:ext uri="{FF2B5EF4-FFF2-40B4-BE49-F238E27FC236}">
                <a16:creationId xmlns="" xmlns:a16="http://schemas.microsoft.com/office/drawing/2014/main" id="{8CE47E8D-6446-48ED-9125-A354D57217DB}"/>
              </a:ext>
            </a:extLst>
          </p:cNvPr>
          <p:cNvSpPr>
            <a:spLocks noGrp="1"/>
          </p:cNvSpPr>
          <p:nvPr>
            <p:ph idx="1"/>
          </p:nvPr>
        </p:nvSpPr>
        <p:spPr>
          <a:xfrm>
            <a:off x="684213" y="1875596"/>
            <a:ext cx="7776604" cy="4325179"/>
          </a:xfrm>
        </p:spPr>
        <p:txBody>
          <a:bodyPr>
            <a:normAutofit/>
          </a:bodyPr>
          <a:lstStyle/>
          <a:p>
            <a:pPr marL="0" indent="0" fontAlgn="t">
              <a:buNone/>
            </a:pPr>
            <a:r>
              <a:rPr lang="en-GB" sz="3200" dirty="0"/>
              <a:t>There is a </a:t>
            </a:r>
            <a:r>
              <a:rPr lang="en-GB" sz="3200" b="1" dirty="0"/>
              <a:t>commitment to more able learners </a:t>
            </a:r>
            <a:r>
              <a:rPr lang="en-GB" sz="3200" dirty="0"/>
              <a:t>from senior leadership, all leaders, governors and teachers, supported by a </a:t>
            </a:r>
            <a:r>
              <a:rPr lang="en-GB" sz="3200" b="1" dirty="0"/>
              <a:t>policy, targets and action plan</a:t>
            </a:r>
            <a:r>
              <a:rPr lang="en-GB" sz="3200" dirty="0"/>
              <a:t>, leading to an ethos where </a:t>
            </a:r>
            <a:r>
              <a:rPr lang="en-GB" sz="3200" b="1" dirty="0"/>
              <a:t>high achievement is valued and success is celebrated</a:t>
            </a:r>
            <a:r>
              <a:rPr lang="en-GB" sz="3200" dirty="0"/>
              <a:t>.</a:t>
            </a:r>
          </a:p>
          <a:p>
            <a:pPr marL="0" indent="0">
              <a:lnSpc>
                <a:spcPct val="100000"/>
              </a:lnSpc>
              <a:spcBef>
                <a:spcPts val="0"/>
              </a:spcBef>
              <a:buNone/>
            </a:pPr>
            <a:endParaRPr lang="en-GB" sz="1900" b="1" dirty="0">
              <a:solidFill>
                <a:schemeClr val="dk1"/>
              </a:solidFill>
            </a:endParaRPr>
          </a:p>
          <a:p>
            <a:pPr marL="0" indent="0" fontAlgn="t">
              <a:buNone/>
            </a:pPr>
            <a:endParaRPr lang="en-GB" sz="1900" dirty="0"/>
          </a:p>
          <a:p>
            <a:pPr marL="0" indent="0">
              <a:buNone/>
            </a:pPr>
            <a:endParaRPr lang="en-GB" dirty="0"/>
          </a:p>
        </p:txBody>
      </p:sp>
    </p:spTree>
    <p:extLst>
      <p:ext uri="{BB962C8B-B14F-4D97-AF65-F5344CB8AC3E}">
        <p14:creationId xmlns:p14="http://schemas.microsoft.com/office/powerpoint/2010/main" val="12786127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 xmlns:a16="http://schemas.microsoft.com/office/drawing/2014/main" id="{8CE47E8D-6446-48ED-9125-A354D57217DB}"/>
              </a:ext>
            </a:extLst>
          </p:cNvPr>
          <p:cNvSpPr>
            <a:spLocks noGrp="1"/>
          </p:cNvSpPr>
          <p:nvPr>
            <p:ph idx="1"/>
          </p:nvPr>
        </p:nvSpPr>
        <p:spPr>
          <a:xfrm>
            <a:off x="683369" y="1875596"/>
            <a:ext cx="7777448" cy="4325179"/>
          </a:xfrm>
        </p:spPr>
        <p:txBody>
          <a:bodyPr>
            <a:noAutofit/>
          </a:bodyPr>
          <a:lstStyle/>
          <a:p>
            <a:pPr marL="0" indent="0">
              <a:lnSpc>
                <a:spcPct val="100000"/>
              </a:lnSpc>
              <a:spcBef>
                <a:spcPts val="0"/>
              </a:spcBef>
              <a:buNone/>
            </a:pPr>
            <a:r>
              <a:rPr lang="en-GB" sz="3200" dirty="0"/>
              <a:t>There is a </a:t>
            </a:r>
            <a:r>
              <a:rPr lang="en-GB" sz="3200" b="1" dirty="0"/>
              <a:t>whole-school and systematic approach </a:t>
            </a:r>
            <a:r>
              <a:rPr lang="en-GB" sz="3200" dirty="0"/>
              <a:t>to the identification of more and exceptionally able learners, based on </a:t>
            </a:r>
            <a:r>
              <a:rPr lang="en-GB" sz="3200" b="1" dirty="0"/>
              <a:t>shared and principled criteria</a:t>
            </a:r>
            <a:r>
              <a:rPr lang="en-GB" sz="3200" dirty="0"/>
              <a:t>, and this is regularly reviewed.</a:t>
            </a:r>
          </a:p>
          <a:p>
            <a:pPr marL="0" indent="0">
              <a:buNone/>
            </a:pPr>
            <a:endParaRPr lang="en-GB" sz="1800" b="1" dirty="0"/>
          </a:p>
          <a:p>
            <a:pPr marL="0" indent="0">
              <a:lnSpc>
                <a:spcPct val="100000"/>
              </a:lnSpc>
              <a:spcBef>
                <a:spcPts val="0"/>
              </a:spcBef>
              <a:buNone/>
            </a:pPr>
            <a:endParaRPr lang="en-GB" sz="1800" dirty="0">
              <a:solidFill>
                <a:srgbClr val="000000"/>
              </a:solidFill>
              <a:ea typeface="Cambria"/>
              <a:cs typeface="Times New Roman"/>
            </a:endParaRPr>
          </a:p>
          <a:p>
            <a:pPr marL="0" indent="0">
              <a:lnSpc>
                <a:spcPct val="100000"/>
              </a:lnSpc>
              <a:spcBef>
                <a:spcPts val="0"/>
              </a:spcBef>
              <a:buNone/>
            </a:pPr>
            <a:endParaRPr lang="en-GB" sz="1800" dirty="0">
              <a:solidFill>
                <a:srgbClr val="000000"/>
              </a:solidFill>
              <a:ea typeface="Cambria"/>
              <a:cs typeface="Times New Roman"/>
            </a:endParaRPr>
          </a:p>
          <a:p>
            <a:pPr marL="0" indent="0">
              <a:buNone/>
            </a:pPr>
            <a:endParaRPr lang="en-GB" sz="1800" dirty="0"/>
          </a:p>
        </p:txBody>
      </p:sp>
      <p:sp>
        <p:nvSpPr>
          <p:cNvPr id="3" name="Title 2">
            <a:extLst>
              <a:ext uri="{FF2B5EF4-FFF2-40B4-BE49-F238E27FC236}">
                <a16:creationId xmlns="" xmlns:a16="http://schemas.microsoft.com/office/drawing/2014/main" id="{90D356AE-0983-4B04-8D3E-E0ACC55F5377}"/>
              </a:ext>
            </a:extLst>
          </p:cNvPr>
          <p:cNvSpPr>
            <a:spLocks noGrp="1"/>
          </p:cNvSpPr>
          <p:nvPr>
            <p:ph type="title"/>
          </p:nvPr>
        </p:nvSpPr>
        <p:spPr/>
        <p:txBody>
          <a:bodyPr/>
          <a:lstStyle/>
          <a:p>
            <a:r>
              <a:rPr lang="en-GB" dirty="0"/>
              <a:t>Element 2: Identification and transition</a:t>
            </a:r>
          </a:p>
        </p:txBody>
      </p:sp>
    </p:spTree>
    <p:extLst>
      <p:ext uri="{BB962C8B-B14F-4D97-AF65-F5344CB8AC3E}">
        <p14:creationId xmlns:p14="http://schemas.microsoft.com/office/powerpoint/2010/main" val="1864184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 xmlns:a16="http://schemas.microsoft.com/office/drawing/2014/main" id="{8CE47E8D-6446-48ED-9125-A354D57217DB}"/>
              </a:ext>
            </a:extLst>
          </p:cNvPr>
          <p:cNvSpPr>
            <a:spLocks noGrp="1"/>
          </p:cNvSpPr>
          <p:nvPr>
            <p:ph idx="1"/>
          </p:nvPr>
        </p:nvSpPr>
        <p:spPr>
          <a:xfrm>
            <a:off x="683369" y="1875596"/>
            <a:ext cx="7777448" cy="4325179"/>
          </a:xfrm>
        </p:spPr>
        <p:txBody>
          <a:bodyPr>
            <a:noAutofit/>
          </a:bodyPr>
          <a:lstStyle/>
          <a:p>
            <a:pPr marL="0" indent="0">
              <a:lnSpc>
                <a:spcPct val="100000"/>
              </a:lnSpc>
              <a:spcBef>
                <a:spcPts val="0"/>
              </a:spcBef>
              <a:buNone/>
            </a:pPr>
            <a:r>
              <a:rPr lang="en-GB" sz="2400" b="1" dirty="0">
                <a:solidFill>
                  <a:srgbClr val="000000"/>
                </a:solidFill>
                <a:ea typeface="Cambria"/>
                <a:cs typeface="Times New Roman"/>
              </a:rPr>
              <a:t>3a. </a:t>
            </a:r>
            <a:r>
              <a:rPr lang="en-GB" sz="2400" dirty="0">
                <a:solidFill>
                  <a:srgbClr val="000000"/>
                </a:solidFill>
                <a:ea typeface="Cambria"/>
                <a:cs typeface="Times New Roman"/>
              </a:rPr>
              <a:t>Teaching, learning and assessment, enrichment resources and wider learning opportunities provide </a:t>
            </a:r>
            <a:r>
              <a:rPr lang="en-GB" sz="2400" b="1" dirty="0">
                <a:solidFill>
                  <a:srgbClr val="000000"/>
                </a:solidFill>
                <a:ea typeface="Cambria"/>
                <a:cs typeface="Times New Roman"/>
              </a:rPr>
              <a:t>challenge for all</a:t>
            </a:r>
            <a:r>
              <a:rPr lang="en-GB" sz="2400" dirty="0">
                <a:solidFill>
                  <a:srgbClr val="000000"/>
                </a:solidFill>
                <a:ea typeface="Cambria"/>
                <a:cs typeface="Times New Roman"/>
              </a:rPr>
              <a:t>, particularly more able learners.</a:t>
            </a:r>
          </a:p>
          <a:p>
            <a:pPr marL="0" indent="0">
              <a:lnSpc>
                <a:spcPct val="100000"/>
              </a:lnSpc>
              <a:spcBef>
                <a:spcPts val="0"/>
              </a:spcBef>
              <a:buNone/>
            </a:pPr>
            <a:endParaRPr lang="en-GB" sz="2400" dirty="0">
              <a:solidFill>
                <a:srgbClr val="000000"/>
              </a:solidFill>
              <a:ea typeface="Cambria"/>
              <a:cs typeface="Times New Roman"/>
            </a:endParaRPr>
          </a:p>
          <a:p>
            <a:pPr marL="0" indent="0">
              <a:lnSpc>
                <a:spcPct val="100000"/>
              </a:lnSpc>
              <a:spcBef>
                <a:spcPts val="0"/>
              </a:spcBef>
              <a:buNone/>
            </a:pPr>
            <a:r>
              <a:rPr lang="en-GB" sz="2400" b="1" dirty="0">
                <a:solidFill>
                  <a:srgbClr val="000000"/>
                </a:solidFill>
                <a:ea typeface="Cambria"/>
                <a:cs typeface="Times New Roman"/>
              </a:rPr>
              <a:t>3b. </a:t>
            </a:r>
            <a:r>
              <a:rPr lang="en-GB" sz="2400" dirty="0">
                <a:solidFill>
                  <a:srgbClr val="000000"/>
                </a:solidFill>
                <a:ea typeface="Cambria"/>
                <a:cs typeface="Times New Roman"/>
              </a:rPr>
              <a:t>The curriculum offers </a:t>
            </a:r>
            <a:r>
              <a:rPr lang="en-GB" sz="2400" b="1" dirty="0">
                <a:solidFill>
                  <a:srgbClr val="000000"/>
                </a:solidFill>
                <a:ea typeface="Cambria"/>
                <a:cs typeface="Times New Roman"/>
              </a:rPr>
              <a:t>breadth, depth and flexibility </a:t>
            </a:r>
            <a:r>
              <a:rPr lang="en-GB" sz="2400" dirty="0">
                <a:solidFill>
                  <a:srgbClr val="000000"/>
                </a:solidFill>
                <a:ea typeface="Cambria"/>
                <a:cs typeface="Times New Roman"/>
              </a:rPr>
              <a:t>alongside organisational strategies and systems to meet the needs of more and exceptionally able learners.</a:t>
            </a:r>
          </a:p>
          <a:p>
            <a:pPr marL="0" indent="0">
              <a:lnSpc>
                <a:spcPct val="100000"/>
              </a:lnSpc>
              <a:spcBef>
                <a:spcPts val="0"/>
              </a:spcBef>
              <a:buNone/>
            </a:pPr>
            <a:endParaRPr lang="en-GB" sz="2400" dirty="0">
              <a:solidFill>
                <a:srgbClr val="000000"/>
              </a:solidFill>
              <a:ea typeface="Cambria"/>
              <a:cs typeface="Times New Roman"/>
            </a:endParaRPr>
          </a:p>
          <a:p>
            <a:pPr marL="0" indent="0">
              <a:lnSpc>
                <a:spcPct val="100000"/>
              </a:lnSpc>
              <a:spcBef>
                <a:spcPts val="0"/>
              </a:spcBef>
              <a:buNone/>
            </a:pPr>
            <a:r>
              <a:rPr lang="en-GB" sz="2400" b="1" dirty="0">
                <a:solidFill>
                  <a:srgbClr val="000000"/>
                </a:solidFill>
                <a:ea typeface="Cambria"/>
                <a:cs typeface="Times New Roman"/>
              </a:rPr>
              <a:t>3c. </a:t>
            </a:r>
            <a:r>
              <a:rPr lang="en-GB" sz="2400" dirty="0">
                <a:solidFill>
                  <a:srgbClr val="000000"/>
                </a:solidFill>
                <a:ea typeface="Cambria"/>
                <a:cs typeface="Times New Roman"/>
              </a:rPr>
              <a:t>Provision includes </a:t>
            </a:r>
            <a:r>
              <a:rPr lang="en-GB" sz="2400" b="1" dirty="0">
                <a:solidFill>
                  <a:srgbClr val="000000"/>
                </a:solidFill>
                <a:ea typeface="Cambria"/>
                <a:cs typeface="Times New Roman"/>
              </a:rPr>
              <a:t>social and emotional support </a:t>
            </a:r>
            <a:r>
              <a:rPr lang="en-GB" sz="2400" dirty="0">
                <a:solidFill>
                  <a:srgbClr val="000000"/>
                </a:solidFill>
                <a:ea typeface="Cambria"/>
                <a:cs typeface="Times New Roman"/>
              </a:rPr>
              <a:t>for more able learners, and includes access to appropriate information, advice and guidance.</a:t>
            </a:r>
          </a:p>
          <a:p>
            <a:pPr marL="0" indent="0">
              <a:lnSpc>
                <a:spcPct val="100000"/>
              </a:lnSpc>
              <a:spcBef>
                <a:spcPts val="0"/>
              </a:spcBef>
              <a:buNone/>
            </a:pPr>
            <a:endParaRPr lang="en-GB" sz="1800" dirty="0">
              <a:solidFill>
                <a:srgbClr val="000000"/>
              </a:solidFill>
              <a:ea typeface="Cambria"/>
              <a:cs typeface="Times New Roman"/>
            </a:endParaRPr>
          </a:p>
          <a:p>
            <a:pPr marL="0" indent="0">
              <a:lnSpc>
                <a:spcPct val="100000"/>
              </a:lnSpc>
              <a:spcBef>
                <a:spcPts val="0"/>
              </a:spcBef>
              <a:buNone/>
            </a:pPr>
            <a:endParaRPr lang="en-GB" sz="1800" dirty="0">
              <a:solidFill>
                <a:srgbClr val="000000"/>
              </a:solidFill>
              <a:ea typeface="Cambria"/>
              <a:cs typeface="Times New Roman"/>
            </a:endParaRPr>
          </a:p>
          <a:p>
            <a:pPr marL="0" indent="0">
              <a:buNone/>
            </a:pPr>
            <a:endParaRPr lang="en-GB" sz="1800" dirty="0"/>
          </a:p>
        </p:txBody>
      </p:sp>
      <p:sp>
        <p:nvSpPr>
          <p:cNvPr id="7" name="Title 6">
            <a:extLst>
              <a:ext uri="{FF2B5EF4-FFF2-40B4-BE49-F238E27FC236}">
                <a16:creationId xmlns="" xmlns:a16="http://schemas.microsoft.com/office/drawing/2014/main" id="{17C04456-3221-420C-9463-C1053D31A7CA}"/>
              </a:ext>
            </a:extLst>
          </p:cNvPr>
          <p:cNvSpPr>
            <a:spLocks noGrp="1"/>
          </p:cNvSpPr>
          <p:nvPr>
            <p:ph type="title"/>
          </p:nvPr>
        </p:nvSpPr>
        <p:spPr/>
        <p:txBody>
          <a:bodyPr/>
          <a:lstStyle/>
          <a:p>
            <a:r>
              <a:rPr lang="en-GB" dirty="0"/>
              <a:t>Element 3: </a:t>
            </a:r>
            <a:r>
              <a:rPr lang="en-GB" dirty="0">
                <a:solidFill>
                  <a:srgbClr val="000000"/>
                </a:solidFill>
                <a:ea typeface="Cambria"/>
                <a:cs typeface="Times New Roman"/>
              </a:rPr>
              <a:t>Curriculum, teaching and support</a:t>
            </a:r>
          </a:p>
        </p:txBody>
      </p:sp>
    </p:spTree>
    <p:extLst>
      <p:ext uri="{BB962C8B-B14F-4D97-AF65-F5344CB8AC3E}">
        <p14:creationId xmlns:p14="http://schemas.microsoft.com/office/powerpoint/2010/main" val="3526749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 xmlns:a16="http://schemas.microsoft.com/office/drawing/2014/main" id="{8CE47E8D-6446-48ED-9125-A354D57217DB}"/>
              </a:ext>
            </a:extLst>
          </p:cNvPr>
          <p:cNvSpPr>
            <a:spLocks noGrp="1"/>
          </p:cNvSpPr>
          <p:nvPr>
            <p:ph idx="1"/>
          </p:nvPr>
        </p:nvSpPr>
        <p:spPr>
          <a:xfrm>
            <a:off x="683369" y="1875596"/>
            <a:ext cx="7777448" cy="4325179"/>
          </a:xfrm>
        </p:spPr>
        <p:txBody>
          <a:bodyPr>
            <a:noAutofit/>
          </a:bodyPr>
          <a:lstStyle/>
          <a:p>
            <a:pPr marL="0" indent="0">
              <a:lnSpc>
                <a:spcPct val="100000"/>
              </a:lnSpc>
              <a:spcAft>
                <a:spcPts val="0"/>
              </a:spcAft>
              <a:buNone/>
            </a:pPr>
            <a:r>
              <a:rPr lang="en-GB" sz="3200" dirty="0">
                <a:solidFill>
                  <a:srgbClr val="000000"/>
                </a:solidFill>
                <a:ea typeface="Cambria"/>
                <a:cs typeface="Times New Roman"/>
              </a:rPr>
              <a:t>There is a commitment to, and action for, </a:t>
            </a:r>
            <a:r>
              <a:rPr lang="en-GB" sz="3200" b="1" dirty="0">
                <a:solidFill>
                  <a:srgbClr val="000000"/>
                </a:solidFill>
                <a:ea typeface="Cambria"/>
                <a:cs typeface="Times New Roman"/>
              </a:rPr>
              <a:t>improving the skills of all staff </a:t>
            </a:r>
            <a:r>
              <a:rPr lang="en-GB" sz="3200" dirty="0">
                <a:solidFill>
                  <a:srgbClr val="000000"/>
                </a:solidFill>
                <a:ea typeface="Cambria"/>
                <a:cs typeface="Times New Roman"/>
              </a:rPr>
              <a:t>in the school to </a:t>
            </a:r>
            <a:r>
              <a:rPr lang="en-GB" sz="3200" b="1" dirty="0">
                <a:solidFill>
                  <a:srgbClr val="000000"/>
                </a:solidFill>
                <a:ea typeface="Cambria"/>
                <a:cs typeface="Times New Roman"/>
              </a:rPr>
              <a:t>achieve excellence in meeting the needs of more able learners</a:t>
            </a:r>
            <a:r>
              <a:rPr lang="en-GB" sz="3200" dirty="0">
                <a:solidFill>
                  <a:srgbClr val="000000"/>
                </a:solidFill>
                <a:ea typeface="Cambria"/>
                <a:cs typeface="Times New Roman"/>
              </a:rPr>
              <a:t>.</a:t>
            </a:r>
          </a:p>
          <a:p>
            <a:pPr marL="0" indent="0">
              <a:lnSpc>
                <a:spcPct val="100000"/>
              </a:lnSpc>
              <a:spcBef>
                <a:spcPts val="0"/>
              </a:spcBef>
              <a:buNone/>
            </a:pPr>
            <a:endParaRPr lang="en-GB" sz="1800" dirty="0">
              <a:solidFill>
                <a:srgbClr val="000000"/>
              </a:solidFill>
              <a:ea typeface="Cambria"/>
              <a:cs typeface="Times New Roman"/>
            </a:endParaRPr>
          </a:p>
          <a:p>
            <a:pPr marL="0" indent="0">
              <a:lnSpc>
                <a:spcPct val="100000"/>
              </a:lnSpc>
              <a:spcBef>
                <a:spcPts val="0"/>
              </a:spcBef>
              <a:buNone/>
            </a:pPr>
            <a:endParaRPr lang="en-GB" sz="1800" dirty="0">
              <a:solidFill>
                <a:srgbClr val="000000"/>
              </a:solidFill>
              <a:ea typeface="Cambria"/>
              <a:cs typeface="Times New Roman"/>
            </a:endParaRPr>
          </a:p>
          <a:p>
            <a:pPr marL="0" indent="0">
              <a:buNone/>
            </a:pPr>
            <a:endParaRPr lang="en-GB" sz="1800" dirty="0"/>
          </a:p>
        </p:txBody>
      </p:sp>
      <p:sp>
        <p:nvSpPr>
          <p:cNvPr id="7" name="Title 6">
            <a:extLst>
              <a:ext uri="{FF2B5EF4-FFF2-40B4-BE49-F238E27FC236}">
                <a16:creationId xmlns="" xmlns:a16="http://schemas.microsoft.com/office/drawing/2014/main" id="{17C04456-3221-420C-9463-C1053D31A7CA}"/>
              </a:ext>
            </a:extLst>
          </p:cNvPr>
          <p:cNvSpPr>
            <a:spLocks noGrp="1"/>
          </p:cNvSpPr>
          <p:nvPr>
            <p:ph type="title"/>
          </p:nvPr>
        </p:nvSpPr>
        <p:spPr/>
        <p:txBody>
          <a:bodyPr/>
          <a:lstStyle/>
          <a:p>
            <a:r>
              <a:rPr lang="en-GB" dirty="0"/>
              <a:t>Element 4: </a:t>
            </a:r>
            <a:r>
              <a:rPr lang="en-GB" dirty="0">
                <a:solidFill>
                  <a:srgbClr val="000000"/>
                </a:solidFill>
                <a:ea typeface="Cambria"/>
                <a:cs typeface="Times New Roman"/>
              </a:rPr>
              <a:t>Professional development</a:t>
            </a:r>
          </a:p>
        </p:txBody>
      </p:sp>
    </p:spTree>
    <p:extLst>
      <p:ext uri="{BB962C8B-B14F-4D97-AF65-F5344CB8AC3E}">
        <p14:creationId xmlns:p14="http://schemas.microsoft.com/office/powerpoint/2010/main" val="1255087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 xmlns:a16="http://schemas.microsoft.com/office/drawing/2014/main" id="{8CE47E8D-6446-48ED-9125-A354D57217DB}"/>
              </a:ext>
            </a:extLst>
          </p:cNvPr>
          <p:cNvSpPr>
            <a:spLocks noGrp="1"/>
          </p:cNvSpPr>
          <p:nvPr>
            <p:ph idx="1"/>
          </p:nvPr>
        </p:nvSpPr>
        <p:spPr>
          <a:xfrm>
            <a:off x="683369" y="1875596"/>
            <a:ext cx="7777448" cy="4325179"/>
          </a:xfrm>
        </p:spPr>
        <p:txBody>
          <a:bodyPr>
            <a:noAutofit/>
          </a:bodyPr>
          <a:lstStyle/>
          <a:p>
            <a:pPr marL="0" indent="0">
              <a:spcAft>
                <a:spcPts val="1800"/>
              </a:spcAft>
              <a:buNone/>
            </a:pPr>
            <a:r>
              <a:rPr lang="en-GB" sz="2200" b="1" dirty="0">
                <a:solidFill>
                  <a:schemeClr val="dk1"/>
                </a:solidFill>
              </a:rPr>
              <a:t>5a. </a:t>
            </a:r>
            <a:r>
              <a:rPr lang="en-GB" sz="2200" dirty="0">
                <a:solidFill>
                  <a:schemeClr val="dk1"/>
                </a:solidFill>
              </a:rPr>
              <a:t>The school </a:t>
            </a:r>
            <a:r>
              <a:rPr lang="en-GB" sz="2200" b="1" dirty="0">
                <a:solidFill>
                  <a:schemeClr val="dk1"/>
                </a:solidFill>
              </a:rPr>
              <a:t>listens to and takes account of the views of more able learners</a:t>
            </a:r>
            <a:r>
              <a:rPr lang="en-GB" sz="2200" dirty="0">
                <a:solidFill>
                  <a:schemeClr val="dk1"/>
                </a:solidFill>
              </a:rPr>
              <a:t> within a wider context of active learner involvement in the school.</a:t>
            </a:r>
          </a:p>
          <a:p>
            <a:pPr marL="0" indent="0">
              <a:spcAft>
                <a:spcPts val="1800"/>
              </a:spcAft>
              <a:buNone/>
            </a:pPr>
            <a:r>
              <a:rPr lang="en-GB" sz="2200" b="1" dirty="0">
                <a:solidFill>
                  <a:schemeClr val="dk1"/>
                </a:solidFill>
              </a:rPr>
              <a:t>5b. </a:t>
            </a:r>
            <a:r>
              <a:rPr lang="en-GB" sz="2200" dirty="0">
                <a:solidFill>
                  <a:schemeClr val="dk1"/>
                </a:solidFill>
              </a:rPr>
              <a:t>The school </a:t>
            </a:r>
            <a:r>
              <a:rPr lang="en-GB" sz="2200" b="1" dirty="0">
                <a:solidFill>
                  <a:schemeClr val="dk1"/>
                </a:solidFill>
              </a:rPr>
              <a:t>listens to and takes account of the views of parents and carers</a:t>
            </a:r>
            <a:r>
              <a:rPr lang="en-GB" sz="2200" dirty="0">
                <a:solidFill>
                  <a:schemeClr val="dk1"/>
                </a:solidFill>
              </a:rPr>
              <a:t> of more able learners, keeping them informed and encouraging them to take responsibility for supporting their child’s learning outside school.</a:t>
            </a:r>
          </a:p>
          <a:p>
            <a:pPr marL="0" indent="0">
              <a:spcAft>
                <a:spcPts val="1800"/>
              </a:spcAft>
              <a:buNone/>
            </a:pPr>
            <a:r>
              <a:rPr lang="en-GB" sz="2200" b="1" dirty="0">
                <a:solidFill>
                  <a:schemeClr val="dk1"/>
                </a:solidFill>
              </a:rPr>
              <a:t>5c. </a:t>
            </a:r>
            <a:r>
              <a:rPr lang="en-GB" sz="2200" dirty="0">
                <a:solidFill>
                  <a:schemeClr val="dk1"/>
                </a:solidFill>
              </a:rPr>
              <a:t>The school works with </a:t>
            </a:r>
            <a:r>
              <a:rPr lang="en-GB" sz="2200" b="1" dirty="0">
                <a:solidFill>
                  <a:schemeClr val="dk1"/>
                </a:solidFill>
              </a:rPr>
              <a:t>partners and stakeholders</a:t>
            </a:r>
            <a:r>
              <a:rPr lang="en-GB" sz="2200" dirty="0">
                <a:solidFill>
                  <a:schemeClr val="dk1"/>
                </a:solidFill>
              </a:rPr>
              <a:t>, including other education providers, business and community partners, </a:t>
            </a:r>
            <a:br>
              <a:rPr lang="en-GB" sz="2200" dirty="0">
                <a:solidFill>
                  <a:schemeClr val="dk1"/>
                </a:solidFill>
              </a:rPr>
            </a:br>
            <a:r>
              <a:rPr lang="en-GB" sz="2200" dirty="0">
                <a:solidFill>
                  <a:schemeClr val="dk1"/>
                </a:solidFill>
              </a:rPr>
              <a:t>to </a:t>
            </a:r>
            <a:r>
              <a:rPr lang="en-GB" sz="2200" b="1" dirty="0">
                <a:solidFill>
                  <a:schemeClr val="dk1"/>
                </a:solidFill>
              </a:rPr>
              <a:t>enhance provision for more able learners</a:t>
            </a:r>
            <a:r>
              <a:rPr lang="en-GB" sz="2200" dirty="0">
                <a:solidFill>
                  <a:schemeClr val="dk1"/>
                </a:solidFill>
              </a:rPr>
              <a:t>.</a:t>
            </a:r>
            <a:endParaRPr lang="en-GB" sz="2200" dirty="0"/>
          </a:p>
        </p:txBody>
      </p:sp>
      <p:sp>
        <p:nvSpPr>
          <p:cNvPr id="7" name="Title 6">
            <a:extLst>
              <a:ext uri="{FF2B5EF4-FFF2-40B4-BE49-F238E27FC236}">
                <a16:creationId xmlns="" xmlns:a16="http://schemas.microsoft.com/office/drawing/2014/main" id="{17C04456-3221-420C-9463-C1053D31A7CA}"/>
              </a:ext>
            </a:extLst>
          </p:cNvPr>
          <p:cNvSpPr>
            <a:spLocks noGrp="1"/>
          </p:cNvSpPr>
          <p:nvPr>
            <p:ph type="title"/>
          </p:nvPr>
        </p:nvSpPr>
        <p:spPr/>
        <p:txBody>
          <a:bodyPr/>
          <a:lstStyle/>
          <a:p>
            <a:r>
              <a:rPr lang="en-GB" dirty="0"/>
              <a:t>Element 5: </a:t>
            </a:r>
            <a:r>
              <a:rPr lang="en-GB" dirty="0">
                <a:solidFill>
                  <a:schemeClr val="dk1"/>
                </a:solidFill>
              </a:rPr>
              <a:t>Communication and partnership</a:t>
            </a:r>
          </a:p>
        </p:txBody>
      </p:sp>
    </p:spTree>
    <p:extLst>
      <p:ext uri="{BB962C8B-B14F-4D97-AF65-F5344CB8AC3E}">
        <p14:creationId xmlns:p14="http://schemas.microsoft.com/office/powerpoint/2010/main" val="2263296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 xmlns:a16="http://schemas.microsoft.com/office/drawing/2014/main" id="{8CE47E8D-6446-48ED-9125-A354D57217DB}"/>
              </a:ext>
            </a:extLst>
          </p:cNvPr>
          <p:cNvSpPr>
            <a:spLocks noGrp="1"/>
          </p:cNvSpPr>
          <p:nvPr>
            <p:ph idx="1"/>
          </p:nvPr>
        </p:nvSpPr>
        <p:spPr/>
        <p:txBody>
          <a:bodyPr>
            <a:noAutofit/>
          </a:bodyPr>
          <a:lstStyle/>
          <a:p>
            <a:pPr marL="0" indent="0">
              <a:buNone/>
            </a:pPr>
            <a:r>
              <a:rPr lang="en-GB" sz="3200" dirty="0">
                <a:solidFill>
                  <a:srgbClr val="000000"/>
                </a:solidFill>
                <a:ea typeface="Cambria"/>
                <a:cs typeface="Times New Roman"/>
              </a:rPr>
              <a:t>There is a </a:t>
            </a:r>
            <a:r>
              <a:rPr lang="en-GB" sz="3200" b="1" dirty="0">
                <a:solidFill>
                  <a:srgbClr val="000000"/>
                </a:solidFill>
                <a:ea typeface="Cambria"/>
                <a:cs typeface="Times New Roman"/>
              </a:rPr>
              <a:t>highly effective quality assurance framework</a:t>
            </a:r>
            <a:r>
              <a:rPr lang="en-GB" sz="3200" dirty="0">
                <a:solidFill>
                  <a:srgbClr val="000000"/>
                </a:solidFill>
                <a:ea typeface="Cambria"/>
                <a:cs typeface="Times New Roman"/>
              </a:rPr>
              <a:t> for monitoring action plans and assessing the </a:t>
            </a:r>
            <a:r>
              <a:rPr lang="en-GB" sz="3200" b="1" dirty="0">
                <a:solidFill>
                  <a:srgbClr val="000000"/>
                </a:solidFill>
                <a:ea typeface="Cambria"/>
                <a:cs typeface="Times New Roman"/>
              </a:rPr>
              <a:t>effectiveness and impact </a:t>
            </a:r>
            <a:r>
              <a:rPr lang="en-GB" sz="3200" dirty="0">
                <a:solidFill>
                  <a:srgbClr val="000000"/>
                </a:solidFill>
                <a:ea typeface="Cambria"/>
                <a:cs typeface="Times New Roman"/>
              </a:rPr>
              <a:t>of the school’s policy for more and exceptionally able learners. </a:t>
            </a:r>
          </a:p>
          <a:p>
            <a:pPr marL="0" indent="0">
              <a:buNone/>
            </a:pPr>
            <a:endParaRPr lang="en-GB" sz="1600" dirty="0">
              <a:solidFill>
                <a:schemeClr val="dk1"/>
              </a:solidFill>
            </a:endParaRPr>
          </a:p>
          <a:p>
            <a:pPr marL="0" indent="0">
              <a:buNone/>
            </a:pPr>
            <a:endParaRPr lang="en-GB" sz="1600" dirty="0">
              <a:solidFill>
                <a:schemeClr val="dk1"/>
              </a:solidFill>
            </a:endParaRPr>
          </a:p>
          <a:p>
            <a:pPr marL="0" indent="0">
              <a:buNone/>
            </a:pPr>
            <a:endParaRPr lang="en-GB" sz="1600" dirty="0"/>
          </a:p>
        </p:txBody>
      </p:sp>
      <p:sp>
        <p:nvSpPr>
          <p:cNvPr id="7" name="Title 6">
            <a:extLst>
              <a:ext uri="{FF2B5EF4-FFF2-40B4-BE49-F238E27FC236}">
                <a16:creationId xmlns="" xmlns:a16="http://schemas.microsoft.com/office/drawing/2014/main" id="{17C04456-3221-420C-9463-C1053D31A7CA}"/>
              </a:ext>
            </a:extLst>
          </p:cNvPr>
          <p:cNvSpPr>
            <a:spLocks noGrp="1"/>
          </p:cNvSpPr>
          <p:nvPr>
            <p:ph type="title"/>
          </p:nvPr>
        </p:nvSpPr>
        <p:spPr/>
        <p:txBody>
          <a:bodyPr/>
          <a:lstStyle/>
          <a:p>
            <a:r>
              <a:rPr lang="en-GB" dirty="0">
                <a:solidFill>
                  <a:schemeClr val="dk1"/>
                </a:solidFill>
              </a:rPr>
              <a:t>Element 6: Monitoring and evaluation</a:t>
            </a:r>
          </a:p>
        </p:txBody>
      </p:sp>
    </p:spTree>
    <p:extLst>
      <p:ext uri="{BB962C8B-B14F-4D97-AF65-F5344CB8AC3E}">
        <p14:creationId xmlns:p14="http://schemas.microsoft.com/office/powerpoint/2010/main" val="1984051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723221" y="1638299"/>
            <a:ext cx="3579838" cy="4067175"/>
          </a:xfrm>
        </p:spPr>
        <p:txBody>
          <a:bodyPr anchor="ctr" anchorCtr="0">
            <a:normAutofit/>
          </a:bodyPr>
          <a:lstStyle/>
          <a:p>
            <a:r>
              <a:rPr lang="en-US" dirty="0"/>
              <a:t>Using the framework to support school improvement</a:t>
            </a:r>
          </a:p>
        </p:txBody>
      </p:sp>
    </p:spTree>
    <p:extLst>
      <p:ext uri="{BB962C8B-B14F-4D97-AF65-F5344CB8AC3E}">
        <p14:creationId xmlns:p14="http://schemas.microsoft.com/office/powerpoint/2010/main" val="13847836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spcBef>
                <a:spcPts val="0"/>
              </a:spcBef>
              <a:defRPr/>
            </a:pPr>
            <a:r>
              <a:rPr lang="en-GB" sz="3600" dirty="0"/>
              <a:t>Using the NACE Challenge Framework </a:t>
            </a:r>
            <a:br>
              <a:rPr lang="en-GB" sz="3600" dirty="0"/>
            </a:br>
            <a:r>
              <a:rPr lang="en-GB" sz="3600" dirty="0"/>
              <a:t>to support school improvement</a:t>
            </a:r>
          </a:p>
        </p:txBody>
      </p:sp>
      <p:sp>
        <p:nvSpPr>
          <p:cNvPr id="3" name="Content Placeholder 2"/>
          <p:cNvSpPr>
            <a:spLocks noGrp="1"/>
          </p:cNvSpPr>
          <p:nvPr>
            <p:ph idx="1"/>
          </p:nvPr>
        </p:nvSpPr>
        <p:spPr>
          <a:xfrm>
            <a:off x="683369" y="1875596"/>
            <a:ext cx="7777448" cy="4325179"/>
          </a:xfrm>
        </p:spPr>
        <p:txBody>
          <a:bodyPr>
            <a:noAutofit/>
          </a:bodyPr>
          <a:lstStyle/>
          <a:p>
            <a:pPr marL="0" indent="0">
              <a:lnSpc>
                <a:spcPct val="100000"/>
              </a:lnSpc>
              <a:buNone/>
            </a:pPr>
            <a:r>
              <a:rPr lang="en-GB" sz="2000" dirty="0"/>
              <a:t>The framework will support us in undertaking robust evaluation and producing informed, well-focused action planning. It will help us to:</a:t>
            </a:r>
          </a:p>
          <a:p>
            <a:pPr>
              <a:lnSpc>
                <a:spcPct val="100000"/>
              </a:lnSpc>
            </a:pPr>
            <a:r>
              <a:rPr lang="en-GB" sz="2000" dirty="0"/>
              <a:t>Create a </a:t>
            </a:r>
            <a:r>
              <a:rPr lang="en-GB" sz="2000" b="1" dirty="0"/>
              <a:t>whole-school ethos of high aspirations and expectations </a:t>
            </a:r>
            <a:r>
              <a:rPr lang="en-GB" sz="2000" dirty="0"/>
              <a:t>for </a:t>
            </a:r>
            <a:br>
              <a:rPr lang="en-GB" sz="2000" dirty="0"/>
            </a:br>
            <a:r>
              <a:rPr lang="en-GB" sz="2000" dirty="0"/>
              <a:t>all learners;</a:t>
            </a:r>
          </a:p>
          <a:p>
            <a:pPr>
              <a:lnSpc>
                <a:spcPct val="100000"/>
              </a:lnSpc>
            </a:pPr>
            <a:r>
              <a:rPr lang="en-GB" sz="2000" dirty="0"/>
              <a:t>Achieve </a:t>
            </a:r>
            <a:r>
              <a:rPr lang="en-GB" sz="2000" b="1" dirty="0"/>
              <a:t>consistency in quality provision</a:t>
            </a:r>
            <a:r>
              <a:rPr lang="en-GB" sz="2000" dirty="0"/>
              <a:t>: whole-school, phase and/or departments, and in day-to-day lessons;</a:t>
            </a:r>
          </a:p>
          <a:p>
            <a:pPr>
              <a:lnSpc>
                <a:spcPct val="100000"/>
              </a:lnSpc>
            </a:pPr>
            <a:r>
              <a:rPr lang="en-GB" sz="2000" b="1" dirty="0"/>
              <a:t>Plan and implement developments </a:t>
            </a:r>
            <a:r>
              <a:rPr lang="en-GB" sz="2000" dirty="0"/>
              <a:t>in quality of teaching and learning, underpinned by a cohesive CPD programme with measurable impact;</a:t>
            </a:r>
          </a:p>
          <a:p>
            <a:pPr>
              <a:lnSpc>
                <a:spcPct val="100000"/>
              </a:lnSpc>
            </a:pPr>
            <a:r>
              <a:rPr lang="en-GB" sz="2000" dirty="0"/>
              <a:t>Focus on partnerships with parents/carers, other schools and organisations to </a:t>
            </a:r>
            <a:r>
              <a:rPr lang="en-GB" sz="2000" b="1" dirty="0"/>
              <a:t>enrich and extend provision</a:t>
            </a:r>
            <a:r>
              <a:rPr lang="en-GB" sz="2000" dirty="0"/>
              <a:t>;</a:t>
            </a:r>
          </a:p>
          <a:p>
            <a:pPr>
              <a:lnSpc>
                <a:spcPct val="100000"/>
              </a:lnSpc>
            </a:pPr>
            <a:r>
              <a:rPr lang="en-GB" sz="2000" dirty="0"/>
              <a:t>Develop or strengthen </a:t>
            </a:r>
            <a:r>
              <a:rPr lang="en-GB" sz="2000" b="1" dirty="0"/>
              <a:t>impact-focused leadership and </a:t>
            </a:r>
            <a:br>
              <a:rPr lang="en-GB" sz="2000" b="1" dirty="0"/>
            </a:br>
            <a:r>
              <a:rPr lang="en-GB" sz="2000" b="1" dirty="0"/>
              <a:t>management</a:t>
            </a:r>
            <a:r>
              <a:rPr lang="en-GB" sz="2000" dirty="0"/>
              <a:t>.</a:t>
            </a:r>
          </a:p>
        </p:txBody>
      </p:sp>
    </p:spTree>
    <p:extLst>
      <p:ext uri="{BB962C8B-B14F-4D97-AF65-F5344CB8AC3E}">
        <p14:creationId xmlns:p14="http://schemas.microsoft.com/office/powerpoint/2010/main" val="20269469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spcBef>
                <a:spcPts val="0"/>
              </a:spcBef>
              <a:defRPr/>
            </a:pPr>
            <a:r>
              <a:rPr lang="en-GB" sz="3600" dirty="0"/>
              <a:t>Using the NACE Challenge Framework </a:t>
            </a:r>
            <a:br>
              <a:rPr lang="en-GB" sz="3600" dirty="0"/>
            </a:br>
            <a:r>
              <a:rPr lang="en-GB" sz="3600" dirty="0"/>
              <a:t>to support school improvement</a:t>
            </a:r>
          </a:p>
        </p:txBody>
      </p:sp>
      <p:sp>
        <p:nvSpPr>
          <p:cNvPr id="3" name="Content Placeholder 2"/>
          <p:cNvSpPr>
            <a:spLocks noGrp="1"/>
          </p:cNvSpPr>
          <p:nvPr>
            <p:ph idx="1"/>
          </p:nvPr>
        </p:nvSpPr>
        <p:spPr>
          <a:xfrm>
            <a:off x="683369" y="1875596"/>
            <a:ext cx="7777448" cy="4325179"/>
          </a:xfrm>
        </p:spPr>
        <p:txBody>
          <a:bodyPr>
            <a:noAutofit/>
          </a:bodyPr>
          <a:lstStyle/>
          <a:p>
            <a:pPr marL="0" indent="0">
              <a:lnSpc>
                <a:spcPct val="100000"/>
              </a:lnSpc>
              <a:buNone/>
            </a:pPr>
            <a:r>
              <a:rPr lang="en-GB" sz="2000" dirty="0"/>
              <a:t>The framework has a strong focus on day-to-day teaching and learning, and high expectations for staff and learners. It will help us to:</a:t>
            </a:r>
          </a:p>
          <a:p>
            <a:pPr>
              <a:lnSpc>
                <a:spcPct val="100000"/>
              </a:lnSpc>
            </a:pPr>
            <a:r>
              <a:rPr lang="en-GB" sz="2000" dirty="0"/>
              <a:t>Recognise </a:t>
            </a:r>
            <a:r>
              <a:rPr lang="en-GB" sz="2000" b="1" dirty="0"/>
              <a:t>academic and wider abilities </a:t>
            </a:r>
            <a:r>
              <a:rPr lang="en-GB" sz="2000" dirty="0"/>
              <a:t>and talents;</a:t>
            </a:r>
          </a:p>
          <a:p>
            <a:pPr>
              <a:lnSpc>
                <a:spcPct val="100000"/>
              </a:lnSpc>
            </a:pPr>
            <a:r>
              <a:rPr lang="en-GB" sz="2000" dirty="0"/>
              <a:t>Ensure an </a:t>
            </a:r>
            <a:r>
              <a:rPr lang="en-GB" sz="2000" b="1" dirty="0"/>
              <a:t>inclusive approach </a:t>
            </a:r>
            <a:r>
              <a:rPr lang="en-GB" sz="2000" dirty="0"/>
              <a:t>to stretch and challenge;</a:t>
            </a:r>
          </a:p>
          <a:p>
            <a:pPr>
              <a:lnSpc>
                <a:spcPct val="100000"/>
              </a:lnSpc>
            </a:pPr>
            <a:r>
              <a:rPr lang="en-GB" sz="2000" dirty="0"/>
              <a:t>Draw strongly on </a:t>
            </a:r>
            <a:r>
              <a:rPr lang="en-GB" sz="2000" b="1" dirty="0"/>
              <a:t>learner and parent voice</a:t>
            </a:r>
            <a:r>
              <a:rPr lang="en-GB" sz="2000" dirty="0"/>
              <a:t> and satisfaction as part of </a:t>
            </a:r>
            <a:br>
              <a:rPr lang="en-GB" sz="2000" dirty="0"/>
            </a:br>
            <a:r>
              <a:rPr lang="en-GB" sz="2000" dirty="0"/>
              <a:t>school improvement;</a:t>
            </a:r>
          </a:p>
          <a:p>
            <a:pPr>
              <a:lnSpc>
                <a:spcPct val="100000"/>
              </a:lnSpc>
            </a:pPr>
            <a:r>
              <a:rPr lang="en-GB" sz="2000" dirty="0"/>
              <a:t>Place a strong focus on </a:t>
            </a:r>
            <a:r>
              <a:rPr lang="en-GB" sz="2000" b="1" dirty="0"/>
              <a:t>tackling underachievement </a:t>
            </a:r>
            <a:r>
              <a:rPr lang="en-GB" sz="2000" dirty="0"/>
              <a:t>and creating a </a:t>
            </a:r>
            <a:br>
              <a:rPr lang="en-GB" sz="2000" dirty="0"/>
            </a:br>
            <a:r>
              <a:rPr lang="en-GB" sz="2000" dirty="0"/>
              <a:t>can-do ethos that raises standards for all; </a:t>
            </a:r>
          </a:p>
          <a:p>
            <a:pPr>
              <a:lnSpc>
                <a:spcPct val="100000"/>
              </a:lnSpc>
            </a:pPr>
            <a:r>
              <a:rPr lang="en-GB" sz="2000" dirty="0"/>
              <a:t>Support </a:t>
            </a:r>
            <a:r>
              <a:rPr lang="en-GB" sz="2000" b="1" dirty="0"/>
              <a:t>transition stages </a:t>
            </a:r>
            <a:r>
              <a:rPr lang="en-GB" sz="2000" dirty="0"/>
              <a:t>by providing a common approach.</a:t>
            </a:r>
          </a:p>
          <a:p>
            <a:pPr marL="0" indent="0">
              <a:lnSpc>
                <a:spcPct val="100000"/>
              </a:lnSpc>
              <a:buNone/>
            </a:pPr>
            <a:endParaRPr lang="en-GB" sz="1800" dirty="0"/>
          </a:p>
        </p:txBody>
      </p:sp>
    </p:spTree>
    <p:extLst>
      <p:ext uri="{BB962C8B-B14F-4D97-AF65-F5344CB8AC3E}">
        <p14:creationId xmlns:p14="http://schemas.microsoft.com/office/powerpoint/2010/main" val="33527587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spcBef>
                <a:spcPts val="0"/>
              </a:spcBef>
              <a:defRPr/>
            </a:pPr>
            <a:r>
              <a:rPr lang="en-GB" sz="3600" dirty="0"/>
              <a:t>Using the NACE Challenge Framework </a:t>
            </a:r>
            <a:br>
              <a:rPr lang="en-GB" sz="3600" dirty="0"/>
            </a:br>
            <a:r>
              <a:rPr lang="en-GB" sz="3600" dirty="0"/>
              <a:t>to support school improvement</a:t>
            </a:r>
          </a:p>
        </p:txBody>
      </p:sp>
      <p:sp>
        <p:nvSpPr>
          <p:cNvPr id="3" name="Content Placeholder 2"/>
          <p:cNvSpPr>
            <a:spLocks noGrp="1"/>
          </p:cNvSpPr>
          <p:nvPr>
            <p:ph idx="1"/>
          </p:nvPr>
        </p:nvSpPr>
        <p:spPr>
          <a:xfrm>
            <a:off x="683369" y="1875596"/>
            <a:ext cx="7777448" cy="4439479"/>
          </a:xfrm>
        </p:spPr>
        <p:txBody>
          <a:bodyPr>
            <a:noAutofit/>
          </a:bodyPr>
          <a:lstStyle/>
          <a:p>
            <a:pPr marL="0" indent="0">
              <a:lnSpc>
                <a:spcPct val="100000"/>
              </a:lnSpc>
              <a:buNone/>
              <a:defRPr/>
            </a:pPr>
            <a:r>
              <a:rPr lang="en-GB" sz="1800" dirty="0">
                <a:latin typeface="Calibri" panose="020F0502020204030204" pitchFamily="34" charset="0"/>
              </a:rPr>
              <a:t>The framework will help us to address the issues highlighted by Ofsted when inspecting provision and outcomes for the more able, including those who are disadvantaged:</a:t>
            </a:r>
          </a:p>
          <a:p>
            <a:pPr marL="285750" indent="-285750">
              <a:lnSpc>
                <a:spcPct val="100000"/>
              </a:lnSpc>
              <a:defRPr/>
            </a:pPr>
            <a:r>
              <a:rPr lang="en-GB" sz="1800" dirty="0">
                <a:latin typeface="Calibri" panose="020F0502020204030204" pitchFamily="34" charset="0"/>
              </a:rPr>
              <a:t>Inspectors will consider how well the most able do </a:t>
            </a:r>
            <a:r>
              <a:rPr lang="en-GB" sz="1800" b="1" dirty="0">
                <a:latin typeface="Calibri" panose="020F0502020204030204" pitchFamily="34" charset="0"/>
              </a:rPr>
              <a:t>work that deepens their knowledge, understanding and skills</a:t>
            </a:r>
            <a:r>
              <a:rPr lang="en-GB" sz="1800" dirty="0">
                <a:latin typeface="Calibri" panose="020F0502020204030204" pitchFamily="34" charset="0"/>
              </a:rPr>
              <a:t>, rather than simply undertaking more work of the same difficulty or going on to study different content. </a:t>
            </a:r>
          </a:p>
          <a:p>
            <a:pPr marL="285750" indent="-285750">
              <a:lnSpc>
                <a:spcPct val="100000"/>
              </a:lnSpc>
              <a:defRPr/>
            </a:pPr>
            <a:r>
              <a:rPr lang="en-GB" sz="1800" dirty="0">
                <a:latin typeface="Calibri" panose="020F0502020204030204" pitchFamily="34" charset="0"/>
              </a:rPr>
              <a:t>Teachers and other staff are expected to have </a:t>
            </a:r>
            <a:r>
              <a:rPr lang="en-GB" sz="1800" b="1" dirty="0">
                <a:latin typeface="Calibri" panose="020F0502020204030204" pitchFamily="34" charset="0"/>
              </a:rPr>
              <a:t>consistently high expectations </a:t>
            </a:r>
            <a:r>
              <a:rPr lang="en-GB" sz="1800" dirty="0">
                <a:latin typeface="Calibri" panose="020F0502020204030204" pitchFamily="34" charset="0"/>
              </a:rPr>
              <a:t>of what each pupil can achieve.</a:t>
            </a:r>
          </a:p>
          <a:p>
            <a:pPr marL="285750" indent="-285750">
              <a:lnSpc>
                <a:spcPct val="100000"/>
              </a:lnSpc>
              <a:defRPr/>
            </a:pPr>
            <a:r>
              <a:rPr lang="en-GB" sz="1800" dirty="0">
                <a:latin typeface="Calibri" panose="020F0502020204030204" pitchFamily="34" charset="0"/>
              </a:rPr>
              <a:t>Inspectors will pay particular attention to whether the most able pupils are </a:t>
            </a:r>
            <a:r>
              <a:rPr lang="en-GB" sz="1800" b="1" dirty="0">
                <a:latin typeface="Calibri" panose="020F0502020204030204" pitchFamily="34" charset="0"/>
              </a:rPr>
              <a:t>making progress </a:t>
            </a:r>
            <a:r>
              <a:rPr lang="en-GB" sz="1800" dirty="0">
                <a:latin typeface="Calibri" panose="020F0502020204030204" pitchFamily="34" charset="0"/>
              </a:rPr>
              <a:t>towards attaining the highest standards and </a:t>
            </a:r>
            <a:r>
              <a:rPr lang="en-GB" sz="1800" b="1" dirty="0">
                <a:latin typeface="Calibri" panose="020F0502020204030204" pitchFamily="34" charset="0"/>
              </a:rPr>
              <a:t>achieving as well as they should</a:t>
            </a:r>
            <a:r>
              <a:rPr lang="en-GB" sz="1800" dirty="0">
                <a:latin typeface="Calibri" panose="020F0502020204030204" pitchFamily="34" charset="0"/>
              </a:rPr>
              <a:t> across the curriculum. </a:t>
            </a:r>
          </a:p>
          <a:p>
            <a:pPr marL="285750" indent="-285750">
              <a:lnSpc>
                <a:spcPct val="100000"/>
              </a:lnSpc>
              <a:tabLst>
                <a:tab pos="6456363" algn="r"/>
              </a:tabLst>
              <a:defRPr/>
            </a:pPr>
            <a:r>
              <a:rPr lang="en-GB" sz="1800" dirty="0">
                <a:latin typeface="Calibri" panose="020F0502020204030204" pitchFamily="34" charset="0"/>
              </a:rPr>
              <a:t>They will also consider whether the most able pupils are receiving </a:t>
            </a:r>
            <a:br>
              <a:rPr lang="en-GB" sz="1800" dirty="0">
                <a:latin typeface="Calibri" panose="020F0502020204030204" pitchFamily="34" charset="0"/>
              </a:rPr>
            </a:br>
            <a:r>
              <a:rPr lang="en-GB" sz="1800" dirty="0">
                <a:latin typeface="Calibri" panose="020F0502020204030204" pitchFamily="34" charset="0"/>
              </a:rPr>
              <a:t>the </a:t>
            </a:r>
            <a:r>
              <a:rPr lang="en-GB" sz="1800" b="1" dirty="0">
                <a:latin typeface="Calibri" panose="020F0502020204030204" pitchFamily="34" charset="0"/>
              </a:rPr>
              <a:t>support they need to reach their full potential</a:t>
            </a:r>
            <a:r>
              <a:rPr lang="en-GB" sz="1800" dirty="0">
                <a:latin typeface="Calibri" panose="020F0502020204030204" pitchFamily="34" charset="0"/>
              </a:rPr>
              <a:t>. </a:t>
            </a:r>
            <a:br>
              <a:rPr lang="en-GB" sz="1800" dirty="0">
                <a:latin typeface="Calibri" panose="020F0502020204030204" pitchFamily="34" charset="0"/>
              </a:rPr>
            </a:br>
            <a:r>
              <a:rPr lang="en-GB" sz="1800" dirty="0">
                <a:latin typeface="Calibri" panose="020F0502020204030204" pitchFamily="34" charset="0"/>
              </a:rPr>
              <a:t>	</a:t>
            </a:r>
            <a:r>
              <a:rPr lang="en-GB" sz="1800" b="1" dirty="0">
                <a:latin typeface="Calibri" panose="020F0502020204030204" pitchFamily="34" charset="0"/>
              </a:rPr>
              <a:t>Ofsted Framework 2016</a:t>
            </a:r>
          </a:p>
          <a:p>
            <a:pPr marL="0" indent="0">
              <a:lnSpc>
                <a:spcPct val="100000"/>
              </a:lnSpc>
              <a:buNone/>
            </a:pPr>
            <a:endParaRPr lang="en-GB" sz="1800" dirty="0"/>
          </a:p>
        </p:txBody>
      </p:sp>
    </p:spTree>
    <p:extLst>
      <p:ext uri="{BB962C8B-B14F-4D97-AF65-F5344CB8AC3E}">
        <p14:creationId xmlns:p14="http://schemas.microsoft.com/office/powerpoint/2010/main" val="37426469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97C549A-254B-4692-BE7E-8B0B7E6306CF}"/>
              </a:ext>
            </a:extLst>
          </p:cNvPr>
          <p:cNvSpPr>
            <a:spLocks noGrp="1"/>
          </p:cNvSpPr>
          <p:nvPr>
            <p:ph type="title"/>
          </p:nvPr>
        </p:nvSpPr>
        <p:spPr/>
        <p:txBody>
          <a:bodyPr/>
          <a:lstStyle/>
          <a:p>
            <a:r>
              <a:rPr lang="en-GB" dirty="0"/>
              <a:t>Additional support from NACE</a:t>
            </a:r>
          </a:p>
        </p:txBody>
      </p:sp>
      <p:sp>
        <p:nvSpPr>
          <p:cNvPr id="3" name="Content Placeholder 2">
            <a:extLst>
              <a:ext uri="{FF2B5EF4-FFF2-40B4-BE49-F238E27FC236}">
                <a16:creationId xmlns="" xmlns:a16="http://schemas.microsoft.com/office/drawing/2014/main" id="{F1BD70BA-8C62-4377-894E-27CBE9AE4A0D}"/>
              </a:ext>
            </a:extLst>
          </p:cNvPr>
          <p:cNvSpPr>
            <a:spLocks noGrp="1"/>
          </p:cNvSpPr>
          <p:nvPr>
            <p:ph idx="1"/>
          </p:nvPr>
        </p:nvSpPr>
        <p:spPr/>
        <p:txBody>
          <a:bodyPr>
            <a:normAutofit lnSpcReduction="10000"/>
          </a:bodyPr>
          <a:lstStyle/>
          <a:p>
            <a:pPr marL="0" indent="0">
              <a:buNone/>
            </a:pPr>
            <a:r>
              <a:rPr lang="en-GB" sz="1600" b="1" dirty="0"/>
              <a:t>Online resources</a:t>
            </a:r>
          </a:p>
          <a:p>
            <a:pPr marL="0" indent="0">
              <a:lnSpc>
                <a:spcPct val="110000"/>
              </a:lnSpc>
              <a:buNone/>
            </a:pPr>
            <a:r>
              <a:rPr lang="en-GB" sz="1600" dirty="0"/>
              <a:t>Alongside the framework, schools have access to an online hub of supporting resources – including checklists, templates, exemplars and guidance documents. The NACE website also features blog posts and case studies from schools accredited with the Challenge Award. </a:t>
            </a:r>
          </a:p>
          <a:p>
            <a:pPr marL="0" indent="0">
              <a:buNone/>
            </a:pPr>
            <a:endParaRPr lang="en-GB" sz="1600" b="1" dirty="0"/>
          </a:p>
          <a:p>
            <a:pPr marL="0" indent="0">
              <a:buNone/>
            </a:pPr>
            <a:r>
              <a:rPr lang="en-GB" sz="1600" b="1" dirty="0"/>
              <a:t>Consultancy</a:t>
            </a:r>
            <a:endParaRPr lang="en-GB" sz="1600" dirty="0"/>
          </a:p>
          <a:p>
            <a:pPr marL="0" indent="0">
              <a:lnSpc>
                <a:spcPct val="100000"/>
              </a:lnSpc>
              <a:buNone/>
            </a:pPr>
            <a:r>
              <a:rPr lang="en-GB" sz="1600" dirty="0"/>
              <a:t>Spanning current school leaders, specialists in school improvement, researchers and advisers, NACE associates offer consultancy to help tailor the Challenge Development Programme to each school’s needs. </a:t>
            </a:r>
          </a:p>
          <a:p>
            <a:pPr marL="0" indent="0">
              <a:buNone/>
            </a:pPr>
            <a:endParaRPr lang="en-GB" sz="1600" b="1" dirty="0"/>
          </a:p>
          <a:p>
            <a:pPr marL="0" indent="0">
              <a:buNone/>
            </a:pPr>
            <a:r>
              <a:rPr lang="en-GB" sz="1600" b="1" dirty="0"/>
              <a:t>Bespoke CPD</a:t>
            </a:r>
            <a:endParaRPr lang="en-GB" sz="1600" dirty="0"/>
          </a:p>
          <a:p>
            <a:pPr marL="0" indent="0">
              <a:lnSpc>
                <a:spcPct val="120000"/>
              </a:lnSpc>
              <a:buNone/>
            </a:pPr>
            <a:r>
              <a:rPr lang="en-GB" sz="1600" dirty="0"/>
              <a:t>NACE works with schools to develop bespoke practical training programmes, to support progress on action points identified through self-evaluation using the Challenge </a:t>
            </a:r>
            <a:br>
              <a:rPr lang="en-GB" sz="1600" dirty="0"/>
            </a:br>
            <a:r>
              <a:rPr lang="en-GB" sz="1600" dirty="0"/>
              <a:t>Framework. </a:t>
            </a:r>
          </a:p>
        </p:txBody>
      </p:sp>
    </p:spTree>
    <p:extLst>
      <p:ext uri="{BB962C8B-B14F-4D97-AF65-F5344CB8AC3E}">
        <p14:creationId xmlns:p14="http://schemas.microsoft.com/office/powerpoint/2010/main" val="7099540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spcBef>
                <a:spcPts val="0"/>
              </a:spcBef>
              <a:defRPr/>
            </a:pPr>
            <a:r>
              <a:rPr lang="en-GB" sz="3600" dirty="0"/>
              <a:t>What do schools say?</a:t>
            </a:r>
          </a:p>
        </p:txBody>
      </p:sp>
      <p:sp>
        <p:nvSpPr>
          <p:cNvPr id="3" name="Content Placeholder 2"/>
          <p:cNvSpPr>
            <a:spLocks noGrp="1"/>
          </p:cNvSpPr>
          <p:nvPr>
            <p:ph idx="1"/>
          </p:nvPr>
        </p:nvSpPr>
        <p:spPr>
          <a:xfrm>
            <a:off x="683369" y="1875596"/>
            <a:ext cx="7777448" cy="4325179"/>
          </a:xfrm>
        </p:spPr>
        <p:txBody>
          <a:bodyPr>
            <a:noAutofit/>
          </a:bodyPr>
          <a:lstStyle/>
          <a:p>
            <a:pPr marL="0" indent="0">
              <a:lnSpc>
                <a:spcPct val="100000"/>
              </a:lnSpc>
              <a:buNone/>
            </a:pPr>
            <a:r>
              <a:rPr lang="en-GB" sz="2000" i="1" dirty="0"/>
              <a:t>“The NACE Challenge Framework has been </a:t>
            </a:r>
            <a:r>
              <a:rPr lang="en-GB" sz="2000" b="1" i="1" dirty="0"/>
              <a:t>one of the most valuable tools we have used to analyse, reflect upon and improve provision</a:t>
            </a:r>
            <a:r>
              <a:rPr lang="en-GB" sz="2000" i="1" dirty="0"/>
              <a:t>. The framework is so rigorous that the impact is not just to explore all aspects of provision for the more able, but to analyse and raise standards across the whole school, whilst providing the </a:t>
            </a:r>
            <a:r>
              <a:rPr lang="en-GB" sz="2000" b="1" i="1" dirty="0"/>
              <a:t>impetus for change</a:t>
            </a:r>
            <a:r>
              <a:rPr lang="en-GB" sz="2000" i="1" dirty="0"/>
              <a:t>.”</a:t>
            </a:r>
          </a:p>
          <a:p>
            <a:pPr marL="0" indent="0">
              <a:lnSpc>
                <a:spcPct val="100000"/>
              </a:lnSpc>
              <a:buNone/>
            </a:pPr>
            <a:r>
              <a:rPr lang="en-GB" sz="1600" dirty="0"/>
              <a:t>- Angela Stanton, headteacher, Alfreton Nursery School</a:t>
            </a:r>
          </a:p>
          <a:p>
            <a:pPr marL="0" indent="0">
              <a:lnSpc>
                <a:spcPct val="100000"/>
              </a:lnSpc>
              <a:buNone/>
            </a:pPr>
            <a:endParaRPr lang="en-GB" sz="2000" i="1" dirty="0"/>
          </a:p>
          <a:p>
            <a:pPr marL="0" indent="0">
              <a:lnSpc>
                <a:spcPct val="100000"/>
              </a:lnSpc>
              <a:buNone/>
            </a:pPr>
            <a:r>
              <a:rPr lang="en-GB" sz="2000" i="1" dirty="0"/>
              <a:t>“[The framework] provides a focus to think deeply about our teaching and learning in one area, but it always has </a:t>
            </a:r>
            <a:r>
              <a:rPr lang="en-GB" sz="2000" b="1" i="1" dirty="0"/>
              <a:t>transference to our teaching for all our pupils</a:t>
            </a:r>
            <a:r>
              <a:rPr lang="en-GB" sz="2000" i="1" dirty="0"/>
              <a:t>, not just the more able.” </a:t>
            </a:r>
          </a:p>
          <a:p>
            <a:pPr marL="0" indent="0">
              <a:lnSpc>
                <a:spcPct val="100000"/>
              </a:lnSpc>
              <a:buNone/>
            </a:pPr>
            <a:r>
              <a:rPr lang="en-GB" sz="1600" dirty="0"/>
              <a:t>- Dr Keith Watson, principal for teaching and learning, </a:t>
            </a:r>
            <a:r>
              <a:rPr lang="en-GB" sz="1600" dirty="0" err="1"/>
              <a:t>Portswood</a:t>
            </a:r>
            <a:r>
              <a:rPr lang="en-GB" sz="1600" dirty="0"/>
              <a:t> Primary Academy Trust</a:t>
            </a:r>
          </a:p>
          <a:p>
            <a:pPr marL="0" indent="0">
              <a:lnSpc>
                <a:spcPct val="100000"/>
              </a:lnSpc>
              <a:buNone/>
            </a:pPr>
            <a:r>
              <a:rPr lang="en-GB" dirty="0"/>
              <a:t/>
            </a:r>
            <a:br>
              <a:rPr lang="en-GB" dirty="0"/>
            </a:br>
            <a:endParaRPr lang="en-GB" sz="1800" dirty="0"/>
          </a:p>
        </p:txBody>
      </p:sp>
    </p:spTree>
    <p:extLst>
      <p:ext uri="{BB962C8B-B14F-4D97-AF65-F5344CB8AC3E}">
        <p14:creationId xmlns:p14="http://schemas.microsoft.com/office/powerpoint/2010/main" val="208194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spcBef>
                <a:spcPts val="0"/>
              </a:spcBef>
              <a:defRPr/>
            </a:pPr>
            <a:r>
              <a:rPr lang="en-GB" sz="3600" dirty="0"/>
              <a:t>What do schools say?</a:t>
            </a:r>
          </a:p>
        </p:txBody>
      </p:sp>
      <p:sp>
        <p:nvSpPr>
          <p:cNvPr id="3" name="Content Placeholder 2"/>
          <p:cNvSpPr>
            <a:spLocks noGrp="1"/>
          </p:cNvSpPr>
          <p:nvPr>
            <p:ph idx="1"/>
          </p:nvPr>
        </p:nvSpPr>
        <p:spPr>
          <a:xfrm>
            <a:off x="683369" y="1875596"/>
            <a:ext cx="7777448" cy="4325179"/>
          </a:xfrm>
        </p:spPr>
        <p:txBody>
          <a:bodyPr>
            <a:noAutofit/>
          </a:bodyPr>
          <a:lstStyle/>
          <a:p>
            <a:pPr marL="0" indent="0">
              <a:lnSpc>
                <a:spcPct val="100000"/>
              </a:lnSpc>
              <a:buNone/>
            </a:pPr>
            <a:r>
              <a:rPr lang="en-GB" sz="2000" i="1" dirty="0"/>
              <a:t>“Although the main focus is looking at provision for the most able pupils, the framework is underpinned by a </a:t>
            </a:r>
            <a:r>
              <a:rPr lang="en-GB" sz="2000" b="1" i="1" dirty="0"/>
              <a:t>challenge for all philosophy which has raised expectations for all pupils</a:t>
            </a:r>
            <a:r>
              <a:rPr lang="en-GB" sz="2000" i="1" dirty="0"/>
              <a:t>. The resources and training courses run by NACE are superb and provide </a:t>
            </a:r>
            <a:r>
              <a:rPr lang="en-GB" sz="2000" b="1" i="1" dirty="0"/>
              <a:t>additional support and guidance</a:t>
            </a:r>
            <a:r>
              <a:rPr lang="en-GB" sz="2000" i="1" dirty="0"/>
              <a:t> in understanding what good challenge looks like.”</a:t>
            </a:r>
            <a:r>
              <a:rPr lang="en-GB" sz="2000" dirty="0"/>
              <a:t> </a:t>
            </a:r>
          </a:p>
          <a:p>
            <a:pPr marL="0" indent="0">
              <a:lnSpc>
                <a:spcPct val="100000"/>
              </a:lnSpc>
              <a:buNone/>
            </a:pPr>
            <a:r>
              <a:rPr lang="en-GB" sz="1600" dirty="0"/>
              <a:t>- Andrew Palmer, headteacher, </a:t>
            </a:r>
            <a:r>
              <a:rPr lang="en-GB" sz="1600" dirty="0" err="1"/>
              <a:t>Heycroft</a:t>
            </a:r>
            <a:r>
              <a:rPr lang="en-GB" sz="1600" dirty="0"/>
              <a:t> Primary School</a:t>
            </a:r>
            <a:r>
              <a:rPr lang="en-GB" sz="2000" dirty="0"/>
              <a:t/>
            </a:r>
            <a:br>
              <a:rPr lang="en-GB" sz="2000" dirty="0"/>
            </a:br>
            <a:r>
              <a:rPr lang="en-GB" sz="2000" dirty="0"/>
              <a:t/>
            </a:r>
            <a:br>
              <a:rPr lang="en-GB" sz="2000" dirty="0"/>
            </a:br>
            <a:r>
              <a:rPr lang="en-GB" sz="2000" dirty="0"/>
              <a:t>“</a:t>
            </a:r>
            <a:r>
              <a:rPr lang="en-GB" sz="2000" i="1" dirty="0"/>
              <a:t>Whether the school needs to develop from a low Ofsted category and low achievement to a high-performing school, or go beyond the outstanding category, the framework provides </a:t>
            </a:r>
            <a:r>
              <a:rPr lang="en-GB" sz="2000" b="1" i="1" dirty="0"/>
              <a:t>the challenge, the direction and the energy for all</a:t>
            </a:r>
            <a:r>
              <a:rPr lang="en-GB" sz="2000" i="1" dirty="0"/>
              <a:t>.”</a:t>
            </a:r>
          </a:p>
          <a:p>
            <a:pPr marL="0" indent="0">
              <a:lnSpc>
                <a:spcPct val="100000"/>
              </a:lnSpc>
              <a:buNone/>
            </a:pPr>
            <a:r>
              <a:rPr lang="en-GB" sz="1600" dirty="0"/>
              <a:t>- Paul Dick, headteacher of Kennet School and chief executive of the Kennet School Academies Trust</a:t>
            </a:r>
            <a:r>
              <a:rPr lang="en-GB" sz="2000" dirty="0"/>
              <a:t/>
            </a:r>
            <a:br>
              <a:rPr lang="en-GB" sz="2000" dirty="0"/>
            </a:br>
            <a:endParaRPr lang="en-GB" sz="2000" dirty="0"/>
          </a:p>
        </p:txBody>
      </p:sp>
    </p:spTree>
    <p:extLst>
      <p:ext uri="{BB962C8B-B14F-4D97-AF65-F5344CB8AC3E}">
        <p14:creationId xmlns:p14="http://schemas.microsoft.com/office/powerpoint/2010/main" val="28833534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schools say?</a:t>
            </a:r>
            <a:endParaRPr lang="en-GB" dirty="0"/>
          </a:p>
        </p:txBody>
      </p:sp>
      <p:sp>
        <p:nvSpPr>
          <p:cNvPr id="3" name="Content Placeholder 2"/>
          <p:cNvSpPr>
            <a:spLocks noGrp="1"/>
          </p:cNvSpPr>
          <p:nvPr>
            <p:ph idx="1"/>
          </p:nvPr>
        </p:nvSpPr>
        <p:spPr/>
        <p:txBody>
          <a:bodyPr>
            <a:noAutofit/>
          </a:bodyPr>
          <a:lstStyle/>
          <a:p>
            <a:pPr marL="0" indent="0">
              <a:lnSpc>
                <a:spcPct val="110000"/>
              </a:lnSpc>
              <a:buNone/>
            </a:pPr>
            <a:r>
              <a:rPr lang="en-GB" sz="2000" i="1" dirty="0">
                <a:latin typeface="Calibri" panose="020F0502020204030204" pitchFamily="34" charset="0"/>
              </a:rPr>
              <a:t>“The process of following the NACE framework for accreditation has allowed us to focus on our practices and procedures to ensure that we are providing the best opportunities and experiences for our learners.  It has also been an opportunity for us to </a:t>
            </a:r>
            <a:r>
              <a:rPr lang="en-GB" sz="2000" b="1" i="1" dirty="0">
                <a:latin typeface="Calibri" panose="020F0502020204030204" pitchFamily="34" charset="0"/>
              </a:rPr>
              <a:t>review our systems by conducting an audit and compiling an action plan which fed into our school development plan</a:t>
            </a:r>
            <a:r>
              <a:rPr lang="en-GB" sz="2000" i="1" dirty="0">
                <a:latin typeface="Calibri" panose="020F0502020204030204" pitchFamily="34" charset="0"/>
              </a:rPr>
              <a:t>.  This has ensured that MAT learners are at the forefront of our school improvement agenda and an opportunity for all stakeholders to participate in the process.”</a:t>
            </a:r>
          </a:p>
          <a:p>
            <a:pPr marL="0" indent="0">
              <a:lnSpc>
                <a:spcPct val="110000"/>
              </a:lnSpc>
              <a:buNone/>
            </a:pPr>
            <a:r>
              <a:rPr lang="en-GB" sz="1600" dirty="0">
                <a:latin typeface="Calibri" panose="020F0502020204030204" pitchFamily="34" charset="0"/>
              </a:rPr>
              <a:t>- Rhiannon Roberts, deputy headteacher, </a:t>
            </a:r>
            <a:r>
              <a:rPr lang="en-GB" sz="1600" dirty="0" err="1">
                <a:latin typeface="Calibri" panose="020F0502020204030204" pitchFamily="34" charset="0"/>
              </a:rPr>
              <a:t>Ysgol</a:t>
            </a:r>
            <a:r>
              <a:rPr lang="en-GB" sz="1600" dirty="0">
                <a:latin typeface="Calibri" panose="020F0502020204030204" pitchFamily="34" charset="0"/>
              </a:rPr>
              <a:t> </a:t>
            </a:r>
            <a:r>
              <a:rPr lang="en-GB" sz="1600" dirty="0" err="1">
                <a:latin typeface="Calibri" panose="020F0502020204030204" pitchFamily="34" charset="0"/>
              </a:rPr>
              <a:t>Treganna</a:t>
            </a:r>
            <a:r>
              <a:rPr lang="en-GB" sz="1600" dirty="0">
                <a:latin typeface="Calibri" panose="020F0502020204030204" pitchFamily="34" charset="0"/>
              </a:rPr>
              <a:t>, Cardiff</a:t>
            </a:r>
          </a:p>
        </p:txBody>
      </p:sp>
    </p:spTree>
    <p:extLst>
      <p:ext uri="{BB962C8B-B14F-4D97-AF65-F5344CB8AC3E}">
        <p14:creationId xmlns:p14="http://schemas.microsoft.com/office/powerpoint/2010/main" val="19272963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smtClean="0"/>
              <a:t>What do schools say?</a:t>
            </a:r>
            <a:endParaRPr lang="cy-GB" dirty="0"/>
          </a:p>
        </p:txBody>
      </p:sp>
      <p:sp>
        <p:nvSpPr>
          <p:cNvPr id="3" name="Content Placeholder 2"/>
          <p:cNvSpPr>
            <a:spLocks noGrp="1"/>
          </p:cNvSpPr>
          <p:nvPr>
            <p:ph idx="1"/>
          </p:nvPr>
        </p:nvSpPr>
        <p:spPr/>
        <p:txBody>
          <a:bodyPr>
            <a:normAutofit/>
          </a:bodyPr>
          <a:lstStyle/>
          <a:p>
            <a:pPr marL="0" indent="0">
              <a:buNone/>
            </a:pPr>
            <a:r>
              <a:rPr lang="cy-GB" sz="2000" i="1" dirty="0" smtClean="0"/>
              <a:t>“</a:t>
            </a:r>
            <a:r>
              <a:rPr lang="cy-GB" sz="2000" b="1" i="1" dirty="0" smtClean="0"/>
              <a:t>School </a:t>
            </a:r>
            <a:r>
              <a:rPr lang="en-GB" sz="2000" b="1" i="1" dirty="0"/>
              <a:t>leaders constantly wade through the latest wave of educational initiatives flooding the market. </a:t>
            </a:r>
            <a:r>
              <a:rPr lang="en-GB" sz="2000" i="1" dirty="0"/>
              <a:t>Through carefully considering, selecting and then undertaking the NACE Challenge Award journey, we were provided with the support, structure, knowledge, skills and resources to help challenge more able pupils to become effective learners in all areas, be it academic, sporting, artistic, cultural, spiritual, musical or social. Following the framework standards has without doubt helped to enhance the life chances of many of our more able learners, allowing us to equip them with the skills needed to succeed in life</a:t>
            </a:r>
            <a:r>
              <a:rPr lang="en-GB" sz="2000" i="1" dirty="0" smtClean="0"/>
              <a:t>.”</a:t>
            </a:r>
          </a:p>
          <a:p>
            <a:pPr marL="0" indent="0">
              <a:buNone/>
            </a:pPr>
            <a:endParaRPr lang="cy-GB" sz="1600" i="1" dirty="0" smtClean="0"/>
          </a:p>
          <a:p>
            <a:pPr marL="0" indent="0">
              <a:buNone/>
            </a:pPr>
            <a:r>
              <a:rPr lang="cy-GB" sz="1600" dirty="0" smtClean="0"/>
              <a:t>- Jon Murphy, headtacher at Llanfoist Fawr Primary School</a:t>
            </a:r>
            <a:endParaRPr lang="cy-GB" sz="1600" dirty="0"/>
          </a:p>
        </p:txBody>
      </p:sp>
    </p:spTree>
    <p:extLst>
      <p:ext uri="{BB962C8B-B14F-4D97-AF65-F5344CB8AC3E}">
        <p14:creationId xmlns:p14="http://schemas.microsoft.com/office/powerpoint/2010/main" val="1877017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Challenge Award Schools</a:t>
            </a:r>
            <a:endParaRPr lang="en-US" dirty="0"/>
          </a:p>
        </p:txBody>
      </p:sp>
      <p:sp>
        <p:nvSpPr>
          <p:cNvPr id="3" name="Content Placeholder 2"/>
          <p:cNvSpPr>
            <a:spLocks noGrp="1"/>
          </p:cNvSpPr>
          <p:nvPr>
            <p:ph idx="1"/>
          </p:nvPr>
        </p:nvSpPr>
        <p:spPr>
          <a:xfrm>
            <a:off x="683370" y="2263948"/>
            <a:ext cx="7777448" cy="3848094"/>
          </a:xfrm>
        </p:spPr>
        <p:txBody>
          <a:bodyPr>
            <a:noAutofit/>
          </a:bodyPr>
          <a:lstStyle/>
          <a:p>
            <a:pPr marL="0" indent="0">
              <a:spcAft>
                <a:spcPts val="1350"/>
              </a:spcAft>
              <a:buNone/>
            </a:pPr>
            <a:r>
              <a:rPr lang="en-GB" sz="1500" i="1" dirty="0"/>
              <a:t>“All leaders maintain a robust focus on ensuring that they support and challenge those pupils who are more able and talented through a range of effective strategies and provision.” </a:t>
            </a:r>
          </a:p>
          <a:p>
            <a:pPr marL="0" indent="0">
              <a:spcAft>
                <a:spcPts val="1350"/>
              </a:spcAft>
              <a:buNone/>
            </a:pPr>
            <a:r>
              <a:rPr lang="en-GB" sz="1500" i="1" dirty="0"/>
              <a:t>“As part of its drive to improve provision and outcomes for more able pupils, leaders listen to and act upon the views of these pupils conscientiously.”</a:t>
            </a:r>
          </a:p>
          <a:p>
            <a:pPr marL="0" indent="0">
              <a:spcAft>
                <a:spcPts val="1350"/>
              </a:spcAft>
              <a:buNone/>
            </a:pPr>
            <a:r>
              <a:rPr lang="en-GB" sz="1200" dirty="0"/>
              <a:t>Treorchy Comprehensive School </a:t>
            </a:r>
            <a:r>
              <a:rPr lang="en-GB" sz="1200" dirty="0" smtClean="0"/>
              <a:t> </a:t>
            </a:r>
          </a:p>
          <a:p>
            <a:pPr marL="0" indent="0">
              <a:spcAft>
                <a:spcPts val="1350"/>
              </a:spcAft>
              <a:buNone/>
            </a:pPr>
            <a:r>
              <a:rPr lang="en-GB" sz="1500" i="1" dirty="0" smtClean="0"/>
              <a:t>“</a:t>
            </a:r>
            <a:r>
              <a:rPr lang="en-GB" sz="1500" i="1" dirty="0"/>
              <a:t>Using the NACE framework, leaders undertook an audit of provision for more able and talented pupils across all departments and identified improvement actions, for example mentoring individual pupils and improving the transition from key stage 2 to key stage 3 to ensure that teachers build progressively upon pupils’ prior skills and knowledge.  The school continues to use the NACE auditing tool to evaluate its practices and plan for improvement.”</a:t>
            </a:r>
          </a:p>
          <a:p>
            <a:pPr marL="0" indent="0">
              <a:spcAft>
                <a:spcPts val="1350"/>
              </a:spcAft>
              <a:buNone/>
            </a:pPr>
            <a:r>
              <a:rPr lang="en-GB" sz="1200" dirty="0" err="1"/>
              <a:t>Ysgol</a:t>
            </a:r>
            <a:r>
              <a:rPr lang="en-GB" sz="1200" dirty="0"/>
              <a:t> Y </a:t>
            </a:r>
            <a:r>
              <a:rPr lang="en-GB" sz="1200" dirty="0" smtClean="0"/>
              <a:t>Preseli</a:t>
            </a:r>
          </a:p>
          <a:p>
            <a:pPr marL="0" indent="0">
              <a:spcAft>
                <a:spcPts val="1350"/>
              </a:spcAft>
              <a:buNone/>
            </a:pPr>
            <a:r>
              <a:rPr lang="en-GB" sz="1200" dirty="0" smtClean="0"/>
              <a:t>Extracts from Estyn report, Supporting more able and talented pupils, (March 2018)</a:t>
            </a:r>
            <a:endParaRPr lang="en-GB" sz="1200" dirty="0"/>
          </a:p>
          <a:p>
            <a:pPr marL="0" indent="0">
              <a:spcAft>
                <a:spcPts val="1350"/>
              </a:spcAft>
              <a:buNone/>
            </a:pPr>
            <a:endParaRPr lang="en-GB" sz="1500" dirty="0"/>
          </a:p>
          <a:p>
            <a:pPr marL="0" indent="0">
              <a:spcAft>
                <a:spcPts val="1350"/>
              </a:spcAft>
              <a:buNone/>
            </a:pPr>
            <a:endParaRPr lang="en-GB" sz="1200" dirty="0"/>
          </a:p>
          <a:p>
            <a:pPr marL="0" indent="0">
              <a:spcAft>
                <a:spcPts val="1350"/>
              </a:spcAft>
              <a:buNone/>
            </a:pPr>
            <a:endParaRPr lang="en-US" sz="1500" dirty="0"/>
          </a:p>
        </p:txBody>
      </p:sp>
    </p:spTree>
    <p:extLst>
      <p:ext uri="{BB962C8B-B14F-4D97-AF65-F5344CB8AC3E}">
        <p14:creationId xmlns:p14="http://schemas.microsoft.com/office/powerpoint/2010/main" val="37802361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723221" y="1611517"/>
            <a:ext cx="3579838" cy="4065006"/>
          </a:xfrm>
        </p:spPr>
        <p:txBody>
          <a:bodyPr anchor="ctr" anchorCtr="0">
            <a:normAutofit/>
          </a:bodyPr>
          <a:lstStyle/>
          <a:p>
            <a:r>
              <a:rPr lang="en-US" dirty="0"/>
              <a:t>Identifying a starting point</a:t>
            </a:r>
          </a:p>
        </p:txBody>
      </p:sp>
    </p:spTree>
    <p:extLst>
      <p:ext uri="{BB962C8B-B14F-4D97-AF65-F5344CB8AC3E}">
        <p14:creationId xmlns:p14="http://schemas.microsoft.com/office/powerpoint/2010/main" val="8436161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spcBef>
                <a:spcPts val="0"/>
              </a:spcBef>
              <a:defRPr/>
            </a:pPr>
            <a:r>
              <a:rPr lang="en-GB" dirty="0"/>
              <a:t>Identifying a starting point</a:t>
            </a:r>
          </a:p>
        </p:txBody>
      </p:sp>
      <p:sp>
        <p:nvSpPr>
          <p:cNvPr id="3" name="Content Placeholder 2"/>
          <p:cNvSpPr>
            <a:spLocks noGrp="1"/>
          </p:cNvSpPr>
          <p:nvPr>
            <p:ph idx="1"/>
          </p:nvPr>
        </p:nvSpPr>
        <p:spPr>
          <a:xfrm>
            <a:off x="683369" y="1875596"/>
            <a:ext cx="7777448" cy="4325179"/>
          </a:xfrm>
        </p:spPr>
        <p:txBody>
          <a:bodyPr>
            <a:normAutofit/>
          </a:bodyPr>
          <a:lstStyle/>
          <a:p>
            <a:pPr marL="0" indent="0">
              <a:lnSpc>
                <a:spcPct val="100000"/>
              </a:lnSpc>
              <a:buNone/>
            </a:pPr>
            <a:r>
              <a:rPr lang="en-GB" sz="2000" dirty="0"/>
              <a:t>The framework guidance identifies four starting points:</a:t>
            </a:r>
            <a:br>
              <a:rPr lang="en-GB" sz="2000" dirty="0"/>
            </a:br>
            <a:endParaRPr lang="en-GB" sz="2000" dirty="0"/>
          </a:p>
          <a:p>
            <a:pPr>
              <a:lnSpc>
                <a:spcPct val="100000"/>
              </a:lnSpc>
            </a:pPr>
            <a:r>
              <a:rPr lang="en-GB" sz="2000" b="1" dirty="0"/>
              <a:t>Entry-level school</a:t>
            </a:r>
            <a:r>
              <a:rPr lang="en-GB" sz="2000" dirty="0"/>
              <a:t>, in the early stages of establishing good practice and provision for the more able;</a:t>
            </a:r>
            <a:br>
              <a:rPr lang="en-GB" sz="2000" dirty="0"/>
            </a:br>
            <a:endParaRPr lang="en-GB" sz="2000" dirty="0"/>
          </a:p>
          <a:p>
            <a:pPr>
              <a:lnSpc>
                <a:spcPct val="100000"/>
              </a:lnSpc>
            </a:pPr>
            <a:r>
              <a:rPr lang="en-GB" sz="2000" b="1" dirty="0"/>
              <a:t>Developing school</a:t>
            </a:r>
            <a:r>
              <a:rPr lang="en-GB" sz="2000" dirty="0"/>
              <a:t>, consolidating knowledge and practice in provision and identiﬁcation for the more able;</a:t>
            </a:r>
            <a:br>
              <a:rPr lang="en-GB" sz="2000" dirty="0"/>
            </a:br>
            <a:endParaRPr lang="en-GB" sz="2000" dirty="0"/>
          </a:p>
          <a:p>
            <a:pPr>
              <a:lnSpc>
                <a:spcPct val="100000"/>
              </a:lnSpc>
            </a:pPr>
            <a:r>
              <a:rPr lang="en-GB" sz="2000" b="1" dirty="0"/>
              <a:t>High-quality provision school</a:t>
            </a:r>
            <a:r>
              <a:rPr lang="en-GB" sz="2000" dirty="0"/>
              <a:t>;</a:t>
            </a:r>
            <a:br>
              <a:rPr lang="en-GB" sz="2000" dirty="0"/>
            </a:br>
            <a:endParaRPr lang="en-GB" sz="2000" dirty="0"/>
          </a:p>
          <a:p>
            <a:pPr>
              <a:lnSpc>
                <a:spcPct val="100000"/>
              </a:lnSpc>
            </a:pPr>
            <a:r>
              <a:rPr lang="en-GB" sz="2000" b="1" dirty="0"/>
              <a:t>School preparing to gain accreditation </a:t>
            </a:r>
            <a:r>
              <a:rPr lang="en-GB" sz="2000" dirty="0"/>
              <a:t>through the NACE </a:t>
            </a:r>
            <a:br>
              <a:rPr lang="en-GB" sz="2000" dirty="0"/>
            </a:br>
            <a:r>
              <a:rPr lang="en-GB" sz="2000" dirty="0"/>
              <a:t>Challenge Award.</a:t>
            </a:r>
          </a:p>
          <a:p>
            <a:pPr marL="0" indent="0">
              <a:lnSpc>
                <a:spcPct val="100000"/>
              </a:lnSpc>
              <a:buNone/>
            </a:pPr>
            <a:endParaRPr lang="en-GB" sz="1800" dirty="0"/>
          </a:p>
        </p:txBody>
      </p:sp>
    </p:spTree>
    <p:extLst>
      <p:ext uri="{BB962C8B-B14F-4D97-AF65-F5344CB8AC3E}">
        <p14:creationId xmlns:p14="http://schemas.microsoft.com/office/powerpoint/2010/main" val="24326222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spcBef>
                <a:spcPts val="0"/>
              </a:spcBef>
              <a:defRPr/>
            </a:pPr>
            <a:r>
              <a:rPr lang="en-GB" sz="3600" dirty="0"/>
              <a:t>Discussion…</a:t>
            </a:r>
          </a:p>
        </p:txBody>
      </p:sp>
      <p:sp>
        <p:nvSpPr>
          <p:cNvPr id="3" name="Content Placeholder 2"/>
          <p:cNvSpPr>
            <a:spLocks noGrp="1"/>
          </p:cNvSpPr>
          <p:nvPr>
            <p:ph idx="1"/>
          </p:nvPr>
        </p:nvSpPr>
        <p:spPr>
          <a:xfrm>
            <a:off x="683369" y="1875596"/>
            <a:ext cx="7915686" cy="4325179"/>
          </a:xfrm>
        </p:spPr>
        <p:txBody>
          <a:bodyPr>
            <a:noAutofit/>
          </a:bodyPr>
          <a:lstStyle/>
          <a:p>
            <a:pPr marL="0" indent="0">
              <a:lnSpc>
                <a:spcPct val="100000"/>
              </a:lnSpc>
              <a:buNone/>
              <a:defRPr/>
            </a:pPr>
            <a:r>
              <a:rPr lang="en-US" sz="2400" dirty="0"/>
              <a:t>Are we:</a:t>
            </a:r>
          </a:p>
          <a:p>
            <a:pPr marL="342900" indent="-342900">
              <a:lnSpc>
                <a:spcPct val="100000"/>
              </a:lnSpc>
              <a:defRPr/>
            </a:pPr>
            <a:r>
              <a:rPr lang="en-US" sz="2400" dirty="0"/>
              <a:t>In the early stages of establishing good practice and provision for the more able?</a:t>
            </a:r>
          </a:p>
          <a:p>
            <a:pPr marL="342900" indent="-342900">
              <a:lnSpc>
                <a:spcPct val="100000"/>
              </a:lnSpc>
              <a:defRPr/>
            </a:pPr>
            <a:r>
              <a:rPr lang="en-US" sz="2400" dirty="0"/>
              <a:t>Consolidating our understanding and practice in provision for and identification of more able learners?</a:t>
            </a:r>
          </a:p>
          <a:p>
            <a:pPr marL="342900" indent="-342900">
              <a:lnSpc>
                <a:spcPct val="100000"/>
              </a:lnSpc>
              <a:defRPr/>
            </a:pPr>
            <a:r>
              <a:rPr lang="en-US" sz="2400" dirty="0"/>
              <a:t>A school which is already demonstrating high-quality provision in this area?</a:t>
            </a:r>
          </a:p>
          <a:p>
            <a:pPr marL="342900" indent="-342900">
              <a:lnSpc>
                <a:spcPct val="100000"/>
              </a:lnSpc>
              <a:defRPr/>
            </a:pPr>
            <a:r>
              <a:rPr lang="en-US" sz="2400" dirty="0"/>
              <a:t>Ready to prepare for NACE Challenge Award assessment?</a:t>
            </a:r>
          </a:p>
          <a:p>
            <a:pPr marL="0" indent="0">
              <a:lnSpc>
                <a:spcPct val="100000"/>
              </a:lnSpc>
              <a:buNone/>
            </a:pPr>
            <a:endParaRPr lang="en-GB" sz="1800" dirty="0"/>
          </a:p>
        </p:txBody>
      </p:sp>
    </p:spTree>
    <p:extLst>
      <p:ext uri="{BB962C8B-B14F-4D97-AF65-F5344CB8AC3E}">
        <p14:creationId xmlns:p14="http://schemas.microsoft.com/office/powerpoint/2010/main" val="23001787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spcBef>
                <a:spcPts val="0"/>
              </a:spcBef>
              <a:defRPr/>
            </a:pPr>
            <a:r>
              <a:rPr lang="en-GB" dirty="0"/>
              <a:t>What are our next steps?</a:t>
            </a:r>
          </a:p>
        </p:txBody>
      </p:sp>
      <p:sp>
        <p:nvSpPr>
          <p:cNvPr id="3" name="Content Placeholder 2"/>
          <p:cNvSpPr>
            <a:spLocks noGrp="1"/>
          </p:cNvSpPr>
          <p:nvPr>
            <p:ph idx="1"/>
          </p:nvPr>
        </p:nvSpPr>
        <p:spPr>
          <a:xfrm>
            <a:off x="683369" y="1875596"/>
            <a:ext cx="7777448" cy="4325179"/>
          </a:xfrm>
        </p:spPr>
        <p:txBody>
          <a:bodyPr>
            <a:normAutofit fontScale="92500" lnSpcReduction="20000"/>
          </a:bodyPr>
          <a:lstStyle/>
          <a:p>
            <a:pPr marL="0" indent="0" fontAlgn="auto">
              <a:spcBef>
                <a:spcPts val="0"/>
              </a:spcBef>
              <a:spcAft>
                <a:spcPts val="0"/>
              </a:spcAft>
              <a:buNone/>
              <a:defRPr/>
            </a:pPr>
            <a:r>
              <a:rPr lang="en-GB" sz="1800" b="1" dirty="0">
                <a:latin typeface="Calibri" panose="020F0502020204030204" pitchFamily="34" charset="0"/>
              </a:rPr>
              <a:t>Entry-level stage</a:t>
            </a:r>
          </a:p>
          <a:p>
            <a:pPr marL="0" indent="0" fontAlgn="auto">
              <a:spcBef>
                <a:spcPts val="0"/>
              </a:spcBef>
              <a:spcAft>
                <a:spcPts val="0"/>
              </a:spcAft>
              <a:buNone/>
              <a:defRPr/>
            </a:pPr>
            <a:r>
              <a:rPr lang="en-GB" sz="1800" dirty="0">
                <a:latin typeface="Calibri" panose="020F0502020204030204" pitchFamily="34" charset="0"/>
              </a:rPr>
              <a:t>Use the Challenge Framework self-evaluation to map a route towards higher-quality provision. Complete an initial audit and record existing good practice. Put in place policy and practices which support provision for the more able.</a:t>
            </a:r>
          </a:p>
          <a:p>
            <a:pPr fontAlgn="auto">
              <a:spcBef>
                <a:spcPts val="0"/>
              </a:spcBef>
              <a:spcAft>
                <a:spcPts val="0"/>
              </a:spcAft>
              <a:defRPr/>
            </a:pPr>
            <a:endParaRPr lang="en-GB" sz="1800" dirty="0">
              <a:solidFill>
                <a:srgbClr val="84BD00"/>
              </a:solidFill>
              <a:latin typeface="Calibri" panose="020F0502020204030204" pitchFamily="34" charset="0"/>
            </a:endParaRPr>
          </a:p>
          <a:p>
            <a:pPr marL="0" indent="0" fontAlgn="auto">
              <a:spcBef>
                <a:spcPts val="0"/>
              </a:spcBef>
              <a:spcAft>
                <a:spcPts val="0"/>
              </a:spcAft>
              <a:buNone/>
              <a:defRPr/>
            </a:pPr>
            <a:r>
              <a:rPr lang="en-GB" sz="1800" b="1" dirty="0">
                <a:latin typeface="Calibri" panose="020F0502020204030204" pitchFamily="34" charset="0"/>
              </a:rPr>
              <a:t>Development stage</a:t>
            </a:r>
          </a:p>
          <a:p>
            <a:pPr marL="0" indent="0" fontAlgn="auto">
              <a:spcBef>
                <a:spcPts val="0"/>
              </a:spcBef>
              <a:spcAft>
                <a:spcPts val="0"/>
              </a:spcAft>
              <a:buNone/>
              <a:defRPr/>
            </a:pPr>
            <a:r>
              <a:rPr lang="en-GB" sz="1800" dirty="0">
                <a:latin typeface="Calibri" panose="020F0502020204030204" pitchFamily="34" charset="0"/>
              </a:rPr>
              <a:t>Use the self-evaluation to map a route towards higher-quality provision. Complete an initial audit and record existing good practice. One or two elements, or aspects of elements, may be selected for focused development. Add these to the school’s action plan and as a focus for CPD. Begin to extend provision and refine practice.</a:t>
            </a:r>
          </a:p>
          <a:p>
            <a:pPr marL="0" indent="0" fontAlgn="auto">
              <a:spcBef>
                <a:spcPts val="0"/>
              </a:spcBef>
              <a:spcAft>
                <a:spcPts val="0"/>
              </a:spcAft>
              <a:buNone/>
              <a:defRPr/>
            </a:pPr>
            <a:endParaRPr lang="en-GB" sz="1800" dirty="0">
              <a:latin typeface="Calibri" panose="020F0502020204030204" pitchFamily="34" charset="0"/>
            </a:endParaRPr>
          </a:p>
          <a:p>
            <a:pPr marL="0" lvl="0" indent="0" fontAlgn="auto">
              <a:spcBef>
                <a:spcPts val="0"/>
              </a:spcBef>
              <a:spcAft>
                <a:spcPts val="0"/>
              </a:spcAft>
              <a:buNone/>
              <a:defRPr/>
            </a:pPr>
            <a:r>
              <a:rPr lang="en-GB" sz="1800" b="1" dirty="0">
                <a:latin typeface="Calibri" panose="020F0502020204030204" pitchFamily="34" charset="0"/>
              </a:rPr>
              <a:t>High-quality provision</a:t>
            </a:r>
          </a:p>
          <a:p>
            <a:pPr marL="0" lvl="0" indent="0" fontAlgn="auto">
              <a:spcBef>
                <a:spcPts val="0"/>
              </a:spcBef>
              <a:spcAft>
                <a:spcPts val="0"/>
              </a:spcAft>
              <a:buNone/>
              <a:defRPr/>
            </a:pPr>
            <a:r>
              <a:rPr lang="en-GB" sz="1800" dirty="0">
                <a:solidFill>
                  <a:prstClr val="black"/>
                </a:solidFill>
                <a:latin typeface="Calibri" panose="020F0502020204030204" pitchFamily="34" charset="0"/>
              </a:rPr>
              <a:t>Audit practice against all six elements. Summarise findings in the self-evaluation. </a:t>
            </a:r>
            <a:br>
              <a:rPr lang="en-GB" sz="1800" dirty="0">
                <a:solidFill>
                  <a:prstClr val="black"/>
                </a:solidFill>
                <a:latin typeface="Calibri" panose="020F0502020204030204" pitchFamily="34" charset="0"/>
              </a:rPr>
            </a:br>
            <a:r>
              <a:rPr lang="en-GB" sz="1800" dirty="0">
                <a:solidFill>
                  <a:prstClr val="black"/>
                </a:solidFill>
                <a:latin typeface="Calibri" panose="020F0502020204030204" pitchFamily="34" charset="0"/>
              </a:rPr>
              <a:t>At the end of the process, identify key areas of whole-school strengths and areas for development. Add these to your school’s action plan, using the criteria of the framework to help. Update whole-school CPD plans accordingly.</a:t>
            </a:r>
          </a:p>
          <a:p>
            <a:pPr lvl="0" fontAlgn="auto">
              <a:spcBef>
                <a:spcPts val="0"/>
              </a:spcBef>
              <a:spcAft>
                <a:spcPts val="0"/>
              </a:spcAft>
              <a:defRPr/>
            </a:pPr>
            <a:endParaRPr lang="en-GB" sz="1800" dirty="0">
              <a:solidFill>
                <a:prstClr val="black"/>
              </a:solidFill>
              <a:latin typeface="Calibri" panose="020F0502020204030204" pitchFamily="34" charset="0"/>
            </a:endParaRPr>
          </a:p>
          <a:p>
            <a:pPr marL="0" lvl="0" indent="0" fontAlgn="auto">
              <a:spcBef>
                <a:spcPts val="0"/>
              </a:spcBef>
              <a:spcAft>
                <a:spcPts val="0"/>
              </a:spcAft>
              <a:buNone/>
              <a:defRPr/>
            </a:pPr>
            <a:r>
              <a:rPr lang="en-GB" sz="1800" b="1" dirty="0">
                <a:latin typeface="Calibri" panose="020F0502020204030204" pitchFamily="34" charset="0"/>
              </a:rPr>
              <a:t>Schools ready to apply for Challenge Award accreditation</a:t>
            </a:r>
          </a:p>
          <a:p>
            <a:pPr marL="0" lvl="0" indent="0" fontAlgn="auto">
              <a:spcBef>
                <a:spcPts val="0"/>
              </a:spcBef>
              <a:spcAft>
                <a:spcPts val="0"/>
              </a:spcAft>
              <a:buNone/>
              <a:defRPr/>
            </a:pPr>
            <a:r>
              <a:rPr lang="en-GB" sz="1800" dirty="0">
                <a:solidFill>
                  <a:prstClr val="black"/>
                </a:solidFill>
                <a:latin typeface="Calibri" panose="020F0502020204030204" pitchFamily="34" charset="0"/>
              </a:rPr>
              <a:t>As above. Adjust the school’s action plan to incorporate any under-developed practice against element criteria. Check all assessment requirements are met. Prepare a portfolio of evidence.</a:t>
            </a:r>
          </a:p>
          <a:p>
            <a:pPr marL="0" indent="0" fontAlgn="auto">
              <a:spcBef>
                <a:spcPts val="0"/>
              </a:spcBef>
              <a:spcAft>
                <a:spcPts val="0"/>
              </a:spcAft>
              <a:buNone/>
              <a:defRPr/>
            </a:pPr>
            <a:endParaRPr lang="en-GB" sz="1800" dirty="0">
              <a:latin typeface="Calibri" panose="020F0502020204030204" pitchFamily="34" charset="0"/>
            </a:endParaRPr>
          </a:p>
          <a:p>
            <a:pPr marL="0" indent="0">
              <a:buNone/>
            </a:pPr>
            <a:endParaRPr lang="en-GB" sz="1800" dirty="0"/>
          </a:p>
        </p:txBody>
      </p:sp>
    </p:spTree>
    <p:extLst>
      <p:ext uri="{BB962C8B-B14F-4D97-AF65-F5344CB8AC3E}">
        <p14:creationId xmlns:p14="http://schemas.microsoft.com/office/powerpoint/2010/main" val="27488253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spcBef>
                <a:spcPts val="0"/>
              </a:spcBef>
              <a:defRPr/>
            </a:pPr>
            <a:r>
              <a:rPr lang="en-GB" dirty="0"/>
              <a:t>Conducting an initial audit</a:t>
            </a:r>
          </a:p>
        </p:txBody>
      </p:sp>
      <p:sp>
        <p:nvSpPr>
          <p:cNvPr id="3" name="Content Placeholder 2"/>
          <p:cNvSpPr>
            <a:spLocks noGrp="1"/>
          </p:cNvSpPr>
          <p:nvPr>
            <p:ph idx="1"/>
          </p:nvPr>
        </p:nvSpPr>
        <p:spPr>
          <a:xfrm>
            <a:off x="683369" y="1875596"/>
            <a:ext cx="7703250" cy="4325179"/>
          </a:xfrm>
        </p:spPr>
        <p:txBody>
          <a:bodyPr>
            <a:noAutofit/>
          </a:bodyPr>
          <a:lstStyle/>
          <a:p>
            <a:pPr marL="0" indent="0">
              <a:lnSpc>
                <a:spcPct val="100000"/>
              </a:lnSpc>
              <a:buNone/>
            </a:pPr>
            <a:r>
              <a:rPr lang="en-GB" sz="1800" dirty="0"/>
              <a:t>To identify our strengths and areas for development, we will complete a full initial audit using the framework. We would like to involve as many staff and curriculum leaders as possible, to identify a wide range of successes and areas for improvement, giving us a comprehensive and accurate self-evaluation.</a:t>
            </a:r>
          </a:p>
          <a:p>
            <a:pPr marL="0" indent="0">
              <a:lnSpc>
                <a:spcPct val="100000"/>
              </a:lnSpc>
              <a:buNone/>
            </a:pPr>
            <a:r>
              <a:rPr lang="en-GB" sz="1800" b="1" dirty="0"/>
              <a:t>Next steps:</a:t>
            </a:r>
            <a:endParaRPr lang="en-GB" sz="1800" dirty="0"/>
          </a:p>
          <a:p>
            <a:pPr>
              <a:lnSpc>
                <a:spcPct val="100000"/>
              </a:lnSpc>
            </a:pPr>
            <a:r>
              <a:rPr lang="en-GB" sz="1800" dirty="0"/>
              <a:t>Carry out an initial audit using the NACE Challenge Framework.</a:t>
            </a:r>
          </a:p>
          <a:p>
            <a:pPr>
              <a:lnSpc>
                <a:spcPct val="100000"/>
              </a:lnSpc>
            </a:pPr>
            <a:r>
              <a:rPr lang="en-GB" sz="1800" dirty="0"/>
              <a:t>Summarise strengths and areas for development at the end of each element.</a:t>
            </a:r>
          </a:p>
          <a:p>
            <a:pPr>
              <a:lnSpc>
                <a:spcPct val="100000"/>
              </a:lnSpc>
            </a:pPr>
            <a:r>
              <a:rPr lang="en-GB" sz="1800" dirty="0"/>
              <a:t>Conduct the audit in teams or as part of a series of staff meetings. Staff may be grouped to work across departments/key stages to share and build understanding of school-wide provision.</a:t>
            </a:r>
          </a:p>
          <a:p>
            <a:pPr marL="0" indent="0">
              <a:lnSpc>
                <a:spcPct val="100000"/>
              </a:lnSpc>
              <a:buNone/>
            </a:pPr>
            <a:r>
              <a:rPr lang="en-GB" sz="1800" b="1" dirty="0"/>
              <a:t>Discussion: </a:t>
            </a:r>
            <a:r>
              <a:rPr lang="en-GB" sz="1800" dirty="0"/>
              <a:t>Can we integrate some of this review and planning work </a:t>
            </a:r>
            <a:br>
              <a:rPr lang="en-GB" sz="1800" dirty="0"/>
            </a:br>
            <a:r>
              <a:rPr lang="en-GB" sz="1800" dirty="0"/>
              <a:t>with existing school priorities/activities?</a:t>
            </a:r>
          </a:p>
          <a:p>
            <a:pPr marL="0" indent="0">
              <a:lnSpc>
                <a:spcPct val="100000"/>
              </a:lnSpc>
              <a:buNone/>
            </a:pPr>
            <a:endParaRPr lang="en-GB" sz="1800" dirty="0"/>
          </a:p>
        </p:txBody>
      </p:sp>
    </p:spTree>
    <p:extLst>
      <p:ext uri="{BB962C8B-B14F-4D97-AF65-F5344CB8AC3E}">
        <p14:creationId xmlns:p14="http://schemas.microsoft.com/office/powerpoint/2010/main" val="11772377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723221" y="1611517"/>
            <a:ext cx="3579838" cy="4083113"/>
          </a:xfrm>
        </p:spPr>
        <p:txBody>
          <a:bodyPr anchor="ctr" anchorCtr="0">
            <a:normAutofit/>
          </a:bodyPr>
          <a:lstStyle/>
          <a:p>
            <a:r>
              <a:rPr lang="en-US" dirty="0"/>
              <a:t>The NACE Challenge Award and Leading Schools Network</a:t>
            </a:r>
          </a:p>
        </p:txBody>
      </p:sp>
    </p:spTree>
    <p:extLst>
      <p:ext uri="{BB962C8B-B14F-4D97-AF65-F5344CB8AC3E}">
        <p14:creationId xmlns:p14="http://schemas.microsoft.com/office/powerpoint/2010/main" val="21195452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spcBef>
                <a:spcPts val="0"/>
              </a:spcBef>
              <a:defRPr/>
            </a:pPr>
            <a:r>
              <a:rPr lang="en-GB" dirty="0"/>
              <a:t>The NACE Challenge Award</a:t>
            </a:r>
          </a:p>
        </p:txBody>
      </p:sp>
      <p:sp>
        <p:nvSpPr>
          <p:cNvPr id="3" name="Content Placeholder 2"/>
          <p:cNvSpPr>
            <a:spLocks noGrp="1"/>
          </p:cNvSpPr>
          <p:nvPr>
            <p:ph idx="1"/>
          </p:nvPr>
        </p:nvSpPr>
        <p:spPr>
          <a:xfrm>
            <a:off x="683369" y="1875596"/>
            <a:ext cx="7777448" cy="4325179"/>
          </a:xfrm>
        </p:spPr>
        <p:txBody>
          <a:bodyPr>
            <a:noAutofit/>
          </a:bodyPr>
          <a:lstStyle/>
          <a:p>
            <a:pPr marL="0" indent="0">
              <a:lnSpc>
                <a:spcPct val="100000"/>
              </a:lnSpc>
              <a:buNone/>
            </a:pPr>
            <a:r>
              <a:rPr lang="en-GB" sz="1800" dirty="0"/>
              <a:t>If/when our self-evaluation shows that we are meeting most of the Challenge Framework criteria, we may wish to apply for formal accreditation through the </a:t>
            </a:r>
            <a:r>
              <a:rPr lang="en-GB" sz="1800" b="1" dirty="0"/>
              <a:t>NACE Challenge Award</a:t>
            </a:r>
            <a:r>
              <a:rPr lang="en-GB" sz="1800" dirty="0"/>
              <a:t>.</a:t>
            </a:r>
          </a:p>
          <a:p>
            <a:pPr marL="0" indent="0">
              <a:lnSpc>
                <a:spcPct val="100000"/>
              </a:lnSpc>
              <a:buNone/>
            </a:pPr>
            <a:r>
              <a:rPr lang="en-GB" sz="1800" dirty="0"/>
              <a:t>If so, we will need to:</a:t>
            </a:r>
          </a:p>
          <a:p>
            <a:pPr>
              <a:lnSpc>
                <a:spcPct val="100000"/>
              </a:lnSpc>
            </a:pPr>
            <a:r>
              <a:rPr lang="en-GB" sz="1800" dirty="0"/>
              <a:t>Complete a detailed audit to identify any additional priorities for the existing more able action plan;</a:t>
            </a:r>
          </a:p>
          <a:p>
            <a:pPr>
              <a:lnSpc>
                <a:spcPct val="100000"/>
              </a:lnSpc>
            </a:pPr>
            <a:r>
              <a:rPr lang="en-GB" sz="1800" dirty="0"/>
              <a:t>Check that the school meets all of the assessment requirements listed at the end of each element;</a:t>
            </a:r>
          </a:p>
          <a:p>
            <a:pPr>
              <a:lnSpc>
                <a:spcPct val="100000"/>
              </a:lnSpc>
            </a:pPr>
            <a:r>
              <a:rPr lang="en-GB" sz="1800" dirty="0"/>
              <a:t>Discuss and decide how to use the lesson observation template (Appendix B in the framework guidance). Challenge Award assessors will use this to audit the quality of teaching and learning.</a:t>
            </a:r>
          </a:p>
          <a:p>
            <a:pPr>
              <a:lnSpc>
                <a:spcPct val="100000"/>
              </a:lnSpc>
            </a:pPr>
            <a:r>
              <a:rPr lang="en-GB" sz="1800" dirty="0"/>
              <a:t>Read the guidance on assessment provided on the NACE website. </a:t>
            </a:r>
          </a:p>
          <a:p>
            <a:pPr marL="0" indent="0">
              <a:lnSpc>
                <a:spcPct val="100000"/>
              </a:lnSpc>
              <a:buNone/>
            </a:pPr>
            <a:endParaRPr lang="en-GB" sz="1800" dirty="0"/>
          </a:p>
        </p:txBody>
      </p:sp>
    </p:spTree>
    <p:extLst>
      <p:ext uri="{BB962C8B-B14F-4D97-AF65-F5344CB8AC3E}">
        <p14:creationId xmlns:p14="http://schemas.microsoft.com/office/powerpoint/2010/main" val="401593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spcBef>
                <a:spcPts val="0"/>
              </a:spcBef>
              <a:defRPr/>
            </a:pPr>
            <a:r>
              <a:rPr lang="en-GB" dirty="0"/>
              <a:t>NACE Leading Schools Network</a:t>
            </a:r>
          </a:p>
        </p:txBody>
      </p:sp>
      <p:sp>
        <p:nvSpPr>
          <p:cNvPr id="3" name="Content Placeholder 2"/>
          <p:cNvSpPr>
            <a:spLocks noGrp="1"/>
          </p:cNvSpPr>
          <p:nvPr>
            <p:ph idx="1"/>
          </p:nvPr>
        </p:nvSpPr>
        <p:spPr>
          <a:xfrm>
            <a:off x="683369" y="1875596"/>
            <a:ext cx="7777448" cy="4325179"/>
          </a:xfrm>
        </p:spPr>
        <p:txBody>
          <a:bodyPr>
            <a:noAutofit/>
          </a:bodyPr>
          <a:lstStyle/>
          <a:p>
            <a:pPr marL="0" indent="0">
              <a:buNone/>
            </a:pPr>
            <a:r>
              <a:rPr lang="en-GB" sz="2000" dirty="0"/>
              <a:t>The </a:t>
            </a:r>
            <a:r>
              <a:rPr lang="en-GB" sz="2000" b="1" dirty="0"/>
              <a:t>NACE Leading Schools Network</a:t>
            </a:r>
            <a:r>
              <a:rPr lang="en-GB" sz="2000" dirty="0"/>
              <a:t> is an invitation-only network for schools holding the NACE Challenge Award. Membership offers access to a community of likeminded schools, with opportunities to: </a:t>
            </a:r>
          </a:p>
          <a:p>
            <a:pPr lvl="0"/>
            <a:r>
              <a:rPr lang="en-GB" sz="2000" dirty="0"/>
              <a:t>Engage in more able consultation at a national level;</a:t>
            </a:r>
          </a:p>
          <a:p>
            <a:pPr lvl="0"/>
            <a:r>
              <a:rPr lang="en-GB" sz="2000" dirty="0"/>
              <a:t>Take part in research and publish results;</a:t>
            </a:r>
          </a:p>
          <a:p>
            <a:pPr lvl="0"/>
            <a:r>
              <a:rPr lang="en-GB" sz="2000" dirty="0"/>
              <a:t>Attend invitation-only events, including panel discussions, headteacher forums and networking;</a:t>
            </a:r>
          </a:p>
          <a:p>
            <a:pPr lvl="0"/>
            <a:r>
              <a:rPr lang="en-GB" sz="2000" dirty="0"/>
              <a:t>Present and lead workshops at NACE events.</a:t>
            </a:r>
          </a:p>
          <a:p>
            <a:pPr marL="0" indent="0">
              <a:buNone/>
            </a:pPr>
            <a:r>
              <a:rPr lang="en-GB" sz="2000" dirty="0"/>
              <a:t>There is no cost to join the network. Membership is offered free of charge to schools maintaining Challenge Award accreditation.</a:t>
            </a:r>
          </a:p>
          <a:p>
            <a:pPr marL="0" indent="0">
              <a:lnSpc>
                <a:spcPct val="100000"/>
              </a:lnSpc>
              <a:buNone/>
            </a:pPr>
            <a:endParaRPr lang="en-GB" sz="1800" dirty="0"/>
          </a:p>
        </p:txBody>
      </p:sp>
    </p:spTree>
    <p:extLst>
      <p:ext uri="{BB962C8B-B14F-4D97-AF65-F5344CB8AC3E}">
        <p14:creationId xmlns:p14="http://schemas.microsoft.com/office/powerpoint/2010/main" val="32229357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tLang="en-US" dirty="0"/>
              <a:t>It is better to travel – </a:t>
            </a:r>
            <a:br>
              <a:rPr lang="en-GB" altLang="en-US" dirty="0"/>
            </a:br>
            <a:r>
              <a:rPr lang="en-GB" altLang="en-US" i="1" dirty="0"/>
              <a:t>and</a:t>
            </a:r>
            <a:r>
              <a:rPr lang="en-GB" altLang="en-US" dirty="0"/>
              <a:t> to arrive!</a:t>
            </a:r>
          </a:p>
        </p:txBody>
      </p:sp>
      <p:sp>
        <p:nvSpPr>
          <p:cNvPr id="3" name="Content Placeholder 2"/>
          <p:cNvSpPr>
            <a:spLocks noGrp="1"/>
          </p:cNvSpPr>
          <p:nvPr>
            <p:ph idx="1"/>
          </p:nvPr>
        </p:nvSpPr>
        <p:spPr>
          <a:xfrm>
            <a:off x="683369" y="1875596"/>
            <a:ext cx="7338841" cy="4325179"/>
          </a:xfrm>
        </p:spPr>
        <p:txBody>
          <a:bodyPr anchor="ctr" anchorCtr="0">
            <a:normAutofit/>
          </a:bodyPr>
          <a:lstStyle/>
          <a:p>
            <a:pPr marL="0" indent="0">
              <a:buNone/>
            </a:pPr>
            <a:r>
              <a:rPr lang="en-GB" altLang="en-US" dirty="0">
                <a:latin typeface="Calibri" panose="020F0502020204030204" pitchFamily="34" charset="0"/>
              </a:rPr>
              <a:t>We already have much to celebrate in the school, but we can make significant progress with the NACE Challenge Development Programme supporting us.  </a:t>
            </a:r>
          </a:p>
          <a:p>
            <a:endParaRPr lang="en-GB" altLang="en-US" dirty="0">
              <a:latin typeface="Calibri" panose="020F0502020204030204" pitchFamily="34" charset="0"/>
            </a:endParaRPr>
          </a:p>
          <a:p>
            <a:pPr marL="0" indent="0">
              <a:buNone/>
            </a:pPr>
            <a:r>
              <a:rPr lang="en-GB" altLang="en-US" dirty="0">
                <a:latin typeface="Calibri" panose="020F0502020204030204" pitchFamily="34" charset="0"/>
              </a:rPr>
              <a:t>The journey will have some challenges, but gaining national recognition for our work will be a well-deserved reward for all staff and learners.</a:t>
            </a:r>
          </a:p>
          <a:p>
            <a:pPr marL="0" indent="0">
              <a:buNone/>
            </a:pPr>
            <a:endParaRPr lang="en-GB" sz="1800" dirty="0"/>
          </a:p>
        </p:txBody>
      </p:sp>
    </p:spTree>
    <p:extLst>
      <p:ext uri="{BB962C8B-B14F-4D97-AF65-F5344CB8AC3E}">
        <p14:creationId xmlns:p14="http://schemas.microsoft.com/office/powerpoint/2010/main" val="32059468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C81462C4-7C83-7547-B4A6-F1D2EB6704AE}" vid="{7D2C4FD8-E9E5-C145-962D-A1A87F259F2F}"/>
    </a:ext>
  </a:extLst>
</a:theme>
</file>

<file path=ppt/theme/theme2.xml><?xml version="1.0" encoding="utf-8"?>
<a:theme xmlns:a="http://schemas.openxmlformats.org/drawingml/2006/main" name="Bas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C81462C4-7C83-7547-B4A6-F1D2EB6704AE}" vid="{7D2C4FD8-E9E5-C145-962D-A1A87F259F2F}"/>
    </a:ext>
  </a:extLst>
</a:theme>
</file>

<file path=ppt/theme/theme3.xml><?xml version="1.0" encoding="utf-8"?>
<a:theme xmlns:a="http://schemas.openxmlformats.org/drawingml/2006/main" name="1_Bas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C81462C4-7C83-7547-B4A6-F1D2EB6704AE}" vid="{7D2C4FD8-E9E5-C145-962D-A1A87F259F2F}"/>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NACE Challenge DP Master</Template>
  <TotalTime>52</TotalTime>
  <Words>3823</Words>
  <Application>Microsoft Office PowerPoint</Application>
  <PresentationFormat>On-screen Show (4:3)</PresentationFormat>
  <Paragraphs>311</Paragraphs>
  <Slides>36</Slides>
  <Notes>35</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36</vt:i4>
      </vt:variant>
    </vt:vector>
  </HeadingPairs>
  <TitlesOfParts>
    <vt:vector size="45" baseType="lpstr">
      <vt:lpstr>Arial</vt:lpstr>
      <vt:lpstr>Calibri</vt:lpstr>
      <vt:lpstr>Calibri Light</vt:lpstr>
      <vt:lpstr>Cambria</vt:lpstr>
      <vt:lpstr>Times New Roman</vt:lpstr>
      <vt:lpstr>Wingdings 3</vt:lpstr>
      <vt:lpstr>Office Theme</vt:lpstr>
      <vt:lpstr>Base</vt:lpstr>
      <vt:lpstr>1_Base</vt:lpstr>
      <vt:lpstr>An introduction to the NACE Challenge Development Programme, Framework and Award</vt:lpstr>
      <vt:lpstr>Contents</vt:lpstr>
      <vt:lpstr>PowerPoint Presentation</vt:lpstr>
      <vt:lpstr>Educating the more able:  a national priority</vt:lpstr>
      <vt:lpstr>Educating the more able:  a national priority</vt:lpstr>
      <vt:lpstr>Supporting MAT Pupils</vt:lpstr>
      <vt:lpstr>PowerPoint Presentation</vt:lpstr>
      <vt:lpstr>What is the NACE Challenge Development Programme?</vt:lpstr>
      <vt:lpstr>The NACE Challenge Development Programme offers:</vt:lpstr>
      <vt:lpstr>The NACE Challenge Framework</vt:lpstr>
      <vt:lpstr>PowerPoint Presentation</vt:lpstr>
      <vt:lpstr>Element 1: Leadership and governance</vt:lpstr>
      <vt:lpstr>Element 2: Identification and transition</vt:lpstr>
      <vt:lpstr>Element 3: Curriculum, teaching and support</vt:lpstr>
      <vt:lpstr>Element 4: Professional development</vt:lpstr>
      <vt:lpstr>Element 5: Communication and partnership</vt:lpstr>
      <vt:lpstr>Element 6: Monitoring and evaluation</vt:lpstr>
      <vt:lpstr>PowerPoint Presentation</vt:lpstr>
      <vt:lpstr>Using the NACE Challenge Framework  to support school improvement</vt:lpstr>
      <vt:lpstr>Using the NACE Challenge Framework  to support school improvement</vt:lpstr>
      <vt:lpstr>Using the NACE Challenge Framework  to support school improvement</vt:lpstr>
      <vt:lpstr>Additional support from NACE</vt:lpstr>
      <vt:lpstr>What do schools say?</vt:lpstr>
      <vt:lpstr>What do schools say?</vt:lpstr>
      <vt:lpstr>What do schools say?</vt:lpstr>
      <vt:lpstr>What do schools say?</vt:lpstr>
      <vt:lpstr>Challenge Award Schools</vt:lpstr>
      <vt:lpstr>PowerPoint Presentation</vt:lpstr>
      <vt:lpstr>Identifying a starting point</vt:lpstr>
      <vt:lpstr>Discussion…</vt:lpstr>
      <vt:lpstr>What are our next steps?</vt:lpstr>
      <vt:lpstr>Conducting an initial audit</vt:lpstr>
      <vt:lpstr>PowerPoint Presentation</vt:lpstr>
      <vt:lpstr>The NACE Challenge Award</vt:lpstr>
      <vt:lpstr>NACE Leading Schools Network</vt:lpstr>
      <vt:lpstr>It is better to travel –  and to arrive!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Bridgestock</dc:creator>
  <cp:lastModifiedBy>Owen Jenkins</cp:lastModifiedBy>
  <cp:revision>127</cp:revision>
  <cp:lastPrinted>2017-07-27T19:15:34Z</cp:lastPrinted>
  <dcterms:created xsi:type="dcterms:W3CDTF">2017-09-05T10:42:21Z</dcterms:created>
  <dcterms:modified xsi:type="dcterms:W3CDTF">2018-11-05T14:22:48Z</dcterms:modified>
</cp:coreProperties>
</file>