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28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655569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58900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3735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0B64A7-E0A0-4954-B79D-06C65A548BB1}"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597778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0B64A7-E0A0-4954-B79D-06C65A548BB1}" type="datetimeFigureOut">
              <a:rPr lang="en-GB" smtClean="0"/>
              <a:t>04/11/2019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802570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0B64A7-E0A0-4954-B79D-06C65A548BB1}" type="datetimeFigureOut">
              <a:rPr lang="en-GB" smtClean="0"/>
              <a:t>04/11/2019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566834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B64A7-E0A0-4954-B79D-06C65A548BB1}" type="datetimeFigureOut">
              <a:rPr lang="en-GB" smtClean="0"/>
              <a:t>04/11/2019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1780805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0B64A7-E0A0-4954-B79D-06C65A548BB1}"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088438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0B64A7-E0A0-4954-B79D-06C65A548BB1}"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171916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0B64A7-E0A0-4954-B79D-06C65A548BB1}" type="datetimeFigureOut">
              <a:rPr lang="en-GB" smtClean="0"/>
              <a:t>04/11/2019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64732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039521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3989107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25142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276883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172040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74940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04/11/2019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3631598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0B64A7-E0A0-4954-B79D-06C65A548BB1}" type="datetimeFigureOut">
              <a:rPr lang="en-GB" smtClean="0"/>
              <a:t>04/11/2019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959CBE9-C660-4F74-9DAC-07EC9CED8BDA}" type="slidenum">
              <a:rPr lang="en-GB" smtClean="0"/>
              <a:t>‹#›</a:t>
            </a:fld>
            <a:endParaRPr lang="en-GB"/>
          </a:p>
        </p:txBody>
      </p:sp>
    </p:spTree>
    <p:extLst>
      <p:ext uri="{BB962C8B-B14F-4D97-AF65-F5344CB8AC3E}">
        <p14:creationId xmlns:p14="http://schemas.microsoft.com/office/powerpoint/2010/main" val="3516406299"/>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DxlVciF8WSQ"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evDCHCMRAt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echr.coe.int/Documents/Convention_ENG.pdf" TargetMode="External"/><Relationship Id="rId3" Type="http://schemas.openxmlformats.org/officeDocument/2006/relationships/hyperlink" Target="https://www.bacp.co.uk/media/3103/bacp-ethical-framework-for-the-counselling-professions-2018.pdf" TargetMode="External"/><Relationship Id="rId7" Type="http://schemas.openxmlformats.org/officeDocument/2006/relationships/hyperlink" Target="https://europa.eu/european-union/eu-law/legal-acts_en" TargetMode="External"/><Relationship Id="rId2" Type="http://schemas.openxmlformats.org/officeDocument/2006/relationships/hyperlink" Target="https://www.bacp.co.uk/news/2018/16-april-2018-ethical-framework-review/" TargetMode="External"/><Relationship Id="rId1" Type="http://schemas.openxmlformats.org/officeDocument/2006/relationships/slideLayout" Target="../slideLayouts/slideLayout2.xml"/><Relationship Id="rId6" Type="http://schemas.openxmlformats.org/officeDocument/2006/relationships/hyperlink" Target="https://www.cilex.org.uk/membership" TargetMode="External"/><Relationship Id="rId11" Type="http://schemas.openxmlformats.org/officeDocument/2006/relationships/hyperlink" Target="https://www.judiciary.gov.uk/about-the-judiciary/the-justice-system/court-structure/" TargetMode="External"/><Relationship Id="rId5" Type="http://schemas.openxmlformats.org/officeDocument/2006/relationships/hyperlink" Target="https://www.bacp.co.uk/about-us/protecting-the-public/professional-conduct/" TargetMode="External"/><Relationship Id="rId10" Type="http://schemas.openxmlformats.org/officeDocument/2006/relationships/hyperlink" Target="https://ico.org.uk/media/1624219/preparing-for-the-gdpr-12-steps.pdf" TargetMode="External"/><Relationship Id="rId4" Type="http://schemas.openxmlformats.org/officeDocument/2006/relationships/hyperlink" Target="https://www.bacp.co.uk/media/3165/bacp-ethical-mindfulness-within-supervision-training-clinical-reflections-for-practice-gpia084.pdf" TargetMode="External"/><Relationship Id="rId9" Type="http://schemas.openxmlformats.org/officeDocument/2006/relationships/hyperlink" Target="https://ico.org.uk/for-organisations/guide-to-the-general-data-protection-regulation-gdp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043F98-856A-4D82-B66C-21AFC7999E50}"/>
              </a:ext>
            </a:extLst>
          </p:cNvPr>
          <p:cNvSpPr>
            <a:spLocks noGrp="1"/>
          </p:cNvSpPr>
          <p:nvPr>
            <p:ph type="ctrTitle"/>
          </p:nvPr>
        </p:nvSpPr>
        <p:spPr>
          <a:xfrm>
            <a:off x="2032000" y="1946190"/>
            <a:ext cx="9144000" cy="2387600"/>
          </a:xfrm>
        </p:spPr>
        <p:txBody>
          <a:bodyPr>
            <a:normAutofit fontScale="90000"/>
          </a:bodyPr>
          <a:lstStyle/>
          <a:p>
            <a:pPr algn="ctr"/>
            <a:r>
              <a:rPr lang="en-US" dirty="0"/>
              <a:t>Contemporary Legal Issues in Counselling and Psychotherapy</a:t>
            </a:r>
            <a:br>
              <a:rPr lang="en-GB" dirty="0"/>
            </a:br>
            <a:r>
              <a:rPr lang="en-GB" dirty="0"/>
              <a:t> </a:t>
            </a:r>
            <a:br>
              <a:rPr lang="en-GB" dirty="0"/>
            </a:br>
            <a:br>
              <a:rPr lang="en-GB" dirty="0"/>
            </a:br>
            <a:endParaRPr lang="en-GB" dirty="0"/>
          </a:p>
        </p:txBody>
      </p:sp>
      <p:pic>
        <p:nvPicPr>
          <p:cNvPr id="6" name="Picture 5">
            <a:extLst>
              <a:ext uri="{FF2B5EF4-FFF2-40B4-BE49-F238E27FC236}">
                <a16:creationId xmlns:a16="http://schemas.microsoft.com/office/drawing/2014/main" id="{3AC85729-2CE3-43DA-AB05-0B3DF912BD70}"/>
              </a:ext>
            </a:extLst>
          </p:cNvPr>
          <p:cNvPicPr>
            <a:picLocks noChangeAspect="1"/>
          </p:cNvPicPr>
          <p:nvPr/>
        </p:nvPicPr>
        <p:blipFill>
          <a:blip r:embed="rId2"/>
          <a:stretch>
            <a:fillRect/>
          </a:stretch>
        </p:blipFill>
        <p:spPr>
          <a:xfrm>
            <a:off x="5056187" y="2206066"/>
            <a:ext cx="3095625" cy="3095625"/>
          </a:xfrm>
          <a:prstGeom prst="rect">
            <a:avLst/>
          </a:prstGeom>
        </p:spPr>
      </p:pic>
      <p:sp>
        <p:nvSpPr>
          <p:cNvPr id="7" name="Rectangle 6">
            <a:extLst>
              <a:ext uri="{FF2B5EF4-FFF2-40B4-BE49-F238E27FC236}">
                <a16:creationId xmlns:a16="http://schemas.microsoft.com/office/drawing/2014/main" id="{59C4DF97-6606-47DB-81A3-C77B41C5EB0B}"/>
              </a:ext>
            </a:extLst>
          </p:cNvPr>
          <p:cNvSpPr/>
          <p:nvPr/>
        </p:nvSpPr>
        <p:spPr>
          <a:xfrm>
            <a:off x="3555999" y="5730911"/>
            <a:ext cx="6096000" cy="954107"/>
          </a:xfrm>
          <a:prstGeom prst="rect">
            <a:avLst/>
          </a:prstGeom>
        </p:spPr>
        <p:txBody>
          <a:bodyPr>
            <a:spAutoFit/>
          </a:bodyPr>
          <a:lstStyle/>
          <a:p>
            <a:pPr algn="ctr">
              <a:spcAft>
                <a:spcPts val="0"/>
              </a:spcAft>
            </a:pPr>
            <a:r>
              <a:rPr lang="en-US" sz="2800" dirty="0">
                <a:solidFill>
                  <a:srgbClr val="000000"/>
                </a:solidFill>
                <a:latin typeface="Helvetica Neue"/>
                <a:ea typeface="Arial Unicode MS"/>
                <a:cs typeface="Arial Unicode MS"/>
              </a:rPr>
              <a:t>Helen Noble </a:t>
            </a:r>
            <a:endParaRPr lang="en-GB" sz="2800" dirty="0">
              <a:solidFill>
                <a:srgbClr val="000000"/>
              </a:solidFill>
              <a:latin typeface="Helvetica Neue"/>
              <a:ea typeface="Arial Unicode MS"/>
              <a:cs typeface="Arial Unicode MS"/>
            </a:endParaRPr>
          </a:p>
          <a:p>
            <a:pPr algn="ctr">
              <a:spcAft>
                <a:spcPts val="0"/>
              </a:spcAft>
            </a:pPr>
            <a:r>
              <a:rPr lang="en-US" sz="2800" dirty="0">
                <a:solidFill>
                  <a:srgbClr val="000000"/>
                </a:solidFill>
                <a:latin typeface="Helvetica Neue"/>
                <a:ea typeface="Arial Unicode MS"/>
                <a:cs typeface="Arial Unicode MS"/>
              </a:rPr>
              <a:t>November 2019</a:t>
            </a:r>
            <a:endParaRPr lang="en-GB" sz="2800" dirty="0">
              <a:solidFill>
                <a:srgbClr val="000000"/>
              </a:solidFill>
              <a:latin typeface="Helvetica Neue"/>
              <a:ea typeface="Arial Unicode MS"/>
              <a:cs typeface="Arial Unicode MS"/>
            </a:endParaRPr>
          </a:p>
        </p:txBody>
      </p:sp>
    </p:spTree>
    <p:extLst>
      <p:ext uri="{BB962C8B-B14F-4D97-AF65-F5344CB8AC3E}">
        <p14:creationId xmlns:p14="http://schemas.microsoft.com/office/powerpoint/2010/main" val="301064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6A7A15D-8352-495C-A7AE-B62EA91C1873}"/>
              </a:ext>
            </a:extLst>
          </p:cNvPr>
          <p:cNvPicPr>
            <a:picLocks noGrp="1" noChangeAspect="1"/>
          </p:cNvPicPr>
          <p:nvPr>
            <p:ph idx="1"/>
          </p:nvPr>
        </p:nvPicPr>
        <p:blipFill>
          <a:blip r:embed="rId2"/>
          <a:stretch>
            <a:fillRect/>
          </a:stretch>
        </p:blipFill>
        <p:spPr>
          <a:xfrm>
            <a:off x="7394573" y="0"/>
            <a:ext cx="4797427" cy="3742643"/>
          </a:xfrm>
          <a:prstGeom prst="rect">
            <a:avLst/>
          </a:prstGeom>
        </p:spPr>
      </p:pic>
      <p:sp>
        <p:nvSpPr>
          <p:cNvPr id="5" name="Rectangle 4">
            <a:extLst>
              <a:ext uri="{FF2B5EF4-FFF2-40B4-BE49-F238E27FC236}">
                <a16:creationId xmlns:a16="http://schemas.microsoft.com/office/drawing/2014/main" id="{8D18E961-C3CC-4A31-8471-CAC8927BED91}"/>
              </a:ext>
            </a:extLst>
          </p:cNvPr>
          <p:cNvSpPr/>
          <p:nvPr/>
        </p:nvSpPr>
        <p:spPr>
          <a:xfrm>
            <a:off x="1509868" y="1480485"/>
            <a:ext cx="5620961" cy="4524315"/>
          </a:xfrm>
          <a:prstGeom prst="rect">
            <a:avLst/>
          </a:prstGeom>
        </p:spPr>
        <p:txBody>
          <a:bodyPr wrap="square">
            <a:spAutoFit/>
          </a:bodyPr>
          <a:lstStyle/>
          <a:p>
            <a:pPr>
              <a:spcAft>
                <a:spcPts val="0"/>
              </a:spcAft>
            </a:pPr>
            <a:r>
              <a:rPr lang="en-GB" sz="2400" dirty="0">
                <a:solidFill>
                  <a:srgbClr val="575757"/>
                </a:solidFill>
                <a:latin typeface="Times New Roman" panose="02020603050405020304" pitchFamily="18" charset="0"/>
                <a:ea typeface="Helvetica Neue"/>
                <a:cs typeface="Helvetica Neue"/>
              </a:rPr>
              <a:t>T</a:t>
            </a:r>
            <a:r>
              <a:rPr lang="en-US" sz="2400" dirty="0">
                <a:solidFill>
                  <a:srgbClr val="575757"/>
                </a:solidFill>
                <a:latin typeface="Times New Roman" panose="02020603050405020304" pitchFamily="18" charset="0"/>
                <a:ea typeface="Helvetica Neue"/>
                <a:cs typeface="Helvetica Neue"/>
              </a:rPr>
              <a:t>he Chartered Legal Executive lawyer:</a:t>
            </a:r>
            <a:endParaRPr lang="en-GB" sz="2400" dirty="0">
              <a:solidFill>
                <a:srgbClr val="000000"/>
              </a:solidFill>
              <a:effectLst/>
              <a:latin typeface="Helvetica Neue"/>
              <a:ea typeface="Helvetica Neue"/>
              <a:cs typeface="Helvetica Neue"/>
            </a:endParaRPr>
          </a:p>
          <a:p>
            <a:pPr>
              <a:spcAft>
                <a:spcPts val="0"/>
              </a:spcAft>
            </a:pPr>
            <a:r>
              <a:rPr lang="en-GB" sz="2400" dirty="0">
                <a:solidFill>
                  <a:srgbClr val="575757"/>
                </a:solidFill>
                <a:latin typeface="Times New Roman" panose="02020603050405020304" pitchFamily="18" charset="0"/>
                <a:ea typeface="Times New Roman" panose="02020603050405020304" pitchFamily="18" charset="0"/>
                <a:cs typeface="Helvetica Neue"/>
              </a:rPr>
              <a:t> </a:t>
            </a:r>
            <a:endParaRPr lang="en-GB" sz="2400" dirty="0">
              <a:solidFill>
                <a:srgbClr val="000000"/>
              </a:solidFill>
              <a:effectLst/>
              <a:latin typeface="Helvetica Neue"/>
              <a:ea typeface="Helvetica Neue"/>
              <a:cs typeface="Helvetica Neue"/>
            </a:endParaRPr>
          </a:p>
          <a:p>
            <a:pPr marL="342900" lvl="0" indent="-342900" fontAlgn="base">
              <a:spcAft>
                <a:spcPts val="0"/>
              </a:spcAft>
              <a:buFont typeface="Arial" panose="020B0604020202020204" pitchFamily="34" charset="0"/>
              <a:buChar char="•"/>
            </a:pPr>
            <a:r>
              <a:rPr lang="en-US" sz="2400" kern="0" dirty="0">
                <a:solidFill>
                  <a:srgbClr val="575757"/>
                </a:solidFill>
                <a:latin typeface="Times New Roman" panose="02020603050405020304" pitchFamily="18" charset="0"/>
                <a:ea typeface="Helvetica Neue"/>
                <a:cs typeface="Helvetica Neue"/>
              </a:rPr>
              <a:t>is able to undertake all work that may be undertaken by a solicitor, under the supervision of a principal; </a:t>
            </a:r>
            <a:endParaRPr lang="en-GB" sz="2400" u="none" strike="noStrike" kern="0" spc="0" dirty="0">
              <a:solidFill>
                <a:srgbClr val="000000"/>
              </a:solidFill>
              <a:effectLst/>
              <a:latin typeface="Helvetica Neue"/>
              <a:ea typeface="Helvetica Neue"/>
              <a:cs typeface="Helvetica Neue"/>
            </a:endParaRPr>
          </a:p>
          <a:p>
            <a:pPr>
              <a:spcAft>
                <a:spcPts val="0"/>
              </a:spcAft>
            </a:pPr>
            <a:r>
              <a:rPr lang="en-GB" sz="2400" dirty="0">
                <a:solidFill>
                  <a:srgbClr val="575757"/>
                </a:solidFill>
                <a:latin typeface="Times New Roman" panose="02020603050405020304" pitchFamily="18" charset="0"/>
                <a:ea typeface="Times New Roman" panose="02020603050405020304" pitchFamily="18" charset="0"/>
                <a:cs typeface="Helvetica Neue"/>
              </a:rPr>
              <a:t> </a:t>
            </a:r>
            <a:endParaRPr lang="en-GB" sz="2400" dirty="0">
              <a:solidFill>
                <a:srgbClr val="000000"/>
              </a:solidFill>
              <a:effectLst/>
              <a:latin typeface="Helvetica Neue"/>
              <a:ea typeface="Helvetica Neue"/>
              <a:cs typeface="Helvetica Neue"/>
            </a:endParaRPr>
          </a:p>
          <a:p>
            <a:pPr marL="342900" lvl="0" indent="-342900" fontAlgn="base">
              <a:spcAft>
                <a:spcPts val="0"/>
              </a:spcAft>
              <a:buFont typeface="Arial" panose="020B0604020202020204" pitchFamily="34" charset="0"/>
              <a:buChar char="•"/>
            </a:pPr>
            <a:r>
              <a:rPr lang="en-GB" sz="2400" kern="0" dirty="0">
                <a:solidFill>
                  <a:srgbClr val="575757"/>
                </a:solidFill>
                <a:latin typeface="Times New Roman" panose="02020603050405020304" pitchFamily="18" charset="0"/>
                <a:ea typeface="Helvetica Neue"/>
                <a:cs typeface="Helvetica Neue"/>
              </a:rPr>
              <a:t>tend</a:t>
            </a:r>
            <a:r>
              <a:rPr lang="en-US" sz="2400" kern="0" dirty="0">
                <a:solidFill>
                  <a:srgbClr val="575757"/>
                </a:solidFill>
                <a:latin typeface="Times New Roman" panose="02020603050405020304" pitchFamily="18" charset="0"/>
                <a:ea typeface="Helvetica Neue"/>
                <a:cs typeface="Helvetica Neue"/>
              </a:rPr>
              <a:t>s to </a:t>
            </a:r>
            <a:r>
              <a:rPr lang="en-US" sz="2400" kern="0" dirty="0" err="1">
                <a:solidFill>
                  <a:srgbClr val="575757"/>
                </a:solidFill>
                <a:latin typeface="Times New Roman" panose="02020603050405020304" pitchFamily="18" charset="0"/>
                <a:ea typeface="Helvetica Neue"/>
                <a:cs typeface="Helvetica Neue"/>
              </a:rPr>
              <a:t>specialise</a:t>
            </a:r>
            <a:r>
              <a:rPr lang="en-US" sz="2400" kern="0" dirty="0">
                <a:solidFill>
                  <a:srgbClr val="575757"/>
                </a:solidFill>
                <a:latin typeface="Times New Roman" panose="02020603050405020304" pitchFamily="18" charset="0"/>
                <a:ea typeface="Helvetica Neue"/>
                <a:cs typeface="Helvetica Neue"/>
              </a:rPr>
              <a:t> in one area of law;</a:t>
            </a:r>
            <a:endParaRPr lang="en-GB" sz="2400" u="none" strike="noStrike" kern="0" spc="0" dirty="0">
              <a:solidFill>
                <a:srgbClr val="000000"/>
              </a:solidFill>
              <a:effectLst/>
              <a:latin typeface="Helvetica Neue"/>
              <a:ea typeface="Helvetica Neue"/>
              <a:cs typeface="Helvetica Neue"/>
            </a:endParaRPr>
          </a:p>
          <a:p>
            <a:pPr>
              <a:spcAft>
                <a:spcPts val="0"/>
              </a:spcAft>
            </a:pPr>
            <a:r>
              <a:rPr lang="en-GB" sz="2400" dirty="0">
                <a:solidFill>
                  <a:srgbClr val="575757"/>
                </a:solidFill>
                <a:latin typeface="Times New Roman" panose="02020603050405020304" pitchFamily="18" charset="0"/>
                <a:ea typeface="Times New Roman" panose="02020603050405020304" pitchFamily="18" charset="0"/>
                <a:cs typeface="Helvetica Neue"/>
              </a:rPr>
              <a:t> </a:t>
            </a:r>
            <a:endParaRPr lang="en-GB" sz="2400" dirty="0">
              <a:solidFill>
                <a:srgbClr val="000000"/>
              </a:solidFill>
              <a:effectLst/>
              <a:latin typeface="Helvetica Neue"/>
              <a:ea typeface="Helvetica Neue"/>
              <a:cs typeface="Helvetica Neue"/>
            </a:endParaRPr>
          </a:p>
          <a:p>
            <a:pPr marL="342900" lvl="0" indent="-342900" fontAlgn="base">
              <a:spcAft>
                <a:spcPts val="0"/>
              </a:spcAft>
              <a:buFont typeface="Arial" panose="020B0604020202020204" pitchFamily="34" charset="0"/>
              <a:buChar char="•"/>
            </a:pPr>
            <a:r>
              <a:rPr lang="en-US" sz="2400" kern="0" dirty="0">
                <a:solidFill>
                  <a:srgbClr val="575757"/>
                </a:solidFill>
                <a:latin typeface="Times New Roman" panose="02020603050405020304" pitchFamily="18" charset="0"/>
                <a:ea typeface="Helvetica Neue"/>
                <a:cs typeface="Helvetica Neue"/>
              </a:rPr>
              <a:t>must adhere to a code of conduct;</a:t>
            </a:r>
            <a:endParaRPr lang="en-GB" sz="2400" u="none" strike="noStrike" kern="0" spc="0" dirty="0">
              <a:solidFill>
                <a:srgbClr val="000000"/>
              </a:solidFill>
              <a:effectLst/>
              <a:latin typeface="Helvetica Neue"/>
              <a:ea typeface="Helvetica Neue"/>
              <a:cs typeface="Helvetica Neue"/>
            </a:endParaRPr>
          </a:p>
          <a:p>
            <a:pPr>
              <a:spcAft>
                <a:spcPts val="0"/>
              </a:spcAft>
            </a:pPr>
            <a:r>
              <a:rPr lang="en-GB" sz="2400" dirty="0">
                <a:solidFill>
                  <a:srgbClr val="575757"/>
                </a:solidFill>
                <a:latin typeface="Times New Roman" panose="02020603050405020304" pitchFamily="18" charset="0"/>
                <a:ea typeface="Times New Roman" panose="02020603050405020304" pitchFamily="18" charset="0"/>
                <a:cs typeface="Helvetica Neue"/>
              </a:rPr>
              <a:t> </a:t>
            </a:r>
            <a:endParaRPr lang="en-GB" sz="2400" dirty="0">
              <a:solidFill>
                <a:srgbClr val="000000"/>
              </a:solidFill>
              <a:effectLst/>
              <a:latin typeface="Helvetica Neue"/>
              <a:ea typeface="Helvetica Neue"/>
              <a:cs typeface="Helvetica Neue"/>
            </a:endParaRPr>
          </a:p>
          <a:p>
            <a:pPr marL="342900" lvl="0" indent="-342900" fontAlgn="base">
              <a:spcAft>
                <a:spcPts val="0"/>
              </a:spcAft>
              <a:buFont typeface="Arial" panose="020B0604020202020204" pitchFamily="34" charset="0"/>
              <a:buChar char="•"/>
            </a:pPr>
            <a:r>
              <a:rPr lang="en-US" sz="2400" kern="0" dirty="0">
                <a:solidFill>
                  <a:srgbClr val="575757"/>
                </a:solidFill>
                <a:latin typeface="Times New Roman" panose="02020603050405020304" pitchFamily="18" charset="0"/>
                <a:ea typeface="Helvetica Neue"/>
                <a:cs typeface="Helvetica Neue"/>
              </a:rPr>
              <a:t>has an annual CPD requirement to continue training throughout the career.</a:t>
            </a:r>
            <a:endParaRPr lang="en-GB" sz="2400" u="none" strike="noStrike" kern="0" spc="0" dirty="0">
              <a:solidFill>
                <a:srgbClr val="000000"/>
              </a:solidFill>
              <a:effectLst/>
              <a:latin typeface="Helvetica Neue"/>
              <a:ea typeface="Helvetica Neue"/>
              <a:cs typeface="Helvetica Neue"/>
            </a:endParaRPr>
          </a:p>
        </p:txBody>
      </p:sp>
    </p:spTree>
    <p:extLst>
      <p:ext uri="{BB962C8B-B14F-4D97-AF65-F5344CB8AC3E}">
        <p14:creationId xmlns:p14="http://schemas.microsoft.com/office/powerpoint/2010/main" val="3868606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DC6746D-02E9-4F72-97DA-3E3A9797887B}"/>
              </a:ext>
            </a:extLst>
          </p:cNvPr>
          <p:cNvPicPr>
            <a:picLocks noGrp="1" noChangeAspect="1"/>
          </p:cNvPicPr>
          <p:nvPr>
            <p:ph idx="1"/>
          </p:nvPr>
        </p:nvPicPr>
        <p:blipFill>
          <a:blip r:embed="rId2"/>
          <a:stretch>
            <a:fillRect/>
          </a:stretch>
        </p:blipFill>
        <p:spPr>
          <a:xfrm>
            <a:off x="1630759" y="269732"/>
            <a:ext cx="9513575" cy="3742006"/>
          </a:xfrm>
          <a:prstGeom prst="rect">
            <a:avLst/>
          </a:prstGeom>
        </p:spPr>
      </p:pic>
      <p:sp>
        <p:nvSpPr>
          <p:cNvPr id="5" name="TextBox 4">
            <a:extLst>
              <a:ext uri="{FF2B5EF4-FFF2-40B4-BE49-F238E27FC236}">
                <a16:creationId xmlns:a16="http://schemas.microsoft.com/office/drawing/2014/main" id="{AEF4AD9D-00D1-488E-8E67-C813A11A4C2D}"/>
              </a:ext>
            </a:extLst>
          </p:cNvPr>
          <p:cNvSpPr txBox="1"/>
          <p:nvPr/>
        </p:nvSpPr>
        <p:spPr>
          <a:xfrm>
            <a:off x="1197143" y="4178104"/>
            <a:ext cx="9797710" cy="1569660"/>
          </a:xfrm>
          <a:prstGeom prst="rect">
            <a:avLst/>
          </a:prstGeom>
          <a:noFill/>
        </p:spPr>
        <p:txBody>
          <a:bodyPr wrap="square" rtlCol="0">
            <a:spAutoFit/>
          </a:bodyPr>
          <a:lstStyle/>
          <a:p>
            <a:pPr algn="ctr"/>
            <a:r>
              <a:rPr lang="en-GB" sz="3200" dirty="0"/>
              <a:t>The information contained in this presentation is offered purely for educational purposes, it does not constitute legal advice. </a:t>
            </a:r>
          </a:p>
        </p:txBody>
      </p:sp>
    </p:spTree>
    <p:extLst>
      <p:ext uri="{BB962C8B-B14F-4D97-AF65-F5344CB8AC3E}">
        <p14:creationId xmlns:p14="http://schemas.microsoft.com/office/powerpoint/2010/main" val="1189735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28FF2-4771-4CC6-8498-11672FB9DA07}"/>
              </a:ext>
            </a:extLst>
          </p:cNvPr>
          <p:cNvSpPr>
            <a:spLocks noGrp="1"/>
          </p:cNvSpPr>
          <p:nvPr>
            <p:ph type="title"/>
          </p:nvPr>
        </p:nvSpPr>
        <p:spPr>
          <a:xfrm>
            <a:off x="838200" y="500062"/>
            <a:ext cx="10515600" cy="1325563"/>
          </a:xfrm>
        </p:spPr>
        <p:txBody>
          <a:bodyPr>
            <a:normAutofit/>
          </a:bodyPr>
          <a:lstStyle/>
          <a:p>
            <a:r>
              <a:rPr lang="en-US" b="1" dirty="0"/>
              <a:t>Law of England and Wales</a:t>
            </a:r>
            <a:r>
              <a:rPr lang="en-US" dirty="0"/>
              <a:t>:</a:t>
            </a:r>
            <a:br>
              <a:rPr lang="en-GB" dirty="0"/>
            </a:br>
            <a:endParaRPr lang="en-GB" dirty="0"/>
          </a:p>
        </p:txBody>
      </p:sp>
      <p:sp>
        <p:nvSpPr>
          <p:cNvPr id="3" name="Content Placeholder 2">
            <a:extLst>
              <a:ext uri="{FF2B5EF4-FFF2-40B4-BE49-F238E27FC236}">
                <a16:creationId xmlns:a16="http://schemas.microsoft.com/office/drawing/2014/main" id="{38F6ACD0-6533-474C-8882-1C809D486D7A}"/>
              </a:ext>
            </a:extLst>
          </p:cNvPr>
          <p:cNvSpPr>
            <a:spLocks noGrp="1"/>
          </p:cNvSpPr>
          <p:nvPr>
            <p:ph idx="1"/>
          </p:nvPr>
        </p:nvSpPr>
        <p:spPr>
          <a:xfrm>
            <a:off x="1484310" y="2083903"/>
            <a:ext cx="10018713" cy="3124201"/>
          </a:xfrm>
        </p:spPr>
        <p:txBody>
          <a:bodyPr>
            <a:normAutofit fontScale="32500" lnSpcReduction="20000"/>
          </a:bodyPr>
          <a:lstStyle/>
          <a:p>
            <a:pPr lvl="0" fontAlgn="base"/>
            <a:r>
              <a:rPr lang="en-US" sz="5100" dirty="0"/>
              <a:t>Residual Rights  (as opposed to the US written Constitution of Rights) </a:t>
            </a:r>
            <a:endParaRPr lang="en-GB" sz="5100" dirty="0"/>
          </a:p>
          <a:p>
            <a:pPr lvl="0" fontAlgn="base"/>
            <a:r>
              <a:rPr lang="en-US" sz="5100" dirty="0"/>
              <a:t>Common Law (case law); Statutes/legislation - laws passed in parliament; Regulations/Directives </a:t>
            </a:r>
            <a:r>
              <a:rPr lang="en-US" sz="5100" dirty="0" err="1"/>
              <a:t>etc</a:t>
            </a:r>
            <a:r>
              <a:rPr lang="en-US" sz="5100" dirty="0"/>
              <a:t> from the European Court of Justice (ECJ)</a:t>
            </a:r>
            <a:endParaRPr lang="en-GB" sz="5100" dirty="0"/>
          </a:p>
          <a:p>
            <a:pPr lvl="0" fontAlgn="base"/>
            <a:r>
              <a:rPr lang="en-US" sz="5100" dirty="0"/>
              <a:t>Human Rights Act 1998 incorporates European Convention on Human Rights - actions go to the European Commission on Human Rights.</a:t>
            </a:r>
            <a:endParaRPr lang="en-GB" sz="5100" dirty="0"/>
          </a:p>
          <a:p>
            <a:pPr lvl="0" fontAlgn="base"/>
            <a:r>
              <a:rPr lang="en-US" sz="5100" dirty="0"/>
              <a:t>Adversarial system (Crown v Individual; Petitioner v Respondent; Complainant v Defendant)</a:t>
            </a:r>
            <a:endParaRPr lang="en-GB" sz="5100" dirty="0"/>
          </a:p>
          <a:p>
            <a:pPr lvl="0" fontAlgn="base"/>
            <a:r>
              <a:rPr lang="en-US" sz="5100" dirty="0"/>
              <a:t>Burden of proof in criminal matters - Prosecution to prove guilt of defendant “Beyond a Reasonable Doubt.’</a:t>
            </a:r>
            <a:endParaRPr lang="en-GB" sz="5100" dirty="0"/>
          </a:p>
          <a:p>
            <a:pPr lvl="0" fontAlgn="base"/>
            <a:r>
              <a:rPr lang="en-US" sz="5100" dirty="0"/>
              <a:t>Burden of proof in civil matters - Complainant to prove liability of Defendant on the “Balance of Probabilities.”</a:t>
            </a:r>
            <a:endParaRPr lang="en-GB" sz="5100" dirty="0"/>
          </a:p>
          <a:p>
            <a:pPr lvl="0" fontAlgn="base"/>
            <a:r>
              <a:rPr lang="en-US" sz="5100" dirty="0"/>
              <a:t>Hierarchical Court System</a:t>
            </a:r>
            <a:endParaRPr lang="en-GB" sz="5100" dirty="0"/>
          </a:p>
          <a:p>
            <a:pPr marL="0" indent="0">
              <a:buNone/>
            </a:pPr>
            <a:endParaRPr lang="en-GB" dirty="0"/>
          </a:p>
        </p:txBody>
      </p:sp>
    </p:spTree>
    <p:extLst>
      <p:ext uri="{BB962C8B-B14F-4D97-AF65-F5344CB8AC3E}">
        <p14:creationId xmlns:p14="http://schemas.microsoft.com/office/powerpoint/2010/main" val="1903633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5B1BB87-C34D-4AF4-B412-8017552D38B6}"/>
              </a:ext>
            </a:extLst>
          </p:cNvPr>
          <p:cNvPicPr>
            <a:picLocks noGrp="1" noChangeAspect="1"/>
          </p:cNvPicPr>
          <p:nvPr>
            <p:ph idx="1"/>
          </p:nvPr>
        </p:nvPicPr>
        <p:blipFill>
          <a:blip r:embed="rId2"/>
          <a:stretch>
            <a:fillRect/>
          </a:stretch>
        </p:blipFill>
        <p:spPr>
          <a:xfrm>
            <a:off x="2194556" y="-101600"/>
            <a:ext cx="9697791" cy="6858000"/>
          </a:xfrm>
          <a:prstGeom prst="rect">
            <a:avLst/>
          </a:prstGeom>
        </p:spPr>
      </p:pic>
    </p:spTree>
    <p:extLst>
      <p:ext uri="{BB962C8B-B14F-4D97-AF65-F5344CB8AC3E}">
        <p14:creationId xmlns:p14="http://schemas.microsoft.com/office/powerpoint/2010/main" val="3136023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08EC0-81CA-44B0-8E5B-85FC12760939}"/>
              </a:ext>
            </a:extLst>
          </p:cNvPr>
          <p:cNvSpPr>
            <a:spLocks noGrp="1"/>
          </p:cNvSpPr>
          <p:nvPr>
            <p:ph type="title"/>
          </p:nvPr>
        </p:nvSpPr>
        <p:spPr>
          <a:xfrm>
            <a:off x="1484309" y="0"/>
            <a:ext cx="10018713" cy="1752599"/>
          </a:xfrm>
        </p:spPr>
        <p:txBody>
          <a:bodyPr/>
          <a:lstStyle/>
          <a:p>
            <a:r>
              <a:rPr lang="en-GB" sz="3600" b="1" dirty="0"/>
              <a:t>Legal issues across counselling</a:t>
            </a:r>
            <a:r>
              <a:rPr lang="en-GB" dirty="0"/>
              <a:t>:</a:t>
            </a:r>
          </a:p>
        </p:txBody>
      </p:sp>
      <p:sp>
        <p:nvSpPr>
          <p:cNvPr id="3" name="Content Placeholder 2">
            <a:extLst>
              <a:ext uri="{FF2B5EF4-FFF2-40B4-BE49-F238E27FC236}">
                <a16:creationId xmlns:a16="http://schemas.microsoft.com/office/drawing/2014/main" id="{D1524D20-79B0-407F-8075-74CF826BEE76}"/>
              </a:ext>
            </a:extLst>
          </p:cNvPr>
          <p:cNvSpPr>
            <a:spLocks noGrp="1"/>
          </p:cNvSpPr>
          <p:nvPr>
            <p:ph idx="1"/>
          </p:nvPr>
        </p:nvSpPr>
        <p:spPr>
          <a:xfrm>
            <a:off x="1484309" y="2158999"/>
            <a:ext cx="10018713" cy="3124201"/>
          </a:xfrm>
        </p:spPr>
        <p:txBody>
          <a:bodyPr>
            <a:normAutofit fontScale="25000" lnSpcReduction="20000"/>
          </a:bodyPr>
          <a:lstStyle/>
          <a:p>
            <a:pPr marL="0" indent="0">
              <a:buNone/>
            </a:pPr>
            <a:endParaRPr lang="en-GB" dirty="0"/>
          </a:p>
          <a:p>
            <a:pPr lvl="0" fontAlgn="base"/>
            <a:r>
              <a:rPr lang="en-US" sz="6400" b="1" dirty="0"/>
              <a:t>Private practice</a:t>
            </a:r>
            <a:r>
              <a:rPr lang="en-US" sz="6400" dirty="0"/>
              <a:t>: Professional Indemnity Insurance; Public Liability Insurance; Health and Safety Act 1974 ; Equality Act 2010 ; Fiduciary liability </a:t>
            </a:r>
            <a:r>
              <a:rPr lang="en-US" sz="6400" dirty="0" err="1"/>
              <a:t>eg</a:t>
            </a:r>
            <a:r>
              <a:rPr lang="en-US" sz="6400" dirty="0"/>
              <a:t> joint and several with partners. </a:t>
            </a:r>
            <a:endParaRPr lang="en-GB" sz="6400" dirty="0"/>
          </a:p>
          <a:p>
            <a:pPr marL="0" indent="0">
              <a:buNone/>
            </a:pPr>
            <a:endParaRPr lang="en-GB" sz="6400" dirty="0"/>
          </a:p>
          <a:p>
            <a:pPr lvl="0" fontAlgn="base"/>
            <a:r>
              <a:rPr lang="en-US" sz="6400" b="1" dirty="0"/>
              <a:t>Safeguarding </a:t>
            </a:r>
            <a:endParaRPr lang="en-GB" sz="6400" b="1" dirty="0"/>
          </a:p>
          <a:p>
            <a:pPr marL="0" indent="0">
              <a:buNone/>
            </a:pPr>
            <a:endParaRPr lang="en-GB" sz="6400" dirty="0"/>
          </a:p>
          <a:p>
            <a:pPr lvl="0" fontAlgn="base"/>
            <a:r>
              <a:rPr lang="en-US" sz="6400" b="1" dirty="0"/>
              <a:t>Expert Witness</a:t>
            </a:r>
            <a:endParaRPr lang="en-GB" sz="6400" b="1" dirty="0"/>
          </a:p>
          <a:p>
            <a:pPr marL="0" indent="0">
              <a:buNone/>
            </a:pPr>
            <a:endParaRPr lang="en-GB" sz="6400" dirty="0"/>
          </a:p>
          <a:p>
            <a:pPr lvl="0" fontAlgn="base"/>
            <a:r>
              <a:rPr lang="en-US" sz="6400" b="1" dirty="0"/>
              <a:t>Mackenzie’s Friend</a:t>
            </a:r>
            <a:endParaRPr lang="en-GB" sz="6400" b="1" dirty="0"/>
          </a:p>
          <a:p>
            <a:pPr marL="0" indent="0">
              <a:buNone/>
            </a:pPr>
            <a:endParaRPr lang="en-GB" sz="6400" b="1" dirty="0"/>
          </a:p>
          <a:p>
            <a:pPr lvl="0" fontAlgn="base"/>
            <a:r>
              <a:rPr lang="en-US" sz="6400" b="1" dirty="0"/>
              <a:t>Coroners court </a:t>
            </a:r>
            <a:endParaRPr lang="en-GB" sz="6400" b="1" dirty="0"/>
          </a:p>
          <a:p>
            <a:pPr marL="0" indent="0">
              <a:buNone/>
            </a:pPr>
            <a:endParaRPr lang="en-GB" sz="6400" dirty="0"/>
          </a:p>
          <a:p>
            <a:pPr lvl="0" fontAlgn="base"/>
            <a:r>
              <a:rPr lang="en-US" sz="6400" b="1" dirty="0"/>
              <a:t>Therapist providing pre-trial therapy to a vulnerable party</a:t>
            </a:r>
            <a:endParaRPr lang="en-GB" sz="6400" b="1" dirty="0"/>
          </a:p>
          <a:p>
            <a:pPr marL="0" indent="0">
              <a:buNone/>
            </a:pPr>
            <a:endParaRPr lang="en-GB" sz="6400" b="1" dirty="0"/>
          </a:p>
          <a:p>
            <a:pPr lvl="0" fontAlgn="base"/>
            <a:r>
              <a:rPr lang="en-US" sz="6400" b="1" dirty="0"/>
              <a:t>Individual claimant bringing an action in the small claims court for non-payment by a  client.</a:t>
            </a:r>
            <a:endParaRPr lang="en-GB" sz="6400" b="1" dirty="0"/>
          </a:p>
        </p:txBody>
      </p:sp>
      <p:pic>
        <p:nvPicPr>
          <p:cNvPr id="4" name="Picture 3">
            <a:extLst>
              <a:ext uri="{FF2B5EF4-FFF2-40B4-BE49-F238E27FC236}">
                <a16:creationId xmlns:a16="http://schemas.microsoft.com/office/drawing/2014/main" id="{C19E4A37-6E62-4F16-80A4-D0F793459871}"/>
              </a:ext>
            </a:extLst>
          </p:cNvPr>
          <p:cNvPicPr>
            <a:picLocks noChangeAspect="1"/>
          </p:cNvPicPr>
          <p:nvPr/>
        </p:nvPicPr>
        <p:blipFill>
          <a:blip r:embed="rId2"/>
          <a:stretch>
            <a:fillRect/>
          </a:stretch>
        </p:blipFill>
        <p:spPr>
          <a:xfrm>
            <a:off x="8505113" y="2370797"/>
            <a:ext cx="3141778" cy="3018302"/>
          </a:xfrm>
          <a:prstGeom prst="rect">
            <a:avLst/>
          </a:prstGeom>
        </p:spPr>
      </p:pic>
    </p:spTree>
    <p:extLst>
      <p:ext uri="{BB962C8B-B14F-4D97-AF65-F5344CB8AC3E}">
        <p14:creationId xmlns:p14="http://schemas.microsoft.com/office/powerpoint/2010/main" val="1407401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D04757-FEEF-4EA5-9EE7-B04B172EB2B7}"/>
              </a:ext>
            </a:extLst>
          </p:cNvPr>
          <p:cNvSpPr>
            <a:spLocks noGrp="1"/>
          </p:cNvSpPr>
          <p:nvPr>
            <p:ph idx="1"/>
          </p:nvPr>
        </p:nvSpPr>
        <p:spPr>
          <a:xfrm>
            <a:off x="2396067" y="1343642"/>
            <a:ext cx="10515600" cy="4351338"/>
          </a:xfrm>
        </p:spPr>
        <p:txBody>
          <a:bodyPr>
            <a:normAutofit lnSpcReduction="10000"/>
          </a:bodyPr>
          <a:lstStyle/>
          <a:p>
            <a:pPr lvl="0" fontAlgn="base"/>
            <a:r>
              <a:rPr lang="en-US" b="1" dirty="0"/>
              <a:t>Criminal:   </a:t>
            </a:r>
            <a:endParaRPr lang="en-GB" dirty="0"/>
          </a:p>
          <a:p>
            <a:pPr marL="0" indent="0">
              <a:buNone/>
            </a:pPr>
            <a:endParaRPr lang="en-GB" dirty="0"/>
          </a:p>
          <a:p>
            <a:pPr lvl="0" fontAlgn="base"/>
            <a:r>
              <a:rPr lang="en-US" b="1" dirty="0"/>
              <a:t>Data Protection - GDPR May 2018</a:t>
            </a:r>
            <a:endParaRPr lang="en-GB" dirty="0"/>
          </a:p>
          <a:p>
            <a:pPr marL="0" indent="0">
              <a:buNone/>
            </a:pPr>
            <a:endParaRPr lang="en-GB" dirty="0"/>
          </a:p>
          <a:p>
            <a:pPr lvl="0" fontAlgn="base"/>
            <a:r>
              <a:rPr lang="en-US" b="1" dirty="0"/>
              <a:t>Civil:</a:t>
            </a:r>
            <a:endParaRPr lang="en-GB" dirty="0"/>
          </a:p>
          <a:p>
            <a:pPr marL="0" indent="0">
              <a:buNone/>
            </a:pPr>
            <a:r>
              <a:rPr lang="en-GB" b="1" dirty="0"/>
              <a:t> </a:t>
            </a:r>
            <a:endParaRPr lang="en-GB" dirty="0"/>
          </a:p>
          <a:p>
            <a:pPr marL="0" indent="0">
              <a:buNone/>
            </a:pPr>
            <a:r>
              <a:rPr lang="en-US" b="1" dirty="0"/>
              <a:t>       Contract </a:t>
            </a:r>
            <a:endParaRPr lang="en-GB" dirty="0"/>
          </a:p>
          <a:p>
            <a:pPr marL="0" indent="0">
              <a:buNone/>
            </a:pPr>
            <a:r>
              <a:rPr lang="en-GB" b="1" dirty="0"/>
              <a:t> </a:t>
            </a:r>
            <a:endParaRPr lang="en-GB" dirty="0"/>
          </a:p>
          <a:p>
            <a:pPr marL="0" indent="0">
              <a:buNone/>
            </a:pPr>
            <a:r>
              <a:rPr lang="en-US" b="1" dirty="0"/>
              <a:t>       Tort</a:t>
            </a:r>
            <a:endParaRPr lang="en-GB" dirty="0"/>
          </a:p>
          <a:p>
            <a:endParaRPr lang="en-GB" dirty="0"/>
          </a:p>
        </p:txBody>
      </p:sp>
      <p:pic>
        <p:nvPicPr>
          <p:cNvPr id="5" name="Picture 4">
            <a:extLst>
              <a:ext uri="{FF2B5EF4-FFF2-40B4-BE49-F238E27FC236}">
                <a16:creationId xmlns:a16="http://schemas.microsoft.com/office/drawing/2014/main" id="{6C46CEAA-B40F-445F-BB64-B8935643659C}"/>
              </a:ext>
            </a:extLst>
          </p:cNvPr>
          <p:cNvPicPr>
            <a:picLocks noChangeAspect="1"/>
          </p:cNvPicPr>
          <p:nvPr/>
        </p:nvPicPr>
        <p:blipFill>
          <a:blip r:embed="rId2"/>
          <a:stretch>
            <a:fillRect/>
          </a:stretch>
        </p:blipFill>
        <p:spPr>
          <a:xfrm>
            <a:off x="7182802" y="3321908"/>
            <a:ext cx="4746601" cy="3257815"/>
          </a:xfrm>
          <a:prstGeom prst="rect">
            <a:avLst/>
          </a:prstGeom>
        </p:spPr>
      </p:pic>
    </p:spTree>
    <p:extLst>
      <p:ext uri="{BB962C8B-B14F-4D97-AF65-F5344CB8AC3E}">
        <p14:creationId xmlns:p14="http://schemas.microsoft.com/office/powerpoint/2010/main" val="3308788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2503-795C-47CC-BC98-C8ABEC74DA97}"/>
              </a:ext>
            </a:extLst>
          </p:cNvPr>
          <p:cNvSpPr>
            <a:spLocks noGrp="1"/>
          </p:cNvSpPr>
          <p:nvPr>
            <p:ph type="title"/>
          </p:nvPr>
        </p:nvSpPr>
        <p:spPr>
          <a:xfrm>
            <a:off x="1448619" y="161856"/>
            <a:ext cx="10018713" cy="1752599"/>
          </a:xfrm>
        </p:spPr>
        <p:txBody>
          <a:bodyPr>
            <a:normAutofit/>
          </a:bodyPr>
          <a:lstStyle/>
          <a:p>
            <a:r>
              <a:rPr lang="en-GB" sz="4000" b="1" dirty="0"/>
              <a:t>Criminal Law</a:t>
            </a:r>
          </a:p>
        </p:txBody>
      </p:sp>
      <p:sp>
        <p:nvSpPr>
          <p:cNvPr id="3" name="Content Placeholder 2">
            <a:extLst>
              <a:ext uri="{FF2B5EF4-FFF2-40B4-BE49-F238E27FC236}">
                <a16:creationId xmlns:a16="http://schemas.microsoft.com/office/drawing/2014/main" id="{DAEC663D-5DA1-4BC6-9E3A-852037179DBB}"/>
              </a:ext>
            </a:extLst>
          </p:cNvPr>
          <p:cNvSpPr>
            <a:spLocks noGrp="1"/>
          </p:cNvSpPr>
          <p:nvPr>
            <p:ph idx="1"/>
          </p:nvPr>
        </p:nvSpPr>
        <p:spPr>
          <a:xfrm>
            <a:off x="1448619" y="1468506"/>
            <a:ext cx="10515600" cy="4351338"/>
          </a:xfrm>
        </p:spPr>
        <p:txBody>
          <a:bodyPr>
            <a:normAutofit fontScale="25000" lnSpcReduction="20000"/>
          </a:bodyPr>
          <a:lstStyle/>
          <a:p>
            <a:pPr marL="0" indent="0">
              <a:buNone/>
            </a:pPr>
            <a:r>
              <a:rPr lang="en-GB" sz="3800" b="1" dirty="0"/>
              <a:t> </a:t>
            </a:r>
            <a:endParaRPr lang="en-GB" sz="3800" dirty="0"/>
          </a:p>
          <a:p>
            <a:pPr marL="0" indent="0">
              <a:buNone/>
            </a:pPr>
            <a:r>
              <a:rPr lang="en-US" sz="7400" dirty="0"/>
              <a:t>Private individual criminal activity could result in sanctions for a breach/misconduct of professional code(s) of conduct</a:t>
            </a:r>
            <a:r>
              <a:rPr lang="en-US" sz="7400" b="1" dirty="0"/>
              <a:t>. </a:t>
            </a:r>
            <a:endParaRPr lang="en-GB" sz="7400" dirty="0"/>
          </a:p>
          <a:p>
            <a:pPr marL="0" indent="0" algn="ctr">
              <a:buNone/>
            </a:pPr>
            <a:endParaRPr lang="en-US" sz="8400" b="1" dirty="0"/>
          </a:p>
          <a:p>
            <a:pPr marL="0" indent="0" algn="ctr">
              <a:buNone/>
            </a:pPr>
            <a:r>
              <a:rPr lang="en-US" sz="12800" b="1" dirty="0"/>
              <a:t>Compulsory Disclosure</a:t>
            </a:r>
            <a:r>
              <a:rPr lang="en-US" sz="8400" b="1" dirty="0"/>
              <a:t>:</a:t>
            </a:r>
          </a:p>
          <a:p>
            <a:pPr marL="0" indent="0" algn="ctr">
              <a:buNone/>
            </a:pPr>
            <a:endParaRPr lang="en-GB" sz="8400" b="1" dirty="0"/>
          </a:p>
          <a:p>
            <a:pPr marL="0" indent="0">
              <a:buNone/>
            </a:pPr>
            <a:r>
              <a:rPr lang="en-US" sz="7200" dirty="0"/>
              <a:t>Section 38B of the Terrorism Act 2000: Duty to disclose information about terrorist activities.</a:t>
            </a:r>
            <a:endParaRPr lang="en-GB" sz="7200" dirty="0"/>
          </a:p>
          <a:p>
            <a:pPr marL="0" indent="0">
              <a:buNone/>
            </a:pPr>
            <a:r>
              <a:rPr lang="en-US" sz="7200" dirty="0"/>
              <a:t>Section 19: offence to fail to disclose information acquired in the course of a profession/employment in support of terrorism (</a:t>
            </a:r>
            <a:r>
              <a:rPr lang="en-US" sz="7200" dirty="0" err="1"/>
              <a:t>eg</a:t>
            </a:r>
            <a:r>
              <a:rPr lang="en-US" sz="7200" dirty="0"/>
              <a:t> fundraising/money laundering) </a:t>
            </a:r>
            <a:endParaRPr lang="en-GB" sz="7200" dirty="0"/>
          </a:p>
          <a:p>
            <a:pPr marL="0" indent="0">
              <a:buNone/>
            </a:pPr>
            <a:r>
              <a:rPr lang="en-US" sz="7200" dirty="0"/>
              <a:t>Section 52 of the Drug Trafficking Act 1994; Proceeds of Crime Act 2000: Offence to fail to disclose information about drug money laundering acquired in employment/profession; </a:t>
            </a:r>
            <a:endParaRPr lang="en-GB" sz="7200" dirty="0"/>
          </a:p>
          <a:p>
            <a:pPr marL="0" indent="0">
              <a:buNone/>
            </a:pPr>
            <a:r>
              <a:rPr lang="en-US" sz="7200" dirty="0"/>
              <a:t>Sections 53 and 58 DTA and section 39 of TA create offence of ‘tipping off’ a person who is being subject to investigation for drug money laundering, or to act in a way so as to prejudice the investigation. </a:t>
            </a:r>
          </a:p>
          <a:p>
            <a:pPr marL="0" indent="0">
              <a:buNone/>
            </a:pPr>
            <a:r>
              <a:rPr lang="en-US" sz="7200" dirty="0"/>
              <a:t>The Children Act 2004/ FGM Act 2003/ Safeguarding Vulnerable Groups 2006/ Working Together to Safeguard Children 2018</a:t>
            </a:r>
            <a:endParaRPr lang="en-GB" sz="7200" dirty="0"/>
          </a:p>
          <a:p>
            <a:endParaRPr lang="en-GB" dirty="0"/>
          </a:p>
        </p:txBody>
      </p:sp>
    </p:spTree>
    <p:extLst>
      <p:ext uri="{BB962C8B-B14F-4D97-AF65-F5344CB8AC3E}">
        <p14:creationId xmlns:p14="http://schemas.microsoft.com/office/powerpoint/2010/main" val="637444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8A80-8F37-4171-AF72-5A753124AFAA}"/>
              </a:ext>
            </a:extLst>
          </p:cNvPr>
          <p:cNvSpPr>
            <a:spLocks noGrp="1"/>
          </p:cNvSpPr>
          <p:nvPr>
            <p:ph type="title"/>
          </p:nvPr>
        </p:nvSpPr>
        <p:spPr>
          <a:xfrm>
            <a:off x="838200" y="606080"/>
            <a:ext cx="10515600" cy="1325563"/>
          </a:xfrm>
        </p:spPr>
        <p:txBody>
          <a:bodyPr>
            <a:normAutofit/>
          </a:bodyPr>
          <a:lstStyle/>
          <a:p>
            <a:r>
              <a:rPr lang="en-US" b="1" dirty="0"/>
              <a:t>Defensible Disclosure:</a:t>
            </a:r>
            <a:br>
              <a:rPr lang="en-GB" dirty="0"/>
            </a:br>
            <a:endParaRPr lang="en-GB" dirty="0"/>
          </a:p>
        </p:txBody>
      </p:sp>
      <p:sp>
        <p:nvSpPr>
          <p:cNvPr id="3" name="Content Placeholder 2">
            <a:extLst>
              <a:ext uri="{FF2B5EF4-FFF2-40B4-BE49-F238E27FC236}">
                <a16:creationId xmlns:a16="http://schemas.microsoft.com/office/drawing/2014/main" id="{5E5D134B-66BE-4465-BE00-1CDD2FCE9511}"/>
              </a:ext>
            </a:extLst>
          </p:cNvPr>
          <p:cNvSpPr>
            <a:spLocks noGrp="1"/>
          </p:cNvSpPr>
          <p:nvPr>
            <p:ph idx="1"/>
          </p:nvPr>
        </p:nvSpPr>
        <p:spPr>
          <a:xfrm>
            <a:off x="1481667" y="1900582"/>
            <a:ext cx="10515600" cy="4351338"/>
          </a:xfrm>
        </p:spPr>
        <p:txBody>
          <a:bodyPr>
            <a:normAutofit/>
          </a:bodyPr>
          <a:lstStyle/>
          <a:p>
            <a:pPr marL="0" indent="0">
              <a:buNone/>
            </a:pPr>
            <a:r>
              <a:rPr lang="en-US" dirty="0"/>
              <a:t>W v </a:t>
            </a:r>
            <a:r>
              <a:rPr lang="en-US" dirty="0" err="1"/>
              <a:t>Egdell</a:t>
            </a:r>
            <a:r>
              <a:rPr lang="en-US" dirty="0"/>
              <a:t> and others (1990) 2WLR 471</a:t>
            </a:r>
          </a:p>
          <a:p>
            <a:pPr marL="0" indent="0">
              <a:buNone/>
            </a:pPr>
            <a:endParaRPr lang="en-GB" dirty="0"/>
          </a:p>
          <a:p>
            <a:pPr marL="0" indent="0">
              <a:buNone/>
            </a:pPr>
            <a:r>
              <a:rPr lang="en-US" dirty="0"/>
              <a:t>Lord Justice Bingham stated that the public interest in the prevention and detection of serious crime is considered by the courts to be greater than in protecting confidences. </a:t>
            </a:r>
          </a:p>
          <a:p>
            <a:pPr marL="0" indent="0">
              <a:buNone/>
            </a:pPr>
            <a:endParaRPr lang="en-GB" dirty="0"/>
          </a:p>
          <a:p>
            <a:pPr marL="0" indent="0">
              <a:buNone/>
            </a:pPr>
            <a:r>
              <a:rPr lang="en-US" dirty="0"/>
              <a:t>Having regard to immediacy and impact of intended actions.</a:t>
            </a:r>
            <a:endParaRPr lang="en-GB" dirty="0"/>
          </a:p>
          <a:p>
            <a:endParaRPr lang="en-GB" dirty="0"/>
          </a:p>
        </p:txBody>
      </p:sp>
    </p:spTree>
    <p:extLst>
      <p:ext uri="{BB962C8B-B14F-4D97-AF65-F5344CB8AC3E}">
        <p14:creationId xmlns:p14="http://schemas.microsoft.com/office/powerpoint/2010/main" val="218073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94B9-5C49-4BB2-B962-158FA115516F}"/>
              </a:ext>
            </a:extLst>
          </p:cNvPr>
          <p:cNvSpPr>
            <a:spLocks noGrp="1"/>
          </p:cNvSpPr>
          <p:nvPr>
            <p:ph type="title"/>
          </p:nvPr>
        </p:nvSpPr>
        <p:spPr>
          <a:xfrm>
            <a:off x="1484309" y="190500"/>
            <a:ext cx="10018713" cy="1752599"/>
          </a:xfrm>
        </p:spPr>
        <p:txBody>
          <a:bodyPr>
            <a:normAutofit/>
          </a:bodyPr>
          <a:lstStyle/>
          <a:p>
            <a:r>
              <a:rPr lang="en-GB" sz="3600" b="1" dirty="0"/>
              <a:t>Data Protection</a:t>
            </a:r>
          </a:p>
        </p:txBody>
      </p:sp>
      <p:sp>
        <p:nvSpPr>
          <p:cNvPr id="3" name="Content Placeholder 2">
            <a:extLst>
              <a:ext uri="{FF2B5EF4-FFF2-40B4-BE49-F238E27FC236}">
                <a16:creationId xmlns:a16="http://schemas.microsoft.com/office/drawing/2014/main" id="{750697FE-5EF8-4769-85D1-6D345FE35794}"/>
              </a:ext>
            </a:extLst>
          </p:cNvPr>
          <p:cNvSpPr>
            <a:spLocks noGrp="1"/>
          </p:cNvSpPr>
          <p:nvPr>
            <p:ph idx="1"/>
          </p:nvPr>
        </p:nvSpPr>
        <p:spPr>
          <a:xfrm>
            <a:off x="1642355" y="2475088"/>
            <a:ext cx="10018713" cy="3124201"/>
          </a:xfrm>
        </p:spPr>
        <p:txBody>
          <a:bodyPr>
            <a:normAutofit fontScale="25000" lnSpcReduction="20000"/>
          </a:bodyPr>
          <a:lstStyle/>
          <a:p>
            <a:r>
              <a:rPr lang="en-US" sz="6400" dirty="0"/>
              <a:t>General Data Protection Regulations (GDPR) - May 25th 2018 - overhaul of current Data Protection Act 1998 requiring more proactive management of data.</a:t>
            </a:r>
            <a:endParaRPr lang="en-GB" sz="6400" dirty="0"/>
          </a:p>
          <a:p>
            <a:pPr lvl="0" fontAlgn="base"/>
            <a:r>
              <a:rPr lang="en-US" sz="6400" dirty="0"/>
              <a:t>Document all information held</a:t>
            </a:r>
            <a:endParaRPr lang="en-GB" sz="6400" dirty="0"/>
          </a:p>
          <a:p>
            <a:pPr lvl="0" fontAlgn="base"/>
            <a:r>
              <a:rPr lang="en-US" sz="6400" dirty="0"/>
              <a:t>Privacy notices</a:t>
            </a:r>
            <a:endParaRPr lang="en-GB" sz="6400" dirty="0"/>
          </a:p>
          <a:p>
            <a:pPr lvl="0" fontAlgn="base"/>
            <a:r>
              <a:rPr lang="en-US" sz="6400" dirty="0"/>
              <a:t>Individual’s rights </a:t>
            </a:r>
            <a:endParaRPr lang="en-GB" sz="6400" dirty="0"/>
          </a:p>
          <a:p>
            <a:pPr lvl="0" fontAlgn="base"/>
            <a:r>
              <a:rPr lang="en-US" sz="6400" dirty="0"/>
              <a:t>Access requests</a:t>
            </a:r>
            <a:endParaRPr lang="en-GB" sz="6400" dirty="0"/>
          </a:p>
          <a:p>
            <a:pPr lvl="0" fontAlgn="base"/>
            <a:r>
              <a:rPr lang="en-US" sz="6400" dirty="0"/>
              <a:t>Identify lawful basis for holding information; document it and update privacy notice</a:t>
            </a:r>
            <a:endParaRPr lang="en-GB" sz="6400" dirty="0"/>
          </a:p>
          <a:p>
            <a:pPr lvl="0" fontAlgn="base"/>
            <a:r>
              <a:rPr lang="en-US" sz="6400" dirty="0"/>
              <a:t>Consent - documented and refreshed, if necessary</a:t>
            </a:r>
            <a:endParaRPr lang="en-GB" sz="6400" dirty="0"/>
          </a:p>
          <a:p>
            <a:pPr lvl="0" fontAlgn="base"/>
            <a:r>
              <a:rPr lang="en-US" sz="6400" dirty="0"/>
              <a:t>Verification of ages - systems for obtaining parental/guardian’s consent</a:t>
            </a:r>
            <a:endParaRPr lang="en-GB" sz="6400" dirty="0"/>
          </a:p>
          <a:p>
            <a:pPr lvl="0" fontAlgn="base"/>
            <a:r>
              <a:rPr lang="en-US" sz="6400" dirty="0"/>
              <a:t>Procedures to detect and report a data breach </a:t>
            </a:r>
            <a:endParaRPr lang="en-GB" sz="6400" dirty="0"/>
          </a:p>
          <a:p>
            <a:pPr lvl="0" fontAlgn="base"/>
            <a:r>
              <a:rPr lang="en-US" sz="6400" dirty="0"/>
              <a:t>Privacy impact Assessments</a:t>
            </a:r>
            <a:endParaRPr lang="en-GB" sz="6400" dirty="0"/>
          </a:p>
          <a:p>
            <a:pPr lvl="0" fontAlgn="base"/>
            <a:r>
              <a:rPr lang="en-US" sz="6400" dirty="0"/>
              <a:t>Data protection officers </a:t>
            </a:r>
            <a:r>
              <a:rPr lang="en-GB" sz="6400" dirty="0"/>
              <a:t> </a:t>
            </a:r>
          </a:p>
          <a:p>
            <a:r>
              <a:rPr lang="en-US" sz="6400" dirty="0"/>
              <a:t>A single set of rules applicable to the whole of the EU.</a:t>
            </a:r>
            <a:endParaRPr lang="en-GB" sz="6400" dirty="0"/>
          </a:p>
          <a:p>
            <a:r>
              <a:rPr lang="en-US" sz="6400" dirty="0"/>
              <a:t>Maximum fines increased to 10-20 Million Euro or 4% of global turnover.  </a:t>
            </a:r>
            <a:endParaRPr lang="en-GB" sz="6400" dirty="0"/>
          </a:p>
          <a:p>
            <a:pPr marL="0" indent="0">
              <a:buNone/>
            </a:pPr>
            <a:endParaRPr lang="en-GB" dirty="0"/>
          </a:p>
        </p:txBody>
      </p:sp>
    </p:spTree>
    <p:extLst>
      <p:ext uri="{BB962C8B-B14F-4D97-AF65-F5344CB8AC3E}">
        <p14:creationId xmlns:p14="http://schemas.microsoft.com/office/powerpoint/2010/main" val="2533090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A5419-4C74-4DB3-AF82-5705FB3C863D}"/>
              </a:ext>
            </a:extLst>
          </p:cNvPr>
          <p:cNvSpPr>
            <a:spLocks noGrp="1"/>
          </p:cNvSpPr>
          <p:nvPr>
            <p:ph type="title"/>
          </p:nvPr>
        </p:nvSpPr>
        <p:spPr>
          <a:xfrm>
            <a:off x="838200" y="934968"/>
            <a:ext cx="10515600" cy="1325563"/>
          </a:xfrm>
        </p:spPr>
        <p:txBody>
          <a:bodyPr>
            <a:normAutofit/>
          </a:bodyPr>
          <a:lstStyle/>
          <a:p>
            <a:r>
              <a:rPr lang="en-US" b="1" dirty="0"/>
              <a:t>Contract:</a:t>
            </a:r>
            <a:br>
              <a:rPr lang="en-GB" dirty="0"/>
            </a:br>
            <a:endParaRPr lang="en-GB" dirty="0"/>
          </a:p>
        </p:txBody>
      </p:sp>
      <p:sp>
        <p:nvSpPr>
          <p:cNvPr id="3" name="Content Placeholder 2">
            <a:extLst>
              <a:ext uri="{FF2B5EF4-FFF2-40B4-BE49-F238E27FC236}">
                <a16:creationId xmlns:a16="http://schemas.microsoft.com/office/drawing/2014/main" id="{A79C8BA5-DF58-4F18-B444-C4EB87DF2688}"/>
              </a:ext>
            </a:extLst>
          </p:cNvPr>
          <p:cNvSpPr>
            <a:spLocks noGrp="1"/>
          </p:cNvSpPr>
          <p:nvPr>
            <p:ph idx="1"/>
          </p:nvPr>
        </p:nvSpPr>
        <p:spPr>
          <a:xfrm>
            <a:off x="1856843" y="2136421"/>
            <a:ext cx="10018713" cy="3124201"/>
          </a:xfrm>
        </p:spPr>
        <p:txBody>
          <a:bodyPr/>
          <a:lstStyle/>
          <a:p>
            <a:pPr marL="0" indent="0">
              <a:buNone/>
            </a:pPr>
            <a:endParaRPr lang="en-GB" dirty="0"/>
          </a:p>
          <a:p>
            <a:r>
              <a:rPr lang="en-US" dirty="0"/>
              <a:t>Invitation to treat v offer: </a:t>
            </a:r>
            <a:endParaRPr lang="en-GB" dirty="0"/>
          </a:p>
          <a:p>
            <a:pPr marL="0" indent="0">
              <a:buNone/>
            </a:pPr>
            <a:endParaRPr lang="en-GB" dirty="0"/>
          </a:p>
          <a:p>
            <a:r>
              <a:rPr lang="en-US" dirty="0"/>
              <a:t>Carlill v Carbolic Smoke Company:</a:t>
            </a:r>
            <a:endParaRPr lang="en-GB" dirty="0"/>
          </a:p>
          <a:p>
            <a:pPr marL="0" indent="0">
              <a:buNone/>
            </a:pPr>
            <a:endParaRPr lang="en-GB" dirty="0"/>
          </a:p>
          <a:p>
            <a:r>
              <a:rPr lang="en-US" u="sng" dirty="0">
                <a:hlinkClick r:id="rId2"/>
              </a:rPr>
              <a:t>https://www.youtube.com/watch?v=DxlVciF8WSQ</a:t>
            </a:r>
            <a:r>
              <a:rPr lang="en-GB" dirty="0"/>
              <a:t> </a:t>
            </a:r>
          </a:p>
          <a:p>
            <a:endParaRPr lang="en-GB" dirty="0"/>
          </a:p>
        </p:txBody>
      </p:sp>
    </p:spTree>
    <p:extLst>
      <p:ext uri="{BB962C8B-B14F-4D97-AF65-F5344CB8AC3E}">
        <p14:creationId xmlns:p14="http://schemas.microsoft.com/office/powerpoint/2010/main" val="233964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29906-9AC0-4949-9EF6-EE8561965F8D}"/>
              </a:ext>
            </a:extLst>
          </p:cNvPr>
          <p:cNvSpPr>
            <a:spLocks noGrp="1"/>
          </p:cNvSpPr>
          <p:nvPr>
            <p:ph type="title"/>
          </p:nvPr>
        </p:nvSpPr>
        <p:spPr>
          <a:xfrm>
            <a:off x="838200" y="609062"/>
            <a:ext cx="10515600" cy="1325563"/>
          </a:xfrm>
        </p:spPr>
        <p:txBody>
          <a:bodyPr/>
          <a:lstStyle/>
          <a:p>
            <a:r>
              <a:rPr lang="en-US" sz="3200" b="1" dirty="0"/>
              <a:t>Remedies in Contract:</a:t>
            </a:r>
            <a:br>
              <a:rPr lang="en-GB" dirty="0"/>
            </a:br>
            <a:endParaRPr lang="en-GB" dirty="0"/>
          </a:p>
        </p:txBody>
      </p:sp>
      <p:sp>
        <p:nvSpPr>
          <p:cNvPr id="3" name="Content Placeholder 2">
            <a:extLst>
              <a:ext uri="{FF2B5EF4-FFF2-40B4-BE49-F238E27FC236}">
                <a16:creationId xmlns:a16="http://schemas.microsoft.com/office/drawing/2014/main" id="{E97905FE-D417-4A59-BF1E-5A5FAD375873}"/>
              </a:ext>
            </a:extLst>
          </p:cNvPr>
          <p:cNvSpPr>
            <a:spLocks noGrp="1"/>
          </p:cNvSpPr>
          <p:nvPr>
            <p:ph idx="1"/>
          </p:nvPr>
        </p:nvSpPr>
        <p:spPr>
          <a:xfrm>
            <a:off x="1574621" y="2194270"/>
            <a:ext cx="10018713" cy="3124201"/>
          </a:xfrm>
        </p:spPr>
        <p:txBody>
          <a:bodyPr>
            <a:normAutofit fontScale="25000" lnSpcReduction="20000"/>
          </a:bodyPr>
          <a:lstStyle/>
          <a:p>
            <a:pPr marL="0" indent="0">
              <a:buNone/>
            </a:pPr>
            <a:endParaRPr lang="en-GB" sz="6400" dirty="0"/>
          </a:p>
          <a:p>
            <a:pPr lvl="0" fontAlgn="base"/>
            <a:r>
              <a:rPr lang="en-US" sz="6400" dirty="0"/>
              <a:t>Order for specific performance</a:t>
            </a:r>
            <a:endParaRPr lang="en-GB" sz="6400" dirty="0"/>
          </a:p>
          <a:p>
            <a:pPr marL="0" indent="0">
              <a:buNone/>
            </a:pPr>
            <a:endParaRPr lang="en-GB" sz="6400" dirty="0"/>
          </a:p>
          <a:p>
            <a:pPr lvl="0" fontAlgn="base"/>
            <a:r>
              <a:rPr lang="en-US" sz="6400" dirty="0"/>
              <a:t>Restitution</a:t>
            </a:r>
            <a:endParaRPr lang="en-GB" sz="6400" dirty="0"/>
          </a:p>
          <a:p>
            <a:pPr marL="0" indent="0">
              <a:buNone/>
            </a:pPr>
            <a:endParaRPr lang="en-GB" sz="6400" dirty="0"/>
          </a:p>
          <a:p>
            <a:pPr lvl="0" fontAlgn="base"/>
            <a:r>
              <a:rPr lang="en-US" sz="6400" dirty="0"/>
              <a:t>Award of damages:</a:t>
            </a:r>
            <a:endParaRPr lang="en-GB" sz="6400" dirty="0"/>
          </a:p>
          <a:p>
            <a:pPr marL="0" indent="0">
              <a:buNone/>
            </a:pPr>
            <a:endParaRPr lang="en-GB" sz="6400" dirty="0"/>
          </a:p>
          <a:p>
            <a:r>
              <a:rPr lang="en-US" sz="6400" dirty="0"/>
              <a:t>Hadley v Baxendale has been interpreted to mean that only loss which is within the reasonable contemplation of the parties may be recovered (The Heron II[1969] 1 AC 350).</a:t>
            </a:r>
            <a:endParaRPr lang="en-GB" sz="6400" dirty="0"/>
          </a:p>
          <a:p>
            <a:pPr marL="0" indent="0">
              <a:buNone/>
            </a:pPr>
            <a:r>
              <a:rPr lang="en-GB" sz="6400" dirty="0"/>
              <a:t> </a:t>
            </a:r>
          </a:p>
          <a:p>
            <a:r>
              <a:rPr lang="en-US" sz="6400" dirty="0"/>
              <a:t>Damages for disappointment or mental distress are not generally awarded (Addis v Gramophone Co. Ltd [1909]AC 488) unless the contract is, for example, a holiday contract (Jarvis v Swans Tours Ltd [1973] 1 QB 233).</a:t>
            </a:r>
            <a:endParaRPr lang="en-GB" sz="6400" dirty="0"/>
          </a:p>
          <a:p>
            <a:pPr marL="0" indent="0">
              <a:buNone/>
            </a:pPr>
            <a:endParaRPr lang="en-GB" sz="6400" dirty="0"/>
          </a:p>
          <a:p>
            <a:r>
              <a:rPr lang="en-US" sz="6400" dirty="0"/>
              <a:t>6 year period in which to bring claim in contract - Limitation Act 1980</a:t>
            </a:r>
            <a:endParaRPr lang="en-GB" sz="6400" dirty="0"/>
          </a:p>
          <a:p>
            <a:endParaRPr lang="en-GB" dirty="0"/>
          </a:p>
        </p:txBody>
      </p:sp>
    </p:spTree>
    <p:extLst>
      <p:ext uri="{BB962C8B-B14F-4D97-AF65-F5344CB8AC3E}">
        <p14:creationId xmlns:p14="http://schemas.microsoft.com/office/powerpoint/2010/main" val="549038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74E55-7A30-47A8-971D-D09D96AA74E6}"/>
              </a:ext>
            </a:extLst>
          </p:cNvPr>
          <p:cNvSpPr>
            <a:spLocks noGrp="1"/>
          </p:cNvSpPr>
          <p:nvPr>
            <p:ph type="title"/>
          </p:nvPr>
        </p:nvSpPr>
        <p:spPr>
          <a:xfrm>
            <a:off x="838200" y="500062"/>
            <a:ext cx="10515600" cy="1325563"/>
          </a:xfrm>
        </p:spPr>
        <p:txBody>
          <a:bodyPr/>
          <a:lstStyle/>
          <a:p>
            <a:r>
              <a:rPr lang="en-GB" b="1" dirty="0"/>
              <a:t>Tort</a:t>
            </a:r>
          </a:p>
        </p:txBody>
      </p:sp>
      <p:sp>
        <p:nvSpPr>
          <p:cNvPr id="3" name="Content Placeholder 2">
            <a:extLst>
              <a:ext uri="{FF2B5EF4-FFF2-40B4-BE49-F238E27FC236}">
                <a16:creationId xmlns:a16="http://schemas.microsoft.com/office/drawing/2014/main" id="{50485468-5DBA-42C2-86A1-78FED85A5595}"/>
              </a:ext>
            </a:extLst>
          </p:cNvPr>
          <p:cNvSpPr>
            <a:spLocks noGrp="1"/>
          </p:cNvSpPr>
          <p:nvPr>
            <p:ph idx="1"/>
          </p:nvPr>
        </p:nvSpPr>
        <p:spPr>
          <a:xfrm>
            <a:off x="1495599" y="2226732"/>
            <a:ext cx="10018713" cy="3124201"/>
          </a:xfrm>
        </p:spPr>
        <p:txBody>
          <a:bodyPr>
            <a:normAutofit fontScale="70000" lnSpcReduction="20000"/>
          </a:bodyPr>
          <a:lstStyle/>
          <a:p>
            <a:pPr marL="0" indent="0">
              <a:buNone/>
            </a:pPr>
            <a:endParaRPr lang="en-GB" dirty="0"/>
          </a:p>
          <a:p>
            <a:r>
              <a:rPr lang="en-US" dirty="0"/>
              <a:t>Breach of confidentiality and alleged ‘harm’ to X’s mental health caused by therapist’s treatment may be actionable in Tort:</a:t>
            </a:r>
            <a:endParaRPr lang="en-GB" dirty="0"/>
          </a:p>
          <a:p>
            <a:pPr marL="0" indent="0">
              <a:buNone/>
            </a:pPr>
            <a:endParaRPr lang="en-GB" dirty="0"/>
          </a:p>
          <a:p>
            <a:r>
              <a:rPr lang="en-US" dirty="0"/>
              <a:t>The </a:t>
            </a:r>
            <a:r>
              <a:rPr lang="en-US" dirty="0" err="1"/>
              <a:t>neighbour</a:t>
            </a:r>
            <a:r>
              <a:rPr lang="en-US" dirty="0"/>
              <a:t> principal, duty of care in negligence </a:t>
            </a:r>
            <a:endParaRPr lang="en-GB" dirty="0"/>
          </a:p>
          <a:p>
            <a:pPr marL="0" indent="0">
              <a:buNone/>
            </a:pPr>
            <a:endParaRPr lang="en-GB" dirty="0"/>
          </a:p>
          <a:p>
            <a:r>
              <a:rPr lang="es-CO" dirty="0" err="1"/>
              <a:t>Donoghue</a:t>
            </a:r>
            <a:r>
              <a:rPr lang="es-CO" dirty="0"/>
              <a:t> V Stephenson:</a:t>
            </a:r>
            <a:endParaRPr lang="en-GB" dirty="0"/>
          </a:p>
          <a:p>
            <a:pPr marL="0" indent="0">
              <a:buNone/>
            </a:pPr>
            <a:endParaRPr lang="en-GB" dirty="0"/>
          </a:p>
          <a:p>
            <a:r>
              <a:rPr lang="es-CO" u="sng" dirty="0">
                <a:hlinkClick r:id="rId2"/>
              </a:rPr>
              <a:t>https://www.youtube.com/watch?v=evDCHCMRAtc</a:t>
            </a:r>
            <a:endParaRPr lang="en-GB" dirty="0"/>
          </a:p>
          <a:p>
            <a:endParaRPr lang="en-GB" dirty="0"/>
          </a:p>
        </p:txBody>
      </p:sp>
    </p:spTree>
    <p:extLst>
      <p:ext uri="{BB962C8B-B14F-4D97-AF65-F5344CB8AC3E}">
        <p14:creationId xmlns:p14="http://schemas.microsoft.com/office/powerpoint/2010/main" val="593106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16B9-1BD3-4280-B8DC-7AD45583C47E}"/>
              </a:ext>
            </a:extLst>
          </p:cNvPr>
          <p:cNvSpPr>
            <a:spLocks noGrp="1"/>
          </p:cNvSpPr>
          <p:nvPr>
            <p:ph type="title"/>
          </p:nvPr>
        </p:nvSpPr>
        <p:spPr>
          <a:xfrm>
            <a:off x="838200" y="681037"/>
            <a:ext cx="10515600" cy="1325563"/>
          </a:xfrm>
        </p:spPr>
        <p:txBody>
          <a:bodyPr>
            <a:normAutofit/>
          </a:bodyPr>
          <a:lstStyle/>
          <a:p>
            <a:r>
              <a:rPr lang="en-US" b="1" dirty="0"/>
              <a:t>To establish a tort</a:t>
            </a:r>
            <a:r>
              <a:rPr lang="en-US" dirty="0"/>
              <a:t>:</a:t>
            </a:r>
            <a:br>
              <a:rPr lang="en-GB" dirty="0"/>
            </a:br>
            <a:endParaRPr lang="en-GB" dirty="0"/>
          </a:p>
        </p:txBody>
      </p:sp>
      <p:sp>
        <p:nvSpPr>
          <p:cNvPr id="3" name="Content Placeholder 2">
            <a:extLst>
              <a:ext uri="{FF2B5EF4-FFF2-40B4-BE49-F238E27FC236}">
                <a16:creationId xmlns:a16="http://schemas.microsoft.com/office/drawing/2014/main" id="{DBA861C7-BD75-4648-A91E-35C4220E0653}"/>
              </a:ext>
            </a:extLst>
          </p:cNvPr>
          <p:cNvSpPr>
            <a:spLocks noGrp="1"/>
          </p:cNvSpPr>
          <p:nvPr>
            <p:ph idx="1"/>
          </p:nvPr>
        </p:nvSpPr>
        <p:spPr>
          <a:xfrm>
            <a:off x="1484310" y="2158999"/>
            <a:ext cx="10018713" cy="3124201"/>
          </a:xfrm>
        </p:spPr>
        <p:txBody>
          <a:bodyPr/>
          <a:lstStyle/>
          <a:p>
            <a:pPr marL="0" indent="0">
              <a:buNone/>
            </a:pPr>
            <a:endParaRPr lang="en-GB" dirty="0"/>
          </a:p>
          <a:p>
            <a:pPr lvl="0" fontAlgn="base"/>
            <a:r>
              <a:rPr lang="en-US" dirty="0"/>
              <a:t>Prove the existence of a duty of care between the parties</a:t>
            </a:r>
            <a:endParaRPr lang="en-GB" dirty="0"/>
          </a:p>
          <a:p>
            <a:pPr lvl="0" fontAlgn="base"/>
            <a:r>
              <a:rPr lang="en-US" dirty="0"/>
              <a:t>Evidence a breach of that duty</a:t>
            </a:r>
            <a:endParaRPr lang="en-GB" dirty="0"/>
          </a:p>
          <a:p>
            <a:pPr lvl="0" fontAlgn="base"/>
            <a:r>
              <a:rPr lang="en-US" dirty="0"/>
              <a:t>Foreseeable or actual harm caused by the breach </a:t>
            </a:r>
            <a:endParaRPr lang="en-GB" dirty="0"/>
          </a:p>
          <a:p>
            <a:pPr marL="0" indent="0">
              <a:buNone/>
            </a:pPr>
            <a:endParaRPr lang="en-GB" dirty="0"/>
          </a:p>
          <a:p>
            <a:r>
              <a:rPr lang="en-US" dirty="0"/>
              <a:t>Limitation Act 1980: 6 year period in which </a:t>
            </a:r>
            <a:r>
              <a:rPr lang="en-US"/>
              <a:t>to bring  </a:t>
            </a:r>
            <a:r>
              <a:rPr lang="en-US" dirty="0"/>
              <a:t>claim. </a:t>
            </a:r>
            <a:endParaRPr lang="en-GB" dirty="0"/>
          </a:p>
          <a:p>
            <a:endParaRPr lang="en-GB" dirty="0"/>
          </a:p>
        </p:txBody>
      </p:sp>
    </p:spTree>
    <p:extLst>
      <p:ext uri="{BB962C8B-B14F-4D97-AF65-F5344CB8AC3E}">
        <p14:creationId xmlns:p14="http://schemas.microsoft.com/office/powerpoint/2010/main" val="797634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13897-B131-40B8-B575-CA56F15AB73C}"/>
              </a:ext>
            </a:extLst>
          </p:cNvPr>
          <p:cNvSpPr>
            <a:spLocks noGrp="1"/>
          </p:cNvSpPr>
          <p:nvPr>
            <p:ph type="title"/>
          </p:nvPr>
        </p:nvSpPr>
        <p:spPr>
          <a:xfrm>
            <a:off x="838200" y="895212"/>
            <a:ext cx="10515600" cy="1325563"/>
          </a:xfrm>
        </p:spPr>
        <p:txBody>
          <a:bodyPr>
            <a:normAutofit/>
          </a:bodyPr>
          <a:lstStyle/>
          <a:p>
            <a:r>
              <a:rPr lang="en-US" b="1" dirty="0"/>
              <a:t>Breach of confidentiality: </a:t>
            </a:r>
            <a:br>
              <a:rPr lang="en-GB" dirty="0"/>
            </a:br>
            <a:endParaRPr lang="en-GB" dirty="0"/>
          </a:p>
        </p:txBody>
      </p:sp>
      <p:sp>
        <p:nvSpPr>
          <p:cNvPr id="3" name="Content Placeholder 2">
            <a:extLst>
              <a:ext uri="{FF2B5EF4-FFF2-40B4-BE49-F238E27FC236}">
                <a16:creationId xmlns:a16="http://schemas.microsoft.com/office/drawing/2014/main" id="{268588B7-8116-427C-8036-590D9303E02F}"/>
              </a:ext>
            </a:extLst>
          </p:cNvPr>
          <p:cNvSpPr>
            <a:spLocks noGrp="1"/>
          </p:cNvSpPr>
          <p:nvPr>
            <p:ph idx="1"/>
          </p:nvPr>
        </p:nvSpPr>
        <p:spPr>
          <a:xfrm>
            <a:off x="1461732" y="2220775"/>
            <a:ext cx="10018713" cy="3124201"/>
          </a:xfrm>
        </p:spPr>
        <p:txBody>
          <a:bodyPr>
            <a:normAutofit lnSpcReduction="10000"/>
          </a:bodyPr>
          <a:lstStyle/>
          <a:p>
            <a:pPr marL="0" indent="0">
              <a:buNone/>
            </a:pPr>
            <a:endParaRPr lang="en-GB" dirty="0"/>
          </a:p>
          <a:p>
            <a:r>
              <a:rPr lang="en-US" dirty="0" err="1"/>
              <a:t>Slawson’s</a:t>
            </a:r>
            <a:r>
              <a:rPr lang="en-US" dirty="0"/>
              <a:t>  (1989) American Psychiatric Association review of 700 closed cases revealed that breach of confidentiality was the 7th category of complaint, in the ‘top half’ of the list of types of complaint, and  involved in 6.4% of cases brought. </a:t>
            </a:r>
            <a:endParaRPr lang="en-GB" dirty="0"/>
          </a:p>
          <a:p>
            <a:pPr marL="0" indent="0">
              <a:buNone/>
            </a:pPr>
            <a:endParaRPr lang="en-GB" dirty="0"/>
          </a:p>
          <a:p>
            <a:r>
              <a:rPr lang="en-US" dirty="0" err="1"/>
              <a:t>Grabois</a:t>
            </a:r>
            <a:r>
              <a:rPr lang="en-US" dirty="0"/>
              <a:t> (1997)  p.65 </a:t>
            </a:r>
            <a:endParaRPr lang="en-GB" dirty="0"/>
          </a:p>
          <a:p>
            <a:endParaRPr lang="en-GB" dirty="0"/>
          </a:p>
        </p:txBody>
      </p:sp>
    </p:spTree>
    <p:extLst>
      <p:ext uri="{BB962C8B-B14F-4D97-AF65-F5344CB8AC3E}">
        <p14:creationId xmlns:p14="http://schemas.microsoft.com/office/powerpoint/2010/main" val="534069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04789F-9F60-49CC-86FB-9E35D9B8A417}"/>
              </a:ext>
            </a:extLst>
          </p:cNvPr>
          <p:cNvSpPr>
            <a:spLocks noGrp="1"/>
          </p:cNvSpPr>
          <p:nvPr>
            <p:ph idx="1"/>
          </p:nvPr>
        </p:nvSpPr>
        <p:spPr>
          <a:xfrm>
            <a:off x="1676400" y="2010381"/>
            <a:ext cx="10515600" cy="4351338"/>
          </a:xfrm>
        </p:spPr>
        <p:txBody>
          <a:bodyPr>
            <a:normAutofit fontScale="25000" lnSpcReduction="20000"/>
          </a:bodyPr>
          <a:lstStyle/>
          <a:p>
            <a:endParaRPr lang="en-GB" sz="7200" dirty="0"/>
          </a:p>
          <a:p>
            <a:pPr marL="0" indent="0" algn="ctr">
              <a:buNone/>
            </a:pPr>
            <a:r>
              <a:rPr lang="en-US" sz="16000" b="1" dirty="0"/>
              <a:t>Werner v Landau (1961) AC </a:t>
            </a:r>
            <a:endParaRPr lang="en-GB" sz="16000" b="1" dirty="0"/>
          </a:p>
          <a:p>
            <a:pPr marL="0" indent="0">
              <a:buNone/>
            </a:pPr>
            <a:endParaRPr lang="en-GB" dirty="0"/>
          </a:p>
          <a:p>
            <a:pPr marL="0" indent="0">
              <a:buNone/>
            </a:pPr>
            <a:endParaRPr lang="en-US" dirty="0"/>
          </a:p>
          <a:p>
            <a:pPr marL="0" indent="0">
              <a:buNone/>
            </a:pPr>
            <a:endParaRPr lang="en-US" dirty="0"/>
          </a:p>
          <a:p>
            <a:pPr marL="0" indent="0">
              <a:buNone/>
            </a:pPr>
            <a:endParaRPr lang="en-US" dirty="0"/>
          </a:p>
          <a:p>
            <a:pPr marL="0" indent="0">
              <a:buNone/>
            </a:pPr>
            <a:r>
              <a:rPr lang="en-US" sz="7200" dirty="0"/>
              <a:t>“…duty to exercise ordinary skill and care according to the ordinary and reasonable standards of those who practice in the same field.”</a:t>
            </a:r>
            <a:endParaRPr lang="en-GB" sz="7200" dirty="0"/>
          </a:p>
          <a:p>
            <a:pPr marL="0" indent="0">
              <a:buNone/>
            </a:pPr>
            <a:r>
              <a:rPr lang="en-US" sz="7200" dirty="0"/>
              <a:t>“Dr Werner …made a most tragic mistake by introducing social contact…this was negligence on..(his)… part.”</a:t>
            </a:r>
            <a:endParaRPr lang="en-GB" sz="7200" dirty="0"/>
          </a:p>
          <a:p>
            <a:pPr marL="0" indent="0">
              <a:buNone/>
            </a:pPr>
            <a:r>
              <a:rPr lang="en-US" sz="7200" dirty="0"/>
              <a:t>Times Law Report 08/03/1961</a:t>
            </a:r>
            <a:endParaRPr lang="en-GB" sz="7200" dirty="0"/>
          </a:p>
          <a:p>
            <a:pPr marL="0" indent="0">
              <a:buNone/>
            </a:pPr>
            <a:endParaRPr lang="en-GB" sz="7200" dirty="0"/>
          </a:p>
          <a:p>
            <a:pPr marL="0" indent="0">
              <a:buNone/>
            </a:pPr>
            <a:r>
              <a:rPr lang="en-US" sz="7200" dirty="0" err="1"/>
              <a:t>Mr</a:t>
            </a:r>
            <a:r>
              <a:rPr lang="en-US" sz="7200" dirty="0"/>
              <a:t> Justice </a:t>
            </a:r>
            <a:r>
              <a:rPr lang="en-US" sz="7200" dirty="0" err="1"/>
              <a:t>Mustill</a:t>
            </a:r>
            <a:r>
              <a:rPr lang="en-US" sz="7200" dirty="0"/>
              <a:t> :</a:t>
            </a:r>
            <a:endParaRPr lang="en-GB" sz="7200" dirty="0"/>
          </a:p>
          <a:p>
            <a:pPr marL="0" indent="0">
              <a:buNone/>
            </a:pPr>
            <a:r>
              <a:rPr lang="en-US" sz="7200" dirty="0"/>
              <a:t>“The duty is not to prevent suicide but to take reasonable care to that end - and the word reasonable is not perfect.”</a:t>
            </a:r>
            <a:endParaRPr lang="en-GB" sz="7200" dirty="0"/>
          </a:p>
          <a:p>
            <a:pPr marL="0" indent="0">
              <a:buNone/>
            </a:pPr>
            <a:r>
              <a:rPr lang="en-US" sz="7200" dirty="0"/>
              <a:t>Bradley (1989)</a:t>
            </a:r>
            <a:endParaRPr lang="en-GB" sz="7200" dirty="0"/>
          </a:p>
          <a:p>
            <a:endParaRPr lang="en-GB" sz="7200" dirty="0"/>
          </a:p>
          <a:p>
            <a:endParaRPr lang="en-GB" sz="7200" dirty="0"/>
          </a:p>
          <a:p>
            <a:endParaRPr lang="en-GB" sz="7200"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000DF365-4EEC-4E11-935B-3CFF995833BB}"/>
              </a:ext>
            </a:extLst>
          </p:cNvPr>
          <p:cNvPicPr>
            <a:picLocks noChangeAspect="1"/>
          </p:cNvPicPr>
          <p:nvPr/>
        </p:nvPicPr>
        <p:blipFill>
          <a:blip r:embed="rId2"/>
          <a:stretch>
            <a:fillRect/>
          </a:stretch>
        </p:blipFill>
        <p:spPr>
          <a:xfrm>
            <a:off x="1818761" y="344839"/>
            <a:ext cx="1943100" cy="2352675"/>
          </a:xfrm>
          <a:prstGeom prst="rect">
            <a:avLst/>
          </a:prstGeom>
        </p:spPr>
      </p:pic>
    </p:spTree>
    <p:extLst>
      <p:ext uri="{BB962C8B-B14F-4D97-AF65-F5344CB8AC3E}">
        <p14:creationId xmlns:p14="http://schemas.microsoft.com/office/powerpoint/2010/main" val="2000535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D366C-F45B-46FD-B5BA-DDE34CBFA771}"/>
              </a:ext>
            </a:extLst>
          </p:cNvPr>
          <p:cNvSpPr>
            <a:spLocks noGrp="1"/>
          </p:cNvSpPr>
          <p:nvPr>
            <p:ph type="title"/>
          </p:nvPr>
        </p:nvSpPr>
        <p:spPr>
          <a:xfrm>
            <a:off x="1193663" y="854095"/>
            <a:ext cx="10515600" cy="1325563"/>
          </a:xfrm>
        </p:spPr>
        <p:txBody>
          <a:bodyPr>
            <a:normAutofit/>
          </a:bodyPr>
          <a:lstStyle/>
          <a:p>
            <a:pPr algn="ctr"/>
            <a:r>
              <a:rPr lang="en-US" dirty="0"/>
              <a:t> “</a:t>
            </a:r>
            <a:r>
              <a:rPr lang="en-US" b="1" dirty="0"/>
              <a:t>Learner-driver principle</a:t>
            </a:r>
            <a:r>
              <a:rPr lang="en-US" dirty="0"/>
              <a:t>” </a:t>
            </a:r>
            <a:br>
              <a:rPr lang="en-GB" dirty="0"/>
            </a:br>
            <a:endParaRPr lang="en-GB" dirty="0"/>
          </a:p>
        </p:txBody>
      </p:sp>
      <p:sp>
        <p:nvSpPr>
          <p:cNvPr id="3" name="Content Placeholder 2">
            <a:extLst>
              <a:ext uri="{FF2B5EF4-FFF2-40B4-BE49-F238E27FC236}">
                <a16:creationId xmlns:a16="http://schemas.microsoft.com/office/drawing/2014/main" id="{63A62E3F-43AD-4F73-83F8-5F22F6422004}"/>
              </a:ext>
            </a:extLst>
          </p:cNvPr>
          <p:cNvSpPr>
            <a:spLocks noGrp="1"/>
          </p:cNvSpPr>
          <p:nvPr>
            <p:ph idx="1"/>
          </p:nvPr>
        </p:nvSpPr>
        <p:spPr>
          <a:xfrm>
            <a:off x="1442107" y="3733799"/>
            <a:ext cx="10018713" cy="3124201"/>
          </a:xfrm>
        </p:spPr>
        <p:txBody>
          <a:bodyPr>
            <a:normAutofit/>
          </a:bodyPr>
          <a:lstStyle/>
          <a:p>
            <a:pPr marL="0" indent="0">
              <a:buNone/>
            </a:pPr>
            <a:endParaRPr lang="en-GB" dirty="0"/>
          </a:p>
          <a:p>
            <a:pPr marL="0" lvl="0" indent="0" algn="ctr" fontAlgn="base">
              <a:buNone/>
            </a:pPr>
            <a:r>
              <a:rPr lang="en-US" dirty="0"/>
              <a:t>Trainee practitioners have to provide the same duty of care as experienced therapists.</a:t>
            </a:r>
            <a:endParaRPr lang="en-GB" dirty="0"/>
          </a:p>
          <a:p>
            <a:pPr marL="0" indent="0">
              <a:buNone/>
            </a:pPr>
            <a:endParaRPr lang="en-GB" dirty="0"/>
          </a:p>
          <a:p>
            <a:pPr marL="0" indent="0" algn="ctr">
              <a:buNone/>
            </a:pPr>
            <a:r>
              <a:rPr lang="en-US" dirty="0"/>
              <a:t>Nettleship v Western (1971); </a:t>
            </a:r>
            <a:r>
              <a:rPr lang="en-US" dirty="0" err="1"/>
              <a:t>Wilsher</a:t>
            </a:r>
            <a:r>
              <a:rPr lang="en-US" dirty="0"/>
              <a:t> v Essex AHA (1988) </a:t>
            </a:r>
            <a:endParaRPr lang="en-GB" dirty="0"/>
          </a:p>
          <a:p>
            <a:endParaRPr lang="en-GB" dirty="0"/>
          </a:p>
        </p:txBody>
      </p:sp>
      <p:pic>
        <p:nvPicPr>
          <p:cNvPr id="4" name="Picture 3">
            <a:extLst>
              <a:ext uri="{FF2B5EF4-FFF2-40B4-BE49-F238E27FC236}">
                <a16:creationId xmlns:a16="http://schemas.microsoft.com/office/drawing/2014/main" id="{78A95F1A-F7E8-412A-A635-DE9F4D539632}"/>
              </a:ext>
            </a:extLst>
          </p:cNvPr>
          <p:cNvPicPr>
            <a:picLocks noChangeAspect="1"/>
          </p:cNvPicPr>
          <p:nvPr/>
        </p:nvPicPr>
        <p:blipFill>
          <a:blip r:embed="rId2"/>
          <a:stretch>
            <a:fillRect/>
          </a:stretch>
        </p:blipFill>
        <p:spPr>
          <a:xfrm>
            <a:off x="5282220" y="1951080"/>
            <a:ext cx="2338486" cy="2170821"/>
          </a:xfrm>
          <a:prstGeom prst="rect">
            <a:avLst/>
          </a:prstGeom>
        </p:spPr>
      </p:pic>
    </p:spTree>
    <p:extLst>
      <p:ext uri="{BB962C8B-B14F-4D97-AF65-F5344CB8AC3E}">
        <p14:creationId xmlns:p14="http://schemas.microsoft.com/office/powerpoint/2010/main" val="19888169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E14FAA-B25F-4202-B474-EC9D9B788E36}"/>
              </a:ext>
            </a:extLst>
          </p:cNvPr>
          <p:cNvSpPr>
            <a:spLocks noGrp="1"/>
          </p:cNvSpPr>
          <p:nvPr>
            <p:ph idx="1"/>
          </p:nvPr>
        </p:nvSpPr>
        <p:spPr>
          <a:xfrm>
            <a:off x="1255889" y="1253331"/>
            <a:ext cx="10515600" cy="4351338"/>
          </a:xfrm>
        </p:spPr>
        <p:txBody>
          <a:bodyPr/>
          <a:lstStyle/>
          <a:p>
            <a:pPr marL="0" indent="0" algn="ctr">
              <a:buNone/>
            </a:pPr>
            <a:endParaRPr lang="en-GB" dirty="0"/>
          </a:p>
          <a:p>
            <a:pPr marL="0" indent="0" algn="ctr">
              <a:buNone/>
            </a:pPr>
            <a:r>
              <a:rPr lang="en-US" b="1" dirty="0"/>
              <a:t>Mental Health Act 1983: </a:t>
            </a:r>
            <a:endParaRPr lang="en-GB" b="1" dirty="0"/>
          </a:p>
          <a:p>
            <a:pPr marL="0" indent="0" algn="ctr">
              <a:buNone/>
            </a:pPr>
            <a:endParaRPr lang="en-GB" dirty="0"/>
          </a:p>
          <a:p>
            <a:pPr marL="0" indent="0" algn="ctr">
              <a:buNone/>
            </a:pPr>
            <a:r>
              <a:rPr lang="en-US" dirty="0"/>
              <a:t>S39: Medical practitioners and other professionals are afforded protection against claims for negligence alleged in the course of their duties, unless their actions/omissions were committed in bad faith or without reasonable care.</a:t>
            </a:r>
            <a:endParaRPr lang="en-GB" dirty="0"/>
          </a:p>
          <a:p>
            <a:pPr marL="0" indent="0" algn="ctr">
              <a:buNone/>
            </a:pPr>
            <a:endParaRPr lang="en-GB" dirty="0"/>
          </a:p>
          <a:p>
            <a:pPr marL="0" indent="0" algn="ctr">
              <a:buNone/>
            </a:pPr>
            <a:r>
              <a:rPr lang="en-US" dirty="0"/>
              <a:t>Does/will this extend to counsellors/ therapists? </a:t>
            </a:r>
            <a:endParaRPr lang="en-GB" dirty="0"/>
          </a:p>
          <a:p>
            <a:pPr algn="ctr"/>
            <a:endParaRPr lang="en-GB" dirty="0"/>
          </a:p>
        </p:txBody>
      </p:sp>
    </p:spTree>
    <p:extLst>
      <p:ext uri="{BB962C8B-B14F-4D97-AF65-F5344CB8AC3E}">
        <p14:creationId xmlns:p14="http://schemas.microsoft.com/office/powerpoint/2010/main" val="2113533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9DE310-70D5-46EC-88D3-14CB9FBA7297}"/>
              </a:ext>
            </a:extLst>
          </p:cNvPr>
          <p:cNvSpPr>
            <a:spLocks noGrp="1"/>
          </p:cNvSpPr>
          <p:nvPr>
            <p:ph idx="1"/>
          </p:nvPr>
        </p:nvSpPr>
        <p:spPr>
          <a:xfrm>
            <a:off x="1461733" y="1866899"/>
            <a:ext cx="10018713" cy="3124201"/>
          </a:xfrm>
        </p:spPr>
        <p:txBody>
          <a:bodyPr/>
          <a:lstStyle/>
          <a:p>
            <a:pPr marL="0" indent="0" algn="ctr">
              <a:buNone/>
            </a:pPr>
            <a:r>
              <a:rPr lang="en-US" b="1" dirty="0"/>
              <a:t>Mullins v Oliphant (1993):</a:t>
            </a:r>
            <a:endParaRPr lang="en-GB" b="1" dirty="0"/>
          </a:p>
          <a:p>
            <a:pPr marL="0" indent="0">
              <a:buNone/>
            </a:pPr>
            <a:endParaRPr lang="en-GB" dirty="0"/>
          </a:p>
          <a:p>
            <a:pPr marL="0" indent="0" algn="ctr">
              <a:buNone/>
            </a:pPr>
            <a:r>
              <a:rPr lang="en-US" dirty="0"/>
              <a:t>No damages payable for normal feelings of grief, anxiety, depression, nothing falling short of a </a:t>
            </a:r>
            <a:r>
              <a:rPr lang="en-US" dirty="0" err="1"/>
              <a:t>recognised</a:t>
            </a:r>
            <a:r>
              <a:rPr lang="en-US" dirty="0"/>
              <a:t> psychiatric illness. </a:t>
            </a:r>
            <a:endParaRPr lang="en-GB" dirty="0"/>
          </a:p>
          <a:p>
            <a:endParaRPr lang="en-GB" dirty="0"/>
          </a:p>
        </p:txBody>
      </p:sp>
    </p:spTree>
    <p:extLst>
      <p:ext uri="{BB962C8B-B14F-4D97-AF65-F5344CB8AC3E}">
        <p14:creationId xmlns:p14="http://schemas.microsoft.com/office/powerpoint/2010/main" val="7823680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92C4-E1C4-40B9-9267-4A08F1442521}"/>
              </a:ext>
            </a:extLst>
          </p:cNvPr>
          <p:cNvSpPr>
            <a:spLocks noGrp="1"/>
          </p:cNvSpPr>
          <p:nvPr>
            <p:ph type="title"/>
          </p:nvPr>
        </p:nvSpPr>
        <p:spPr>
          <a:xfrm>
            <a:off x="838200" y="948221"/>
            <a:ext cx="10515600" cy="1325563"/>
          </a:xfrm>
        </p:spPr>
        <p:txBody>
          <a:bodyPr>
            <a:normAutofit/>
          </a:bodyPr>
          <a:lstStyle/>
          <a:p>
            <a:r>
              <a:rPr lang="en-US" b="1" dirty="0"/>
              <a:t>Lack of caselaw</a:t>
            </a:r>
            <a:r>
              <a:rPr lang="en-US" dirty="0"/>
              <a:t>:</a:t>
            </a:r>
            <a:br>
              <a:rPr lang="en-GB" dirty="0"/>
            </a:br>
            <a:endParaRPr lang="en-GB" dirty="0"/>
          </a:p>
        </p:txBody>
      </p:sp>
      <p:sp>
        <p:nvSpPr>
          <p:cNvPr id="3" name="Content Placeholder 2">
            <a:extLst>
              <a:ext uri="{FF2B5EF4-FFF2-40B4-BE49-F238E27FC236}">
                <a16:creationId xmlns:a16="http://schemas.microsoft.com/office/drawing/2014/main" id="{97AB9C70-77A0-434D-9238-6D2D347F33A5}"/>
              </a:ext>
            </a:extLst>
          </p:cNvPr>
          <p:cNvSpPr>
            <a:spLocks noGrp="1"/>
          </p:cNvSpPr>
          <p:nvPr>
            <p:ph idx="1"/>
          </p:nvPr>
        </p:nvSpPr>
        <p:spPr>
          <a:xfrm>
            <a:off x="1450443" y="2273784"/>
            <a:ext cx="10018713" cy="3124201"/>
          </a:xfrm>
        </p:spPr>
        <p:txBody>
          <a:bodyPr>
            <a:normAutofit fontScale="25000" lnSpcReduction="20000"/>
          </a:bodyPr>
          <a:lstStyle/>
          <a:p>
            <a:pPr marL="0" indent="0">
              <a:buNone/>
            </a:pPr>
            <a:endParaRPr lang="en-GB" sz="7200" dirty="0"/>
          </a:p>
          <a:p>
            <a:r>
              <a:rPr lang="en-US" sz="7200" dirty="0"/>
              <a:t>60% of claims against therapists abandoned</a:t>
            </a:r>
            <a:endParaRPr lang="en-GB" sz="7200" dirty="0"/>
          </a:p>
          <a:p>
            <a:pPr marL="0" indent="0">
              <a:buNone/>
            </a:pPr>
            <a:endParaRPr lang="en-GB" sz="7200" dirty="0"/>
          </a:p>
          <a:p>
            <a:r>
              <a:rPr lang="en-US" sz="7200" dirty="0"/>
              <a:t>34% settled out of court</a:t>
            </a:r>
            <a:endParaRPr lang="en-GB" sz="7200" dirty="0"/>
          </a:p>
          <a:p>
            <a:pPr marL="0" indent="0">
              <a:buNone/>
            </a:pPr>
            <a:endParaRPr lang="en-GB" sz="7200" dirty="0"/>
          </a:p>
          <a:p>
            <a:r>
              <a:rPr lang="en-US" sz="7200" dirty="0"/>
              <a:t>5% made it to court</a:t>
            </a:r>
            <a:endParaRPr lang="en-GB" sz="7200" dirty="0"/>
          </a:p>
          <a:p>
            <a:pPr marL="0" indent="0">
              <a:buNone/>
            </a:pPr>
            <a:endParaRPr lang="en-GB" sz="7200" dirty="0"/>
          </a:p>
          <a:p>
            <a:r>
              <a:rPr lang="en-US" sz="7200" dirty="0"/>
              <a:t>80%  of the 5% of cases making it to court were ‘won’ by the defendant.</a:t>
            </a:r>
            <a:endParaRPr lang="en-GB" sz="7200" dirty="0"/>
          </a:p>
          <a:p>
            <a:pPr marL="0" indent="0">
              <a:buNone/>
            </a:pPr>
            <a:endParaRPr lang="en-GB" sz="7200" dirty="0"/>
          </a:p>
          <a:p>
            <a:pPr marL="0" indent="0">
              <a:buNone/>
            </a:pPr>
            <a:r>
              <a:rPr lang="en-US" sz="7200" dirty="0"/>
              <a:t>(The Pearson Commission, 1978)</a:t>
            </a:r>
            <a:endParaRPr lang="en-GB" sz="7200" dirty="0"/>
          </a:p>
          <a:p>
            <a:endParaRPr lang="en-GB" dirty="0"/>
          </a:p>
        </p:txBody>
      </p:sp>
      <p:pic>
        <p:nvPicPr>
          <p:cNvPr id="4" name="Picture 3">
            <a:extLst>
              <a:ext uri="{FF2B5EF4-FFF2-40B4-BE49-F238E27FC236}">
                <a16:creationId xmlns:a16="http://schemas.microsoft.com/office/drawing/2014/main" id="{E6C352D3-039C-4B24-A2E5-CDD774E3A702}"/>
              </a:ext>
            </a:extLst>
          </p:cNvPr>
          <p:cNvPicPr>
            <a:picLocks noChangeAspect="1"/>
          </p:cNvPicPr>
          <p:nvPr/>
        </p:nvPicPr>
        <p:blipFill>
          <a:blip r:embed="rId2"/>
          <a:stretch>
            <a:fillRect/>
          </a:stretch>
        </p:blipFill>
        <p:spPr>
          <a:xfrm>
            <a:off x="8926024" y="2919411"/>
            <a:ext cx="3027350" cy="3749040"/>
          </a:xfrm>
          <a:prstGeom prst="rect">
            <a:avLst/>
          </a:prstGeom>
        </p:spPr>
      </p:pic>
    </p:spTree>
    <p:extLst>
      <p:ext uri="{BB962C8B-B14F-4D97-AF65-F5344CB8AC3E}">
        <p14:creationId xmlns:p14="http://schemas.microsoft.com/office/powerpoint/2010/main" val="1086831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2E95DA-A64D-4C6B-A1D6-3A21E48871B2}"/>
              </a:ext>
            </a:extLst>
          </p:cNvPr>
          <p:cNvSpPr>
            <a:spLocks noGrp="1"/>
          </p:cNvSpPr>
          <p:nvPr>
            <p:ph idx="1"/>
          </p:nvPr>
        </p:nvSpPr>
        <p:spPr>
          <a:xfrm>
            <a:off x="1530872" y="1213310"/>
            <a:ext cx="10209573" cy="4984289"/>
          </a:xfrm>
        </p:spPr>
        <p:txBody>
          <a:bodyPr>
            <a:normAutofit fontScale="62500" lnSpcReduction="20000"/>
          </a:bodyPr>
          <a:lstStyle/>
          <a:p>
            <a:pPr marL="0" indent="0">
              <a:buNone/>
            </a:pPr>
            <a:r>
              <a:rPr lang="en-US" dirty="0"/>
              <a:t>C is a newly-qualified, self-employed counsellor who contracted with client X for twelve sessions of therapy, to address anxiety and depression. </a:t>
            </a:r>
            <a:endParaRPr lang="en-GB" dirty="0"/>
          </a:p>
          <a:p>
            <a:pPr marL="0" indent="0">
              <a:buNone/>
            </a:pPr>
            <a:r>
              <a:rPr lang="en-US" dirty="0"/>
              <a:t>Without any warning, X failed to turn up for session 8, and despite making a phone call and leaving a voice mail message, C did not hear further from X.</a:t>
            </a:r>
            <a:endParaRPr lang="en-GB" dirty="0"/>
          </a:p>
          <a:p>
            <a:pPr marL="0" indent="0">
              <a:buNone/>
            </a:pPr>
            <a:r>
              <a:rPr lang="en-US" dirty="0"/>
              <a:t>Three months later, C received a ‘phone call from a woman, S, claiming to be X’s sister. She explained that her sister had become very unwell and had been admitted to a hospital. S further explained that it would be very useful for her to have a copy of her sister’s notes for the hospital consultant, to assist in his on-going treatment of X.</a:t>
            </a:r>
            <a:endParaRPr lang="en-GB" dirty="0"/>
          </a:p>
          <a:p>
            <a:pPr marL="0" indent="0">
              <a:buNone/>
            </a:pPr>
            <a:r>
              <a:rPr lang="en-US" dirty="0"/>
              <a:t>Concerned to find out how her client was progressing, and eager to help, C agreed to meet with S, to discuss X’s case, but did not hand over a copy of her file. </a:t>
            </a:r>
            <a:endParaRPr lang="en-GB" dirty="0"/>
          </a:p>
          <a:p>
            <a:pPr marL="0" indent="0">
              <a:buNone/>
            </a:pPr>
            <a:r>
              <a:rPr lang="en-US" dirty="0"/>
              <a:t>Two months later C received a letter from X demanding a sum of money to pay towards X’s private hospital costs, alleging that C had been chosen as a therapist due to the promises on her website to “alleviate suffering” through therapy, and to “make a noticeable difference” in the client’s life, whereas the therapy had caused the worsening of her condition and led directly to her </a:t>
            </a:r>
            <a:r>
              <a:rPr lang="en-US" dirty="0" err="1"/>
              <a:t>hospitalisation</a:t>
            </a:r>
            <a:r>
              <a:rPr lang="en-US" dirty="0"/>
              <a:t>. C did not reply. </a:t>
            </a:r>
            <a:endParaRPr lang="en-GB" dirty="0"/>
          </a:p>
          <a:p>
            <a:pPr marL="0" indent="0">
              <a:buNone/>
            </a:pPr>
            <a:r>
              <a:rPr lang="en-US" dirty="0"/>
              <a:t>Two weeks later, C received a letter before action from X’s solicitor stating that X intended to issue a court claim for damages for C’s breach of contract and negligence in her treatment of X and informing C that she had 21 days in which to respond. </a:t>
            </a:r>
            <a:endParaRPr lang="en-GB" dirty="0"/>
          </a:p>
          <a:p>
            <a:pPr marL="0" indent="0">
              <a:buNone/>
            </a:pPr>
            <a:r>
              <a:rPr lang="en-US" dirty="0"/>
              <a:t>If you were C, how would you respond in this situation?</a:t>
            </a:r>
            <a:endParaRPr lang="en-GB" dirty="0"/>
          </a:p>
          <a:p>
            <a:pPr marL="0" indent="0">
              <a:buNone/>
            </a:pPr>
            <a:r>
              <a:rPr lang="en-US" dirty="0"/>
              <a:t>If you were X what would you be trying to prove? </a:t>
            </a:r>
            <a:endParaRPr lang="en-GB" dirty="0"/>
          </a:p>
          <a:p>
            <a:pPr marL="0" indent="0">
              <a:buNone/>
            </a:pPr>
            <a:endParaRPr lang="en-GB" dirty="0"/>
          </a:p>
        </p:txBody>
      </p:sp>
      <p:sp>
        <p:nvSpPr>
          <p:cNvPr id="4" name="TextBox 3">
            <a:extLst>
              <a:ext uri="{FF2B5EF4-FFF2-40B4-BE49-F238E27FC236}">
                <a16:creationId xmlns:a16="http://schemas.microsoft.com/office/drawing/2014/main" id="{EFF501A1-2937-4BA1-A9F1-024A858309BE}"/>
              </a:ext>
            </a:extLst>
          </p:cNvPr>
          <p:cNvSpPr txBox="1"/>
          <p:nvPr/>
        </p:nvSpPr>
        <p:spPr>
          <a:xfrm>
            <a:off x="4823791" y="660401"/>
            <a:ext cx="2544418" cy="523220"/>
          </a:xfrm>
          <a:prstGeom prst="rect">
            <a:avLst/>
          </a:prstGeom>
          <a:noFill/>
        </p:spPr>
        <p:txBody>
          <a:bodyPr wrap="square" rtlCol="0">
            <a:spAutoFit/>
          </a:bodyPr>
          <a:lstStyle/>
          <a:p>
            <a:pPr algn="ctr"/>
            <a:r>
              <a:rPr lang="en-GB" sz="2800" b="1" dirty="0"/>
              <a:t>Scenario</a:t>
            </a:r>
          </a:p>
        </p:txBody>
      </p:sp>
    </p:spTree>
    <p:extLst>
      <p:ext uri="{BB962C8B-B14F-4D97-AF65-F5344CB8AC3E}">
        <p14:creationId xmlns:p14="http://schemas.microsoft.com/office/powerpoint/2010/main" val="2587271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0975-C7F7-4C78-A13B-D6F4FAD82450}"/>
              </a:ext>
            </a:extLst>
          </p:cNvPr>
          <p:cNvSpPr>
            <a:spLocks noGrp="1"/>
          </p:cNvSpPr>
          <p:nvPr>
            <p:ph type="title"/>
          </p:nvPr>
        </p:nvSpPr>
        <p:spPr>
          <a:xfrm>
            <a:off x="838200" y="513315"/>
            <a:ext cx="10515600" cy="1325563"/>
          </a:xfrm>
        </p:spPr>
        <p:txBody>
          <a:bodyPr>
            <a:normAutofit/>
          </a:bodyPr>
          <a:lstStyle/>
          <a:p>
            <a:r>
              <a:rPr lang="en-US" sz="2400" b="1" u="sng" dirty="0"/>
              <a:t>References</a:t>
            </a:r>
            <a:r>
              <a:rPr lang="en-US" sz="2400" u="sng" dirty="0"/>
              <a:t> </a:t>
            </a:r>
            <a:r>
              <a:rPr lang="en-GB" sz="2400" dirty="0"/>
              <a:t> </a:t>
            </a:r>
            <a:br>
              <a:rPr lang="en-GB" sz="2400" dirty="0"/>
            </a:br>
            <a:endParaRPr lang="en-GB" sz="2400" dirty="0"/>
          </a:p>
        </p:txBody>
      </p:sp>
      <p:sp>
        <p:nvSpPr>
          <p:cNvPr id="3" name="Content Placeholder 2">
            <a:extLst>
              <a:ext uri="{FF2B5EF4-FFF2-40B4-BE49-F238E27FC236}">
                <a16:creationId xmlns:a16="http://schemas.microsoft.com/office/drawing/2014/main" id="{A9007C53-72D6-474D-A28F-4805DB80C315}"/>
              </a:ext>
            </a:extLst>
          </p:cNvPr>
          <p:cNvSpPr>
            <a:spLocks noGrp="1"/>
          </p:cNvSpPr>
          <p:nvPr>
            <p:ph idx="1"/>
          </p:nvPr>
        </p:nvSpPr>
        <p:spPr>
          <a:xfrm>
            <a:off x="1676400" y="1692123"/>
            <a:ext cx="10515600" cy="4351338"/>
          </a:xfrm>
        </p:spPr>
        <p:txBody>
          <a:bodyPr>
            <a:normAutofit fontScale="55000" lnSpcReduction="20000"/>
          </a:bodyPr>
          <a:lstStyle/>
          <a:p>
            <a:r>
              <a:rPr lang="en-US" dirty="0"/>
              <a:t>Bond, T and Sandhu, A. (2005) </a:t>
            </a:r>
            <a:r>
              <a:rPr lang="en-US" i="1" dirty="0"/>
              <a:t>Therapists in Court. </a:t>
            </a:r>
            <a:r>
              <a:rPr lang="en-US" dirty="0"/>
              <a:t>London: Sage</a:t>
            </a:r>
            <a:r>
              <a:rPr lang="en-GB" dirty="0"/>
              <a:t> </a:t>
            </a:r>
          </a:p>
          <a:p>
            <a:r>
              <a:rPr lang="fr-FR" dirty="0" err="1"/>
              <a:t>Grabois</a:t>
            </a:r>
            <a:r>
              <a:rPr lang="fr-FR" dirty="0"/>
              <a:t>, </a:t>
            </a:r>
            <a:r>
              <a:rPr lang="en-US" dirty="0"/>
              <a:t>E. (1997) The Liability of Psychotherapists for Breach of Confidentiality.’ </a:t>
            </a:r>
            <a:r>
              <a:rPr lang="en-GB" i="1" dirty="0"/>
              <a:t>J</a:t>
            </a:r>
            <a:r>
              <a:rPr lang="en-US" i="1" dirty="0" err="1"/>
              <a:t>ournal</a:t>
            </a:r>
            <a:r>
              <a:rPr lang="en-US" i="1" dirty="0"/>
              <a:t> of </a:t>
            </a:r>
            <a:r>
              <a:rPr lang="en-GB" i="1" dirty="0"/>
              <a:t>L</a:t>
            </a:r>
            <a:r>
              <a:rPr lang="en-US" i="1" dirty="0"/>
              <a:t>aw &amp; Health </a:t>
            </a:r>
            <a:r>
              <a:rPr lang="en-US" dirty="0"/>
              <a:t>Vol., 12 pp. </a:t>
            </a:r>
            <a:r>
              <a:rPr lang="en-GB" dirty="0"/>
              <a:t>39</a:t>
            </a:r>
            <a:r>
              <a:rPr lang="en-US" dirty="0"/>
              <a:t>- 84.</a:t>
            </a:r>
            <a:endParaRPr lang="en-GB" dirty="0"/>
          </a:p>
          <a:p>
            <a:r>
              <a:rPr lang="en-US" dirty="0"/>
              <a:t>Jenkins, P. (2012) </a:t>
            </a:r>
            <a:r>
              <a:rPr lang="en-US" i="1" dirty="0"/>
              <a:t>Counselling, Psychotherapy and the Law.</a:t>
            </a:r>
            <a:r>
              <a:rPr lang="en-US" dirty="0"/>
              <a:t> London: Sage</a:t>
            </a:r>
            <a:endParaRPr lang="en-GB" dirty="0"/>
          </a:p>
          <a:p>
            <a:r>
              <a:rPr lang="en-US" dirty="0"/>
              <a:t>Mitchells, B. and Bond, T. (2010) </a:t>
            </a:r>
            <a:r>
              <a:rPr lang="en-US" i="1" dirty="0"/>
              <a:t>Essential Law for Counsellors and Psychotherapists. </a:t>
            </a:r>
            <a:r>
              <a:rPr lang="en-US" dirty="0" err="1"/>
              <a:t>London:Sage</a:t>
            </a:r>
            <a:r>
              <a:rPr lang="en-GB" dirty="0"/>
              <a:t> </a:t>
            </a:r>
          </a:p>
          <a:p>
            <a:r>
              <a:rPr lang="en-US" dirty="0"/>
              <a:t>Mitchells, B. and Bond, T. (2011) </a:t>
            </a:r>
            <a:r>
              <a:rPr lang="en-US" i="1" dirty="0"/>
              <a:t>Legal Issues Across Counselling &amp; Psychotherapy Settings. </a:t>
            </a:r>
            <a:r>
              <a:rPr lang="en-US" dirty="0" err="1"/>
              <a:t>London:Sage</a:t>
            </a:r>
            <a:r>
              <a:rPr lang="en-US" dirty="0"/>
              <a:t> </a:t>
            </a:r>
            <a:endParaRPr lang="en-GB" dirty="0"/>
          </a:p>
          <a:p>
            <a:r>
              <a:rPr lang="en-US" u="sng" dirty="0">
                <a:hlinkClick r:id="rId2"/>
              </a:rPr>
              <a:t>https://www.bacp.co.uk/news/2018/16-april-2018-ethical-framework-review/</a:t>
            </a:r>
            <a:r>
              <a:rPr lang="en-GB" dirty="0"/>
              <a:t> </a:t>
            </a:r>
          </a:p>
          <a:p>
            <a:r>
              <a:rPr lang="en-US" u="sng" dirty="0">
                <a:hlinkClick r:id="rId3"/>
              </a:rPr>
              <a:t>https://www.bacp.co.uk/media/3103/bacp-ethical-framework-for-the-counselling-professions-2018.pdf</a:t>
            </a:r>
            <a:r>
              <a:rPr lang="en-GB" dirty="0"/>
              <a:t> </a:t>
            </a:r>
          </a:p>
          <a:p>
            <a:r>
              <a:rPr lang="en-US" u="sng" dirty="0">
                <a:hlinkClick r:id="rId4"/>
              </a:rPr>
              <a:t>https://www.bacp.co.uk/media/3165/bacp-ethical-mindfulness-within-supervision-training-clinical-reflections-for-practice-gpia084.pdf</a:t>
            </a:r>
            <a:r>
              <a:rPr lang="en-GB" dirty="0"/>
              <a:t> </a:t>
            </a:r>
          </a:p>
          <a:p>
            <a:r>
              <a:rPr lang="en-US" b="1" u="sng" dirty="0">
                <a:hlinkClick r:id="rId5"/>
              </a:rPr>
              <a:t>https://www.bacp.co.uk/about-us/protecting-the-public/professional-conduct/</a:t>
            </a:r>
            <a:r>
              <a:rPr lang="en-GB" b="1" dirty="0"/>
              <a:t> </a:t>
            </a:r>
            <a:endParaRPr lang="en-GB" dirty="0"/>
          </a:p>
          <a:p>
            <a:r>
              <a:rPr lang="en-US" u="sng" dirty="0">
                <a:hlinkClick r:id="rId6"/>
              </a:rPr>
              <a:t>https://www.cilex.org.uk/membership</a:t>
            </a:r>
            <a:r>
              <a:rPr lang="en-GB" dirty="0"/>
              <a:t> </a:t>
            </a:r>
          </a:p>
          <a:p>
            <a:r>
              <a:rPr lang="en-GB" u="sng" dirty="0">
                <a:hlinkClick r:id="rId7"/>
              </a:rPr>
              <a:t>https://europa.eu/european-union/eu-law/legal-acts_en</a:t>
            </a:r>
            <a:r>
              <a:rPr lang="en-GB" dirty="0"/>
              <a:t> </a:t>
            </a:r>
          </a:p>
          <a:p>
            <a:r>
              <a:rPr lang="en-US" u="sng" dirty="0">
                <a:hlinkClick r:id="rId8"/>
              </a:rPr>
              <a:t>https://www.echr.coe.int/Documents/Convention_ENG.pdf</a:t>
            </a:r>
            <a:r>
              <a:rPr lang="en-GB" dirty="0"/>
              <a:t> </a:t>
            </a:r>
          </a:p>
          <a:p>
            <a:r>
              <a:rPr lang="en-US" u="sng" dirty="0">
                <a:hlinkClick r:id="rId9"/>
              </a:rPr>
              <a:t>https://ico.org.uk/for-organisations/guide-to-the-general-data-protection-regulation-gdpr/</a:t>
            </a:r>
            <a:r>
              <a:rPr lang="en-GB" dirty="0"/>
              <a:t> </a:t>
            </a:r>
          </a:p>
          <a:p>
            <a:r>
              <a:rPr lang="en-GB" u="sng" dirty="0">
                <a:hlinkClick r:id="rId10"/>
              </a:rPr>
              <a:t>https://ico.org.uk/media/1624219/preparing-for-the-gdpr-12-steps.pdf</a:t>
            </a:r>
            <a:r>
              <a:rPr lang="en-GB" dirty="0"/>
              <a:t> </a:t>
            </a:r>
          </a:p>
          <a:p>
            <a:r>
              <a:rPr lang="en-US" u="sng" dirty="0">
                <a:hlinkClick r:id="rId11"/>
              </a:rPr>
              <a:t>https://www.judiciary.gov.uk/about-the-judiciary/the-justice-system/court-structure/</a:t>
            </a:r>
            <a:endParaRPr lang="en-GB" dirty="0"/>
          </a:p>
        </p:txBody>
      </p:sp>
    </p:spTree>
    <p:extLst>
      <p:ext uri="{BB962C8B-B14F-4D97-AF65-F5344CB8AC3E}">
        <p14:creationId xmlns:p14="http://schemas.microsoft.com/office/powerpoint/2010/main" val="1484264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82</TotalTime>
  <Words>1197</Words>
  <Application>Microsoft Office PowerPoint</Application>
  <PresentationFormat>Widescreen</PresentationFormat>
  <Paragraphs>183</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 Unicode MS</vt:lpstr>
      <vt:lpstr>Arial</vt:lpstr>
      <vt:lpstr>Corbel</vt:lpstr>
      <vt:lpstr>Helvetica Neue</vt:lpstr>
      <vt:lpstr>Times New Roman</vt:lpstr>
      <vt:lpstr>Parallax</vt:lpstr>
      <vt:lpstr>Contemporary Legal Issues in Counselling and Psychotherapy    </vt:lpstr>
      <vt:lpstr>PowerPoint Presentation</vt:lpstr>
      <vt:lpstr>PowerPoint Presentation</vt:lpstr>
      <vt:lpstr>Law of England and Wales: </vt:lpstr>
      <vt:lpstr>PowerPoint Presentation</vt:lpstr>
      <vt:lpstr>Legal issues across counselling:</vt:lpstr>
      <vt:lpstr>PowerPoint Presentation</vt:lpstr>
      <vt:lpstr>Criminal Law</vt:lpstr>
      <vt:lpstr>Defensible Disclosure: </vt:lpstr>
      <vt:lpstr>Data Protection</vt:lpstr>
      <vt:lpstr>Contract: </vt:lpstr>
      <vt:lpstr>Remedies in Contract: </vt:lpstr>
      <vt:lpstr>Tort</vt:lpstr>
      <vt:lpstr>To establish a tort: </vt:lpstr>
      <vt:lpstr>Breach of confidentiality:  </vt:lpstr>
      <vt:lpstr>PowerPoint Presentation</vt:lpstr>
      <vt:lpstr> “Learner-driver principle”  </vt:lpstr>
      <vt:lpstr>PowerPoint Presentation</vt:lpstr>
      <vt:lpstr>PowerPoint Presentation</vt:lpstr>
      <vt:lpstr>Lack of caselaw: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Legal Issues in Counselling and Psychotherapy</dc:title>
  <dc:creator>Caitlin Noble</dc:creator>
  <cp:lastModifiedBy>Ruth Groff</cp:lastModifiedBy>
  <cp:revision>12</cp:revision>
  <dcterms:created xsi:type="dcterms:W3CDTF">2018-05-09T10:11:28Z</dcterms:created>
  <dcterms:modified xsi:type="dcterms:W3CDTF">2019-11-04T19:50:15Z</dcterms:modified>
</cp:coreProperties>
</file>