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11"/>
  </p:notesMasterIdLst>
  <p:sldIdLst>
    <p:sldId id="256" r:id="rId2"/>
    <p:sldId id="257" r:id="rId3"/>
    <p:sldId id="259" r:id="rId4"/>
    <p:sldId id="260" r:id="rId5"/>
    <p:sldId id="261" r:id="rId6"/>
    <p:sldId id="262" r:id="rId7"/>
    <p:sldId id="264" r:id="rId8"/>
    <p:sldId id="265"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28CA84-286D-481D-8D4C-661F08F4B7FF}" v="5" dt="2026-01-06T15:00:11.2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5" autoAdjust="0"/>
    <p:restoredTop sz="94660"/>
  </p:normalViewPr>
  <p:slideViewPr>
    <p:cSldViewPr snapToGrid="0">
      <p:cViewPr varScale="1">
        <p:scale>
          <a:sx n="78" d="100"/>
          <a:sy n="78" d="100"/>
        </p:scale>
        <p:origin x="65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29:50.84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35,'491'0,"-461"1,35 6,28 2,90 8,-133-16,-11-2,0 3,42 6,73 12,-112-16,1-1,47-5,-46 1,84 7,-30 3,160-6,-134-5,-96 1,34-6,20-2,11 1,-59 3,38 1,1126 6,-641-3,-500-2,-1-3,61-14,-70 11,4 3,0 2,69 2,21 0,-70-6,28-1,-19 11,69-4,-101-6,15 0,402 8,-463 0,0 0,1 0,-1 0,0 0,0 1,1-1,-1 1,0-1,0 1,0 0,1 0,-1 0,0 0,0 0,0 1,-1-1,1 1,0-1,0 1,-1-1,1 1,-1 0,0 0,1 0,0 2,1 3,0 1,-1-1,0 0,-1 1,1 0,-1 11,2 148,-5-88,2-76,0-1,0 0,-1 1,1-1,-1 0,1 0,-1 1,0-1,0 0,0 0,0 0,0 0,0 0,-1 0,1 0,-1-1,1 1,-1 0,0-1,0 0,1 1,-1-1,0 0,0 0,0 0,-1 0,1 0,0 0,0 0,0-1,-1 1,1-1,-3 0,-12 2,1-1,-1-1,-29-3,14 1,-28 4,-116 19,147-16,-61 9,-89 13,131-20,-18 2,61-9,-32 0,-62 10,55-5,0-2,-46-2,40-1,-62 7,31 0,-138-5,103-4,-703 2,716-9,5 1,-12 9,-50-2,87-8,43 5,-33 0,-154-7,87 4,16-1,-79-1,-188-3,101-2,-189 5,284 11,-373-2,509 8,40-6,-5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7:30:48.5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 0,'5674'0'0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0:54.00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1,'0'1,"1"0,-1 0,1 0,0 0,-1 0,1 0,0-1,0 1,0 0,-1 0,1-1,0 1,0 0,0-1,0 1,0-1,0 1,1-1,-1 0,0 0,0 1,0-1,2 0,2 1,59 15,1-3,0-3,103 2,-43-4,302 2,-301-10,-112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2:21.42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35,'606'0,"-564"2,0 2,0 3,45 12,74 10,30-20,-1-1,281 0,-282-10,19 4,220-4,-204-16,-77 5,-38 5,485-20,-395 19,4 0,-75 11,153-4,-204-4,127-5,46 3,-16-1,450 10,-644 2,-21 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2:25.8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87,'220'-2,"237"4,-276 5,154 3,961-10,-1131-10,-62 2,105-7,197-4,-360 19,568-21,-280 10,-129 9,-105-6,31-1,-46 8,69 3,-86 5,87 3,106 3,-169-9,-60-3,61 8,-29 4,91 14,-93-25,-42-2,0 1,0 0,24 6,1-1,-30-5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2:28.39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1,'2618'0,"-2450"11,-110-6,143 13,-123-10,38 1,335 5,-306-12,-92-2,-35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2:39.23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1,'56'1,"75"11,-7-5,-1 0,-63-1,113-4,-109-4,92 10,-63-1,126-5,-2-1,-107 6,88 3,-45-12,167 7,310 28,3-34,-259-1,-100 4,293-4,-402-6,79-1,-40-8,7 0,-193 17</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7:32:41.68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34 0,'4640'-34'0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2:43.60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1,'3'0,"4"0,4 0,2 0,2 0,2 0,1 0,-1 0,1 0,-1 0,1 0,-1 0,-3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3:09.1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54,'425'2,"447"-5,-723-5,40-1,-53 8,120 3,-165 6,42 1,27-10,306 15,-145-9,-184-7,1338 2,-1307-8,-4-1,147-10,-82-10,43 24,-153 7,-101-2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3:15.27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20,'31'-1,"34"-7,30-1,74 8,329 4,-367 4,118 2,-219-8,-1 2,34 6,6 0,90-1,-42-4,45 21,-111-15,72 5,-21-6,36 0,-106-7,60 10,0 1,322 9,22-18,-231-6,867 2,-948-9,7-1,-103 9,38-6,-37 3,37 0,47 6,126-4,-172-11,-52 11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3:17.44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0,'12'1,"-1"1,0 0,21 6,12 2,524 31,-532-40,79 0,130 11,-164-5,138-6,-107-3,1641 2,-1576 7,-133-3</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3:59.68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0,'408'0,"-391"1,-1 1,21 4,28 2,14 1,-53-5,38 0,8-3,93 11,-54-6,-75-5,48 6,-21-1,0-2,83-6,-37 0,-83 2,-16-1,1 1,-1 0,1 0,17 4,-17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7:34:05.80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 0,'897'33'0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4:31.19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19,'1105'0,"-980"-9,-3 0,916 9,-473 1,-540 0,35 6,17 2,192-10,63 3,-197 15,45-1,-161-15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7:34:38.48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84 0,'2490'-84'0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7:34:47.84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 0,'3539'85'0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7:34:51.01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 0,'2099'34'0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4:52.2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85,'1'0,"-1"-1,0 0,1 0,-1 1,1-1,-1 0,1 1,-1-1,1 1,-1-1,1 0,-1 1,1 0,0-1,-1 1,1-1,0 1,0 0,-1-1,1 1,0 0,0 0,-1-1,1 1,0 0,0 0,0 0,31-3,-23 2,891-55,-601 44,-134 12,-150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4:55.16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1,'3'0,"4"0,3 0,3 0,3 0,0 0,2 0,-1 0,1 0,0 0,-1 0,0 0,0 0,0 0,-3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4:57.39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5:00.07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1,'261'8,"-20"1,884-9,-1109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5:32.70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18,'667'0,"-539"-9,5 0,653 10,-671 8,-6-1,1166-6,-619-4,-348-7,8 1,965 8,-1254 1,40 8,-8-1,3-1,57 2,55-9,-143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1-05T17:35:36.97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1,'97'13,"420"-7,-289-8,3514 2,-3607-9,9 0,653 10,-749 5,-34-2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363ACA-69F9-4966-A5F1-6962AFB30986}" type="datetimeFigureOut">
              <a:rPr lang="en-GB" smtClean="0"/>
              <a:t>06/01/2026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05917-092B-4830-88FD-4A7C70EED596}" type="slidenum">
              <a:rPr lang="en-GB" smtClean="0"/>
              <a:t>‹#›</a:t>
            </a:fld>
            <a:endParaRPr lang="en-GB"/>
          </a:p>
        </p:txBody>
      </p:sp>
    </p:spTree>
    <p:extLst>
      <p:ext uri="{BB962C8B-B14F-4D97-AF65-F5344CB8AC3E}">
        <p14:creationId xmlns:p14="http://schemas.microsoft.com/office/powerpoint/2010/main" val="3652720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best attribute for being a good professional is simply being professional. Being attentive, responding clearly, and ensuring clients have a wonderful experience at the hotel so they return are all crucial. Knowing how to handle negative comments and transform them into positive ones makes working in the hotel industry a very valuable job</a:t>
            </a:r>
          </a:p>
          <a:p>
            <a:endParaRPr lang="en-GB" dirty="0"/>
          </a:p>
        </p:txBody>
      </p:sp>
      <p:sp>
        <p:nvSpPr>
          <p:cNvPr id="4" name="Slide Number Placeholder 3"/>
          <p:cNvSpPr>
            <a:spLocks noGrp="1"/>
          </p:cNvSpPr>
          <p:nvPr>
            <p:ph type="sldNum" sz="quarter" idx="5"/>
          </p:nvPr>
        </p:nvSpPr>
        <p:spPr/>
        <p:txBody>
          <a:bodyPr/>
          <a:lstStyle/>
          <a:p>
            <a:fld id="{EA105917-092B-4830-88FD-4A7C70EED596}" type="slidenum">
              <a:rPr lang="en-GB" smtClean="0"/>
              <a:t>7</a:t>
            </a:fld>
            <a:endParaRPr lang="en-GB"/>
          </a:p>
        </p:txBody>
      </p:sp>
    </p:spTree>
    <p:extLst>
      <p:ext uri="{BB962C8B-B14F-4D97-AF65-F5344CB8AC3E}">
        <p14:creationId xmlns:p14="http://schemas.microsoft.com/office/powerpoint/2010/main" val="3554700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conclusion on this topic is that, for the hotel industry, we must understand the needs of guests, as visual communication is quite important for understanding those needs. Knowing how to listen to clients, paying attention to details, being attentive...Having good communication skills, both verbal and non-verbal, and good writing skills are essential to respond correctly to emails and customer feedback. </a:t>
            </a:r>
          </a:p>
          <a:p>
            <a:r>
              <a:rPr lang="en-US" dirty="0"/>
              <a:t>Knowing how to work in a team</a:t>
            </a:r>
            <a:endParaRPr lang="en-GB" dirty="0"/>
          </a:p>
        </p:txBody>
      </p:sp>
      <p:sp>
        <p:nvSpPr>
          <p:cNvPr id="4" name="Slide Number Placeholder 3"/>
          <p:cNvSpPr>
            <a:spLocks noGrp="1"/>
          </p:cNvSpPr>
          <p:nvPr>
            <p:ph type="sldNum" sz="quarter" idx="5"/>
          </p:nvPr>
        </p:nvSpPr>
        <p:spPr/>
        <p:txBody>
          <a:bodyPr/>
          <a:lstStyle/>
          <a:p>
            <a:fld id="{EA105917-092B-4830-88FD-4A7C70EED596}" type="slidenum">
              <a:rPr lang="en-GB" smtClean="0"/>
              <a:t>8</a:t>
            </a:fld>
            <a:endParaRPr lang="en-GB"/>
          </a:p>
        </p:txBody>
      </p:sp>
    </p:spTree>
    <p:extLst>
      <p:ext uri="{BB962C8B-B14F-4D97-AF65-F5344CB8AC3E}">
        <p14:creationId xmlns:p14="http://schemas.microsoft.com/office/powerpoint/2010/main" val="2506510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6326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91734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9619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76005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99199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3141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1957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11755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29373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16111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8673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68842295"/>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1"/><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www.rawpixel.com/search/survey" TargetMode="External"/></Relationships>
</file>

<file path=ppt/slides/_rels/slide6.xml.rels><?xml version="1.0" encoding="UTF-8" standalone="yes"?>
<Relationships xmlns="http://schemas.openxmlformats.org/package/2006/relationships"><Relationship Id="rId13" Type="http://schemas.openxmlformats.org/officeDocument/2006/relationships/customXml" Target="../ink/ink4.xml"/><Relationship Id="rId18" Type="http://schemas.openxmlformats.org/officeDocument/2006/relationships/image" Target="../media/image17.png"/><Relationship Id="rId26" Type="http://schemas.openxmlformats.org/officeDocument/2006/relationships/image" Target="../media/image21.png"/><Relationship Id="rId39" Type="http://schemas.openxmlformats.org/officeDocument/2006/relationships/customXml" Target="../ink/ink17.xml"/><Relationship Id="rId21" Type="http://schemas.openxmlformats.org/officeDocument/2006/relationships/customXml" Target="../ink/ink8.xml"/><Relationship Id="rId34" Type="http://schemas.openxmlformats.org/officeDocument/2006/relationships/image" Target="../media/image25.png"/><Relationship Id="rId42" Type="http://schemas.openxmlformats.org/officeDocument/2006/relationships/image" Target="../media/image29.png"/><Relationship Id="rId47" Type="http://schemas.openxmlformats.org/officeDocument/2006/relationships/customXml" Target="../ink/ink21.xml"/><Relationship Id="rId50" Type="http://schemas.openxmlformats.org/officeDocument/2006/relationships/image" Target="../media/image33.png"/><Relationship Id="rId7" Type="http://schemas.openxmlformats.org/officeDocument/2006/relationships/customXml" Target="../ink/ink1.xml"/><Relationship Id="rId2" Type="http://schemas.openxmlformats.org/officeDocument/2006/relationships/image" Target="../media/image7.jpg"/><Relationship Id="rId16" Type="http://schemas.openxmlformats.org/officeDocument/2006/relationships/image" Target="../media/image16.png"/><Relationship Id="rId29" Type="http://schemas.openxmlformats.org/officeDocument/2006/relationships/customXml" Target="../ink/ink12.xml"/><Relationship Id="rId11" Type="http://schemas.openxmlformats.org/officeDocument/2006/relationships/customXml" Target="../ink/ink3.xml"/><Relationship Id="rId24" Type="http://schemas.openxmlformats.org/officeDocument/2006/relationships/image" Target="../media/image20.png"/><Relationship Id="rId32" Type="http://schemas.openxmlformats.org/officeDocument/2006/relationships/image" Target="../media/image24.png"/><Relationship Id="rId37" Type="http://schemas.openxmlformats.org/officeDocument/2006/relationships/customXml" Target="../ink/ink16.xml"/><Relationship Id="rId40" Type="http://schemas.openxmlformats.org/officeDocument/2006/relationships/image" Target="../media/image28.png"/><Relationship Id="rId45" Type="http://schemas.openxmlformats.org/officeDocument/2006/relationships/customXml" Target="../ink/ink20.xml"/><Relationship Id="rId53" Type="http://schemas.openxmlformats.org/officeDocument/2006/relationships/customXml" Target="../ink/ink24.xml"/><Relationship Id="rId5" Type="http://schemas.openxmlformats.org/officeDocument/2006/relationships/image" Target="../media/image10.jpg"/><Relationship Id="rId10" Type="http://schemas.openxmlformats.org/officeDocument/2006/relationships/image" Target="../media/image13.png"/><Relationship Id="rId19" Type="http://schemas.openxmlformats.org/officeDocument/2006/relationships/customXml" Target="../ink/ink7.xml"/><Relationship Id="rId31" Type="http://schemas.openxmlformats.org/officeDocument/2006/relationships/customXml" Target="../ink/ink13.xml"/><Relationship Id="rId44" Type="http://schemas.openxmlformats.org/officeDocument/2006/relationships/image" Target="../media/image30.png"/><Relationship Id="rId52" Type="http://schemas.openxmlformats.org/officeDocument/2006/relationships/image" Target="../media/image34.png"/><Relationship Id="rId4" Type="http://schemas.openxmlformats.org/officeDocument/2006/relationships/image" Target="../media/image9.jpg"/><Relationship Id="rId9" Type="http://schemas.openxmlformats.org/officeDocument/2006/relationships/customXml" Target="../ink/ink2.xml"/><Relationship Id="rId14" Type="http://schemas.openxmlformats.org/officeDocument/2006/relationships/image" Target="../media/image15.png"/><Relationship Id="rId22" Type="http://schemas.openxmlformats.org/officeDocument/2006/relationships/image" Target="../media/image19.png"/><Relationship Id="rId27" Type="http://schemas.openxmlformats.org/officeDocument/2006/relationships/customXml" Target="../ink/ink11.xml"/><Relationship Id="rId30" Type="http://schemas.openxmlformats.org/officeDocument/2006/relationships/image" Target="../media/image23.png"/><Relationship Id="rId35" Type="http://schemas.openxmlformats.org/officeDocument/2006/relationships/customXml" Target="../ink/ink15.xml"/><Relationship Id="rId43" Type="http://schemas.openxmlformats.org/officeDocument/2006/relationships/customXml" Target="../ink/ink19.xml"/><Relationship Id="rId48" Type="http://schemas.openxmlformats.org/officeDocument/2006/relationships/image" Target="../media/image32.png"/><Relationship Id="rId8" Type="http://schemas.openxmlformats.org/officeDocument/2006/relationships/image" Target="../media/image12.png"/><Relationship Id="rId51" Type="http://schemas.openxmlformats.org/officeDocument/2006/relationships/customXml" Target="../ink/ink23.xml"/><Relationship Id="rId3" Type="http://schemas.openxmlformats.org/officeDocument/2006/relationships/image" Target="../media/image8.jpg"/><Relationship Id="rId12" Type="http://schemas.openxmlformats.org/officeDocument/2006/relationships/image" Target="../media/image14.png"/><Relationship Id="rId17" Type="http://schemas.openxmlformats.org/officeDocument/2006/relationships/customXml" Target="../ink/ink6.xml"/><Relationship Id="rId25" Type="http://schemas.openxmlformats.org/officeDocument/2006/relationships/customXml" Target="../ink/ink10.xml"/><Relationship Id="rId33" Type="http://schemas.openxmlformats.org/officeDocument/2006/relationships/customXml" Target="../ink/ink14.xml"/><Relationship Id="rId38" Type="http://schemas.openxmlformats.org/officeDocument/2006/relationships/image" Target="../media/image27.png"/><Relationship Id="rId46" Type="http://schemas.openxmlformats.org/officeDocument/2006/relationships/image" Target="../media/image31.png"/><Relationship Id="rId20" Type="http://schemas.openxmlformats.org/officeDocument/2006/relationships/image" Target="../media/image18.png"/><Relationship Id="rId41" Type="http://schemas.openxmlformats.org/officeDocument/2006/relationships/customXml" Target="../ink/ink18.xml"/><Relationship Id="rId54"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image" Target="../media/image11.jpg"/><Relationship Id="rId15" Type="http://schemas.openxmlformats.org/officeDocument/2006/relationships/customXml" Target="../ink/ink5.xml"/><Relationship Id="rId23" Type="http://schemas.openxmlformats.org/officeDocument/2006/relationships/customXml" Target="../ink/ink9.xml"/><Relationship Id="rId28" Type="http://schemas.openxmlformats.org/officeDocument/2006/relationships/image" Target="../media/image22.png"/><Relationship Id="rId36" Type="http://schemas.openxmlformats.org/officeDocument/2006/relationships/image" Target="../media/image26.png"/><Relationship Id="rId49" Type="http://schemas.openxmlformats.org/officeDocument/2006/relationships/customXml" Target="../ink/ink22.xml"/></Relationships>
</file>

<file path=ppt/slides/_rels/slide7.xml.rels><?xml version="1.0" encoding="UTF-8" standalone="yes"?>
<Relationships xmlns="http://schemas.openxmlformats.org/package/2006/relationships"><Relationship Id="rId8" Type="http://schemas.openxmlformats.org/officeDocument/2006/relationships/hyperlink" Target="https://www.flickr.com/photos/holiday-extras/6841549085/" TargetMode="External"/><Relationship Id="rId3" Type="http://schemas.openxmlformats.org/officeDocument/2006/relationships/image" Target="../media/image12.jpeg"/><Relationship Id="rId7" Type="http://schemas.openxmlformats.org/officeDocument/2006/relationships/hyperlink" Target="https://www.rawpixel.com/image/424040/premium-photo-image-waitress-anniversary-bear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1"/><Relationship Id="rId5" Type="http://schemas.openxmlformats.org/officeDocument/2006/relationships/hyperlink" Target="https://www.elitelinguistic.com/hospitality-manager-this-is-10-reasons-to-start-investing-on-chinese-hospitality-course-for-your-employee/" TargetMode="External"/><Relationship Id="rId4" Type="http://schemas.openxmlformats.org/officeDocument/2006/relationships/image" Target="../media/image13.jpg"/><Relationship Id="rId9"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holiday-extras/684154908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ciencedirect.com/journal/international-journal-of-hospitality-management" TargetMode="External"/><Relationship Id="rId2" Type="http://schemas.openxmlformats.org/officeDocument/2006/relationships/hyperlink" Target="https://hospitalityinsights.ehl.edu/" TargetMode="External"/><Relationship Id="rId1" Type="http://schemas.openxmlformats.org/officeDocument/2006/relationships/slideLayout" Target="../slideLayouts/slideLayout2.xml"/><Relationship Id="rId6" Type="http://schemas.openxmlformats.org/officeDocument/2006/relationships/hyperlink" Target="https://www.wallpaperflare.com/grad-cap-diploma-and-stacked-books-photo-school-young-adult-wallpaper-aawmn/download/1440x900" TargetMode="External"/><Relationship Id="rId5" Type="http://schemas.openxmlformats.org/officeDocument/2006/relationships/image" Target="../media/image16.jpg"/><Relationship Id="rId4" Type="http://schemas.openxmlformats.org/officeDocument/2006/relationships/hyperlink" Target="https://www.sciencedirect.com/journal/international-journal-of-hospitality-management/vol/32/suppl/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0" name="Rectangle 1039">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Improvign communication skills in the hospitality industry">
            <a:extLst>
              <a:ext uri="{FF2B5EF4-FFF2-40B4-BE49-F238E27FC236}">
                <a16:creationId xmlns:a16="http://schemas.microsoft.com/office/drawing/2014/main" id="{25E244E6-83DA-D491-8B01-60CE1C0A81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89" r="-1" b="-1"/>
          <a:stretch>
            <a:fillRect/>
          </a:stretch>
        </p:blipFill>
        <p:spPr bwMode="auto">
          <a:xfrm>
            <a:off x="20" y="10"/>
            <a:ext cx="12191979"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28016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EB495C4-3652-2DEE-E32D-CF5A9E2CD8F6}"/>
              </a:ext>
            </a:extLst>
          </p:cNvPr>
          <p:cNvSpPr txBox="1"/>
          <p:nvPr/>
        </p:nvSpPr>
        <p:spPr>
          <a:xfrm>
            <a:off x="320038" y="175146"/>
            <a:ext cx="11018521" cy="96012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100" b="1" cap="all" spc="30" dirty="0">
                <a:latin typeface="+mj-lt"/>
                <a:ea typeface="+mj-ea"/>
                <a:cs typeface="+mj-cs"/>
              </a:rPr>
              <a:t>Key attributes for hospitality professionals</a:t>
            </a:r>
            <a:endParaRPr lang="en-US" sz="3100" b="1" cap="all" spc="30" dirty="0">
              <a:ln w="0"/>
              <a:effectLst>
                <a:outerShdw blurRad="38100" dist="19050" dir="2700000" algn="tl" rotWithShape="0">
                  <a:schemeClr val="dk1">
                    <a:alpha val="40000"/>
                  </a:schemeClr>
                </a:outerShdw>
              </a:effectLst>
              <a:latin typeface="+mj-lt"/>
              <a:ea typeface="+mj-ea"/>
              <a:cs typeface="+mj-cs"/>
            </a:endParaRPr>
          </a:p>
        </p:txBody>
      </p:sp>
      <p:sp>
        <p:nvSpPr>
          <p:cNvPr id="7" name="TextBox 6">
            <a:extLst>
              <a:ext uri="{FF2B5EF4-FFF2-40B4-BE49-F238E27FC236}">
                <a16:creationId xmlns:a16="http://schemas.microsoft.com/office/drawing/2014/main" id="{3F952989-BEC3-4FAF-9ECB-CAA43EFBB034}"/>
              </a:ext>
            </a:extLst>
          </p:cNvPr>
          <p:cNvSpPr txBox="1"/>
          <p:nvPr/>
        </p:nvSpPr>
        <p:spPr>
          <a:xfrm>
            <a:off x="586608" y="5392590"/>
            <a:ext cx="5798201" cy="960120"/>
          </a:xfrm>
          <a:prstGeom prst="rect">
            <a:avLst/>
          </a:prstGeom>
        </p:spPr>
        <p:txBody>
          <a:bodyPr vert="horz" lIns="91440" tIns="45720" rIns="91440" bIns="45720" rtlCol="0" anchor="ctr">
            <a:normAutofit fontScale="85000" lnSpcReduction="10000"/>
          </a:bodyPr>
          <a:lstStyle/>
          <a:p>
            <a:pPr algn="ctr" defTabSz="914400">
              <a:lnSpc>
                <a:spcPct val="90000"/>
              </a:lnSpc>
              <a:spcBef>
                <a:spcPct val="0"/>
              </a:spcBef>
              <a:spcAft>
                <a:spcPts val="600"/>
              </a:spcAft>
            </a:pPr>
            <a:r>
              <a:rPr lang="en-US" sz="2100" b="1" cap="all" spc="30" dirty="0">
                <a:latin typeface="+mj-lt"/>
                <a:ea typeface="+mj-ea"/>
                <a:cs typeface="+mj-cs"/>
              </a:rPr>
              <a:t>Hospitality and hotel management </a:t>
            </a:r>
          </a:p>
          <a:p>
            <a:pPr algn="ctr" defTabSz="914400">
              <a:lnSpc>
                <a:spcPct val="90000"/>
              </a:lnSpc>
              <a:spcBef>
                <a:spcPct val="0"/>
              </a:spcBef>
              <a:spcAft>
                <a:spcPts val="600"/>
              </a:spcAft>
            </a:pPr>
            <a:r>
              <a:rPr lang="en-US" b="1" cap="all" spc="30" dirty="0">
                <a:solidFill>
                  <a:srgbClr val="FFC000"/>
                </a:solidFill>
                <a:latin typeface="+mj-lt"/>
                <a:ea typeface="+mj-ea"/>
                <a:cs typeface="+mj-cs"/>
              </a:rPr>
              <a:t>BUSINESS SKILLS FOR THE INTERNATIONAL HOTEL INDUSTRY</a:t>
            </a:r>
          </a:p>
          <a:p>
            <a:pPr algn="ctr" defTabSz="914400">
              <a:lnSpc>
                <a:spcPct val="90000"/>
              </a:lnSpc>
              <a:spcBef>
                <a:spcPct val="0"/>
              </a:spcBef>
              <a:spcAft>
                <a:spcPts val="600"/>
              </a:spcAft>
            </a:pPr>
            <a:r>
              <a:rPr lang="en-US" b="1" cap="all" spc="30" dirty="0">
                <a:ln w="0"/>
                <a:solidFill>
                  <a:srgbClr val="FFC000"/>
                </a:solidFill>
                <a:effectLst>
                  <a:outerShdw blurRad="38100" dist="19050" dir="2700000" algn="tl" rotWithShape="0">
                    <a:schemeClr val="dk1">
                      <a:alpha val="40000"/>
                    </a:schemeClr>
                  </a:outerShdw>
                </a:effectLst>
                <a:latin typeface="+mj-lt"/>
                <a:ea typeface="+mj-ea"/>
                <a:cs typeface="+mj-cs"/>
              </a:rPr>
              <a:t>NUNO MIGUEL RODRIGUES DIAS - 2518128</a:t>
            </a:r>
          </a:p>
        </p:txBody>
      </p:sp>
    </p:spTree>
    <p:extLst>
      <p:ext uri="{BB962C8B-B14F-4D97-AF65-F5344CB8AC3E}">
        <p14:creationId xmlns:p14="http://schemas.microsoft.com/office/powerpoint/2010/main" val="5222836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Rectangle 30">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513E170-5A7E-92FF-4317-AC0AC9BE6C04}"/>
              </a:ext>
            </a:extLst>
          </p:cNvPr>
          <p:cNvSpPr txBox="1"/>
          <p:nvPr/>
        </p:nvSpPr>
        <p:spPr>
          <a:xfrm>
            <a:off x="346473"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COMMUNICATION</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33" name="Freeform: Shape 32">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9BD1ADFB-D4B2-A184-8321-B10DCEE868A5}"/>
              </a:ext>
            </a:extLst>
          </p:cNvPr>
          <p:cNvSpPr txBox="1"/>
          <p:nvPr/>
        </p:nvSpPr>
        <p:spPr>
          <a:xfrm>
            <a:off x="434195" y="1672619"/>
            <a:ext cx="4793070" cy="3416320"/>
          </a:xfrm>
          <a:prstGeom prst="rect">
            <a:avLst/>
          </a:prstGeom>
          <a:noFill/>
        </p:spPr>
        <p:txBody>
          <a:bodyPr wrap="square">
            <a:spAutoFit/>
          </a:bodyPr>
          <a:lstStyle/>
          <a:p>
            <a:r>
              <a:rPr lang="en-GB" b="1" dirty="0"/>
              <a:t>Verbal Communication:</a:t>
            </a:r>
          </a:p>
          <a:p>
            <a:r>
              <a:rPr lang="en-US" dirty="0"/>
              <a:t>It involves using correct and effective language, spoken or written, listening attentively, sharing ideas clearly, and focusing on excellent conversation with the client.</a:t>
            </a:r>
          </a:p>
          <a:p>
            <a:endParaRPr lang="en-US" dirty="0"/>
          </a:p>
          <a:p>
            <a:endParaRPr lang="en-US" dirty="0"/>
          </a:p>
          <a:p>
            <a:endParaRPr lang="en-US" dirty="0"/>
          </a:p>
          <a:p>
            <a:r>
              <a:rPr lang="en-US" b="1" dirty="0"/>
              <a:t>How to do it: </a:t>
            </a:r>
            <a:r>
              <a:rPr lang="en-US" dirty="0"/>
              <a:t>Be careful with your tone of voice, keep conversations simple and clear, and have a confident voice without being nervous or stressed.</a:t>
            </a:r>
            <a:endParaRPr lang="en-GB" dirty="0"/>
          </a:p>
        </p:txBody>
      </p:sp>
      <p:pic>
        <p:nvPicPr>
          <p:cNvPr id="3076" name="Picture 4" descr="Verbal Communication Images – Browse 52,368 Stock Photos, Vectors, and  Video | Adobe Stock">
            <a:extLst>
              <a:ext uri="{FF2B5EF4-FFF2-40B4-BE49-F238E27FC236}">
                <a16:creationId xmlns:a16="http://schemas.microsoft.com/office/drawing/2014/main" id="{832C18E0-97B9-B0D3-7C47-60DFABF6DB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57" r="12388"/>
          <a:stretch>
            <a:fillRect/>
          </a:stretch>
        </p:blipFill>
        <p:spPr bwMode="auto">
          <a:xfrm flipH="1">
            <a:off x="5227265" y="630449"/>
            <a:ext cx="6525338" cy="5533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9161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4E9C55-E102-859A-0333-B32895BE064D}"/>
            </a:ext>
          </a:extLst>
        </p:cNvPr>
        <p:cNvGrpSpPr/>
        <p:nvPr/>
      </p:nvGrpSpPr>
      <p:grpSpPr>
        <a:xfrm>
          <a:off x="0" y="0"/>
          <a:ext cx="0" cy="0"/>
          <a:chOff x="0" y="0"/>
          <a:chExt cx="0" cy="0"/>
        </a:xfrm>
      </p:grpSpPr>
      <p:sp>
        <p:nvSpPr>
          <p:cNvPr id="27" name="Freeform: Shape 26">
            <a:extLst>
              <a:ext uri="{FF2B5EF4-FFF2-40B4-BE49-F238E27FC236}">
                <a16:creationId xmlns:a16="http://schemas.microsoft.com/office/drawing/2014/main" id="{B0203D48-2E17-CFC8-5E4E-498344C97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9A2CDB37-0D91-BDA6-670D-EE51D46E0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Rectangle 30">
            <a:extLst>
              <a:ext uri="{FF2B5EF4-FFF2-40B4-BE49-F238E27FC236}">
                <a16:creationId xmlns:a16="http://schemas.microsoft.com/office/drawing/2014/main" id="{4A1E5315-BBE8-0352-62C1-8DF5E56A5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DE5CCFE-6150-395E-B8A5-4E6AB5F4CBE1}"/>
              </a:ext>
            </a:extLst>
          </p:cNvPr>
          <p:cNvSpPr txBox="1"/>
          <p:nvPr/>
        </p:nvSpPr>
        <p:spPr>
          <a:xfrm>
            <a:off x="346473"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COMMUNICATION</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33" name="Freeform: Shape 32">
            <a:extLst>
              <a:ext uri="{FF2B5EF4-FFF2-40B4-BE49-F238E27FC236}">
                <a16:creationId xmlns:a16="http://schemas.microsoft.com/office/drawing/2014/main" id="{B9E35A8C-FFEA-B748-483C-C2A79B77A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FC8424C-5D3E-D0C4-B79E-CA8589BE54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Nonverbal Communication collage of word concepts">
            <a:extLst>
              <a:ext uri="{FF2B5EF4-FFF2-40B4-BE49-F238E27FC236}">
                <a16:creationId xmlns:a16="http://schemas.microsoft.com/office/drawing/2014/main" id="{08EC7787-9ECA-4B39-96A5-44F7E2C34A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57" r="1800"/>
          <a:stretch>
            <a:fillRect/>
          </a:stretch>
        </p:blipFill>
        <p:spPr bwMode="auto">
          <a:xfrm>
            <a:off x="5178070" y="687519"/>
            <a:ext cx="7013930" cy="492004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9A3B183-2DB9-F5DE-16C9-DACF8E74670F}"/>
              </a:ext>
            </a:extLst>
          </p:cNvPr>
          <p:cNvSpPr txBox="1"/>
          <p:nvPr/>
        </p:nvSpPr>
        <p:spPr>
          <a:xfrm>
            <a:off x="386088" y="1463040"/>
            <a:ext cx="4577643" cy="5355312"/>
          </a:xfrm>
          <a:prstGeom prst="rect">
            <a:avLst/>
          </a:prstGeom>
          <a:noFill/>
        </p:spPr>
        <p:txBody>
          <a:bodyPr wrap="square">
            <a:spAutoFit/>
          </a:bodyPr>
          <a:lstStyle/>
          <a:p>
            <a:r>
              <a:rPr lang="en-GB" b="1" dirty="0"/>
              <a:t>Nonverbal Communication:</a:t>
            </a:r>
          </a:p>
          <a:p>
            <a:r>
              <a:rPr lang="en-US" dirty="0"/>
              <a:t>Nonverbal communication consists of signals that send various types of information or express certain attitudes and feelings without relying on written or spoken words.</a:t>
            </a:r>
          </a:p>
          <a:p>
            <a:endParaRPr lang="en-US" dirty="0"/>
          </a:p>
          <a:p>
            <a:endParaRPr lang="en-US" dirty="0"/>
          </a:p>
          <a:p>
            <a:pPr fontAlgn="base"/>
            <a:r>
              <a:rPr lang="en-US" b="1" dirty="0"/>
              <a:t>How to do it: </a:t>
            </a:r>
            <a:r>
              <a:rPr lang="en-US" dirty="0"/>
              <a:t>Good </a:t>
            </a:r>
            <a:r>
              <a:rPr lang="en-GB" dirty="0"/>
              <a:t>body language and confident posture, this </a:t>
            </a:r>
            <a:r>
              <a:rPr lang="en-US" dirty="0"/>
              <a:t>make the guests feel more comfortable and welcome, </a:t>
            </a:r>
            <a:r>
              <a:rPr lang="en-GB" dirty="0"/>
              <a:t>facial expressions, like </a:t>
            </a:r>
            <a:r>
              <a:rPr lang="en-US" dirty="0"/>
              <a:t>a smile can go a long way in making guests feel at home, and helps to build trust. </a:t>
            </a:r>
          </a:p>
          <a:p>
            <a:pPr fontAlgn="base"/>
            <a:r>
              <a:rPr lang="en-US" dirty="0"/>
              <a:t>Respect the distance , listening , good appearance , reflect a good impression for the clients.</a:t>
            </a:r>
            <a:endParaRPr lang="en-GB" dirty="0"/>
          </a:p>
          <a:p>
            <a:br>
              <a:rPr lang="en-GB" dirty="0"/>
            </a:br>
            <a:endParaRPr lang="en-GB" dirty="0"/>
          </a:p>
        </p:txBody>
      </p:sp>
    </p:spTree>
    <p:extLst>
      <p:ext uri="{BB962C8B-B14F-4D97-AF65-F5344CB8AC3E}">
        <p14:creationId xmlns:p14="http://schemas.microsoft.com/office/powerpoint/2010/main" val="1117099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6EEA75-D042-B9AE-746F-BEC8F415AA85}"/>
            </a:ext>
          </a:extLst>
        </p:cNvPr>
        <p:cNvGrpSpPr/>
        <p:nvPr/>
      </p:nvGrpSpPr>
      <p:grpSpPr>
        <a:xfrm>
          <a:off x="0" y="0"/>
          <a:ext cx="0" cy="0"/>
          <a:chOff x="0" y="0"/>
          <a:chExt cx="0" cy="0"/>
        </a:xfrm>
      </p:grpSpPr>
      <p:sp>
        <p:nvSpPr>
          <p:cNvPr id="27" name="Freeform: Shape 26">
            <a:extLst>
              <a:ext uri="{FF2B5EF4-FFF2-40B4-BE49-F238E27FC236}">
                <a16:creationId xmlns:a16="http://schemas.microsoft.com/office/drawing/2014/main" id="{7C06CEAA-BBBE-9429-8C44-EA3294566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911D14C-052B-BA99-2A05-D2A2F0B6E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Rectangle 30">
            <a:extLst>
              <a:ext uri="{FF2B5EF4-FFF2-40B4-BE49-F238E27FC236}">
                <a16:creationId xmlns:a16="http://schemas.microsoft.com/office/drawing/2014/main" id="{62459E22-F96D-6068-6AA5-3B8925296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9D784798-1966-F1F5-6ABC-49DCA15B38D2}"/>
              </a:ext>
            </a:extLst>
          </p:cNvPr>
          <p:cNvSpPr txBox="1"/>
          <p:nvPr/>
        </p:nvSpPr>
        <p:spPr>
          <a:xfrm>
            <a:off x="346473"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COMMUNICATION</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33" name="Freeform: Shape 32">
            <a:extLst>
              <a:ext uri="{FF2B5EF4-FFF2-40B4-BE49-F238E27FC236}">
                <a16:creationId xmlns:a16="http://schemas.microsoft.com/office/drawing/2014/main" id="{528D0276-2E7D-1F3F-5A75-40EE8B3C8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D76E90EA-202E-ED68-1323-75E793D5B7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Green dialogue boxes">
            <a:extLst>
              <a:ext uri="{FF2B5EF4-FFF2-40B4-BE49-F238E27FC236}">
                <a16:creationId xmlns:a16="http://schemas.microsoft.com/office/drawing/2014/main" id="{A4CBB625-D7B6-A003-0F85-A4FE069E7EAC}"/>
              </a:ext>
            </a:extLst>
          </p:cNvPr>
          <p:cNvPicPr>
            <a:picLocks noChangeAspect="1"/>
          </p:cNvPicPr>
          <p:nvPr/>
        </p:nvPicPr>
        <p:blipFill>
          <a:blip r:embed="rId2"/>
          <a:srcRect l="2563" r="6568" b="-2"/>
          <a:stretch>
            <a:fillRect/>
          </a:stretch>
        </p:blipFill>
        <p:spPr>
          <a:xfrm>
            <a:off x="5398477" y="508090"/>
            <a:ext cx="6271028" cy="5745379"/>
          </a:xfrm>
          <a:prstGeom prst="rect">
            <a:avLst/>
          </a:prstGeom>
        </p:spPr>
      </p:pic>
      <p:sp>
        <p:nvSpPr>
          <p:cNvPr id="7" name="TextBox 6">
            <a:extLst>
              <a:ext uri="{FF2B5EF4-FFF2-40B4-BE49-F238E27FC236}">
                <a16:creationId xmlns:a16="http://schemas.microsoft.com/office/drawing/2014/main" id="{2C503B48-4219-AEB3-94B4-AC394E2CF73F}"/>
              </a:ext>
            </a:extLst>
          </p:cNvPr>
          <p:cNvSpPr txBox="1"/>
          <p:nvPr/>
        </p:nvSpPr>
        <p:spPr>
          <a:xfrm>
            <a:off x="434195" y="1672619"/>
            <a:ext cx="4793070" cy="4801314"/>
          </a:xfrm>
          <a:prstGeom prst="rect">
            <a:avLst/>
          </a:prstGeom>
          <a:noFill/>
        </p:spPr>
        <p:txBody>
          <a:bodyPr wrap="square">
            <a:spAutoFit/>
          </a:bodyPr>
          <a:lstStyle/>
          <a:p>
            <a:r>
              <a:rPr lang="en-GB" b="1" dirty="0"/>
              <a:t>Written Communication </a:t>
            </a:r>
          </a:p>
          <a:p>
            <a:r>
              <a:rPr lang="en-US" dirty="0"/>
              <a:t>Can be formal, informal, academic, and creative and require a high level of skill in order to be conducted effectively and professionally.</a:t>
            </a:r>
          </a:p>
          <a:p>
            <a:endParaRPr lang="en-US" dirty="0"/>
          </a:p>
          <a:p>
            <a:endParaRPr lang="en-US" dirty="0"/>
          </a:p>
          <a:p>
            <a:endParaRPr lang="en-US" dirty="0"/>
          </a:p>
          <a:p>
            <a:endParaRPr lang="en-US" dirty="0"/>
          </a:p>
          <a:p>
            <a:pPr fontAlgn="base"/>
            <a:r>
              <a:rPr lang="en-US" b="1" dirty="0"/>
              <a:t>How to do it: </a:t>
            </a:r>
            <a:r>
              <a:rPr lang="en-US" dirty="0"/>
              <a:t>The text must be legible, spelling and grammar must be correct, </a:t>
            </a:r>
          </a:p>
          <a:p>
            <a:pPr fontAlgn="base"/>
            <a:r>
              <a:rPr lang="en-US" dirty="0"/>
              <a:t>information should be concise and accurate</a:t>
            </a:r>
          </a:p>
          <a:p>
            <a:pPr fontAlgn="base"/>
            <a:r>
              <a:rPr lang="en-US" dirty="0"/>
              <a:t>And the style of writing must be suitable for the document.</a:t>
            </a:r>
            <a:br>
              <a:rPr lang="en-GB" dirty="0"/>
            </a:br>
            <a:endParaRPr lang="en-GB" dirty="0"/>
          </a:p>
          <a:p>
            <a:br>
              <a:rPr lang="en-GB" dirty="0"/>
            </a:br>
            <a:endParaRPr lang="en-GB" dirty="0"/>
          </a:p>
        </p:txBody>
      </p:sp>
    </p:spTree>
    <p:extLst>
      <p:ext uri="{BB962C8B-B14F-4D97-AF65-F5344CB8AC3E}">
        <p14:creationId xmlns:p14="http://schemas.microsoft.com/office/powerpoint/2010/main" val="920210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A4F375-9841-D275-60E0-6819078001ED}"/>
            </a:ext>
          </a:extLst>
        </p:cNvPr>
        <p:cNvGrpSpPr/>
        <p:nvPr/>
      </p:nvGrpSpPr>
      <p:grpSpPr>
        <a:xfrm>
          <a:off x="0" y="0"/>
          <a:ext cx="0" cy="0"/>
          <a:chOff x="0" y="0"/>
          <a:chExt cx="0" cy="0"/>
        </a:xfrm>
      </p:grpSpPr>
      <p:sp>
        <p:nvSpPr>
          <p:cNvPr id="27" name="Freeform: Shape 26">
            <a:extLst>
              <a:ext uri="{FF2B5EF4-FFF2-40B4-BE49-F238E27FC236}">
                <a16:creationId xmlns:a16="http://schemas.microsoft.com/office/drawing/2014/main" id="{B0B9958E-CB5C-2E2B-1F84-6B7105FEC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CD8C6EAB-B81C-A0C6-73AA-B9CB077D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Rectangle 30">
            <a:extLst>
              <a:ext uri="{FF2B5EF4-FFF2-40B4-BE49-F238E27FC236}">
                <a16:creationId xmlns:a16="http://schemas.microsoft.com/office/drawing/2014/main" id="{DF7B67F1-0C1F-96E5-4A20-A6128E6BD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97FF69C-58D1-4A47-A770-4AD2470D5892}"/>
              </a:ext>
            </a:extLst>
          </p:cNvPr>
          <p:cNvSpPr txBox="1"/>
          <p:nvPr/>
        </p:nvSpPr>
        <p:spPr>
          <a:xfrm>
            <a:off x="346473"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COMMUNICATION</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33" name="Freeform: Shape 32">
            <a:extLst>
              <a:ext uri="{FF2B5EF4-FFF2-40B4-BE49-F238E27FC236}">
                <a16:creationId xmlns:a16="http://schemas.microsoft.com/office/drawing/2014/main" id="{1A0033CA-24F0-E0BB-E2E3-39B8A269D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898CB51D-2644-6EF3-2553-980E8BDE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2AFD37FC-95A7-028C-7566-6845EC57C2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383" y="1314738"/>
            <a:ext cx="4709160" cy="4686300"/>
          </a:xfrm>
          <a:prstGeom prst="rect">
            <a:avLst/>
          </a:prstGeom>
        </p:spPr>
      </p:pic>
      <p:pic>
        <p:nvPicPr>
          <p:cNvPr id="10" name="Picture 9">
            <a:extLst>
              <a:ext uri="{FF2B5EF4-FFF2-40B4-BE49-F238E27FC236}">
                <a16:creationId xmlns:a16="http://schemas.microsoft.com/office/drawing/2014/main" id="{FCE46C16-1ED7-EF03-335C-DC4731CD4C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39543" y="582729"/>
            <a:ext cx="6926437" cy="5411279"/>
          </a:xfrm>
          <a:prstGeom prst="rect">
            <a:avLst/>
          </a:prstGeom>
        </p:spPr>
      </p:pic>
    </p:spTree>
    <p:extLst>
      <p:ext uri="{BB962C8B-B14F-4D97-AF65-F5344CB8AC3E}">
        <p14:creationId xmlns:p14="http://schemas.microsoft.com/office/powerpoint/2010/main" val="466683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DD5FFE-3BEE-D1F0-3B0F-05AD8F3A552F}"/>
            </a:ext>
          </a:extLst>
        </p:cNvPr>
        <p:cNvGrpSpPr/>
        <p:nvPr/>
      </p:nvGrpSpPr>
      <p:grpSpPr>
        <a:xfrm>
          <a:off x="0" y="0"/>
          <a:ext cx="0" cy="0"/>
          <a:chOff x="0" y="0"/>
          <a:chExt cx="0" cy="0"/>
        </a:xfrm>
      </p:grpSpPr>
      <p:sp>
        <p:nvSpPr>
          <p:cNvPr id="27" name="Freeform: Shape 26">
            <a:extLst>
              <a:ext uri="{FF2B5EF4-FFF2-40B4-BE49-F238E27FC236}">
                <a16:creationId xmlns:a16="http://schemas.microsoft.com/office/drawing/2014/main" id="{D1B1E99C-DE30-806F-DA26-54247EB7C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454CD86-F5FF-000B-4A2E-C246BE34C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Rectangle 30">
            <a:extLst>
              <a:ext uri="{FF2B5EF4-FFF2-40B4-BE49-F238E27FC236}">
                <a16:creationId xmlns:a16="http://schemas.microsoft.com/office/drawing/2014/main" id="{04CE1559-C63F-01E6-7A1B-E47B668E7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7DA0169-B541-BFCF-1A11-3341C754665A}"/>
              </a:ext>
            </a:extLst>
          </p:cNvPr>
          <p:cNvSpPr txBox="1"/>
          <p:nvPr/>
        </p:nvSpPr>
        <p:spPr>
          <a:xfrm>
            <a:off x="346473"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COMMUNICATION</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33" name="Freeform: Shape 32">
            <a:extLst>
              <a:ext uri="{FF2B5EF4-FFF2-40B4-BE49-F238E27FC236}">
                <a16:creationId xmlns:a16="http://schemas.microsoft.com/office/drawing/2014/main" id="{C275F49C-92EE-1F9A-E3C6-1AE6460EE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41CB798-E961-94F8-8543-A095DB3E7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a:extLst>
              <a:ext uri="{FF2B5EF4-FFF2-40B4-BE49-F238E27FC236}">
                <a16:creationId xmlns:a16="http://schemas.microsoft.com/office/drawing/2014/main" id="{6BDB88F3-6B9B-B35B-9B06-F3E15F680527}"/>
              </a:ext>
            </a:extLst>
          </p:cNvPr>
          <p:cNvPicPr>
            <a:picLocks noChangeAspect="1"/>
          </p:cNvPicPr>
          <p:nvPr/>
        </p:nvPicPr>
        <p:blipFill>
          <a:blip r:embed="rId2">
            <a:extLst>
              <a:ext uri="{28A0092B-C50C-407E-A947-70E740481C1C}">
                <a14:useLocalDpi xmlns:a14="http://schemas.microsoft.com/office/drawing/2010/main" val="0"/>
              </a:ext>
            </a:extLst>
          </a:blip>
          <a:srcRect r="6274"/>
          <a:stretch>
            <a:fillRect/>
          </a:stretch>
        </p:blipFill>
        <p:spPr>
          <a:xfrm>
            <a:off x="4707223" y="1465216"/>
            <a:ext cx="2457607" cy="4032209"/>
          </a:xfrm>
          <a:prstGeom prst="rect">
            <a:avLst/>
          </a:prstGeom>
        </p:spPr>
      </p:pic>
      <p:pic>
        <p:nvPicPr>
          <p:cNvPr id="14" name="Picture 13">
            <a:extLst>
              <a:ext uri="{FF2B5EF4-FFF2-40B4-BE49-F238E27FC236}">
                <a16:creationId xmlns:a16="http://schemas.microsoft.com/office/drawing/2014/main" id="{4F238EC3-3C7A-D961-AC5E-A61D00CA2111}"/>
              </a:ext>
            </a:extLst>
          </p:cNvPr>
          <p:cNvPicPr>
            <a:picLocks noChangeAspect="1"/>
          </p:cNvPicPr>
          <p:nvPr/>
        </p:nvPicPr>
        <p:blipFill>
          <a:blip r:embed="rId3">
            <a:extLst>
              <a:ext uri="{28A0092B-C50C-407E-A947-70E740481C1C}">
                <a14:useLocalDpi xmlns:a14="http://schemas.microsoft.com/office/drawing/2010/main" val="0"/>
              </a:ext>
            </a:extLst>
          </a:blip>
          <a:srcRect r="6274"/>
          <a:stretch>
            <a:fillRect/>
          </a:stretch>
        </p:blipFill>
        <p:spPr>
          <a:xfrm>
            <a:off x="7177979" y="1494665"/>
            <a:ext cx="2457607" cy="4032209"/>
          </a:xfrm>
          <a:prstGeom prst="rect">
            <a:avLst/>
          </a:prstGeom>
        </p:spPr>
      </p:pic>
      <p:pic>
        <p:nvPicPr>
          <p:cNvPr id="16" name="Picture 15">
            <a:extLst>
              <a:ext uri="{FF2B5EF4-FFF2-40B4-BE49-F238E27FC236}">
                <a16:creationId xmlns:a16="http://schemas.microsoft.com/office/drawing/2014/main" id="{15383C05-DAD8-1BA4-AF42-C706E96F18CC}"/>
              </a:ext>
            </a:extLst>
          </p:cNvPr>
          <p:cNvPicPr>
            <a:picLocks noChangeAspect="1"/>
          </p:cNvPicPr>
          <p:nvPr/>
        </p:nvPicPr>
        <p:blipFill>
          <a:blip r:embed="rId4">
            <a:extLst>
              <a:ext uri="{28A0092B-C50C-407E-A947-70E740481C1C}">
                <a14:useLocalDpi xmlns:a14="http://schemas.microsoft.com/office/drawing/2010/main" val="0"/>
              </a:ext>
            </a:extLst>
          </a:blip>
          <a:srcRect r="5701"/>
          <a:stretch>
            <a:fillRect/>
          </a:stretch>
        </p:blipFill>
        <p:spPr>
          <a:xfrm>
            <a:off x="9661884" y="1458679"/>
            <a:ext cx="2503836" cy="3940641"/>
          </a:xfrm>
          <a:prstGeom prst="rect">
            <a:avLst/>
          </a:prstGeom>
        </p:spPr>
      </p:pic>
      <p:pic>
        <p:nvPicPr>
          <p:cNvPr id="8" name="Picture 7">
            <a:extLst>
              <a:ext uri="{FF2B5EF4-FFF2-40B4-BE49-F238E27FC236}">
                <a16:creationId xmlns:a16="http://schemas.microsoft.com/office/drawing/2014/main" id="{4CA87DA6-671F-086A-C77C-AA7519EA2632}"/>
              </a:ext>
            </a:extLst>
          </p:cNvPr>
          <p:cNvPicPr>
            <a:picLocks noChangeAspect="1"/>
          </p:cNvPicPr>
          <p:nvPr/>
        </p:nvPicPr>
        <p:blipFill>
          <a:blip r:embed="rId5">
            <a:extLst>
              <a:ext uri="{28A0092B-C50C-407E-A947-70E740481C1C}">
                <a14:useLocalDpi xmlns:a14="http://schemas.microsoft.com/office/drawing/2010/main" val="0"/>
              </a:ext>
            </a:extLst>
          </a:blip>
          <a:srcRect r="5737"/>
          <a:stretch>
            <a:fillRect/>
          </a:stretch>
        </p:blipFill>
        <p:spPr>
          <a:xfrm>
            <a:off x="2455000" y="1458679"/>
            <a:ext cx="2252223" cy="3940641"/>
          </a:xfrm>
          <a:prstGeom prst="rect">
            <a:avLst/>
          </a:prstGeom>
        </p:spPr>
      </p:pic>
      <p:pic>
        <p:nvPicPr>
          <p:cNvPr id="5" name="Picture 4">
            <a:extLst>
              <a:ext uri="{FF2B5EF4-FFF2-40B4-BE49-F238E27FC236}">
                <a16:creationId xmlns:a16="http://schemas.microsoft.com/office/drawing/2014/main" id="{89215762-53CE-22B5-8E21-DDB95512F5AE}"/>
              </a:ext>
            </a:extLst>
          </p:cNvPr>
          <p:cNvPicPr>
            <a:picLocks noChangeAspect="1"/>
          </p:cNvPicPr>
          <p:nvPr/>
        </p:nvPicPr>
        <p:blipFill>
          <a:blip r:embed="rId6">
            <a:extLst>
              <a:ext uri="{28A0092B-C50C-407E-A947-70E740481C1C}">
                <a14:useLocalDpi xmlns:a14="http://schemas.microsoft.com/office/drawing/2010/main" val="0"/>
              </a:ext>
            </a:extLst>
          </a:blip>
          <a:srcRect r="7205"/>
          <a:stretch>
            <a:fillRect/>
          </a:stretch>
        </p:blipFill>
        <p:spPr>
          <a:xfrm>
            <a:off x="37768" y="1494665"/>
            <a:ext cx="2389307" cy="4147845"/>
          </a:xfrm>
          <a:prstGeom prst="rect">
            <a:avLst/>
          </a:prstGeom>
        </p:spPr>
      </p:pic>
      <mc:AlternateContent xmlns:mc="http://schemas.openxmlformats.org/markup-compatibility/2006" xmlns:p14="http://schemas.microsoft.com/office/powerpoint/2010/main">
        <mc:Choice Requires="p14">
          <p:contentPart p14:bwMode="auto" r:id="rId7">
            <p14:nvContentPartPr>
              <p14:cNvPr id="19" name="Ink 18">
                <a:extLst>
                  <a:ext uri="{FF2B5EF4-FFF2-40B4-BE49-F238E27FC236}">
                    <a16:creationId xmlns:a16="http://schemas.microsoft.com/office/drawing/2014/main" id="{EECD5527-449B-B687-2E1C-D43B0246803B}"/>
                  </a:ext>
                </a:extLst>
              </p14:cNvPr>
              <p14:cNvContentPartPr/>
              <p14:nvPr/>
            </p14:nvContentPartPr>
            <p14:xfrm>
              <a:off x="152280" y="2273520"/>
              <a:ext cx="2110320" cy="183960"/>
            </p14:xfrm>
          </p:contentPart>
        </mc:Choice>
        <mc:Fallback xmlns="">
          <p:pic>
            <p:nvPicPr>
              <p:cNvPr id="19" name="Ink 18">
                <a:extLst>
                  <a:ext uri="{FF2B5EF4-FFF2-40B4-BE49-F238E27FC236}">
                    <a16:creationId xmlns:a16="http://schemas.microsoft.com/office/drawing/2014/main" id="{EECD5527-449B-B687-2E1C-D43B0246803B}"/>
                  </a:ext>
                </a:extLst>
              </p:cNvPr>
              <p:cNvPicPr/>
              <p:nvPr/>
            </p:nvPicPr>
            <p:blipFill>
              <a:blip r:embed="rId8"/>
              <a:stretch>
                <a:fillRect/>
              </a:stretch>
            </p:blipFill>
            <p:spPr>
              <a:xfrm>
                <a:off x="98280" y="2165880"/>
                <a:ext cx="2217960" cy="399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2" name="Ink 21">
                <a:extLst>
                  <a:ext uri="{FF2B5EF4-FFF2-40B4-BE49-F238E27FC236}">
                    <a16:creationId xmlns:a16="http://schemas.microsoft.com/office/drawing/2014/main" id="{EBCDF8CD-3B92-342D-CB8F-7409F2D5AE3C}"/>
                  </a:ext>
                </a:extLst>
              </p14:cNvPr>
              <p14:cNvContentPartPr/>
              <p14:nvPr/>
            </p14:nvContentPartPr>
            <p14:xfrm>
              <a:off x="2584440" y="1627320"/>
              <a:ext cx="2043000" cy="720"/>
            </p14:xfrm>
          </p:contentPart>
        </mc:Choice>
        <mc:Fallback xmlns="">
          <p:pic>
            <p:nvPicPr>
              <p:cNvPr id="22" name="Ink 21">
                <a:extLst>
                  <a:ext uri="{FF2B5EF4-FFF2-40B4-BE49-F238E27FC236}">
                    <a16:creationId xmlns:a16="http://schemas.microsoft.com/office/drawing/2014/main" id="{EBCDF8CD-3B92-342D-CB8F-7409F2D5AE3C}"/>
                  </a:ext>
                </a:extLst>
              </p:cNvPr>
              <p:cNvPicPr/>
              <p:nvPr/>
            </p:nvPicPr>
            <p:blipFill>
              <a:blip r:embed="rId10"/>
              <a:stretch>
                <a:fillRect/>
              </a:stretch>
            </p:blipFill>
            <p:spPr>
              <a:xfrm>
                <a:off x="2530800" y="1412040"/>
                <a:ext cx="215064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3" name="Ink 22">
                <a:extLst>
                  <a:ext uri="{FF2B5EF4-FFF2-40B4-BE49-F238E27FC236}">
                    <a16:creationId xmlns:a16="http://schemas.microsoft.com/office/drawing/2014/main" id="{6B93A273-ADBC-FD67-1C84-96DDD2D4B3DB}"/>
                  </a:ext>
                </a:extLst>
              </p14:cNvPr>
              <p14:cNvContentPartPr/>
              <p14:nvPr/>
            </p14:nvContentPartPr>
            <p14:xfrm>
              <a:off x="2590560" y="1724880"/>
              <a:ext cx="390240" cy="31320"/>
            </p14:xfrm>
          </p:contentPart>
        </mc:Choice>
        <mc:Fallback xmlns="">
          <p:pic>
            <p:nvPicPr>
              <p:cNvPr id="23" name="Ink 22">
                <a:extLst>
                  <a:ext uri="{FF2B5EF4-FFF2-40B4-BE49-F238E27FC236}">
                    <a16:creationId xmlns:a16="http://schemas.microsoft.com/office/drawing/2014/main" id="{6B93A273-ADBC-FD67-1C84-96DDD2D4B3DB}"/>
                  </a:ext>
                </a:extLst>
              </p:cNvPr>
              <p:cNvPicPr/>
              <p:nvPr/>
            </p:nvPicPr>
            <p:blipFill>
              <a:blip r:embed="rId12"/>
              <a:stretch>
                <a:fillRect/>
              </a:stretch>
            </p:blipFill>
            <p:spPr>
              <a:xfrm>
                <a:off x="2536920" y="1617240"/>
                <a:ext cx="497880" cy="2469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4" name="Ink 23">
                <a:extLst>
                  <a:ext uri="{FF2B5EF4-FFF2-40B4-BE49-F238E27FC236}">
                    <a16:creationId xmlns:a16="http://schemas.microsoft.com/office/drawing/2014/main" id="{F34D4807-C73E-9942-4E10-D57AD42A15A6}"/>
                  </a:ext>
                </a:extLst>
              </p14:cNvPr>
              <p14:cNvContentPartPr/>
              <p14:nvPr/>
            </p14:nvContentPartPr>
            <p14:xfrm>
              <a:off x="4809600" y="3267120"/>
              <a:ext cx="2178360" cy="43920"/>
            </p14:xfrm>
          </p:contentPart>
        </mc:Choice>
        <mc:Fallback xmlns="">
          <p:pic>
            <p:nvPicPr>
              <p:cNvPr id="24" name="Ink 23">
                <a:extLst>
                  <a:ext uri="{FF2B5EF4-FFF2-40B4-BE49-F238E27FC236}">
                    <a16:creationId xmlns:a16="http://schemas.microsoft.com/office/drawing/2014/main" id="{F34D4807-C73E-9942-4E10-D57AD42A15A6}"/>
                  </a:ext>
                </a:extLst>
              </p:cNvPr>
              <p:cNvPicPr/>
              <p:nvPr/>
            </p:nvPicPr>
            <p:blipFill>
              <a:blip r:embed="rId14"/>
              <a:stretch>
                <a:fillRect/>
              </a:stretch>
            </p:blipFill>
            <p:spPr>
              <a:xfrm>
                <a:off x="4755960" y="3159120"/>
                <a:ext cx="2286000" cy="2595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5" name="Ink 24">
                <a:extLst>
                  <a:ext uri="{FF2B5EF4-FFF2-40B4-BE49-F238E27FC236}">
                    <a16:creationId xmlns:a16="http://schemas.microsoft.com/office/drawing/2014/main" id="{6A34FB60-C359-4C56-2150-3E84081F9466}"/>
                  </a:ext>
                </a:extLst>
              </p14:cNvPr>
              <p14:cNvContentPartPr/>
              <p14:nvPr/>
            </p14:nvContentPartPr>
            <p14:xfrm>
              <a:off x="4821840" y="3474120"/>
              <a:ext cx="2218680" cy="37800"/>
            </p14:xfrm>
          </p:contentPart>
        </mc:Choice>
        <mc:Fallback xmlns="">
          <p:pic>
            <p:nvPicPr>
              <p:cNvPr id="25" name="Ink 24">
                <a:extLst>
                  <a:ext uri="{FF2B5EF4-FFF2-40B4-BE49-F238E27FC236}">
                    <a16:creationId xmlns:a16="http://schemas.microsoft.com/office/drawing/2014/main" id="{6A34FB60-C359-4C56-2150-3E84081F9466}"/>
                  </a:ext>
                </a:extLst>
              </p:cNvPr>
              <p:cNvPicPr/>
              <p:nvPr/>
            </p:nvPicPr>
            <p:blipFill>
              <a:blip r:embed="rId16"/>
              <a:stretch>
                <a:fillRect/>
              </a:stretch>
            </p:blipFill>
            <p:spPr>
              <a:xfrm>
                <a:off x="4767840" y="3366120"/>
                <a:ext cx="2326320" cy="2534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6" name="Ink 25">
                <a:extLst>
                  <a:ext uri="{FF2B5EF4-FFF2-40B4-BE49-F238E27FC236}">
                    <a16:creationId xmlns:a16="http://schemas.microsoft.com/office/drawing/2014/main" id="{D88CFF4B-C869-B75F-6A35-F19264BFE6AF}"/>
                  </a:ext>
                </a:extLst>
              </p14:cNvPr>
              <p14:cNvContentPartPr/>
              <p14:nvPr/>
            </p14:nvContentPartPr>
            <p14:xfrm>
              <a:off x="4840200" y="3694080"/>
              <a:ext cx="1406160" cy="24840"/>
            </p14:xfrm>
          </p:contentPart>
        </mc:Choice>
        <mc:Fallback xmlns="">
          <p:pic>
            <p:nvPicPr>
              <p:cNvPr id="26" name="Ink 25">
                <a:extLst>
                  <a:ext uri="{FF2B5EF4-FFF2-40B4-BE49-F238E27FC236}">
                    <a16:creationId xmlns:a16="http://schemas.microsoft.com/office/drawing/2014/main" id="{D88CFF4B-C869-B75F-6A35-F19264BFE6AF}"/>
                  </a:ext>
                </a:extLst>
              </p:cNvPr>
              <p:cNvPicPr/>
              <p:nvPr/>
            </p:nvPicPr>
            <p:blipFill>
              <a:blip r:embed="rId18"/>
              <a:stretch>
                <a:fillRect/>
              </a:stretch>
            </p:blipFill>
            <p:spPr>
              <a:xfrm>
                <a:off x="4786200" y="3586440"/>
                <a:ext cx="1513800" cy="2404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8" name="Ink 27">
                <a:extLst>
                  <a:ext uri="{FF2B5EF4-FFF2-40B4-BE49-F238E27FC236}">
                    <a16:creationId xmlns:a16="http://schemas.microsoft.com/office/drawing/2014/main" id="{6DCADB17-B9BB-5B20-8892-7D7FB1D61B3F}"/>
                  </a:ext>
                </a:extLst>
              </p14:cNvPr>
              <p14:cNvContentPartPr/>
              <p14:nvPr/>
            </p14:nvContentPartPr>
            <p14:xfrm>
              <a:off x="4827960" y="4010880"/>
              <a:ext cx="1986480" cy="37800"/>
            </p14:xfrm>
          </p:contentPart>
        </mc:Choice>
        <mc:Fallback xmlns="">
          <p:pic>
            <p:nvPicPr>
              <p:cNvPr id="28" name="Ink 27">
                <a:extLst>
                  <a:ext uri="{FF2B5EF4-FFF2-40B4-BE49-F238E27FC236}">
                    <a16:creationId xmlns:a16="http://schemas.microsoft.com/office/drawing/2014/main" id="{6DCADB17-B9BB-5B20-8892-7D7FB1D61B3F}"/>
                  </a:ext>
                </a:extLst>
              </p:cNvPr>
              <p:cNvPicPr/>
              <p:nvPr/>
            </p:nvPicPr>
            <p:blipFill>
              <a:blip r:embed="rId20"/>
              <a:stretch>
                <a:fillRect/>
              </a:stretch>
            </p:blipFill>
            <p:spPr>
              <a:xfrm>
                <a:off x="4773960" y="3903240"/>
                <a:ext cx="2094120" cy="2534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32" name="Ink 31">
                <a:extLst>
                  <a:ext uri="{FF2B5EF4-FFF2-40B4-BE49-F238E27FC236}">
                    <a16:creationId xmlns:a16="http://schemas.microsoft.com/office/drawing/2014/main" id="{B51D991E-13D5-A39F-ABEE-D115975E2967}"/>
                  </a:ext>
                </a:extLst>
              </p14:cNvPr>
              <p14:cNvContentPartPr/>
              <p14:nvPr/>
            </p14:nvContentPartPr>
            <p14:xfrm>
              <a:off x="4833720" y="4163520"/>
              <a:ext cx="1670760" cy="12600"/>
            </p14:xfrm>
          </p:contentPart>
        </mc:Choice>
        <mc:Fallback xmlns="">
          <p:pic>
            <p:nvPicPr>
              <p:cNvPr id="32" name="Ink 31">
                <a:extLst>
                  <a:ext uri="{FF2B5EF4-FFF2-40B4-BE49-F238E27FC236}">
                    <a16:creationId xmlns:a16="http://schemas.microsoft.com/office/drawing/2014/main" id="{B51D991E-13D5-A39F-ABEE-D115975E2967}"/>
                  </a:ext>
                </a:extLst>
              </p:cNvPr>
              <p:cNvPicPr/>
              <p:nvPr/>
            </p:nvPicPr>
            <p:blipFill>
              <a:blip r:embed="rId22"/>
              <a:stretch>
                <a:fillRect/>
              </a:stretch>
            </p:blipFill>
            <p:spPr>
              <a:xfrm>
                <a:off x="4780080" y="4055520"/>
                <a:ext cx="1778400" cy="2282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34" name="Ink 33">
                <a:extLst>
                  <a:ext uri="{FF2B5EF4-FFF2-40B4-BE49-F238E27FC236}">
                    <a16:creationId xmlns:a16="http://schemas.microsoft.com/office/drawing/2014/main" id="{23AA4F8B-DC6A-6ED7-D769-5467B5FC05CC}"/>
                  </a:ext>
                </a:extLst>
              </p14:cNvPr>
              <p14:cNvContentPartPr/>
              <p14:nvPr/>
            </p14:nvContentPartPr>
            <p14:xfrm>
              <a:off x="6882120" y="4053720"/>
              <a:ext cx="66960" cy="360"/>
            </p14:xfrm>
          </p:contentPart>
        </mc:Choice>
        <mc:Fallback xmlns="">
          <p:pic>
            <p:nvPicPr>
              <p:cNvPr id="34" name="Ink 33">
                <a:extLst>
                  <a:ext uri="{FF2B5EF4-FFF2-40B4-BE49-F238E27FC236}">
                    <a16:creationId xmlns:a16="http://schemas.microsoft.com/office/drawing/2014/main" id="{23AA4F8B-DC6A-6ED7-D769-5467B5FC05CC}"/>
                  </a:ext>
                </a:extLst>
              </p:cNvPr>
              <p:cNvPicPr/>
              <p:nvPr/>
            </p:nvPicPr>
            <p:blipFill>
              <a:blip r:embed="rId24"/>
              <a:stretch>
                <a:fillRect/>
              </a:stretch>
            </p:blipFill>
            <p:spPr>
              <a:xfrm>
                <a:off x="6828120" y="3946080"/>
                <a:ext cx="1746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6" name="Ink 35">
                <a:extLst>
                  <a:ext uri="{FF2B5EF4-FFF2-40B4-BE49-F238E27FC236}">
                    <a16:creationId xmlns:a16="http://schemas.microsoft.com/office/drawing/2014/main" id="{F434D710-37C3-0955-E24A-98C7927138F8}"/>
                  </a:ext>
                </a:extLst>
              </p14:cNvPr>
              <p14:cNvContentPartPr/>
              <p14:nvPr/>
            </p14:nvContentPartPr>
            <p14:xfrm>
              <a:off x="4821840" y="4485720"/>
              <a:ext cx="2192760" cy="26280"/>
            </p14:xfrm>
          </p:contentPart>
        </mc:Choice>
        <mc:Fallback xmlns="">
          <p:pic>
            <p:nvPicPr>
              <p:cNvPr id="36" name="Ink 35">
                <a:extLst>
                  <a:ext uri="{FF2B5EF4-FFF2-40B4-BE49-F238E27FC236}">
                    <a16:creationId xmlns:a16="http://schemas.microsoft.com/office/drawing/2014/main" id="{F434D710-37C3-0955-E24A-98C7927138F8}"/>
                  </a:ext>
                </a:extLst>
              </p:cNvPr>
              <p:cNvPicPr/>
              <p:nvPr/>
            </p:nvPicPr>
            <p:blipFill>
              <a:blip r:embed="rId26"/>
              <a:stretch>
                <a:fillRect/>
              </a:stretch>
            </p:blipFill>
            <p:spPr>
              <a:xfrm>
                <a:off x="4767840" y="4377720"/>
                <a:ext cx="2300400" cy="24192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7" name="Ink 36">
                <a:extLst>
                  <a:ext uri="{FF2B5EF4-FFF2-40B4-BE49-F238E27FC236}">
                    <a16:creationId xmlns:a16="http://schemas.microsoft.com/office/drawing/2014/main" id="{4E5B6985-3B5E-48C8-79F4-1AA6FC81B08F}"/>
                  </a:ext>
                </a:extLst>
              </p14:cNvPr>
              <p14:cNvContentPartPr/>
              <p14:nvPr/>
            </p14:nvContentPartPr>
            <p14:xfrm>
              <a:off x="4833720" y="4723320"/>
              <a:ext cx="1981080" cy="63000"/>
            </p14:xfrm>
          </p:contentPart>
        </mc:Choice>
        <mc:Fallback xmlns="">
          <p:pic>
            <p:nvPicPr>
              <p:cNvPr id="37" name="Ink 36">
                <a:extLst>
                  <a:ext uri="{FF2B5EF4-FFF2-40B4-BE49-F238E27FC236}">
                    <a16:creationId xmlns:a16="http://schemas.microsoft.com/office/drawing/2014/main" id="{4E5B6985-3B5E-48C8-79F4-1AA6FC81B08F}"/>
                  </a:ext>
                </a:extLst>
              </p:cNvPr>
              <p:cNvPicPr/>
              <p:nvPr/>
            </p:nvPicPr>
            <p:blipFill>
              <a:blip r:embed="rId28"/>
              <a:stretch>
                <a:fillRect/>
              </a:stretch>
            </p:blipFill>
            <p:spPr>
              <a:xfrm>
                <a:off x="4780080" y="4615680"/>
                <a:ext cx="2088720" cy="2786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8" name="Ink 37">
                <a:extLst>
                  <a:ext uri="{FF2B5EF4-FFF2-40B4-BE49-F238E27FC236}">
                    <a16:creationId xmlns:a16="http://schemas.microsoft.com/office/drawing/2014/main" id="{FBEEE26E-7431-DB40-CEDC-D738AD733E50}"/>
                  </a:ext>
                </a:extLst>
              </p14:cNvPr>
              <p14:cNvContentPartPr/>
              <p14:nvPr/>
            </p14:nvContentPartPr>
            <p14:xfrm>
              <a:off x="5394960" y="4639080"/>
              <a:ext cx="1245600" cy="34560"/>
            </p14:xfrm>
          </p:contentPart>
        </mc:Choice>
        <mc:Fallback xmlns="">
          <p:pic>
            <p:nvPicPr>
              <p:cNvPr id="38" name="Ink 37">
                <a:extLst>
                  <a:ext uri="{FF2B5EF4-FFF2-40B4-BE49-F238E27FC236}">
                    <a16:creationId xmlns:a16="http://schemas.microsoft.com/office/drawing/2014/main" id="{FBEEE26E-7431-DB40-CEDC-D738AD733E50}"/>
                  </a:ext>
                </a:extLst>
              </p:cNvPr>
              <p:cNvPicPr/>
              <p:nvPr/>
            </p:nvPicPr>
            <p:blipFill>
              <a:blip r:embed="rId30"/>
              <a:stretch>
                <a:fillRect/>
              </a:stretch>
            </p:blipFill>
            <p:spPr>
              <a:xfrm>
                <a:off x="5340960" y="4531080"/>
                <a:ext cx="1353240" cy="2502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9" name="Ink 38">
                <a:extLst>
                  <a:ext uri="{FF2B5EF4-FFF2-40B4-BE49-F238E27FC236}">
                    <a16:creationId xmlns:a16="http://schemas.microsoft.com/office/drawing/2014/main" id="{9452380A-B60F-2264-06F6-923A7686E408}"/>
                  </a:ext>
                </a:extLst>
              </p14:cNvPr>
              <p14:cNvContentPartPr/>
              <p14:nvPr/>
            </p14:nvContentPartPr>
            <p14:xfrm>
              <a:off x="8290248" y="2737200"/>
              <a:ext cx="600840" cy="27000"/>
            </p14:xfrm>
          </p:contentPart>
        </mc:Choice>
        <mc:Fallback xmlns="">
          <p:pic>
            <p:nvPicPr>
              <p:cNvPr id="39" name="Ink 38">
                <a:extLst>
                  <a:ext uri="{FF2B5EF4-FFF2-40B4-BE49-F238E27FC236}">
                    <a16:creationId xmlns:a16="http://schemas.microsoft.com/office/drawing/2014/main" id="{9452380A-B60F-2264-06F6-923A7686E408}"/>
                  </a:ext>
                </a:extLst>
              </p:cNvPr>
              <p:cNvPicPr/>
              <p:nvPr/>
            </p:nvPicPr>
            <p:blipFill>
              <a:blip r:embed="rId32"/>
              <a:stretch>
                <a:fillRect/>
              </a:stretch>
            </p:blipFill>
            <p:spPr>
              <a:xfrm>
                <a:off x="8236608" y="2629200"/>
                <a:ext cx="70848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41" name="Ink 40">
                <a:extLst>
                  <a:ext uri="{FF2B5EF4-FFF2-40B4-BE49-F238E27FC236}">
                    <a16:creationId xmlns:a16="http://schemas.microsoft.com/office/drawing/2014/main" id="{F0EF601F-20C8-1D28-FA3D-E6E4D8D46F30}"/>
                  </a:ext>
                </a:extLst>
              </p14:cNvPr>
              <p14:cNvContentPartPr/>
              <p14:nvPr/>
            </p14:nvContentPartPr>
            <p14:xfrm>
              <a:off x="8259648" y="3370800"/>
              <a:ext cx="323640" cy="12600"/>
            </p14:xfrm>
          </p:contentPart>
        </mc:Choice>
        <mc:Fallback xmlns="">
          <p:pic>
            <p:nvPicPr>
              <p:cNvPr id="41" name="Ink 40">
                <a:extLst>
                  <a:ext uri="{FF2B5EF4-FFF2-40B4-BE49-F238E27FC236}">
                    <a16:creationId xmlns:a16="http://schemas.microsoft.com/office/drawing/2014/main" id="{F0EF601F-20C8-1D28-FA3D-E6E4D8D46F30}"/>
                  </a:ext>
                </a:extLst>
              </p:cNvPr>
              <p:cNvPicPr/>
              <p:nvPr/>
            </p:nvPicPr>
            <p:blipFill>
              <a:blip r:embed="rId34"/>
              <a:stretch>
                <a:fillRect/>
              </a:stretch>
            </p:blipFill>
            <p:spPr>
              <a:xfrm>
                <a:off x="8206008" y="3263160"/>
                <a:ext cx="431280" cy="22824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42" name="Ink 41">
                <a:extLst>
                  <a:ext uri="{FF2B5EF4-FFF2-40B4-BE49-F238E27FC236}">
                    <a16:creationId xmlns:a16="http://schemas.microsoft.com/office/drawing/2014/main" id="{8EE98874-32CE-09A4-06E6-7EC3E7049B15}"/>
                  </a:ext>
                </a:extLst>
              </p14:cNvPr>
              <p14:cNvContentPartPr/>
              <p14:nvPr/>
            </p14:nvContentPartPr>
            <p14:xfrm>
              <a:off x="10533744" y="2986320"/>
              <a:ext cx="1459440" cy="19440"/>
            </p14:xfrm>
          </p:contentPart>
        </mc:Choice>
        <mc:Fallback xmlns="">
          <p:pic>
            <p:nvPicPr>
              <p:cNvPr id="42" name="Ink 41">
                <a:extLst>
                  <a:ext uri="{FF2B5EF4-FFF2-40B4-BE49-F238E27FC236}">
                    <a16:creationId xmlns:a16="http://schemas.microsoft.com/office/drawing/2014/main" id="{8EE98874-32CE-09A4-06E6-7EC3E7049B15}"/>
                  </a:ext>
                </a:extLst>
              </p:cNvPr>
              <p:cNvPicPr/>
              <p:nvPr/>
            </p:nvPicPr>
            <p:blipFill>
              <a:blip r:embed="rId36"/>
              <a:stretch>
                <a:fillRect/>
              </a:stretch>
            </p:blipFill>
            <p:spPr>
              <a:xfrm>
                <a:off x="10480104" y="2878680"/>
                <a:ext cx="156708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44" name="Ink 43">
                <a:extLst>
                  <a:ext uri="{FF2B5EF4-FFF2-40B4-BE49-F238E27FC236}">
                    <a16:creationId xmlns:a16="http://schemas.microsoft.com/office/drawing/2014/main" id="{F31B5379-5774-745D-9D29-8051FA18502E}"/>
                  </a:ext>
                </a:extLst>
              </p14:cNvPr>
              <p14:cNvContentPartPr/>
              <p14:nvPr/>
            </p14:nvContentPartPr>
            <p14:xfrm>
              <a:off x="9789984" y="3176040"/>
              <a:ext cx="896760" cy="30600"/>
            </p14:xfrm>
          </p:contentPart>
        </mc:Choice>
        <mc:Fallback xmlns="">
          <p:pic>
            <p:nvPicPr>
              <p:cNvPr id="44" name="Ink 43">
                <a:extLst>
                  <a:ext uri="{FF2B5EF4-FFF2-40B4-BE49-F238E27FC236}">
                    <a16:creationId xmlns:a16="http://schemas.microsoft.com/office/drawing/2014/main" id="{F31B5379-5774-745D-9D29-8051FA18502E}"/>
                  </a:ext>
                </a:extLst>
              </p:cNvPr>
              <p:cNvPicPr/>
              <p:nvPr/>
            </p:nvPicPr>
            <p:blipFill>
              <a:blip r:embed="rId38"/>
              <a:stretch>
                <a:fillRect/>
              </a:stretch>
            </p:blipFill>
            <p:spPr>
              <a:xfrm>
                <a:off x="9735984" y="3068040"/>
                <a:ext cx="1004400" cy="24624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46" name="Ink 45">
                <a:extLst>
                  <a:ext uri="{FF2B5EF4-FFF2-40B4-BE49-F238E27FC236}">
                    <a16:creationId xmlns:a16="http://schemas.microsoft.com/office/drawing/2014/main" id="{11FE327A-36C9-50E9-342B-6ABE0B148041}"/>
                  </a:ext>
                </a:extLst>
              </p14:cNvPr>
              <p14:cNvContentPartPr/>
              <p14:nvPr/>
            </p14:nvContentPartPr>
            <p14:xfrm>
              <a:off x="10765224" y="3200160"/>
              <a:ext cx="1274400" cy="30960"/>
            </p14:xfrm>
          </p:contentPart>
        </mc:Choice>
        <mc:Fallback xmlns="">
          <p:pic>
            <p:nvPicPr>
              <p:cNvPr id="46" name="Ink 45">
                <a:extLst>
                  <a:ext uri="{FF2B5EF4-FFF2-40B4-BE49-F238E27FC236}">
                    <a16:creationId xmlns:a16="http://schemas.microsoft.com/office/drawing/2014/main" id="{11FE327A-36C9-50E9-342B-6ABE0B148041}"/>
                  </a:ext>
                </a:extLst>
              </p:cNvPr>
              <p:cNvPicPr/>
              <p:nvPr/>
            </p:nvPicPr>
            <p:blipFill>
              <a:blip r:embed="rId40"/>
              <a:stretch>
                <a:fillRect/>
              </a:stretch>
            </p:blipFill>
            <p:spPr>
              <a:xfrm>
                <a:off x="10711584" y="3092160"/>
                <a:ext cx="138204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48" name="Ink 47">
                <a:extLst>
                  <a:ext uri="{FF2B5EF4-FFF2-40B4-BE49-F238E27FC236}">
                    <a16:creationId xmlns:a16="http://schemas.microsoft.com/office/drawing/2014/main" id="{14BD46A8-1D83-2337-B87D-C1CE36F0E760}"/>
                  </a:ext>
                </a:extLst>
              </p14:cNvPr>
              <p14:cNvContentPartPr/>
              <p14:nvPr/>
            </p14:nvContentPartPr>
            <p14:xfrm>
              <a:off x="9796104" y="3413640"/>
              <a:ext cx="756000" cy="12600"/>
            </p14:xfrm>
          </p:contentPart>
        </mc:Choice>
        <mc:Fallback xmlns="">
          <p:pic>
            <p:nvPicPr>
              <p:cNvPr id="48" name="Ink 47">
                <a:extLst>
                  <a:ext uri="{FF2B5EF4-FFF2-40B4-BE49-F238E27FC236}">
                    <a16:creationId xmlns:a16="http://schemas.microsoft.com/office/drawing/2014/main" id="{14BD46A8-1D83-2337-B87D-C1CE36F0E760}"/>
                  </a:ext>
                </a:extLst>
              </p:cNvPr>
              <p:cNvPicPr/>
              <p:nvPr/>
            </p:nvPicPr>
            <p:blipFill>
              <a:blip r:embed="rId42"/>
              <a:stretch>
                <a:fillRect/>
              </a:stretch>
            </p:blipFill>
            <p:spPr>
              <a:xfrm>
                <a:off x="9742464" y="3305640"/>
                <a:ext cx="863640" cy="2282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49" name="Ink 48">
                <a:extLst>
                  <a:ext uri="{FF2B5EF4-FFF2-40B4-BE49-F238E27FC236}">
                    <a16:creationId xmlns:a16="http://schemas.microsoft.com/office/drawing/2014/main" id="{D91BB039-3325-C844-3FE1-8BC4A3FAE94F}"/>
                  </a:ext>
                </a:extLst>
              </p14:cNvPr>
              <p14:cNvContentPartPr/>
              <p14:nvPr/>
            </p14:nvContentPartPr>
            <p14:xfrm>
              <a:off x="10149624" y="3328320"/>
              <a:ext cx="517680" cy="30960"/>
            </p14:xfrm>
          </p:contentPart>
        </mc:Choice>
        <mc:Fallback xmlns="">
          <p:pic>
            <p:nvPicPr>
              <p:cNvPr id="49" name="Ink 48">
                <a:extLst>
                  <a:ext uri="{FF2B5EF4-FFF2-40B4-BE49-F238E27FC236}">
                    <a16:creationId xmlns:a16="http://schemas.microsoft.com/office/drawing/2014/main" id="{D91BB039-3325-C844-3FE1-8BC4A3FAE94F}"/>
                  </a:ext>
                </a:extLst>
              </p:cNvPr>
              <p:cNvPicPr/>
              <p:nvPr/>
            </p:nvPicPr>
            <p:blipFill>
              <a:blip r:embed="rId44"/>
              <a:stretch>
                <a:fillRect/>
              </a:stretch>
            </p:blipFill>
            <p:spPr>
              <a:xfrm>
                <a:off x="10095624" y="3220680"/>
                <a:ext cx="62532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50" name="Ink 49">
                <a:extLst>
                  <a:ext uri="{FF2B5EF4-FFF2-40B4-BE49-F238E27FC236}">
                    <a16:creationId xmlns:a16="http://schemas.microsoft.com/office/drawing/2014/main" id="{20F5DEF1-9442-684D-3997-BAEC266676C6}"/>
                  </a:ext>
                </a:extLst>
              </p14:cNvPr>
              <p14:cNvContentPartPr/>
              <p14:nvPr/>
            </p14:nvContentPartPr>
            <p14:xfrm>
              <a:off x="10570464" y="3425520"/>
              <a:ext cx="78840" cy="360"/>
            </p14:xfrm>
          </p:contentPart>
        </mc:Choice>
        <mc:Fallback xmlns="">
          <p:pic>
            <p:nvPicPr>
              <p:cNvPr id="50" name="Ink 49">
                <a:extLst>
                  <a:ext uri="{FF2B5EF4-FFF2-40B4-BE49-F238E27FC236}">
                    <a16:creationId xmlns:a16="http://schemas.microsoft.com/office/drawing/2014/main" id="{20F5DEF1-9442-684D-3997-BAEC266676C6}"/>
                  </a:ext>
                </a:extLst>
              </p:cNvPr>
              <p:cNvPicPr/>
              <p:nvPr/>
            </p:nvPicPr>
            <p:blipFill>
              <a:blip r:embed="rId46"/>
              <a:stretch>
                <a:fillRect/>
              </a:stretch>
            </p:blipFill>
            <p:spPr>
              <a:xfrm>
                <a:off x="10516464" y="3317880"/>
                <a:ext cx="18648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51" name="Ink 50">
                <a:extLst>
                  <a:ext uri="{FF2B5EF4-FFF2-40B4-BE49-F238E27FC236}">
                    <a16:creationId xmlns:a16="http://schemas.microsoft.com/office/drawing/2014/main" id="{5881EF59-FF04-2D32-E232-437EFBA7667F}"/>
                  </a:ext>
                </a:extLst>
              </p14:cNvPr>
              <p14:cNvContentPartPr/>
              <p14:nvPr/>
            </p14:nvContentPartPr>
            <p14:xfrm>
              <a:off x="10698264" y="3425520"/>
              <a:ext cx="360" cy="360"/>
            </p14:xfrm>
          </p:contentPart>
        </mc:Choice>
        <mc:Fallback xmlns="">
          <p:pic>
            <p:nvPicPr>
              <p:cNvPr id="51" name="Ink 50">
                <a:extLst>
                  <a:ext uri="{FF2B5EF4-FFF2-40B4-BE49-F238E27FC236}">
                    <a16:creationId xmlns:a16="http://schemas.microsoft.com/office/drawing/2014/main" id="{5881EF59-FF04-2D32-E232-437EFBA7667F}"/>
                  </a:ext>
                </a:extLst>
              </p:cNvPr>
              <p:cNvPicPr/>
              <p:nvPr/>
            </p:nvPicPr>
            <p:blipFill>
              <a:blip r:embed="rId48"/>
              <a:stretch>
                <a:fillRect/>
              </a:stretch>
            </p:blipFill>
            <p:spPr>
              <a:xfrm>
                <a:off x="10644264" y="331788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52" name="Ink 51">
                <a:extLst>
                  <a:ext uri="{FF2B5EF4-FFF2-40B4-BE49-F238E27FC236}">
                    <a16:creationId xmlns:a16="http://schemas.microsoft.com/office/drawing/2014/main" id="{ED06D7C8-D8A5-3C2A-3C8E-9E61758458BB}"/>
                  </a:ext>
                </a:extLst>
              </p14:cNvPr>
              <p14:cNvContentPartPr/>
              <p14:nvPr/>
            </p14:nvContentPartPr>
            <p14:xfrm>
              <a:off x="11216304" y="3114840"/>
              <a:ext cx="592200" cy="6480"/>
            </p14:xfrm>
          </p:contentPart>
        </mc:Choice>
        <mc:Fallback xmlns="">
          <p:pic>
            <p:nvPicPr>
              <p:cNvPr id="52" name="Ink 51">
                <a:extLst>
                  <a:ext uri="{FF2B5EF4-FFF2-40B4-BE49-F238E27FC236}">
                    <a16:creationId xmlns:a16="http://schemas.microsoft.com/office/drawing/2014/main" id="{ED06D7C8-D8A5-3C2A-3C8E-9E61758458BB}"/>
                  </a:ext>
                </a:extLst>
              </p:cNvPr>
              <p:cNvPicPr/>
              <p:nvPr/>
            </p:nvPicPr>
            <p:blipFill>
              <a:blip r:embed="rId50"/>
              <a:stretch>
                <a:fillRect/>
              </a:stretch>
            </p:blipFill>
            <p:spPr>
              <a:xfrm>
                <a:off x="11162664" y="3007200"/>
                <a:ext cx="699840" cy="22212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53" name="Ink 52">
                <a:extLst>
                  <a:ext uri="{FF2B5EF4-FFF2-40B4-BE49-F238E27FC236}">
                    <a16:creationId xmlns:a16="http://schemas.microsoft.com/office/drawing/2014/main" id="{F0FF8061-3577-F276-7B88-0FAA1E38F64D}"/>
                  </a:ext>
                </a:extLst>
              </p14:cNvPr>
              <p14:cNvContentPartPr/>
              <p14:nvPr/>
            </p14:nvContentPartPr>
            <p14:xfrm>
              <a:off x="9814464" y="4754640"/>
              <a:ext cx="2272680" cy="12960"/>
            </p14:xfrm>
          </p:contentPart>
        </mc:Choice>
        <mc:Fallback xmlns="">
          <p:pic>
            <p:nvPicPr>
              <p:cNvPr id="53" name="Ink 52">
                <a:extLst>
                  <a:ext uri="{FF2B5EF4-FFF2-40B4-BE49-F238E27FC236}">
                    <a16:creationId xmlns:a16="http://schemas.microsoft.com/office/drawing/2014/main" id="{F0FF8061-3577-F276-7B88-0FAA1E38F64D}"/>
                  </a:ext>
                </a:extLst>
              </p:cNvPr>
              <p:cNvPicPr/>
              <p:nvPr/>
            </p:nvPicPr>
            <p:blipFill>
              <a:blip r:embed="rId52"/>
              <a:stretch>
                <a:fillRect/>
              </a:stretch>
            </p:blipFill>
            <p:spPr>
              <a:xfrm>
                <a:off x="9760464" y="4646640"/>
                <a:ext cx="238032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54" name="Ink 53">
                <a:extLst>
                  <a:ext uri="{FF2B5EF4-FFF2-40B4-BE49-F238E27FC236}">
                    <a16:creationId xmlns:a16="http://schemas.microsoft.com/office/drawing/2014/main" id="{0E009325-C537-34E2-E52D-09F72269CDCC}"/>
                  </a:ext>
                </a:extLst>
              </p14:cNvPr>
              <p14:cNvContentPartPr/>
              <p14:nvPr/>
            </p14:nvContentPartPr>
            <p14:xfrm>
              <a:off x="9814464" y="4925280"/>
              <a:ext cx="2060280" cy="7560"/>
            </p14:xfrm>
          </p:contentPart>
        </mc:Choice>
        <mc:Fallback xmlns="">
          <p:pic>
            <p:nvPicPr>
              <p:cNvPr id="54" name="Ink 53">
                <a:extLst>
                  <a:ext uri="{FF2B5EF4-FFF2-40B4-BE49-F238E27FC236}">
                    <a16:creationId xmlns:a16="http://schemas.microsoft.com/office/drawing/2014/main" id="{0E009325-C537-34E2-E52D-09F72269CDCC}"/>
                  </a:ext>
                </a:extLst>
              </p:cNvPr>
              <p:cNvPicPr/>
              <p:nvPr/>
            </p:nvPicPr>
            <p:blipFill>
              <a:blip r:embed="rId54"/>
              <a:stretch>
                <a:fillRect/>
              </a:stretch>
            </p:blipFill>
            <p:spPr>
              <a:xfrm>
                <a:off x="9760464" y="4817280"/>
                <a:ext cx="2167920" cy="223200"/>
              </a:xfrm>
              <a:prstGeom prst="rect">
                <a:avLst/>
              </a:prstGeom>
            </p:spPr>
          </p:pic>
        </mc:Fallback>
      </mc:AlternateContent>
      <p:sp>
        <p:nvSpPr>
          <p:cNvPr id="2" name="Rectangle 1">
            <a:extLst>
              <a:ext uri="{FF2B5EF4-FFF2-40B4-BE49-F238E27FC236}">
                <a16:creationId xmlns:a16="http://schemas.microsoft.com/office/drawing/2014/main" id="{8C9DD493-E500-4F9E-BC75-723FE63C28E7}"/>
              </a:ext>
            </a:extLst>
          </p:cNvPr>
          <p:cNvSpPr/>
          <p:nvPr/>
        </p:nvSpPr>
        <p:spPr>
          <a:xfrm>
            <a:off x="147200" y="1564640"/>
            <a:ext cx="1870400" cy="45719"/>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F6E3B68-C73F-73C9-A2D6-547DD1936EE4}"/>
              </a:ext>
            </a:extLst>
          </p:cNvPr>
          <p:cNvSpPr/>
          <p:nvPr/>
        </p:nvSpPr>
        <p:spPr>
          <a:xfrm>
            <a:off x="304680" y="1991240"/>
            <a:ext cx="147440" cy="45719"/>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9949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1CF7C-D21B-0549-1404-B4476F022C46}"/>
            </a:ext>
          </a:extLst>
        </p:cNvPr>
        <p:cNvGrpSpPr/>
        <p:nvPr/>
      </p:nvGrpSpPr>
      <p:grpSpPr>
        <a:xfrm>
          <a:off x="0" y="0"/>
          <a:ext cx="0" cy="0"/>
          <a:chOff x="0" y="0"/>
          <a:chExt cx="0" cy="0"/>
        </a:xfrm>
      </p:grpSpPr>
      <p:pic>
        <p:nvPicPr>
          <p:cNvPr id="4098" name="Picture 2" descr="43,800+ Hotel Management Stock Photos, Pictures &amp; Royalty-Free Images -  iStock">
            <a:extLst>
              <a:ext uri="{FF2B5EF4-FFF2-40B4-BE49-F238E27FC236}">
                <a16:creationId xmlns:a16="http://schemas.microsoft.com/office/drawing/2014/main" id="{EBD142F1-392F-710D-4FD1-D5B2C1E9FB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686" y="952015"/>
            <a:ext cx="5675663" cy="34369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897D2C4-4C50-8E80-A4B9-77AEF58338FA}"/>
              </a:ext>
            </a:extLst>
          </p:cNvPr>
          <p:cNvSpPr txBox="1"/>
          <p:nvPr/>
        </p:nvSpPr>
        <p:spPr>
          <a:xfrm>
            <a:off x="346473" y="787076"/>
            <a:ext cx="5058905" cy="805671"/>
          </a:xfrm>
          <a:prstGeom prst="rect">
            <a:avLst/>
          </a:prstGeom>
        </p:spPr>
        <p:txBody>
          <a:bodyPr vert="horz" lIns="91440" tIns="45720" rIns="91440" bIns="45720" rtlCol="0" anchor="t">
            <a:noAutofit/>
          </a:bodyPr>
          <a:lstStyle/>
          <a:p>
            <a:pPr defTabSz="914400">
              <a:spcBef>
                <a:spcPct val="0"/>
              </a:spcBef>
              <a:spcAft>
                <a:spcPts val="600"/>
              </a:spcAft>
            </a:pPr>
            <a:r>
              <a:rPr lang="en-US" sz="4000" b="1" cap="all" spc="30" dirty="0">
                <a:latin typeface="+mj-lt"/>
                <a:ea typeface="+mj-ea"/>
                <a:cs typeface="+mj-cs"/>
              </a:rPr>
              <a:t>KEY ATTRIBUTES</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7" name="TextBox 6">
            <a:extLst>
              <a:ext uri="{FF2B5EF4-FFF2-40B4-BE49-F238E27FC236}">
                <a16:creationId xmlns:a16="http://schemas.microsoft.com/office/drawing/2014/main" id="{8E045A9D-13A0-13B4-919F-31AA1331BDB2}"/>
              </a:ext>
            </a:extLst>
          </p:cNvPr>
          <p:cNvSpPr txBox="1"/>
          <p:nvPr/>
        </p:nvSpPr>
        <p:spPr>
          <a:xfrm>
            <a:off x="346473" y="1399317"/>
            <a:ext cx="4793070" cy="4801314"/>
          </a:xfrm>
          <a:prstGeom prst="rect">
            <a:avLst/>
          </a:prstGeom>
          <a:noFill/>
        </p:spPr>
        <p:txBody>
          <a:bodyPr wrap="square">
            <a:spAutoFit/>
          </a:bodyPr>
          <a:lstStyle/>
          <a:p>
            <a:br>
              <a:rPr lang="en-GB" dirty="0"/>
            </a:br>
            <a:r>
              <a:rPr lang="en-GB" noProof="0" dirty="0"/>
              <a:t>There are many attributes to be a good professional in the hospitality industry.</a:t>
            </a:r>
          </a:p>
          <a:p>
            <a:endParaRPr lang="en-GB" noProof="0" dirty="0"/>
          </a:p>
          <a:p>
            <a:pPr marL="285750" indent="-285750">
              <a:buFont typeface="Arial" panose="020B0604020202020204" pitchFamily="34" charset="0"/>
              <a:buChar char="•"/>
            </a:pPr>
            <a:r>
              <a:rPr lang="en-GB" noProof="0" dirty="0"/>
              <a:t>Being a good professional who loves working with people, </a:t>
            </a:r>
          </a:p>
          <a:p>
            <a:pPr marL="285750" indent="-285750">
              <a:buFont typeface="Arial" panose="020B0604020202020204" pitchFamily="34" charset="0"/>
              <a:buChar char="•"/>
            </a:pPr>
            <a:r>
              <a:rPr lang="en-GB" noProof="0" dirty="0"/>
              <a:t>Do your best to provide guests the best experience,</a:t>
            </a:r>
          </a:p>
          <a:p>
            <a:pPr marL="285750" indent="-285750">
              <a:buFont typeface="Arial" panose="020B0604020202020204" pitchFamily="34" charset="0"/>
              <a:buChar char="•"/>
            </a:pPr>
            <a:r>
              <a:rPr lang="en-US" dirty="0"/>
              <a:t>Create a welcoming atmosphere that makes customers want to return,</a:t>
            </a:r>
          </a:p>
          <a:p>
            <a:pPr marL="285750" indent="-285750">
              <a:buFont typeface="Arial" panose="020B0604020202020204" pitchFamily="34" charset="0"/>
              <a:buChar char="•"/>
            </a:pPr>
            <a:r>
              <a:rPr lang="en-GB" dirty="0"/>
              <a:t>Wo</a:t>
            </a:r>
            <a:r>
              <a:rPr lang="en-GB" noProof="0" dirty="0" err="1"/>
              <a:t>rk</a:t>
            </a:r>
            <a:r>
              <a:rPr lang="en-GB" noProof="0" dirty="0"/>
              <a:t> diligently and with dedication,</a:t>
            </a:r>
          </a:p>
          <a:p>
            <a:pPr marL="285750" indent="-285750">
              <a:buFont typeface="Arial" panose="020B0604020202020204" pitchFamily="34" charset="0"/>
              <a:buChar char="•"/>
            </a:pPr>
            <a:r>
              <a:rPr lang="en-GB" noProof="0" dirty="0"/>
              <a:t>Pay attention to every detail. </a:t>
            </a:r>
          </a:p>
          <a:p>
            <a:pPr marL="285750" indent="-285750">
              <a:buFont typeface="Arial" panose="020B0604020202020204" pitchFamily="34" charset="0"/>
              <a:buChar char="•"/>
            </a:pPr>
            <a:r>
              <a:rPr lang="en-US" dirty="0"/>
              <a:t>Be attentive and work well in a team,</a:t>
            </a:r>
          </a:p>
          <a:p>
            <a:pPr marL="285750" indent="-285750">
              <a:buFont typeface="Arial" panose="020B0604020202020204" pitchFamily="34" charset="0"/>
              <a:buChar char="•"/>
            </a:pPr>
            <a:r>
              <a:rPr lang="en-US" dirty="0"/>
              <a:t>Try to solve problems calmly, patiently, and positively. </a:t>
            </a:r>
          </a:p>
          <a:p>
            <a:pPr marL="285750" indent="-285750">
              <a:buFont typeface="Arial" panose="020B0604020202020204" pitchFamily="34" charset="0"/>
              <a:buChar char="•"/>
            </a:pPr>
            <a:r>
              <a:rPr lang="en-US" dirty="0"/>
              <a:t>Understand the guests’ needs </a:t>
            </a:r>
            <a:r>
              <a:rPr lang="en-US"/>
              <a:t>and respond correctly </a:t>
            </a:r>
            <a:endParaRPr lang="en-GB" noProof="0" dirty="0"/>
          </a:p>
        </p:txBody>
      </p:sp>
      <p:pic>
        <p:nvPicPr>
          <p:cNvPr id="11" name="Picture 10">
            <a:extLst>
              <a:ext uri="{FF2B5EF4-FFF2-40B4-BE49-F238E27FC236}">
                <a16:creationId xmlns:a16="http://schemas.microsoft.com/office/drawing/2014/main" id="{86E9F81E-30AB-CB74-C46E-8781E289614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595392" y="4586468"/>
            <a:ext cx="3048000" cy="2030730"/>
          </a:xfrm>
          <a:prstGeom prst="rect">
            <a:avLst/>
          </a:prstGeom>
        </p:spPr>
      </p:pic>
      <p:pic>
        <p:nvPicPr>
          <p:cNvPr id="13" name="Picture 12">
            <a:extLst>
              <a:ext uri="{FF2B5EF4-FFF2-40B4-BE49-F238E27FC236}">
                <a16:creationId xmlns:a16="http://schemas.microsoft.com/office/drawing/2014/main" id="{71B2952D-74F6-88E0-4228-F305AFC58B6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519435" y="4586468"/>
            <a:ext cx="2872031" cy="2013294"/>
          </a:xfrm>
          <a:prstGeom prst="rect">
            <a:avLst/>
          </a:prstGeom>
        </p:spPr>
      </p:pic>
      <p:sp>
        <p:nvSpPr>
          <p:cNvPr id="16" name="TextBox 15">
            <a:extLst>
              <a:ext uri="{FF2B5EF4-FFF2-40B4-BE49-F238E27FC236}">
                <a16:creationId xmlns:a16="http://schemas.microsoft.com/office/drawing/2014/main" id="{1F843DC5-4B6A-E6A6-E0E7-4075C488D53D}"/>
              </a:ext>
            </a:extLst>
          </p:cNvPr>
          <p:cNvSpPr txBox="1"/>
          <p:nvPr/>
        </p:nvSpPr>
        <p:spPr>
          <a:xfrm>
            <a:off x="7052279" y="4385688"/>
            <a:ext cx="5441741" cy="230832"/>
          </a:xfrm>
          <a:prstGeom prst="rect">
            <a:avLst/>
          </a:prstGeom>
          <a:noFill/>
        </p:spPr>
        <p:txBody>
          <a:bodyPr wrap="square" rtlCol="0">
            <a:spAutoFit/>
          </a:bodyPr>
          <a:lstStyle/>
          <a:p>
            <a:r>
              <a:rPr lang="en-GB" sz="900" dirty="0">
                <a:hlinkClick r:id="rId8" tooltip="https://www.flickr.com/photos/holiday-extras/6841549085/"/>
              </a:rPr>
              <a:t>This Photo</a:t>
            </a:r>
            <a:r>
              <a:rPr lang="en-GB" sz="900" dirty="0"/>
              <a:t> by Unknown Author is licensed under </a:t>
            </a:r>
            <a:r>
              <a:rPr lang="en-GB" sz="900" dirty="0">
                <a:hlinkClick r:id="rId9" tooltip="https://creativecommons.org/licenses/by/3.0/"/>
              </a:rPr>
              <a:t>CC BY</a:t>
            </a:r>
            <a:endParaRPr lang="en-GB" sz="900" dirty="0"/>
          </a:p>
        </p:txBody>
      </p:sp>
      <p:sp>
        <p:nvSpPr>
          <p:cNvPr id="17" name="TextBox 16">
            <a:extLst>
              <a:ext uri="{FF2B5EF4-FFF2-40B4-BE49-F238E27FC236}">
                <a16:creationId xmlns:a16="http://schemas.microsoft.com/office/drawing/2014/main" id="{99C43C95-48A4-AE36-1AF4-458B3DC9B69F}"/>
              </a:ext>
            </a:extLst>
          </p:cNvPr>
          <p:cNvSpPr txBox="1"/>
          <p:nvPr/>
        </p:nvSpPr>
        <p:spPr>
          <a:xfrm>
            <a:off x="5541650" y="6615419"/>
            <a:ext cx="5441741" cy="230832"/>
          </a:xfrm>
          <a:prstGeom prst="rect">
            <a:avLst/>
          </a:prstGeom>
          <a:noFill/>
        </p:spPr>
        <p:txBody>
          <a:bodyPr wrap="square" rtlCol="0">
            <a:spAutoFit/>
          </a:bodyPr>
          <a:lstStyle/>
          <a:p>
            <a:r>
              <a:rPr lang="en-GB" sz="900" dirty="0">
                <a:hlinkClick r:id="rId8" tooltip="https://www.flickr.com/photos/holiday-extras/6841549085/"/>
              </a:rPr>
              <a:t>This Photo</a:t>
            </a:r>
            <a:r>
              <a:rPr lang="en-GB" sz="900" dirty="0"/>
              <a:t> by Unknown Author is licensed under </a:t>
            </a:r>
            <a:r>
              <a:rPr lang="en-GB" sz="900" dirty="0">
                <a:hlinkClick r:id="rId9" tooltip="https://creativecommons.org/licenses/by/3.0/"/>
              </a:rPr>
              <a:t>CC BY</a:t>
            </a:r>
            <a:endParaRPr lang="en-GB" sz="900" dirty="0"/>
          </a:p>
        </p:txBody>
      </p:sp>
      <p:sp>
        <p:nvSpPr>
          <p:cNvPr id="18" name="TextBox 17">
            <a:extLst>
              <a:ext uri="{FF2B5EF4-FFF2-40B4-BE49-F238E27FC236}">
                <a16:creationId xmlns:a16="http://schemas.microsoft.com/office/drawing/2014/main" id="{ADAD12DD-F207-D256-C5E3-09C64FCAB891}"/>
              </a:ext>
            </a:extLst>
          </p:cNvPr>
          <p:cNvSpPr txBox="1"/>
          <p:nvPr/>
        </p:nvSpPr>
        <p:spPr>
          <a:xfrm>
            <a:off x="8692587" y="6615419"/>
            <a:ext cx="5441741" cy="230832"/>
          </a:xfrm>
          <a:prstGeom prst="rect">
            <a:avLst/>
          </a:prstGeom>
          <a:noFill/>
        </p:spPr>
        <p:txBody>
          <a:bodyPr wrap="square" rtlCol="0">
            <a:spAutoFit/>
          </a:bodyPr>
          <a:lstStyle/>
          <a:p>
            <a:r>
              <a:rPr lang="en-GB" sz="900" dirty="0">
                <a:hlinkClick r:id="rId8" tooltip="https://www.flickr.com/photos/holiday-extras/6841549085/"/>
              </a:rPr>
              <a:t>This Photo</a:t>
            </a:r>
            <a:r>
              <a:rPr lang="en-GB" sz="900" dirty="0"/>
              <a:t> by Unknown Author is licensed under </a:t>
            </a:r>
            <a:r>
              <a:rPr lang="en-GB" sz="900" dirty="0">
                <a:hlinkClick r:id="rId9" tooltip="https://creativecommons.org/licenses/by/3.0/"/>
              </a:rPr>
              <a:t>CC BY</a:t>
            </a:r>
            <a:endParaRPr lang="en-GB" sz="900" dirty="0"/>
          </a:p>
        </p:txBody>
      </p:sp>
    </p:spTree>
    <p:extLst>
      <p:ext uri="{BB962C8B-B14F-4D97-AF65-F5344CB8AC3E}">
        <p14:creationId xmlns:p14="http://schemas.microsoft.com/office/powerpoint/2010/main" val="99024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5E0A68-8780-DB1E-E656-EAE0FC7BFFF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1CACAA3-4183-96F6-83F5-BEB54D45D2D7}"/>
              </a:ext>
            </a:extLst>
          </p:cNvPr>
          <p:cNvSpPr txBox="1"/>
          <p:nvPr/>
        </p:nvSpPr>
        <p:spPr>
          <a:xfrm>
            <a:off x="427496"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CONCLUSION</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7" name="TextBox 6">
            <a:extLst>
              <a:ext uri="{FF2B5EF4-FFF2-40B4-BE49-F238E27FC236}">
                <a16:creationId xmlns:a16="http://schemas.microsoft.com/office/drawing/2014/main" id="{C7D1D527-FA29-A2D2-90D7-CA6E9316D37D}"/>
              </a:ext>
            </a:extLst>
          </p:cNvPr>
          <p:cNvSpPr txBox="1"/>
          <p:nvPr/>
        </p:nvSpPr>
        <p:spPr>
          <a:xfrm>
            <a:off x="427496" y="1859339"/>
            <a:ext cx="4793070" cy="369332"/>
          </a:xfrm>
          <a:prstGeom prst="rect">
            <a:avLst/>
          </a:prstGeom>
          <a:noFill/>
        </p:spPr>
        <p:txBody>
          <a:bodyPr wrap="square">
            <a:spAutoFit/>
          </a:bodyPr>
          <a:lstStyle/>
          <a:p>
            <a:endParaRPr lang="en-GB" dirty="0"/>
          </a:p>
        </p:txBody>
      </p:sp>
      <p:pic>
        <p:nvPicPr>
          <p:cNvPr id="3" name="Picture 2">
            <a:extLst>
              <a:ext uri="{FF2B5EF4-FFF2-40B4-BE49-F238E27FC236}">
                <a16:creationId xmlns:a16="http://schemas.microsoft.com/office/drawing/2014/main" id="{CD5417F1-B2C5-16A3-AD65-AD4CB57DDE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03774" y="1060204"/>
            <a:ext cx="6875082" cy="4576667"/>
          </a:xfrm>
          <a:prstGeom prst="rect">
            <a:avLst/>
          </a:prstGeom>
        </p:spPr>
      </p:pic>
      <p:sp>
        <p:nvSpPr>
          <p:cNvPr id="5" name="TextBox 4">
            <a:extLst>
              <a:ext uri="{FF2B5EF4-FFF2-40B4-BE49-F238E27FC236}">
                <a16:creationId xmlns:a16="http://schemas.microsoft.com/office/drawing/2014/main" id="{20837A29-A866-1F67-F051-C735124D8ED6}"/>
              </a:ext>
            </a:extLst>
          </p:cNvPr>
          <p:cNvSpPr txBox="1"/>
          <p:nvPr/>
        </p:nvSpPr>
        <p:spPr>
          <a:xfrm>
            <a:off x="6645790" y="5682380"/>
            <a:ext cx="3250565" cy="230832"/>
          </a:xfrm>
          <a:prstGeom prst="rect">
            <a:avLst/>
          </a:prstGeom>
          <a:noFill/>
        </p:spPr>
        <p:txBody>
          <a:bodyPr wrap="square" rtlCol="0">
            <a:spAutoFit/>
          </a:bodyPr>
          <a:lstStyle/>
          <a:p>
            <a:r>
              <a:rPr lang="en-GB" sz="900" dirty="0">
                <a:hlinkClick r:id="rId4" tooltip="https://www.flickr.com/photos/holiday-extras/6841549085/"/>
              </a:rPr>
              <a:t>This Photo</a:t>
            </a:r>
            <a:r>
              <a:rPr lang="en-GB" sz="900" dirty="0"/>
              <a:t> by Unknown Author is licensed under </a:t>
            </a:r>
            <a:r>
              <a:rPr lang="en-GB" sz="900" dirty="0">
                <a:hlinkClick r:id="rId5" tooltip="https://creativecommons.org/licenses/by/3.0/"/>
              </a:rPr>
              <a:t>CC BY</a:t>
            </a:r>
            <a:endParaRPr lang="en-GB" sz="900" dirty="0"/>
          </a:p>
        </p:txBody>
      </p:sp>
      <p:sp>
        <p:nvSpPr>
          <p:cNvPr id="9" name="TextBox 8">
            <a:extLst>
              <a:ext uri="{FF2B5EF4-FFF2-40B4-BE49-F238E27FC236}">
                <a16:creationId xmlns:a16="http://schemas.microsoft.com/office/drawing/2014/main" id="{7C994BF9-1F9F-F2FC-A99F-4F48785FC0B5}"/>
              </a:ext>
            </a:extLst>
          </p:cNvPr>
          <p:cNvSpPr txBox="1"/>
          <p:nvPr/>
        </p:nvSpPr>
        <p:spPr>
          <a:xfrm>
            <a:off x="427496" y="2044005"/>
            <a:ext cx="4376278" cy="3693319"/>
          </a:xfrm>
          <a:prstGeom prst="rect">
            <a:avLst/>
          </a:prstGeom>
          <a:noFill/>
        </p:spPr>
        <p:txBody>
          <a:bodyPr wrap="square">
            <a:spAutoFit/>
          </a:bodyPr>
          <a:lstStyle/>
          <a:p>
            <a:pPr marL="285750" indent="-285750">
              <a:buFont typeface="Arial" panose="020B0604020202020204" pitchFamily="34" charset="0"/>
              <a:buChar char="•"/>
            </a:pPr>
            <a:r>
              <a:rPr lang="en-GB" dirty="0"/>
              <a:t>Understanding guests needs, paying attention to details,</a:t>
            </a:r>
          </a:p>
          <a:p>
            <a:pPr marL="285750" indent="-285750">
              <a:buFont typeface="Arial" panose="020B0604020202020204" pitchFamily="34" charset="0"/>
              <a:buChar char="•"/>
            </a:pPr>
            <a:r>
              <a:rPr lang="en-US" dirty="0"/>
              <a:t>Knowing how to work in a team, </a:t>
            </a:r>
          </a:p>
          <a:p>
            <a:pPr marL="285750" indent="-285750">
              <a:buFont typeface="Arial" panose="020B0604020202020204" pitchFamily="34" charset="0"/>
              <a:buChar char="•"/>
            </a:pPr>
            <a:r>
              <a:rPr lang="en-US" dirty="0"/>
              <a:t>Having good communication skills, both verbal and non-verbal, and good writing skills are essential for responding correctly to emails and customer feedback,</a:t>
            </a:r>
          </a:p>
          <a:p>
            <a:pPr marL="285750" indent="-285750">
              <a:buFont typeface="Arial" panose="020B0604020202020204" pitchFamily="34" charset="0"/>
              <a:buChar char="•"/>
            </a:pPr>
            <a:r>
              <a:rPr lang="en-US" dirty="0"/>
              <a:t>To be able to solve problems effectively and correctly</a:t>
            </a:r>
            <a:br>
              <a:rPr lang="en-GB" dirty="0"/>
            </a:br>
            <a:endParaRPr lang="en-GB" dirty="0"/>
          </a:p>
          <a:p>
            <a:br>
              <a:rPr lang="en-GB" dirty="0"/>
            </a:br>
            <a:endParaRPr lang="en-GB" dirty="0"/>
          </a:p>
        </p:txBody>
      </p:sp>
    </p:spTree>
    <p:extLst>
      <p:ext uri="{BB962C8B-B14F-4D97-AF65-F5344CB8AC3E}">
        <p14:creationId xmlns:p14="http://schemas.microsoft.com/office/powerpoint/2010/main" val="2739409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5B26BC-4B75-6ECF-59B5-FD0B05617A32}"/>
            </a:ext>
          </a:extLst>
        </p:cNvPr>
        <p:cNvGrpSpPr/>
        <p:nvPr/>
      </p:nvGrpSpPr>
      <p:grpSpPr>
        <a:xfrm>
          <a:off x="0" y="0"/>
          <a:ext cx="0" cy="0"/>
          <a:chOff x="0" y="0"/>
          <a:chExt cx="0" cy="0"/>
        </a:xfrm>
      </p:grpSpPr>
      <p:sp>
        <p:nvSpPr>
          <p:cNvPr id="27" name="Freeform: Shape 26">
            <a:extLst>
              <a:ext uri="{FF2B5EF4-FFF2-40B4-BE49-F238E27FC236}">
                <a16:creationId xmlns:a16="http://schemas.microsoft.com/office/drawing/2014/main" id="{C9ABA4C1-28AE-7729-D9ED-BCCAC2510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1FE4522A-4B08-749A-F865-7BE2A7EEE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1" name="Rectangle 30">
            <a:extLst>
              <a:ext uri="{FF2B5EF4-FFF2-40B4-BE49-F238E27FC236}">
                <a16:creationId xmlns:a16="http://schemas.microsoft.com/office/drawing/2014/main" id="{D098A4CA-73BC-8205-4E86-D75C62AF4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BD88343-198F-3CF0-9697-3E1637D0A90C}"/>
              </a:ext>
            </a:extLst>
          </p:cNvPr>
          <p:cNvSpPr txBox="1"/>
          <p:nvPr/>
        </p:nvSpPr>
        <p:spPr>
          <a:xfrm>
            <a:off x="346473" y="657369"/>
            <a:ext cx="4793070" cy="805671"/>
          </a:xfrm>
          <a:prstGeom prst="rect">
            <a:avLst/>
          </a:prstGeom>
        </p:spPr>
        <p:txBody>
          <a:bodyPr vert="horz" lIns="91440" tIns="45720" rIns="91440" bIns="45720" rtlCol="0" anchor="t">
            <a:normAutofit/>
          </a:bodyPr>
          <a:lstStyle/>
          <a:p>
            <a:pPr defTabSz="914400">
              <a:spcBef>
                <a:spcPct val="0"/>
              </a:spcBef>
              <a:spcAft>
                <a:spcPts val="600"/>
              </a:spcAft>
            </a:pPr>
            <a:r>
              <a:rPr lang="en-US" sz="4000" b="1" cap="all" spc="30" dirty="0">
                <a:latin typeface="+mj-lt"/>
                <a:ea typeface="+mj-ea"/>
                <a:cs typeface="+mj-cs"/>
              </a:rPr>
              <a:t>REFERENCES</a:t>
            </a:r>
            <a:endParaRPr lang="en-US" sz="4000" b="1" cap="all" spc="30" dirty="0">
              <a:ln w="0"/>
              <a:effectLst>
                <a:outerShdw blurRad="38100" dist="19050" dir="2700000" algn="tl" rotWithShape="0">
                  <a:schemeClr val="dk1">
                    <a:alpha val="40000"/>
                  </a:schemeClr>
                </a:outerShdw>
              </a:effectLst>
              <a:latin typeface="+mj-lt"/>
              <a:ea typeface="+mj-ea"/>
              <a:cs typeface="+mj-cs"/>
            </a:endParaRPr>
          </a:p>
        </p:txBody>
      </p:sp>
      <p:sp>
        <p:nvSpPr>
          <p:cNvPr id="33" name="Freeform: Shape 32">
            <a:extLst>
              <a:ext uri="{FF2B5EF4-FFF2-40B4-BE49-F238E27FC236}">
                <a16:creationId xmlns:a16="http://schemas.microsoft.com/office/drawing/2014/main" id="{FA0C2C41-6B7B-75E2-B6E7-9A9627460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12A8066C-C724-93F4-2D81-9BBBB3A74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867DCCAE-AFFE-6123-154E-2249B65138B4}"/>
              </a:ext>
            </a:extLst>
          </p:cNvPr>
          <p:cNvSpPr txBox="1"/>
          <p:nvPr/>
        </p:nvSpPr>
        <p:spPr>
          <a:xfrm>
            <a:off x="371466" y="1564243"/>
            <a:ext cx="4635803" cy="5016758"/>
          </a:xfrm>
          <a:prstGeom prst="rect">
            <a:avLst/>
          </a:prstGeom>
          <a:noFill/>
        </p:spPr>
        <p:txBody>
          <a:bodyPr wrap="square">
            <a:spAutoFit/>
          </a:bodyPr>
          <a:lstStyle/>
          <a:p>
            <a:r>
              <a:rPr lang="en-GB" sz="1400" i="1" dirty="0"/>
              <a:t>The Role of Communication Skills in the Hospitality Industry</a:t>
            </a:r>
            <a:r>
              <a:rPr lang="en-GB" sz="1400" dirty="0"/>
              <a:t>. [no date]. Available at: https://hospitalityinsights.ehl.edu/communication-skills-in-hospitality-industry [Accessed: 5 January 2026].</a:t>
            </a:r>
          </a:p>
          <a:p>
            <a:endParaRPr lang="en-US" sz="1400" dirty="0">
              <a:hlinkClick r:id="rId2"/>
            </a:endParaRPr>
          </a:p>
          <a:p>
            <a:endParaRPr lang="en-US" sz="1400" dirty="0">
              <a:hlinkClick r:id="rId2"/>
            </a:endParaRPr>
          </a:p>
          <a:p>
            <a:r>
              <a:rPr lang="en-GB" sz="1400" i="1" dirty="0"/>
              <a:t>9 Key Skills for a Hospitality Career (Examples and Tips)</a:t>
            </a:r>
            <a:r>
              <a:rPr lang="en-GB" sz="1400" dirty="0"/>
              <a:t>. [no date]. Available at: https://www.indeed.com/career-advice/resumes-cover-letters/hospitality-skills [Accessed: 5 January 2026].</a:t>
            </a:r>
          </a:p>
          <a:p>
            <a:endParaRPr lang="en-US" sz="1400" dirty="0">
              <a:hlinkClick r:id="rId2">
                <a:extLst>
                  <a:ext uri="{A12FA001-AC4F-418D-AE19-62706E023703}">
                    <ahyp:hlinkClr xmlns:ahyp="http://schemas.microsoft.com/office/drawing/2018/hyperlinkcolor" val="tx"/>
                  </a:ext>
                </a:extLst>
              </a:hlinkClick>
            </a:endParaRPr>
          </a:p>
          <a:p>
            <a:endParaRPr lang="en-US" sz="1400" dirty="0">
              <a:hlinkClick r:id="rId3" tooltip="Go to International Journal of Hospitality Management on ScienceDirect">
                <a:extLst>
                  <a:ext uri="{A12FA001-AC4F-418D-AE19-62706E023703}">
                    <ahyp:hlinkClr xmlns:ahyp="http://schemas.microsoft.com/office/drawing/2018/hyperlinkcolor" val="tx"/>
                  </a:ext>
                </a:extLst>
              </a:hlinkClick>
            </a:endParaRPr>
          </a:p>
          <a:p>
            <a:r>
              <a:rPr lang="en-US" sz="1400" i="1" dirty="0">
                <a:hlinkClick r:id="rId3" tooltip="Go to International Journal of Hospitality Management on ScienceDirect">
                  <a:extLst>
                    <a:ext uri="{A12FA001-AC4F-418D-AE19-62706E023703}">
                      <ahyp:hlinkClr xmlns:ahyp="http://schemas.microsoft.com/office/drawing/2018/hyperlinkcolor" val="tx"/>
                    </a:ext>
                  </a:extLst>
                </a:hlinkClick>
              </a:rPr>
              <a:t>International Journal of Hospitality Management</a:t>
            </a:r>
            <a:endParaRPr lang="en-US" sz="1400" i="1" dirty="0"/>
          </a:p>
          <a:p>
            <a:r>
              <a:rPr lang="en-US" sz="1400" i="1" dirty="0">
                <a:hlinkClick r:id="rId4" tooltip="Go to table of contents for this volume/issue">
                  <a:extLst>
                    <a:ext uri="{A12FA001-AC4F-418D-AE19-62706E023703}">
                      <ahyp:hlinkClr xmlns:ahyp="http://schemas.microsoft.com/office/drawing/2018/hyperlinkcolor" val="tx"/>
                    </a:ext>
                  </a:extLst>
                </a:hlinkClick>
              </a:rPr>
              <a:t>Volume 32</a:t>
            </a:r>
            <a:r>
              <a:rPr lang="en-US" sz="1400" i="1" dirty="0"/>
              <a:t>, </a:t>
            </a:r>
            <a:r>
              <a:rPr lang="en-US" sz="1400" dirty="0"/>
              <a:t>March 2013, Pages 295-298 </a:t>
            </a:r>
            <a:r>
              <a:rPr lang="en-GB" sz="1400" dirty="0"/>
              <a:t>(Lolli 2013)</a:t>
            </a:r>
          </a:p>
          <a:p>
            <a:endParaRPr lang="en-GB" sz="1400" dirty="0"/>
          </a:p>
          <a:p>
            <a:endParaRPr lang="en-US" sz="1400" dirty="0"/>
          </a:p>
          <a:p>
            <a:r>
              <a:rPr lang="en-US" sz="1400" i="1" dirty="0"/>
              <a:t>Hospitality Management and </a:t>
            </a:r>
            <a:r>
              <a:rPr lang="en-US" sz="1400" i="1" dirty="0" err="1"/>
              <a:t>Organisational</a:t>
            </a:r>
            <a:r>
              <a:rPr lang="en-US" sz="1400" i="1" dirty="0"/>
              <a:t> </a:t>
            </a:r>
            <a:r>
              <a:rPr lang="en-US" sz="1400" i="1" dirty="0" err="1"/>
              <a:t>Behaviour</a:t>
            </a:r>
            <a:endParaRPr lang="en-US" sz="1400" i="1" dirty="0"/>
          </a:p>
          <a:p>
            <a:r>
              <a:rPr lang="en-GB" sz="1400" dirty="0"/>
              <a:t>(Mullins and </a:t>
            </a:r>
            <a:r>
              <a:rPr lang="en-GB" sz="1400" dirty="0" err="1"/>
              <a:t>Dossor</a:t>
            </a:r>
            <a:r>
              <a:rPr lang="en-GB" sz="1400" dirty="0"/>
              <a:t> 2013)</a:t>
            </a:r>
          </a:p>
          <a:p>
            <a:endParaRPr lang="en-GB" sz="1400" dirty="0"/>
          </a:p>
          <a:p>
            <a:endParaRPr lang="en-US" b="1" dirty="0">
              <a:hlinkClick r:id="rId2"/>
            </a:endParaRPr>
          </a:p>
          <a:p>
            <a:endParaRPr lang="en-US" dirty="0">
              <a:hlinkClick r:id="rId2"/>
            </a:endParaRPr>
          </a:p>
          <a:p>
            <a:endParaRPr lang="en-US" dirty="0">
              <a:hlinkClick r:id="rId2"/>
            </a:endParaRPr>
          </a:p>
        </p:txBody>
      </p:sp>
      <p:pic>
        <p:nvPicPr>
          <p:cNvPr id="3" name="Picture 2">
            <a:extLst>
              <a:ext uri="{FF2B5EF4-FFF2-40B4-BE49-F238E27FC236}">
                <a16:creationId xmlns:a16="http://schemas.microsoft.com/office/drawing/2014/main" id="{7AB713A9-386A-4961-5CA6-6337650006A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07270" y="657369"/>
            <a:ext cx="6967000" cy="5393983"/>
          </a:xfrm>
          <a:prstGeom prst="rect">
            <a:avLst/>
          </a:prstGeom>
        </p:spPr>
      </p:pic>
    </p:spTree>
    <p:extLst>
      <p:ext uri="{BB962C8B-B14F-4D97-AF65-F5344CB8AC3E}">
        <p14:creationId xmlns:p14="http://schemas.microsoft.com/office/powerpoint/2010/main" val="4016585579"/>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TM03090430[[fn=Banded]]</Template>
  <TotalTime>0</TotalTime>
  <Words>668</Words>
  <Application>Microsoft Office PowerPoint</Application>
  <PresentationFormat>Widescreen</PresentationFormat>
  <Paragraphs>73</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Bierstadt</vt:lpstr>
      <vt:lpstr>GestaltVTI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nuno dias</dc:creator>
  <cp:lastModifiedBy>nuno dias</cp:lastModifiedBy>
  <cp:revision>5</cp:revision>
  <dcterms:created xsi:type="dcterms:W3CDTF">2026-01-05T15:59:47Z</dcterms:created>
  <dcterms:modified xsi:type="dcterms:W3CDTF">2026-01-06T15:03:22Z</dcterms:modified>
</cp:coreProperties>
</file>