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4.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5.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 id="2147483720" r:id="rId2"/>
    <p:sldMasterId id="2147483756" r:id="rId3"/>
    <p:sldMasterId id="2147483773" r:id="rId4"/>
    <p:sldMasterId id="2147483785" r:id="rId5"/>
  </p:sldMasterIdLst>
  <p:sldIdLst>
    <p:sldId id="257" r:id="rId6"/>
    <p:sldId id="258" r:id="rId7"/>
    <p:sldId id="259" r:id="rId8"/>
    <p:sldId id="279" r:id="rId9"/>
    <p:sldId id="280" r:id="rId10"/>
    <p:sldId id="281" r:id="rId11"/>
    <p:sldId id="282" r:id="rId12"/>
    <p:sldId id="283" r:id="rId13"/>
    <p:sldId id="284" r:id="rId14"/>
    <p:sldId id="285" r:id="rId15"/>
    <p:sldId id="286" r:id="rId16"/>
    <p:sldId id="287" r:id="rId17"/>
    <p:sldId id="288" r:id="rId18"/>
    <p:sldId id="289" r:id="rId19"/>
    <p:sldId id="290" r:id="rId20"/>
    <p:sldId id="291" r:id="rId21"/>
    <p:sldId id="292" r:id="rId22"/>
    <p:sldId id="293" r:id="rId23"/>
    <p:sldId id="294" r:id="rId24"/>
    <p:sldId id="295" r:id="rId25"/>
    <p:sldId id="296" r:id="rId26"/>
    <p:sldId id="297" r:id="rId27"/>
    <p:sldId id="298" r:id="rId28"/>
    <p:sldId id="299" r:id="rId29"/>
    <p:sldId id="300" r:id="rId30"/>
    <p:sldId id="301" r:id="rId31"/>
    <p:sldId id="302" r:id="rId32"/>
    <p:sldId id="303" r:id="rId33"/>
    <p:sldId id="304" r:id="rId34"/>
    <p:sldId id="305" r:id="rId35"/>
    <p:sldId id="306" r:id="rId36"/>
    <p:sldId id="307" r:id="rId37"/>
    <p:sldId id="308" r:id="rId38"/>
    <p:sldId id="309" r:id="rId39"/>
    <p:sldId id="310" r:id="rId40"/>
    <p:sldId id="311" r:id="rId41"/>
    <p:sldId id="312" r:id="rId42"/>
    <p:sldId id="313" r:id="rId43"/>
    <p:sldId id="314" r:id="rId44"/>
    <p:sldId id="315" r:id="rId45"/>
    <p:sldId id="316" r:id="rId46"/>
    <p:sldId id="317" r:id="rId47"/>
    <p:sldId id="318" r:id="rId48"/>
    <p:sldId id="319" r:id="rId49"/>
    <p:sldId id="320" r:id="rId50"/>
    <p:sldId id="321" r:id="rId51"/>
    <p:sldId id="322" r:id="rId52"/>
    <p:sldId id="323"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40" autoAdjust="0"/>
    <p:restoredTop sz="94660"/>
  </p:normalViewPr>
  <p:slideViewPr>
    <p:cSldViewPr snapToGrid="0">
      <p:cViewPr varScale="1">
        <p:scale>
          <a:sx n="63" d="100"/>
          <a:sy n="63" d="100"/>
        </p:scale>
        <p:origin x="72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 Type="http://schemas.openxmlformats.org/officeDocument/2006/relationships/slideMaster" Target="slideMasters/slideMaster5.xml"/><Relationship Id="rId19" Type="http://schemas.openxmlformats.org/officeDocument/2006/relationships/slide" Target="slides/slide14.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theme" Target="theme/theme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tableStyles" Target="tableStyles.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4933E83-417A-4D46-B19A-16910B3CE94B}" type="datetimeFigureOut">
              <a:rPr lang="en-GB" smtClean="0"/>
              <a:t>10/08/2026</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14255716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933E83-417A-4D46-B19A-16910B3CE94B}"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17874848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04672" y="320040"/>
            <a:ext cx="3657600" cy="320040"/>
          </a:xfrm>
        </p:spPr>
        <p:txBody>
          <a:bodyPr/>
          <a:lstStyle/>
          <a:p>
            <a:fld id="{44933E83-417A-4D46-B19A-16910B3CE94B}" type="datetimeFigureOut">
              <a:rPr lang="en-GB" smtClean="0"/>
              <a:t>10/08/2026</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4954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44933E83-417A-4D46-B19A-16910B3CE94B}" type="datetimeFigureOut">
              <a:rPr lang="en-GB" smtClean="0"/>
              <a:t>10/08/2026</a:t>
            </a:fld>
            <a:endParaRPr lang="en-GB"/>
          </a:p>
        </p:txBody>
      </p:sp>
      <p:sp>
        <p:nvSpPr>
          <p:cNvPr id="6" name="Footer Placeholder 5"/>
          <p:cNvSpPr>
            <a:spLocks noGrp="1"/>
          </p:cNvSpPr>
          <p:nvPr>
            <p:ph type="ftr" sz="quarter" idx="11"/>
          </p:nvPr>
        </p:nvSpPr>
        <p:spPr>
          <a:xfrm>
            <a:off x="804672" y="6227064"/>
            <a:ext cx="10588752" cy="320040"/>
          </a:xfrm>
        </p:spPr>
        <p:txBody>
          <a:bodyPr/>
          <a:lstStyle/>
          <a:p>
            <a:endParaRPr lang="en-GB"/>
          </a:p>
        </p:txBody>
      </p:sp>
      <p:sp>
        <p:nvSpPr>
          <p:cNvPr id="7" name="Slide Number Placeholder 6"/>
          <p:cNvSpPr>
            <a:spLocks noGrp="1"/>
          </p:cNvSpPr>
          <p:nvPr>
            <p:ph type="sldNum" sz="quarter" idx="12"/>
          </p:nvPr>
        </p:nvSpPr>
        <p:spPr>
          <a:xfrm>
            <a:off x="10469880" y="320040"/>
            <a:ext cx="914400" cy="320040"/>
          </a:xfrm>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11246344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44933E83-417A-4D46-B19A-16910B3CE94B}" type="datetimeFigureOut">
              <a:rPr lang="en-GB" smtClean="0"/>
              <a:t>10/08/2026</a:t>
            </a:fld>
            <a:endParaRPr lang="en-GB"/>
          </a:p>
        </p:txBody>
      </p:sp>
      <p:sp>
        <p:nvSpPr>
          <p:cNvPr id="8" name="Footer Placeholder 7"/>
          <p:cNvSpPr>
            <a:spLocks noGrp="1"/>
          </p:cNvSpPr>
          <p:nvPr>
            <p:ph type="ftr" sz="quarter" idx="11"/>
          </p:nvPr>
        </p:nvSpPr>
        <p:spPr>
          <a:xfrm>
            <a:off x="804672" y="6227064"/>
            <a:ext cx="10588752" cy="320040"/>
          </a:xfrm>
        </p:spPr>
        <p:txBody>
          <a:bodyPr/>
          <a:lstStyle/>
          <a:p>
            <a:endParaRPr lang="en-GB"/>
          </a:p>
        </p:txBody>
      </p:sp>
      <p:sp>
        <p:nvSpPr>
          <p:cNvPr id="9" name="Slide Number Placeholder 8"/>
          <p:cNvSpPr>
            <a:spLocks noGrp="1"/>
          </p:cNvSpPr>
          <p:nvPr>
            <p:ph type="sldNum" sz="quarter" idx="12"/>
          </p:nvPr>
        </p:nvSpPr>
        <p:spPr>
          <a:xfrm>
            <a:off x="10469880" y="320040"/>
            <a:ext cx="914400" cy="320040"/>
          </a:xfrm>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16555074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4933E83-417A-4D46-B19A-16910B3CE94B}" type="datetimeFigureOut">
              <a:rPr lang="en-GB" smtClean="0"/>
              <a:t>10/08/2026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8892696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4933E83-417A-4D46-B19A-16910B3CE94B}" type="datetimeFigureOut">
              <a:rPr lang="en-GB" smtClean="0"/>
              <a:t>10/08/2026</a:t>
            </a:fld>
            <a:endParaRPr lang="en-GB"/>
          </a:p>
        </p:txBody>
      </p:sp>
      <p:sp>
        <p:nvSpPr>
          <p:cNvPr id="3" name="Footer Placeholder 2"/>
          <p:cNvSpPr>
            <a:spLocks noGrp="1"/>
          </p:cNvSpPr>
          <p:nvPr>
            <p:ph type="ftr" sz="quarter" idx="11"/>
          </p:nvPr>
        </p:nvSpPr>
        <p:spPr>
          <a:xfrm>
            <a:off x="804672" y="6227064"/>
            <a:ext cx="10588752" cy="320040"/>
          </a:xfrm>
        </p:spPr>
        <p:txBody>
          <a:bodyPr/>
          <a:lstStyle/>
          <a:p>
            <a:endParaRPr lang="en-GB"/>
          </a:p>
        </p:txBody>
      </p:sp>
      <p:sp>
        <p:nvSpPr>
          <p:cNvPr id="4" name="Slide Number Placeholder 3"/>
          <p:cNvSpPr>
            <a:spLocks noGrp="1"/>
          </p:cNvSpPr>
          <p:nvPr>
            <p:ph type="sldNum" sz="quarter" idx="12"/>
          </p:nvPr>
        </p:nvSpPr>
        <p:spPr>
          <a:xfrm>
            <a:off x="10469880" y="320040"/>
            <a:ext cx="914400" cy="320040"/>
          </a:xfrm>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36506545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4933E83-417A-4D46-B19A-16910B3CE94B}" type="datetimeFigureOut">
              <a:rPr lang="en-GB" smtClean="0"/>
              <a:t>10/08/2026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2791617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04672" y="320040"/>
            <a:ext cx="3657600" cy="320040"/>
          </a:xfrm>
        </p:spPr>
        <p:txBody>
          <a:bodyPr/>
          <a:lstStyle/>
          <a:p>
            <a:fld id="{44933E83-417A-4D46-B19A-16910B3CE94B}" type="datetimeFigureOut">
              <a:rPr lang="en-GB" smtClean="0"/>
              <a:t>10/08/2026</a:t>
            </a:fld>
            <a:endParaRPr lang="en-GB"/>
          </a:p>
        </p:txBody>
      </p:sp>
      <p:sp>
        <p:nvSpPr>
          <p:cNvPr id="6" name="Footer Placeholder 5"/>
          <p:cNvSpPr>
            <a:spLocks noGrp="1"/>
          </p:cNvSpPr>
          <p:nvPr>
            <p:ph type="ftr" sz="quarter" idx="11"/>
          </p:nvPr>
        </p:nvSpPr>
        <p:spPr>
          <a:xfrm>
            <a:off x="804672" y="6227064"/>
            <a:ext cx="5942203" cy="320040"/>
          </a:xfrm>
        </p:spPr>
        <p:txBody>
          <a:bodyPr/>
          <a:lstStyle/>
          <a:p>
            <a:endParaRPr lang="en-GB"/>
          </a:p>
        </p:txBody>
      </p:sp>
      <p:sp>
        <p:nvSpPr>
          <p:cNvPr id="7" name="Slide Number Placeholder 6"/>
          <p:cNvSpPr>
            <a:spLocks noGrp="1"/>
          </p:cNvSpPr>
          <p:nvPr>
            <p:ph type="sldNum" sz="quarter" idx="12"/>
          </p:nvPr>
        </p:nvSpPr>
        <p:spPr>
          <a:xfrm>
            <a:off x="5828377" y="320040"/>
            <a:ext cx="914400" cy="320040"/>
          </a:xfrm>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7520754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933E83-417A-4D46-B19A-16910B3CE94B}"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23306587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44933E83-417A-4D46-B19A-16910B3CE94B}" type="datetimeFigureOut">
              <a:rPr lang="en-GB" smtClean="0"/>
              <a:t>10/08/2026</a:t>
            </a:fld>
            <a:endParaRPr lang="en-GB"/>
          </a:p>
        </p:txBody>
      </p:sp>
      <p:sp>
        <p:nvSpPr>
          <p:cNvPr id="5" name="Footer Placeholder 4"/>
          <p:cNvSpPr>
            <a:spLocks noGrp="1"/>
          </p:cNvSpPr>
          <p:nvPr>
            <p:ph type="ftr" sz="quarter" idx="11"/>
          </p:nvPr>
        </p:nvSpPr>
        <p:spPr>
          <a:xfrm>
            <a:off x="804672" y="6227064"/>
            <a:ext cx="10588752" cy="320040"/>
          </a:xfrm>
        </p:spPr>
        <p:txBody>
          <a:body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5661787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44933E83-417A-4D46-B19A-16910B3CE94B}" type="datetimeFigureOut">
              <a:rPr lang="en-GB" smtClean="0"/>
              <a:t>10/08/2026</a:t>
            </a:fld>
            <a:endParaRPr lang="en-GB"/>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97C962EE-1155-49DA-A3A9-A3AE3EB7B291}" type="slidenum">
              <a:rPr lang="en-GB" smtClean="0"/>
              <a:t>‹#›</a:t>
            </a:fld>
            <a:endParaRPr lang="en-GB"/>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16151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933E83-417A-4D46-B19A-16910B3CE94B}"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29508156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4933E83-417A-4D46-B19A-16910B3CE94B}"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62EE-1155-49DA-A3A9-A3AE3EB7B291}" type="slidenum">
              <a:rPr lang="en-GB" smtClean="0"/>
              <a:t>‹#›</a:t>
            </a:fld>
            <a:endParaRPr lang="en-GB"/>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67590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4933E83-417A-4D46-B19A-16910B3CE94B}" type="datetimeFigureOut">
              <a:rPr lang="en-GB" smtClean="0"/>
              <a:t>10/08/2026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3765774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4933E83-417A-4D46-B19A-16910B3CE94B}" type="datetimeFigureOut">
              <a:rPr lang="en-GB" smtClean="0"/>
              <a:t>10/08/2026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27670850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4933E83-417A-4D46-B19A-16910B3CE94B}" type="datetimeFigureOut">
              <a:rPr lang="en-GB" smtClean="0"/>
              <a:t>10/08/2026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41531405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4933E83-417A-4D46-B19A-16910B3CE94B}" type="datetimeFigureOut">
              <a:rPr lang="en-GB" smtClean="0"/>
              <a:t>10/08/2026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243849745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4933E83-417A-4D46-B19A-16910B3CE94B}" type="datetimeFigureOut">
              <a:rPr lang="en-GB" smtClean="0"/>
              <a:t>10/08/2026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226861969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4933E83-417A-4D46-B19A-16910B3CE94B}" type="datetimeFigureOut">
              <a:rPr lang="en-GB" smtClean="0"/>
              <a:t>10/08/2026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17256723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933E83-417A-4D46-B19A-16910B3CE94B}"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112438746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933E83-417A-4D46-B19A-16910B3CE94B}"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421522039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4933E83-417A-4D46-B19A-16910B3CE94B}"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339484509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933E83-417A-4D46-B19A-16910B3CE94B}"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226509564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4933E83-417A-4D46-B19A-16910B3CE94B}"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388847847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4933E83-417A-4D46-B19A-16910B3CE94B}" type="datetimeFigureOut">
              <a:rPr lang="en-GB" smtClean="0"/>
              <a:t>10/08/2026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202447768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4933E83-417A-4D46-B19A-16910B3CE94B}" type="datetimeFigureOut">
              <a:rPr lang="en-GB" smtClean="0"/>
              <a:t>10/08/2026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1861030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4933E83-417A-4D46-B19A-16910B3CE94B}" type="datetimeFigureOut">
              <a:rPr lang="en-GB" smtClean="0"/>
              <a:t>10/08/2026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272538873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4933E83-417A-4D46-B19A-16910B3CE94B}" type="datetimeFigureOut">
              <a:rPr lang="en-GB" smtClean="0"/>
              <a:t>10/08/2026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3580439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933E83-417A-4D46-B19A-16910B3CE94B}" type="datetimeFigureOut">
              <a:rPr lang="en-GB" smtClean="0"/>
              <a:t>10/08/2026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244608380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4933E83-417A-4D46-B19A-16910B3CE94B}" type="datetimeFigureOut">
              <a:rPr lang="en-GB" smtClean="0"/>
              <a:t>10/08/2026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367978118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4933E83-417A-4D46-B19A-16910B3CE94B}"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180635703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4933E83-417A-4D46-B19A-16910B3CE94B}"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62EE-1155-49DA-A3A9-A3AE3EB7B291}"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0139769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4933E83-417A-4D46-B19A-16910B3CE94B}"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132924544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4933E83-417A-4D46-B19A-16910B3CE94B}"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62EE-1155-49DA-A3A9-A3AE3EB7B29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23001940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4933E83-417A-4D46-B19A-16910B3CE94B}"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200827507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933E83-417A-4D46-B19A-16910B3CE94B}"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327912154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933E83-417A-4D46-B19A-16910B3CE94B}"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346066341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4933E83-417A-4D46-B19A-16910B3CE94B}" type="datetimeFigureOut">
              <a:rPr lang="en-GB" smtClean="0"/>
              <a:t>10/08/2026</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418479308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933E83-417A-4D46-B19A-16910B3CE94B}"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361505078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04672" y="320040"/>
            <a:ext cx="3657600" cy="320040"/>
          </a:xfrm>
        </p:spPr>
        <p:txBody>
          <a:bodyPr/>
          <a:lstStyle/>
          <a:p>
            <a:fld id="{44933E83-417A-4D46-B19A-16910B3CE94B}" type="datetimeFigureOut">
              <a:rPr lang="en-GB" smtClean="0"/>
              <a:t>10/08/2026</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2329689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44933E83-417A-4D46-B19A-16910B3CE94B}" type="datetimeFigureOut">
              <a:rPr lang="en-GB" smtClean="0"/>
              <a:t>10/08/2026</a:t>
            </a:fld>
            <a:endParaRPr lang="en-GB"/>
          </a:p>
        </p:txBody>
      </p:sp>
      <p:sp>
        <p:nvSpPr>
          <p:cNvPr id="6" name="Footer Placeholder 5"/>
          <p:cNvSpPr>
            <a:spLocks noGrp="1"/>
          </p:cNvSpPr>
          <p:nvPr>
            <p:ph type="ftr" sz="quarter" idx="11"/>
          </p:nvPr>
        </p:nvSpPr>
        <p:spPr>
          <a:xfrm>
            <a:off x="804672" y="6227064"/>
            <a:ext cx="10588752" cy="320040"/>
          </a:xfrm>
        </p:spPr>
        <p:txBody>
          <a:bodyPr/>
          <a:lstStyle/>
          <a:p>
            <a:endParaRPr lang="en-GB"/>
          </a:p>
        </p:txBody>
      </p:sp>
      <p:sp>
        <p:nvSpPr>
          <p:cNvPr id="7" name="Slide Number Placeholder 6"/>
          <p:cNvSpPr>
            <a:spLocks noGrp="1"/>
          </p:cNvSpPr>
          <p:nvPr>
            <p:ph type="sldNum" sz="quarter" idx="12"/>
          </p:nvPr>
        </p:nvSpPr>
        <p:spPr>
          <a:xfrm>
            <a:off x="10469880" y="320040"/>
            <a:ext cx="914400" cy="320040"/>
          </a:xfrm>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178704339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44933E83-417A-4D46-B19A-16910B3CE94B}" type="datetimeFigureOut">
              <a:rPr lang="en-GB" smtClean="0"/>
              <a:t>10/08/2026</a:t>
            </a:fld>
            <a:endParaRPr lang="en-GB"/>
          </a:p>
        </p:txBody>
      </p:sp>
      <p:sp>
        <p:nvSpPr>
          <p:cNvPr id="8" name="Footer Placeholder 7"/>
          <p:cNvSpPr>
            <a:spLocks noGrp="1"/>
          </p:cNvSpPr>
          <p:nvPr>
            <p:ph type="ftr" sz="quarter" idx="11"/>
          </p:nvPr>
        </p:nvSpPr>
        <p:spPr>
          <a:xfrm>
            <a:off x="804672" y="6227064"/>
            <a:ext cx="10588752" cy="320040"/>
          </a:xfrm>
        </p:spPr>
        <p:txBody>
          <a:bodyPr/>
          <a:lstStyle/>
          <a:p>
            <a:endParaRPr lang="en-GB"/>
          </a:p>
        </p:txBody>
      </p:sp>
      <p:sp>
        <p:nvSpPr>
          <p:cNvPr id="9" name="Slide Number Placeholder 8"/>
          <p:cNvSpPr>
            <a:spLocks noGrp="1"/>
          </p:cNvSpPr>
          <p:nvPr>
            <p:ph type="sldNum" sz="quarter" idx="12"/>
          </p:nvPr>
        </p:nvSpPr>
        <p:spPr>
          <a:xfrm>
            <a:off x="10469880" y="320040"/>
            <a:ext cx="914400" cy="320040"/>
          </a:xfrm>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47041266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4933E83-417A-4D46-B19A-16910B3CE94B}" type="datetimeFigureOut">
              <a:rPr lang="en-GB" smtClean="0"/>
              <a:t>10/08/2026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317362716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4933E83-417A-4D46-B19A-16910B3CE94B}" type="datetimeFigureOut">
              <a:rPr lang="en-GB" smtClean="0"/>
              <a:t>10/08/2026</a:t>
            </a:fld>
            <a:endParaRPr lang="en-GB"/>
          </a:p>
        </p:txBody>
      </p:sp>
      <p:sp>
        <p:nvSpPr>
          <p:cNvPr id="3" name="Footer Placeholder 2"/>
          <p:cNvSpPr>
            <a:spLocks noGrp="1"/>
          </p:cNvSpPr>
          <p:nvPr>
            <p:ph type="ftr" sz="quarter" idx="11"/>
          </p:nvPr>
        </p:nvSpPr>
        <p:spPr>
          <a:xfrm>
            <a:off x="804672" y="6227064"/>
            <a:ext cx="10588752" cy="320040"/>
          </a:xfrm>
        </p:spPr>
        <p:txBody>
          <a:bodyPr/>
          <a:lstStyle/>
          <a:p>
            <a:endParaRPr lang="en-GB"/>
          </a:p>
        </p:txBody>
      </p:sp>
      <p:sp>
        <p:nvSpPr>
          <p:cNvPr id="4" name="Slide Number Placeholder 3"/>
          <p:cNvSpPr>
            <a:spLocks noGrp="1"/>
          </p:cNvSpPr>
          <p:nvPr>
            <p:ph type="sldNum" sz="quarter" idx="12"/>
          </p:nvPr>
        </p:nvSpPr>
        <p:spPr>
          <a:xfrm>
            <a:off x="10469880" y="320040"/>
            <a:ext cx="914400" cy="320040"/>
          </a:xfrm>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254364832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4933E83-417A-4D46-B19A-16910B3CE94B}" type="datetimeFigureOut">
              <a:rPr lang="en-GB" smtClean="0"/>
              <a:t>10/08/2026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426278549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04672" y="320040"/>
            <a:ext cx="3657600" cy="320040"/>
          </a:xfrm>
        </p:spPr>
        <p:txBody>
          <a:bodyPr/>
          <a:lstStyle/>
          <a:p>
            <a:fld id="{44933E83-417A-4D46-B19A-16910B3CE94B}" type="datetimeFigureOut">
              <a:rPr lang="en-GB" smtClean="0"/>
              <a:t>10/08/2026</a:t>
            </a:fld>
            <a:endParaRPr lang="en-GB"/>
          </a:p>
        </p:txBody>
      </p:sp>
      <p:sp>
        <p:nvSpPr>
          <p:cNvPr id="6" name="Footer Placeholder 5"/>
          <p:cNvSpPr>
            <a:spLocks noGrp="1"/>
          </p:cNvSpPr>
          <p:nvPr>
            <p:ph type="ftr" sz="quarter" idx="11"/>
          </p:nvPr>
        </p:nvSpPr>
        <p:spPr>
          <a:xfrm>
            <a:off x="804672" y="6227064"/>
            <a:ext cx="5942203" cy="320040"/>
          </a:xfrm>
        </p:spPr>
        <p:txBody>
          <a:bodyPr/>
          <a:lstStyle/>
          <a:p>
            <a:endParaRPr lang="en-GB"/>
          </a:p>
        </p:txBody>
      </p:sp>
      <p:sp>
        <p:nvSpPr>
          <p:cNvPr id="7" name="Slide Number Placeholder 6"/>
          <p:cNvSpPr>
            <a:spLocks noGrp="1"/>
          </p:cNvSpPr>
          <p:nvPr>
            <p:ph type="sldNum" sz="quarter" idx="12"/>
          </p:nvPr>
        </p:nvSpPr>
        <p:spPr>
          <a:xfrm>
            <a:off x="5828377" y="320040"/>
            <a:ext cx="914400" cy="320040"/>
          </a:xfrm>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134105216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933E83-417A-4D46-B19A-16910B3CE94B}"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114444653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44933E83-417A-4D46-B19A-16910B3CE94B}" type="datetimeFigureOut">
              <a:rPr lang="en-GB" smtClean="0"/>
              <a:t>10/08/2026</a:t>
            </a:fld>
            <a:endParaRPr lang="en-GB"/>
          </a:p>
        </p:txBody>
      </p:sp>
      <p:sp>
        <p:nvSpPr>
          <p:cNvPr id="5" name="Footer Placeholder 4"/>
          <p:cNvSpPr>
            <a:spLocks noGrp="1"/>
          </p:cNvSpPr>
          <p:nvPr>
            <p:ph type="ftr" sz="quarter" idx="11"/>
          </p:nvPr>
        </p:nvSpPr>
        <p:spPr>
          <a:xfrm>
            <a:off x="804672" y="6227064"/>
            <a:ext cx="10588752" cy="320040"/>
          </a:xfrm>
        </p:spPr>
        <p:txBody>
          <a:body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206963339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4933E83-417A-4D46-B19A-16910B3CE94B}" type="datetimeFigureOut">
              <a:rPr lang="en-GB" smtClean="0"/>
              <a:t>10/08/2026</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174109575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933E83-417A-4D46-B19A-16910B3CE94B}"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137830599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04672" y="320040"/>
            <a:ext cx="3657600" cy="320040"/>
          </a:xfrm>
        </p:spPr>
        <p:txBody>
          <a:bodyPr/>
          <a:lstStyle/>
          <a:p>
            <a:fld id="{44933E83-417A-4D46-B19A-16910B3CE94B}" type="datetimeFigureOut">
              <a:rPr lang="en-GB" smtClean="0"/>
              <a:t>10/08/2026</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422356005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44933E83-417A-4D46-B19A-16910B3CE94B}" type="datetimeFigureOut">
              <a:rPr lang="en-GB" smtClean="0"/>
              <a:t>10/08/2026</a:t>
            </a:fld>
            <a:endParaRPr lang="en-GB"/>
          </a:p>
        </p:txBody>
      </p:sp>
      <p:sp>
        <p:nvSpPr>
          <p:cNvPr id="6" name="Footer Placeholder 5"/>
          <p:cNvSpPr>
            <a:spLocks noGrp="1"/>
          </p:cNvSpPr>
          <p:nvPr>
            <p:ph type="ftr" sz="quarter" idx="11"/>
          </p:nvPr>
        </p:nvSpPr>
        <p:spPr>
          <a:xfrm>
            <a:off x="804672" y="6227064"/>
            <a:ext cx="10588752" cy="320040"/>
          </a:xfrm>
        </p:spPr>
        <p:txBody>
          <a:bodyPr/>
          <a:lstStyle/>
          <a:p>
            <a:endParaRPr lang="en-GB"/>
          </a:p>
        </p:txBody>
      </p:sp>
      <p:sp>
        <p:nvSpPr>
          <p:cNvPr id="7" name="Slide Number Placeholder 6"/>
          <p:cNvSpPr>
            <a:spLocks noGrp="1"/>
          </p:cNvSpPr>
          <p:nvPr>
            <p:ph type="sldNum" sz="quarter" idx="12"/>
          </p:nvPr>
        </p:nvSpPr>
        <p:spPr>
          <a:xfrm>
            <a:off x="10469880" y="320040"/>
            <a:ext cx="914400" cy="320040"/>
          </a:xfrm>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307000631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44933E83-417A-4D46-B19A-16910B3CE94B}" type="datetimeFigureOut">
              <a:rPr lang="en-GB" smtClean="0"/>
              <a:t>10/08/2026</a:t>
            </a:fld>
            <a:endParaRPr lang="en-GB"/>
          </a:p>
        </p:txBody>
      </p:sp>
      <p:sp>
        <p:nvSpPr>
          <p:cNvPr id="8" name="Footer Placeholder 7"/>
          <p:cNvSpPr>
            <a:spLocks noGrp="1"/>
          </p:cNvSpPr>
          <p:nvPr>
            <p:ph type="ftr" sz="quarter" idx="11"/>
          </p:nvPr>
        </p:nvSpPr>
        <p:spPr>
          <a:xfrm>
            <a:off x="804672" y="6227064"/>
            <a:ext cx="10588752" cy="320040"/>
          </a:xfrm>
        </p:spPr>
        <p:txBody>
          <a:bodyPr/>
          <a:lstStyle/>
          <a:p>
            <a:endParaRPr lang="en-GB"/>
          </a:p>
        </p:txBody>
      </p:sp>
      <p:sp>
        <p:nvSpPr>
          <p:cNvPr id="9" name="Slide Number Placeholder 8"/>
          <p:cNvSpPr>
            <a:spLocks noGrp="1"/>
          </p:cNvSpPr>
          <p:nvPr>
            <p:ph type="sldNum" sz="quarter" idx="12"/>
          </p:nvPr>
        </p:nvSpPr>
        <p:spPr>
          <a:xfrm>
            <a:off x="10469880" y="320040"/>
            <a:ext cx="914400" cy="320040"/>
          </a:xfrm>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127878034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4933E83-417A-4D46-B19A-16910B3CE94B}" type="datetimeFigureOut">
              <a:rPr lang="en-GB" smtClean="0"/>
              <a:t>10/08/2026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236980708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4933E83-417A-4D46-B19A-16910B3CE94B}" type="datetimeFigureOut">
              <a:rPr lang="en-GB" smtClean="0"/>
              <a:t>10/08/2026</a:t>
            </a:fld>
            <a:endParaRPr lang="en-GB"/>
          </a:p>
        </p:txBody>
      </p:sp>
      <p:sp>
        <p:nvSpPr>
          <p:cNvPr id="3" name="Footer Placeholder 2"/>
          <p:cNvSpPr>
            <a:spLocks noGrp="1"/>
          </p:cNvSpPr>
          <p:nvPr>
            <p:ph type="ftr" sz="quarter" idx="11"/>
          </p:nvPr>
        </p:nvSpPr>
        <p:spPr>
          <a:xfrm>
            <a:off x="804672" y="6227064"/>
            <a:ext cx="10588752" cy="320040"/>
          </a:xfrm>
        </p:spPr>
        <p:txBody>
          <a:bodyPr/>
          <a:lstStyle/>
          <a:p>
            <a:endParaRPr lang="en-GB"/>
          </a:p>
        </p:txBody>
      </p:sp>
      <p:sp>
        <p:nvSpPr>
          <p:cNvPr id="4" name="Slide Number Placeholder 3"/>
          <p:cNvSpPr>
            <a:spLocks noGrp="1"/>
          </p:cNvSpPr>
          <p:nvPr>
            <p:ph type="sldNum" sz="quarter" idx="12"/>
          </p:nvPr>
        </p:nvSpPr>
        <p:spPr>
          <a:xfrm>
            <a:off x="10469880" y="320040"/>
            <a:ext cx="914400" cy="320040"/>
          </a:xfrm>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402141010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4933E83-417A-4D46-B19A-16910B3CE94B}" type="datetimeFigureOut">
              <a:rPr lang="en-GB" smtClean="0"/>
              <a:t>10/08/2026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113072212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04672" y="320040"/>
            <a:ext cx="3657600" cy="320040"/>
          </a:xfrm>
        </p:spPr>
        <p:txBody>
          <a:bodyPr/>
          <a:lstStyle/>
          <a:p>
            <a:fld id="{44933E83-417A-4D46-B19A-16910B3CE94B}" type="datetimeFigureOut">
              <a:rPr lang="en-GB" smtClean="0"/>
              <a:t>10/08/2026</a:t>
            </a:fld>
            <a:endParaRPr lang="en-GB"/>
          </a:p>
        </p:txBody>
      </p:sp>
      <p:sp>
        <p:nvSpPr>
          <p:cNvPr id="6" name="Footer Placeholder 5"/>
          <p:cNvSpPr>
            <a:spLocks noGrp="1"/>
          </p:cNvSpPr>
          <p:nvPr>
            <p:ph type="ftr" sz="quarter" idx="11"/>
          </p:nvPr>
        </p:nvSpPr>
        <p:spPr>
          <a:xfrm>
            <a:off x="804672" y="6227064"/>
            <a:ext cx="5942203" cy="320040"/>
          </a:xfrm>
        </p:spPr>
        <p:txBody>
          <a:bodyPr/>
          <a:lstStyle/>
          <a:p>
            <a:endParaRPr lang="en-GB"/>
          </a:p>
        </p:txBody>
      </p:sp>
      <p:sp>
        <p:nvSpPr>
          <p:cNvPr id="7" name="Slide Number Placeholder 6"/>
          <p:cNvSpPr>
            <a:spLocks noGrp="1"/>
          </p:cNvSpPr>
          <p:nvPr>
            <p:ph type="sldNum" sz="quarter" idx="12"/>
          </p:nvPr>
        </p:nvSpPr>
        <p:spPr>
          <a:xfrm>
            <a:off x="5828377" y="320040"/>
            <a:ext cx="914400" cy="320040"/>
          </a:xfrm>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131615693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933E83-417A-4D46-B19A-16910B3CE94B}"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414335385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44933E83-417A-4D46-B19A-16910B3CE94B}" type="datetimeFigureOut">
              <a:rPr lang="en-GB" smtClean="0"/>
              <a:t>10/08/2026</a:t>
            </a:fld>
            <a:endParaRPr lang="en-GB"/>
          </a:p>
        </p:txBody>
      </p:sp>
      <p:sp>
        <p:nvSpPr>
          <p:cNvPr id="5" name="Footer Placeholder 4"/>
          <p:cNvSpPr>
            <a:spLocks noGrp="1"/>
          </p:cNvSpPr>
          <p:nvPr>
            <p:ph type="ftr" sz="quarter" idx="11"/>
          </p:nvPr>
        </p:nvSpPr>
        <p:spPr>
          <a:xfrm>
            <a:off x="804672" y="6227064"/>
            <a:ext cx="10588752" cy="320040"/>
          </a:xfrm>
        </p:spPr>
        <p:txBody>
          <a:body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9214588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Layout" Target="../slideLayouts/slideLayout35.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17" Type="http://schemas.openxmlformats.org/officeDocument/2006/relationships/theme" Target="../theme/theme3.xml"/><Relationship Id="rId2" Type="http://schemas.openxmlformats.org/officeDocument/2006/relationships/slideLayout" Target="../slideLayouts/slideLayout24.xml"/><Relationship Id="rId16" Type="http://schemas.openxmlformats.org/officeDocument/2006/relationships/slideLayout" Target="../slideLayouts/slideLayout38.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5" Type="http://schemas.openxmlformats.org/officeDocument/2006/relationships/slideLayout" Target="../slideLayouts/slideLayout3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slideLayout" Target="../slideLayouts/slideLayout36.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6.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theme" Target="../theme/theme4.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7.xml"/><Relationship Id="rId3" Type="http://schemas.openxmlformats.org/officeDocument/2006/relationships/slideLayout" Target="../slideLayouts/slideLayout52.xml"/><Relationship Id="rId7" Type="http://schemas.openxmlformats.org/officeDocument/2006/relationships/slideLayout" Target="../slideLayouts/slideLayout56.xml"/><Relationship Id="rId12" Type="http://schemas.openxmlformats.org/officeDocument/2006/relationships/theme" Target="../theme/theme5.xml"/><Relationship Id="rId2" Type="http://schemas.openxmlformats.org/officeDocument/2006/relationships/slideLayout" Target="../slideLayouts/slideLayout51.xml"/><Relationship Id="rId1" Type="http://schemas.openxmlformats.org/officeDocument/2006/relationships/slideLayout" Target="../slideLayouts/slideLayout50.xml"/><Relationship Id="rId6" Type="http://schemas.openxmlformats.org/officeDocument/2006/relationships/slideLayout" Target="../slideLayouts/slideLayout55.xml"/><Relationship Id="rId11" Type="http://schemas.openxmlformats.org/officeDocument/2006/relationships/slideLayout" Target="../slideLayouts/slideLayout60.xml"/><Relationship Id="rId5" Type="http://schemas.openxmlformats.org/officeDocument/2006/relationships/slideLayout" Target="../slideLayouts/slideLayout54.xml"/><Relationship Id="rId10" Type="http://schemas.openxmlformats.org/officeDocument/2006/relationships/slideLayout" Target="../slideLayouts/slideLayout59.xml"/><Relationship Id="rId4" Type="http://schemas.openxmlformats.org/officeDocument/2006/relationships/slideLayout" Target="../slideLayouts/slideLayout53.xml"/><Relationship Id="rId9" Type="http://schemas.openxmlformats.org/officeDocument/2006/relationships/slideLayout" Target="../slideLayouts/slideLayout5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6</a:t>
            </a:r>
          </a:p>
          <a:p>
            <a:pPr lvl="6"/>
            <a:r>
              <a:rPr lang="en-US" dirty="0"/>
              <a:t>7</a:t>
            </a:r>
          </a:p>
          <a:p>
            <a:pPr lvl="7"/>
            <a:r>
              <a:rPr lang="en-US" dirty="0"/>
              <a:t>8</a:t>
            </a:r>
          </a:p>
          <a:p>
            <a:pPr lvl="8"/>
            <a:r>
              <a:rPr lang="en-US" dirty="0"/>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4933E83-417A-4D46-B19A-16910B3CE94B}" type="datetimeFigureOut">
              <a:rPr lang="en-GB" smtClean="0"/>
              <a:t>10/08/2026</a:t>
            </a:fld>
            <a:endParaRPr lang="en-GB"/>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97C962EE-1155-49DA-A3A9-A3AE3EB7B291}" type="slidenum">
              <a:rPr lang="en-GB" smtClean="0"/>
              <a:t>‹#›</a:t>
            </a:fld>
            <a:endParaRPr lang="en-GB"/>
          </a:p>
        </p:txBody>
      </p:sp>
    </p:spTree>
    <p:extLst>
      <p:ext uri="{BB962C8B-B14F-4D97-AF65-F5344CB8AC3E}">
        <p14:creationId xmlns:p14="http://schemas.microsoft.com/office/powerpoint/2010/main" val="2521218812"/>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44933E83-417A-4D46-B19A-16910B3CE94B}" type="datetimeFigureOut">
              <a:rPr lang="en-GB" smtClean="0"/>
              <a:t>10/08/2026</a:t>
            </a:fld>
            <a:endParaRPr lang="en-GB"/>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97C962EE-1155-49DA-A3A9-A3AE3EB7B291}" type="slidenum">
              <a:rPr lang="en-GB" smtClean="0"/>
              <a:t>‹#›</a:t>
            </a:fld>
            <a:endParaRPr lang="en-GB"/>
          </a:p>
        </p:txBody>
      </p:sp>
    </p:spTree>
    <p:extLst>
      <p:ext uri="{BB962C8B-B14F-4D97-AF65-F5344CB8AC3E}">
        <p14:creationId xmlns:p14="http://schemas.microsoft.com/office/powerpoint/2010/main" val="2813804424"/>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4933E83-417A-4D46-B19A-16910B3CE94B}" type="datetimeFigureOut">
              <a:rPr lang="en-GB" smtClean="0"/>
              <a:t>10/08/2026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7C962EE-1155-49DA-A3A9-A3AE3EB7B291}" type="slidenum">
              <a:rPr lang="en-GB" smtClean="0"/>
              <a:t>‹#›</a:t>
            </a:fld>
            <a:endParaRPr lang="en-GB"/>
          </a:p>
        </p:txBody>
      </p:sp>
    </p:spTree>
    <p:extLst>
      <p:ext uri="{BB962C8B-B14F-4D97-AF65-F5344CB8AC3E}">
        <p14:creationId xmlns:p14="http://schemas.microsoft.com/office/powerpoint/2010/main" val="951178058"/>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 id="2147483768" r:id="rId12"/>
    <p:sldLayoutId id="2147483769" r:id="rId13"/>
    <p:sldLayoutId id="2147483770" r:id="rId14"/>
    <p:sldLayoutId id="2147483771" r:id="rId15"/>
    <p:sldLayoutId id="214748377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6</a:t>
            </a:r>
          </a:p>
          <a:p>
            <a:pPr lvl="6"/>
            <a:r>
              <a:rPr lang="en-US" dirty="0"/>
              <a:t>7</a:t>
            </a:r>
          </a:p>
          <a:p>
            <a:pPr lvl="7"/>
            <a:r>
              <a:rPr lang="en-US" dirty="0"/>
              <a:t>8</a:t>
            </a:r>
          </a:p>
          <a:p>
            <a:pPr lvl="8"/>
            <a:r>
              <a:rPr lang="en-US" dirty="0"/>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4933E83-417A-4D46-B19A-16910B3CE94B}" type="datetimeFigureOut">
              <a:rPr lang="en-GB" smtClean="0"/>
              <a:t>10/08/2026</a:t>
            </a:fld>
            <a:endParaRPr lang="en-GB"/>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97C962EE-1155-49DA-A3A9-A3AE3EB7B291}" type="slidenum">
              <a:rPr lang="en-GB" smtClean="0"/>
              <a:t>‹#›</a:t>
            </a:fld>
            <a:endParaRPr lang="en-GB"/>
          </a:p>
        </p:txBody>
      </p:sp>
    </p:spTree>
    <p:extLst>
      <p:ext uri="{BB962C8B-B14F-4D97-AF65-F5344CB8AC3E}">
        <p14:creationId xmlns:p14="http://schemas.microsoft.com/office/powerpoint/2010/main" val="461718868"/>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8" r:id="rId5"/>
    <p:sldLayoutId id="2147483779" r:id="rId6"/>
    <p:sldLayoutId id="2147483780" r:id="rId7"/>
    <p:sldLayoutId id="2147483781" r:id="rId8"/>
    <p:sldLayoutId id="2147483782" r:id="rId9"/>
    <p:sldLayoutId id="2147483783" r:id="rId10"/>
    <p:sldLayoutId id="2147483784"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6</a:t>
            </a:r>
          </a:p>
          <a:p>
            <a:pPr lvl="6"/>
            <a:r>
              <a:rPr lang="en-US" dirty="0"/>
              <a:t>7</a:t>
            </a:r>
          </a:p>
          <a:p>
            <a:pPr lvl="7"/>
            <a:r>
              <a:rPr lang="en-US" dirty="0"/>
              <a:t>8</a:t>
            </a:r>
          </a:p>
          <a:p>
            <a:pPr lvl="8"/>
            <a:r>
              <a:rPr lang="en-US" dirty="0"/>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4933E83-417A-4D46-B19A-16910B3CE94B}" type="datetimeFigureOut">
              <a:rPr lang="en-GB" smtClean="0"/>
              <a:t>10/08/2026</a:t>
            </a:fld>
            <a:endParaRPr lang="en-GB"/>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97C962EE-1155-49DA-A3A9-A3AE3EB7B291}" type="slidenum">
              <a:rPr lang="en-GB" smtClean="0"/>
              <a:t>‹#›</a:t>
            </a:fld>
            <a:endParaRPr lang="en-GB"/>
          </a:p>
        </p:txBody>
      </p:sp>
    </p:spTree>
    <p:extLst>
      <p:ext uri="{BB962C8B-B14F-4D97-AF65-F5344CB8AC3E}">
        <p14:creationId xmlns:p14="http://schemas.microsoft.com/office/powerpoint/2010/main" val="1466310123"/>
      </p:ext>
    </p:extLst>
  </p:cSld>
  <p:clrMap bg1="lt1" tx1="dk1" bg2="lt2" tx2="dk2" accent1="accent1" accent2="accent2" accent3="accent3" accent4="accent4" accent5="accent5" accent6="accent6" hlink="hlink" folHlink="folHlink"/>
  <p:sldLayoutIdLst>
    <p:sldLayoutId id="2147483786" r:id="rId1"/>
    <p:sldLayoutId id="2147483787" r:id="rId2"/>
    <p:sldLayoutId id="2147483788" r:id="rId3"/>
    <p:sldLayoutId id="2147483789" r:id="rId4"/>
    <p:sldLayoutId id="2147483790" r:id="rId5"/>
    <p:sldLayoutId id="2147483791" r:id="rId6"/>
    <p:sldLayoutId id="2147483792" r:id="rId7"/>
    <p:sldLayoutId id="2147483793" r:id="rId8"/>
    <p:sldLayoutId id="2147483794" r:id="rId9"/>
    <p:sldLayoutId id="2147483795" r:id="rId10"/>
    <p:sldLayoutId id="2147483796"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0.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1.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8" Type="http://schemas.openxmlformats.org/officeDocument/2006/relationships/hyperlink" Target="https://www.tandfonline.com/doi/pdf/10.1080/20473869.2025.2554819" TargetMode="External"/><Relationship Id="rId13" Type="http://schemas.openxmlformats.org/officeDocument/2006/relationships/hyperlink" Target="https://post.parliament.uk/research-briefings/post-pn-0519/" TargetMode="External"/><Relationship Id="rId3" Type="http://schemas.openxmlformats.org/officeDocument/2006/relationships/hyperlink" Target="https://www.researchgate.net/profile/Rhoda-Ajayi-2/publication/387730444_AI-POWERED_INNOVATIONS_FOR_MANAGING_COMPLEX_MENTAL_HEALTH_CONDITIONS_AND_ADDICTION_TREATMENTS/links/6779f80f894c552085430abe/AI-POWERED-INNOVATIONS-FOR-MANAGING-COMPLEX-MENTAL-HEALTH-CONDITIONS-AND-ADDICTION-TREATMENTS.pdf" TargetMode="External"/><Relationship Id="rId7" Type="http://schemas.openxmlformats.org/officeDocument/2006/relationships/hyperlink" Target="https://coreprescribingsolutions.co.uk/telehealth-medication-adherence/" TargetMode="External"/><Relationship Id="rId12" Type="http://schemas.openxmlformats.org/officeDocument/2006/relationships/hyperlink" Target="https://www.tandfonline.com/doi/pdf/10.2147/JMDH.S454903" TargetMode="External"/><Relationship Id="rId2" Type="http://schemas.openxmlformats.org/officeDocument/2006/relationships/hyperlink" Target="https://www.researchgate.net/profile/Esi-Aidoo/publication/390321913_Advancing_precision_medicine_and_health_education_for_chronic_disease_prevention_in_vulnerable_maternal_and_child_populations/links/67ea0b9449e91c0feacc840e/Advancing-precision-medicine-and-health-education-for-chronic-disease-prevention-in-vulnerable-maternal-and-child-populations.pdf" TargetMode="External"/><Relationship Id="rId1" Type="http://schemas.openxmlformats.org/officeDocument/2006/relationships/slideLayout" Target="../slideLayouts/slideLayout2.xml"/><Relationship Id="rId6" Type="http://schemas.openxmlformats.org/officeDocument/2006/relationships/hyperlink" Target="https://www.researchgate.net/profile/Ria-Saha-2/publication/370714654_Community_participation_and_stakeholder_engagement_in_determining_health_service_coverage_A_systematic_review_and_framework_synthesis_to_assess_effectiveness/links/645f6a50434e26474fe4a0ad/Community-participation-and-stakeholder-engagement-in-determining-health-service-coverage-A-systematic-review-and-framework-synthesis-to-assess-effectiveness.pdf?origin=journalDetail&amp;_tp=eyJwYWdlIjoiam91cm5hbERldGFpbCJ9" TargetMode="External"/><Relationship Id="rId11" Type="http://schemas.openxmlformats.org/officeDocument/2006/relationships/hyperlink" Target="https://www.akto.io/blog/ai-governance-framework" TargetMode="External"/><Relationship Id="rId5" Type="http://schemas.openxmlformats.org/officeDocument/2006/relationships/hyperlink" Target="https://www.frontiersin.org/journals/digital-health/articles/10.3389/fdgth.2025.1664345/pdf" TargetMode="External"/><Relationship Id="rId15" Type="http://schemas.openxmlformats.org/officeDocument/2006/relationships/hyperlink" Target="https://www.researchgate.net/profile/Ilaha-Aliyeva-3/publication/399796120_Communication_Methodology_and_Mutual_Exchange/links/6968df795cc49c35ce7def7f/Communication-Methodology-and-Mutual-Exchange.pdf#page=385" TargetMode="External"/><Relationship Id="rId10" Type="http://schemas.openxmlformats.org/officeDocument/2006/relationships/hyperlink" Target="https://bbrfoundation.org/content/positive-phase-3-test-rapid-acting-oral-medicine-postpartum-depression" TargetMode="External"/><Relationship Id="rId4" Type="http://schemas.openxmlformats.org/officeDocument/2006/relationships/hyperlink" Target="https://assets.cureus.com/uploads/review_article/pdf/353315/20250606-110762-peu2so.pdf" TargetMode="External"/><Relationship Id="rId9" Type="http://schemas.openxmlformats.org/officeDocument/2006/relationships/hyperlink" Target="https://medium.com/@amandabaptiste_61605/digital-skills-vs-digital-literacy-bee3269f706a" TargetMode="External"/><Relationship Id="rId14" Type="http://schemas.openxmlformats.org/officeDocument/2006/relationships/hyperlink" Target="https://www.careexpand.com/blog/www-careexpand-com-blog-comprehensive-telemedicine-integration-with-ai-for-predictive-healthcare-enhancing-patient-care-with-artificial-intelligence" TargetMode="External"/></Relationships>
</file>

<file path=ppt/slides/_rels/slide45.xml.rels><?xml version="1.0" encoding="UTF-8" standalone="yes"?>
<Relationships xmlns="http://schemas.openxmlformats.org/package/2006/relationships"><Relationship Id="rId8" Type="http://schemas.openxmlformats.org/officeDocument/2006/relationships/hyperlink" Target="https://www.mdpi.com/2075-4418/14/9/865" TargetMode="External"/><Relationship Id="rId13" Type="http://schemas.openxmlformats.org/officeDocument/2006/relationships/hyperlink" Target="https://edfprojects.ori.org/technology_and_parenting_challenges_and_opportunities.pdf" TargetMode="External"/><Relationship Id="rId3" Type="http://schemas.openxmlformats.org/officeDocument/2006/relationships/hyperlink" Target="https://pmc.ncbi.nlm.nih.gov/articles/PMC8976222/" TargetMode="External"/><Relationship Id="rId7" Type="http://schemas.openxmlformats.org/officeDocument/2006/relationships/hyperlink" Target="https://www.tandfonline.com/doi/pdf/10.1080/17434440.2023.2280686" TargetMode="External"/><Relationship Id="rId12" Type="http://schemas.openxmlformats.org/officeDocument/2006/relationships/hyperlink" Target="https://emerj.com/artificial-intelligence-in-telemedicine-and-telehealth/" TargetMode="External"/><Relationship Id="rId2" Type="http://schemas.openxmlformats.org/officeDocument/2006/relationships/hyperlink" Target="https://link.springer.com/content/pdf/10.1186/1471-2296-10-7.pdf" TargetMode="External"/><Relationship Id="rId1" Type="http://schemas.openxmlformats.org/officeDocument/2006/relationships/slideLayout" Target="../slideLayouts/slideLayout2.xml"/><Relationship Id="rId6" Type="http://schemas.openxmlformats.org/officeDocument/2006/relationships/hyperlink" Target="https://www.cliniindia.com/ethical-considerations-in-clinical-research/" TargetMode="External"/><Relationship Id="rId11" Type="http://schemas.openxmlformats.org/officeDocument/2006/relationships/hyperlink" Target="https://elitekingwood.com/postpartum-depression-signs/" TargetMode="External"/><Relationship Id="rId5" Type="http://schemas.openxmlformats.org/officeDocument/2006/relationships/hyperlink" Target="https://health.clevelandclinic.org/ai-in-healthcare" TargetMode="External"/><Relationship Id="rId10" Type="http://schemas.openxmlformats.org/officeDocument/2006/relationships/hyperlink" Target="https://www.tandfonline.com/doi/pdf/10.2147/JHL.S553748" TargetMode="External"/><Relationship Id="rId4" Type="http://schemas.openxmlformats.org/officeDocument/2006/relationships/hyperlink" Target="https://www.chrmp.com/benefits-of-employee-training/" TargetMode="External"/><Relationship Id="rId9" Type="http://schemas.openxmlformats.org/officeDocument/2006/relationships/hyperlink" Target="https://www.researchgate.net/profile/Diyaolu-Christianah/publication/391657545_Multi-agent_AI_Systems_for_Adaptive_Culturally-Concordant_Care_Routing_in_Postpartum_Depression_Across_Medicaid-_Dependent_Populations/links/6821500560241d51402929c2/Multi-agent-AI-Systems-for-Adaptive-Culturally-Concordant-Care-Routing-in-Postpartum-Depression-Across-Medicaid-Dependent-Populations.pdf" TargetMode="External"/></Relationships>
</file>

<file path=ppt/slides/_rels/slide46.xml.rels><?xml version="1.0" encoding="UTF-8" standalone="yes"?>
<Relationships xmlns="http://schemas.openxmlformats.org/package/2006/relationships"><Relationship Id="rId8" Type="http://schemas.openxmlformats.org/officeDocument/2006/relationships/hyperlink" Target="https://www.pacttraining.co.uk/wp-content/uploads/2023/04/21tlchild14101.pdf" TargetMode="External"/><Relationship Id="rId13" Type="http://schemas.openxmlformats.org/officeDocument/2006/relationships/hyperlink" Target="https://hospitaltimes.co.uk/nhs-level-up/" TargetMode="External"/><Relationship Id="rId18" Type="http://schemas.openxmlformats.org/officeDocument/2006/relationships/hyperlink" Target="https://www.leewayhertz.com/ai-in-telemedicine/" TargetMode="External"/><Relationship Id="rId3" Type="http://schemas.openxmlformats.org/officeDocument/2006/relationships/hyperlink" Target="https://www.research.unipd.it/bitstream/11577/3601138/2/PhD%20Thesis%20Fietta%20final.pdf" TargetMode="External"/><Relationship Id="rId7" Type="http://schemas.openxmlformats.org/officeDocument/2006/relationships/hyperlink" Target="https://pmc.ncbi.nlm.nih.gov/articles/PMC9702784/pdf/11920_2022_Article_1392.pdf" TargetMode="External"/><Relationship Id="rId12" Type="http://schemas.openxmlformats.org/officeDocument/2006/relationships/hyperlink" Target="https://www.hhmglobal.com/industry-updates/press-releases/uc-davis-health-and-biointellisense-form-strategic-collaboration-to-advance-continuous-remote-care-models-for-in-hospital-to-home-monitoring" TargetMode="External"/><Relationship Id="rId17" Type="http://schemas.openxmlformats.org/officeDocument/2006/relationships/hyperlink" Target="https://pdfs.semanticscholar.org/1e83/3ba47daa4af86dc105cd44391f729f035c1b.pdf" TargetMode="External"/><Relationship Id="rId2" Type="http://schemas.openxmlformats.org/officeDocument/2006/relationships/hyperlink" Target="https://www.cambridge.org/core/services/aop-cambridge-core/content/view/1342C24F368FB2953C342AFF875E04A6/S0954579423000354a.pdf/div-class-title-father-contribution-to-human-resilience-div.pdf" TargetMode="External"/><Relationship Id="rId16" Type="http://schemas.openxmlformats.org/officeDocument/2006/relationships/hyperlink" Target="https://journals.plos.org/digitalhealth/article/file?id=10.1371/journal.pdig.0000903&amp;type=printable" TargetMode="External"/><Relationship Id="rId1" Type="http://schemas.openxmlformats.org/officeDocument/2006/relationships/slideLayout" Target="../slideLayouts/slideLayout2.xml"/><Relationship Id="rId6" Type="http://schemas.openxmlformats.org/officeDocument/2006/relationships/hyperlink" Target="https://pmc.ncbi.nlm.nih.gov/articles/PMC10940237/pdf/tpp_23.127.pdf" TargetMode="External"/><Relationship Id="rId11" Type="http://schemas.openxmlformats.org/officeDocument/2006/relationships/hyperlink" Target="https://www.healthline.com/health-news/perinatal-depression-suicide-risk" TargetMode="External"/><Relationship Id="rId5" Type="http://schemas.openxmlformats.org/officeDocument/2006/relationships/hyperlink" Target="https://www.frontiersin.org/journals/medicine/articles/10.3389/fmed.2021.646506/full" TargetMode="External"/><Relationship Id="rId15" Type="http://schemas.openxmlformats.org/officeDocument/2006/relationships/hyperlink" Target="https://www.frontiersin.org/journals/public-health/articles/10.3389/fpubh.2026.1752484/pdf" TargetMode="External"/><Relationship Id="rId10" Type="http://schemas.openxmlformats.org/officeDocument/2006/relationships/hyperlink" Target="https://www.hcahealthcare.co.uk/services/departments/maternity/our-maternity-services/consultant-led-delivery" TargetMode="External"/><Relationship Id="rId4" Type="http://schemas.openxmlformats.org/officeDocument/2006/relationships/hyperlink" Target="https://www.researchgate.net/profile/Ernest-Chianumba/publication/391704372_Advances_in_digital_diagnostics_and_virtual_care_platforms_for_primary_healthcare_delivery_in_West_Africa/links/6824b4098a76251f22e1c01c/Advances-in-digital-diagnostics-and-virtual-care-platforms-for-primary-healthcare-delivery-in-West-Africa.pdf" TargetMode="External"/><Relationship Id="rId9" Type="http://schemas.openxmlformats.org/officeDocument/2006/relationships/hyperlink" Target="https://www.incrementors.com/blog/how-digital-marketing-can-benefit-from-gdpr/" TargetMode="External"/><Relationship Id="rId14" Type="http://schemas.openxmlformats.org/officeDocument/2006/relationships/hyperlink" Target="https://www.idagent.com/blog/data-breach-duplicate/" TargetMode="External"/></Relationships>
</file>

<file path=ppt/slides/_rels/slide47.xml.rels><?xml version="1.0" encoding="UTF-8" standalone="yes"?>
<Relationships xmlns="http://schemas.openxmlformats.org/package/2006/relationships"><Relationship Id="rId8" Type="http://schemas.openxmlformats.org/officeDocument/2006/relationships/hyperlink" Target="https://www.mdpi.com/2077-0383/14/7/2418" TargetMode="External"/><Relationship Id="rId13" Type="http://schemas.openxmlformats.org/officeDocument/2006/relationships/hyperlink" Target="https://www.nationalhealthexecutive.com/articles/ai-improving-efficiency-and-patient-care" TargetMode="External"/><Relationship Id="rId18" Type="http://schemas.openxmlformats.org/officeDocument/2006/relationships/hyperlink" Target="https://d1wqtxts1xzle7.cloudfront.net/124803169/Mindful_of_machines-libre.pdf?1759167106=&amp;response-content-disposition=inline;+filename%3DMental_Health_AI_Rights_and_the_Role_for.pdf&amp;Expires=1785496120&amp;Signature=VPjpxGCJLTt0P778tb0FCCZXuVNNCJILE~zdxg15tNjW5XENSPx~LnH3rgHxeCCO0uMrIVClTjtKkGhbrYCJowEQ1z5I9KXJHBSg2Wo01~TST7PaAW~BmreptdbUzOeh1I7~V5ItQHCkw3IkqEp3M2E2yRhPMoJ-EKV4QEt3tBiN-CS8vwCiWqPzdk2okiOMeJHHiE0WLgRjUdTTFalTf0G2OJXJUBsFaVkKs-~Eie6PVNVP5PA~aprbUVMuKEbkTLX~D5YnN2uBEtNzQKdLuEwfa0oAwEReuJdubNkzM8nSqMepKYgGQ1baAoUtJ-9hiebeKproqQTKM6laHzucdg__&amp;Key-Pair-Id=APKAJLOHF5GGSLRBV4ZA" TargetMode="External"/><Relationship Id="rId3" Type="http://schemas.openxmlformats.org/officeDocument/2006/relationships/hyperlink" Target="https://www.ctienviro.com/workforce-development-programs599d03e0" TargetMode="External"/><Relationship Id="rId21" Type="http://schemas.openxmlformats.org/officeDocument/2006/relationships/hyperlink" Target="https://pernicious-anaemia-society.org/pernicious-anaemia/new-nice-guidelines/" TargetMode="External"/><Relationship Id="rId7" Type="http://schemas.openxmlformats.org/officeDocument/2006/relationships/hyperlink" Target="https://www.mdpi.com/2224-2708/13/4/44" TargetMode="External"/><Relationship Id="rId12" Type="http://schemas.openxmlformats.org/officeDocument/2006/relationships/hyperlink" Target="https://journals.sagepub.com/doi/pdf/10.1177/20552076231211551" TargetMode="External"/><Relationship Id="rId17" Type="http://schemas.openxmlformats.org/officeDocument/2006/relationships/hyperlink" Target="https://journals.plos.org/plosone/article/file?id=10.1371/journal.pone.0323378&amp;type=printable" TargetMode="External"/><Relationship Id="rId2" Type="http://schemas.openxmlformats.org/officeDocument/2006/relationships/hyperlink" Target="https://www.frontiersin.org/journals/medicine/articles/10.3389/fmed.2024.1379852/pdf" TargetMode="External"/><Relationship Id="rId16" Type="http://schemas.openxmlformats.org/officeDocument/2006/relationships/hyperlink" Target="https://stpsupport.nice.org.uk/perinatal-mental-health/index.html" TargetMode="External"/><Relationship Id="rId20" Type="http://schemas.openxmlformats.org/officeDocument/2006/relationships/hyperlink" Target="https://www.ons.gov.uk/peoplepopulationandcommunity/birthsdeathsandmarriages/conceptionandfertilityrates/bulletins/childbearingforwomenbornindifferentyearsenglandandwales/2023" TargetMode="External"/><Relationship Id="rId1" Type="http://schemas.openxmlformats.org/officeDocument/2006/relationships/slideLayout" Target="../slideLayouts/slideLayout2.xml"/><Relationship Id="rId6" Type="http://schemas.openxmlformats.org/officeDocument/2006/relationships/hyperlink" Target="https://www.mdpi.com/2076-3417/16/3/1511" TargetMode="External"/><Relationship Id="rId11" Type="http://schemas.openxmlformats.org/officeDocument/2006/relationships/hyperlink" Target="https://thecenterforimplementation.com/toolbox/what-is-the-theoretical-domains-framework" TargetMode="External"/><Relationship Id="rId24" Type="http://schemas.openxmlformats.org/officeDocument/2006/relationships/hyperlink" Target="https://elearning.rcgp.org.uk/mod/book/tool/print/index.php?id=13115&amp;chapterid=606" TargetMode="External"/><Relationship Id="rId5" Type="http://schemas.openxmlformats.org/officeDocument/2006/relationships/hyperlink" Target="https://www.researchgate.net/profile/Olu-Mbanugo/publication/389262394_AI-Enhanced_Telemedicine_A_Common-Sense_Approach_to_Chronic_Disease_Management_and_a_Tool_to_Bridging_the_Gap_in_Healthcare_Disparities/links/67bb29caf5cb8f70d5bd5c07/AI-Enhanced-Telemedicine-A-Common-Sense-Approach-to-Chronic-Disease-Management-and-a-Tool-to-Bridging-the-Gap-in-Healthcare-Disparities.pdf" TargetMode="External"/><Relationship Id="rId15" Type="http://schemas.openxmlformats.org/officeDocument/2006/relationships/hyperlink" Target="https://www.england.nhs.uk/mental-health/perinatal" TargetMode="External"/><Relationship Id="rId23" Type="http://schemas.openxmlformats.org/officeDocument/2006/relationships/hyperlink" Target="https://dl.acm.org/doi/pdf/10.1145/3603497" TargetMode="External"/><Relationship Id="rId10" Type="http://schemas.openxmlformats.org/officeDocument/2006/relationships/hyperlink" Target="https://pmc.ncbi.nlm.nih.gov/articles/PMC12607305/" TargetMode="External"/><Relationship Id="rId19" Type="http://schemas.openxmlformats.org/officeDocument/2006/relationships/hyperlink" Target="https://www.researchgate.net/profile/Chukwudi-Maha/publication/383177709_Telemedicine_and_AI_to_Improve_Healthcare_Access_in_Rural_Settings/links/66bfc33f145f4d35535fde64/Telemedicine-and-AI-to-Improve-Healthcare-Access-in-Rural-Settings.pdf" TargetMode="External"/><Relationship Id="rId4" Type="http://schemas.openxmlformats.org/officeDocument/2006/relationships/hyperlink" Target="https://journals.sagepub.com/doi/pdf/10.1177/23743735221125439" TargetMode="External"/><Relationship Id="rId9" Type="http://schemas.openxmlformats.org/officeDocument/2006/relationships/hyperlink" Target="https://www.news-medical.net/health/What-is-Telehealth.aspx" TargetMode="External"/><Relationship Id="rId14" Type="http://schemas.openxmlformats.org/officeDocument/2006/relationships/hyperlink" Target="https://www.england.nhs.uk/long-read/a-national-framework-for-nhs-action-on-inclusion-health/" TargetMode="External"/><Relationship Id="rId22" Type="http://schemas.openxmlformats.org/officeDocument/2006/relationships/hyperlink" Target="https://www.radicalminds.in/blog/ai-chatbot-24-7-support-logistics" TargetMode="External"/></Relationships>
</file>

<file path=ppt/slides/_rels/slide48.xml.rels><?xml version="1.0" encoding="UTF-8" standalone="yes"?>
<Relationships xmlns="http://schemas.openxmlformats.org/package/2006/relationships"><Relationship Id="rId8" Type="http://schemas.openxmlformats.org/officeDocument/2006/relationships/hyperlink" Target="https://beetroot.co/healthcare/top-telemedicine-trends-shaping-the-future-of-digital-health/" TargetMode="External"/><Relationship Id="rId13" Type="http://schemas.openxmlformats.org/officeDocument/2006/relationships/hyperlink" Target="https://www.researchgate.net/profile/Onyekachukwu-Unanah/publication/389527293_The_potential_of_AI_technologies_to_address_and_reduce_disparities_within_the_healthcare_system_by_enabling_more_personalized_and_efficient_patient_engagement_and_care_management/links/67c726a196e7fb48b9d88af7/The-potential-of-AI-technologies-to-address-and-reduce-disparities-within-the-healthcare-system-by-enabling-more-personalized-and-efficient-patient-engagement-and-care-management.pdf" TargetMode="External"/><Relationship Id="rId3" Type="http://schemas.openxmlformats.org/officeDocument/2006/relationships/hyperlink" Target="https://www.shaip.com/blog/ai-in-telemedicine/" TargetMode="External"/><Relationship Id="rId7" Type="http://schemas.openxmlformats.org/officeDocument/2006/relationships/hyperlink" Target="https://www.researchgate.net/profile/Tatt-Quan-Tan/publication/398740190_The_Integration_and_Promotion_of_Appropriate_Use_of_Digital_Technology_for_Health_in_Low-_and_Middle-Income_Countries/links/6989bc275d60ab48356c443c/The-Integration-and-Promotion-of-Appropriate-Use-of-Digital-Technology-for-Health-in-Low-and-Middle-Income-Countries.pdf" TargetMode="External"/><Relationship Id="rId12" Type="http://schemas.openxmlformats.org/officeDocument/2006/relationships/hyperlink" Target="https://pmc.ncbi.nlm.nih.gov/articles/PMC12612618/" TargetMode="External"/><Relationship Id="rId17" Type="http://schemas.openxmlformats.org/officeDocument/2006/relationships/hyperlink" Target="https://pmc.ncbi.nlm.nih.gov/articles/PMC11497630/" TargetMode="External"/><Relationship Id="rId2" Type="http://schemas.openxmlformats.org/officeDocument/2006/relationships/hyperlink" Target="https://www.fortuneindia.com/technology/india-risks-falling-behind-in-ai-infrastructure-race-as-global-spending-soars-mufg/146227" TargetMode="External"/><Relationship Id="rId16" Type="http://schemas.openxmlformats.org/officeDocument/2006/relationships/hyperlink" Target="https://www.frontiersin.org/journals/psychiatry/articles/10.3389/fpsyt.2026.1847854/pdf" TargetMode="External"/><Relationship Id="rId1" Type="http://schemas.openxmlformats.org/officeDocument/2006/relationships/slideLayout" Target="../slideLayouts/slideLayout2.xml"/><Relationship Id="rId6" Type="http://schemas.openxmlformats.org/officeDocument/2006/relationships/hyperlink" Target="https://www.thehealthovation.com/news/topics/technology-healthcare-education/" TargetMode="External"/><Relationship Id="rId11" Type="http://schemas.openxmlformats.org/officeDocument/2006/relationships/hyperlink" Target="https://humanfactors.jmir.org/2026/1/e87589" TargetMode="External"/><Relationship Id="rId5" Type="http://schemas.openxmlformats.org/officeDocument/2006/relationships/hyperlink" Target="https://www.thelancet.com/journals/lanplh/article/PIIS2542-5196(18)30245-6/fulltext" TargetMode="External"/><Relationship Id="rId15" Type="http://schemas.openxmlformats.org/officeDocument/2006/relationships/hyperlink" Target="https://medium.com/@saurabh_yadav/model-evaluation-in-ai-making-sense-of-accuracy-precision-recall-more-e35a9a1522f4" TargetMode="External"/><Relationship Id="rId10" Type="http://schemas.openxmlformats.org/officeDocument/2006/relationships/hyperlink" Target="https://timesofindia.indiatimes.com/technology/tech-news/why-the-internet-keeps-going-down-every-few-weeks/articleshow/125479192.cms" TargetMode="External"/><Relationship Id="rId4" Type="http://schemas.openxmlformats.org/officeDocument/2006/relationships/hyperlink" Target="https://journals.sagepub.com/doi/pdf/10.1177/17455057251385367" TargetMode="External"/><Relationship Id="rId9" Type="http://schemas.openxmlformats.org/officeDocument/2006/relationships/hyperlink" Target="https://3ai.in/ai-challenging-conventional-management-theories-and-planning/" TargetMode="External"/><Relationship Id="rId14" Type="http://schemas.openxmlformats.org/officeDocument/2006/relationships/hyperlink" Target="https://www.who.int/teams/mental-health-and-substance-use/promotion-prevention/perinatal-mental-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1691" y="796746"/>
            <a:ext cx="6928340" cy="5164439"/>
          </a:xfrm>
        </p:spPr>
        <p:txBody>
          <a:bodyPr>
            <a:normAutofit/>
          </a:bodyPr>
          <a:lstStyle/>
          <a:p>
            <a:pPr>
              <a:lnSpc>
                <a:spcPct val="150000"/>
              </a:lnSpc>
            </a:pPr>
            <a:r>
              <a:rPr lang="en-US" sz="1800" dirty="0">
                <a:solidFill>
                  <a:schemeClr val="tx1"/>
                </a:solidFill>
                <a:latin typeface="Arial" panose="020B0604020202020204" pitchFamily="34" charset="0"/>
                <a:cs typeface="Arial" panose="020B0604020202020204" pitchFamily="34" charset="0"/>
              </a:rPr>
              <a:t>Programme: MSc Public Health and Social Care in Practice </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Module Name: Population Health and Digital Health Promotion</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Module Code: LCHS7009</a:t>
            </a:r>
            <a:br>
              <a:rPr lang="en-US"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Lecturer: Diola </a:t>
            </a:r>
            <a:r>
              <a:rPr lang="en-GB" sz="1800" dirty="0" err="1">
                <a:solidFill>
                  <a:schemeClr val="tx1"/>
                </a:solidFill>
                <a:latin typeface="Arial" panose="020B0604020202020204" pitchFamily="34" charset="0"/>
                <a:cs typeface="Arial" panose="020B0604020202020204" pitchFamily="34" charset="0"/>
              </a:rPr>
              <a:t>Bijlhout</a:t>
            </a:r>
            <a:r>
              <a:rPr lang="en-GB" sz="1800" dirty="0">
                <a:solidFill>
                  <a:schemeClr val="tx1"/>
                </a:solidFill>
                <a:latin typeface="Arial" panose="020B0604020202020204" pitchFamily="34" charset="0"/>
                <a:cs typeface="Arial" panose="020B0604020202020204" pitchFamily="34" charset="0"/>
              </a:rPr>
              <a:t> </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Assignment Title: Component 3 Group Project Presentation</a:t>
            </a:r>
            <a:br>
              <a:rPr lang="en-GB" sz="1800" dirty="0">
                <a:solidFill>
                  <a:schemeClr val="tx1"/>
                </a:solidFill>
                <a:latin typeface="Arial" panose="020B0604020202020204" pitchFamily="34" charset="0"/>
                <a:cs typeface="Arial" panose="020B0604020202020204" pitchFamily="34" charset="0"/>
              </a:rPr>
            </a:br>
            <a:br>
              <a:rPr lang="en-GB" sz="1800" dirty="0">
                <a:solidFill>
                  <a:schemeClr val="tx1"/>
                </a:solidFill>
                <a:latin typeface="Arial" panose="020B0604020202020204" pitchFamily="34" charset="0"/>
                <a:cs typeface="Arial" panose="020B0604020202020204" pitchFamily="34" charset="0"/>
              </a:rPr>
            </a:br>
            <a:endParaRPr lang="en-GB" sz="1800"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43840" y="4739054"/>
            <a:ext cx="11595769" cy="1888129"/>
          </a:xfrm>
        </p:spPr>
        <p:txBody>
          <a:bodyPr>
            <a:normAutofit/>
          </a:bodyPr>
          <a:lstStyle/>
          <a:p>
            <a:pPr marL="45720" indent="0" algn="just">
              <a:lnSpc>
                <a:spcPct val="150000"/>
              </a:lnSpc>
              <a:buNone/>
            </a:pPr>
            <a:r>
              <a:rPr lang="en-US" sz="1800" dirty="0">
                <a:solidFill>
                  <a:schemeClr val="tx1"/>
                </a:solidFill>
                <a:highlight>
                  <a:srgbClr val="C0C0C0"/>
                </a:highlight>
                <a:latin typeface="Arial" panose="020B0604020202020204" pitchFamily="34" charset="0"/>
                <a:cs typeface="Arial" panose="020B0604020202020204" pitchFamily="34" charset="0"/>
              </a:rPr>
              <a:t>Chosen Group: Digital telehealth technology intervention for Postnatal depression among 25-45 age groups</a:t>
            </a:r>
            <a:r>
              <a:rPr lang="en-US" sz="1800" dirty="0">
                <a:solidFill>
                  <a:schemeClr val="tx1"/>
                </a:solidFill>
                <a:latin typeface="Arial" panose="020B0604020202020204" pitchFamily="34" charset="0"/>
                <a:cs typeface="Arial" panose="020B0604020202020204" pitchFamily="34" charset="0"/>
              </a:rPr>
              <a:t>.</a:t>
            </a:r>
            <a:endParaRPr lang="en-GB" sz="1800" dirty="0">
              <a:solidFill>
                <a:schemeClr val="tx1"/>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351692" y="293141"/>
            <a:ext cx="2514936" cy="1414652"/>
          </a:xfrm>
          <a:prstGeom prst="rect">
            <a:avLst/>
          </a:prstGeom>
        </p:spPr>
      </p:pic>
      <p:pic>
        <p:nvPicPr>
          <p:cNvPr id="5" name="Picture 4"/>
          <p:cNvPicPr>
            <a:picLocks noChangeAspect="1"/>
          </p:cNvPicPr>
          <p:nvPr/>
        </p:nvPicPr>
        <p:blipFill>
          <a:blip r:embed="rId3"/>
          <a:stretch>
            <a:fillRect/>
          </a:stretch>
        </p:blipFill>
        <p:spPr>
          <a:xfrm>
            <a:off x="9213305" y="293141"/>
            <a:ext cx="2626304" cy="2384960"/>
          </a:xfrm>
          <a:prstGeom prst="rect">
            <a:avLst/>
          </a:prstGeom>
        </p:spPr>
      </p:pic>
      <p:pic>
        <p:nvPicPr>
          <p:cNvPr id="6" name="Picture 5"/>
          <p:cNvPicPr>
            <a:picLocks noChangeAspect="1"/>
          </p:cNvPicPr>
          <p:nvPr/>
        </p:nvPicPr>
        <p:blipFill>
          <a:blip r:embed="rId4"/>
          <a:stretch>
            <a:fillRect/>
          </a:stretch>
        </p:blipFill>
        <p:spPr>
          <a:xfrm>
            <a:off x="5509801" y="316164"/>
            <a:ext cx="1838236" cy="740865"/>
          </a:xfrm>
          <a:prstGeom prst="rect">
            <a:avLst/>
          </a:prstGeom>
        </p:spPr>
      </p:pic>
    </p:spTree>
    <p:extLst>
      <p:ext uri="{BB962C8B-B14F-4D97-AF65-F5344CB8AC3E}">
        <p14:creationId xmlns:p14="http://schemas.microsoft.com/office/powerpoint/2010/main" val="41160919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399" y="160368"/>
            <a:ext cx="1922801" cy="1129574"/>
          </a:xfrm>
        </p:spPr>
        <p:txBody>
          <a:bodyPr>
            <a:normAutofit/>
          </a:bodyPr>
          <a:lstStyle/>
          <a:p>
            <a:r>
              <a:rPr lang="en-GB" b="1" dirty="0">
                <a:solidFill>
                  <a:schemeClr val="tx1"/>
                </a:solidFill>
                <a:latin typeface="Times New Roman" panose="02020603050405020304" pitchFamily="18" charset="0"/>
                <a:cs typeface="Times New Roman" panose="02020603050405020304" pitchFamily="18" charset="0"/>
              </a:rPr>
              <a:t>Aim</a:t>
            </a:r>
          </a:p>
        </p:txBody>
      </p:sp>
      <p:sp>
        <p:nvSpPr>
          <p:cNvPr id="3" name="Content Placeholder 2"/>
          <p:cNvSpPr>
            <a:spLocks noGrp="1"/>
          </p:cNvSpPr>
          <p:nvPr>
            <p:ph idx="1"/>
          </p:nvPr>
        </p:nvSpPr>
        <p:spPr>
          <a:xfrm>
            <a:off x="914399" y="1043231"/>
            <a:ext cx="7353300" cy="4408714"/>
          </a:xfrm>
        </p:spPr>
        <p:txBody>
          <a:bodyPr>
            <a:noAutofit/>
          </a:bodyPr>
          <a:lstStyle/>
          <a:p>
            <a:pPr marL="0" indent="0" algn="just">
              <a:lnSpc>
                <a:spcPct val="150000"/>
              </a:lnSpc>
              <a:buNone/>
            </a:pPr>
            <a:r>
              <a:rPr lang="en-US" b="1" dirty="0">
                <a:solidFill>
                  <a:schemeClr val="tx1"/>
                </a:solidFill>
                <a:latin typeface="Arial" panose="020B0604020202020204" pitchFamily="34" charset="0"/>
                <a:cs typeface="Arial" panose="020B0604020202020204" pitchFamily="34" charset="0"/>
              </a:rPr>
              <a:t>To reduce the burden of postnatal depression among women aged 25-45 years in the UK through AI-enabled digital intervention and improve access to psychological support, enhance self-management and promote early identification.</a:t>
            </a:r>
          </a:p>
          <a:p>
            <a:pPr marL="0" indent="0" algn="just">
              <a:lnSpc>
                <a:spcPct val="150000"/>
              </a:lnSpc>
              <a:buNone/>
            </a:pPr>
            <a:r>
              <a:rPr lang="en-US" b="1" u="sng" dirty="0">
                <a:solidFill>
                  <a:schemeClr val="tx1"/>
                </a:solidFill>
                <a:latin typeface="Arial" panose="020B0604020202020204" pitchFamily="34" charset="0"/>
                <a:cs typeface="Arial" panose="020B0604020202020204" pitchFamily="34" charset="0"/>
              </a:rPr>
              <a:t>Content of activity-  </a:t>
            </a:r>
          </a:p>
          <a:p>
            <a:pPr algn="just" fontAlgn="base">
              <a:lnSpc>
                <a:spcPct val="150000"/>
              </a:lnSpc>
            </a:pPr>
            <a:r>
              <a:rPr lang="en-US" dirty="0">
                <a:solidFill>
                  <a:schemeClr val="tx1"/>
                </a:solidFill>
                <a:latin typeface="Arial" panose="020B0604020202020204" pitchFamily="34" charset="0"/>
                <a:cs typeface="Arial" panose="020B0604020202020204" pitchFamily="34" charset="0"/>
              </a:rPr>
              <a:t>Mental health, self-assessment and wellbeing</a:t>
            </a:r>
          </a:p>
          <a:p>
            <a:pPr algn="just" fontAlgn="base">
              <a:lnSpc>
                <a:spcPct val="150000"/>
              </a:lnSpc>
            </a:pPr>
            <a:r>
              <a:rPr lang="en-US" dirty="0">
                <a:solidFill>
                  <a:schemeClr val="tx1"/>
                </a:solidFill>
                <a:latin typeface="Arial" panose="020B0604020202020204" pitchFamily="34" charset="0"/>
                <a:cs typeface="Arial" panose="020B0604020202020204" pitchFamily="34" charset="0"/>
              </a:rPr>
              <a:t>Information regarding postnatal depression</a:t>
            </a:r>
          </a:p>
          <a:p>
            <a:pPr algn="just" fontAlgn="base">
              <a:lnSpc>
                <a:spcPct val="150000"/>
              </a:lnSpc>
            </a:pPr>
            <a:r>
              <a:rPr lang="en-US" dirty="0">
                <a:solidFill>
                  <a:schemeClr val="tx1"/>
                </a:solidFill>
                <a:latin typeface="Arial" panose="020B0604020202020204" pitchFamily="34" charset="0"/>
                <a:cs typeface="Arial" panose="020B0604020202020204" pitchFamily="34" charset="0"/>
              </a:rPr>
              <a:t>Stress management</a:t>
            </a:r>
          </a:p>
          <a:p>
            <a:pPr algn="just" fontAlgn="base">
              <a:lnSpc>
                <a:spcPct val="150000"/>
              </a:lnSpc>
            </a:pPr>
            <a:r>
              <a:rPr lang="en-US" dirty="0">
                <a:solidFill>
                  <a:schemeClr val="tx1"/>
                </a:solidFill>
                <a:latin typeface="Arial" panose="020B0604020202020204" pitchFamily="34" charset="0"/>
                <a:cs typeface="Arial" panose="020B0604020202020204" pitchFamily="34" charset="0"/>
              </a:rPr>
              <a:t>AI-driven wellbeing</a:t>
            </a:r>
          </a:p>
          <a:p>
            <a:pPr algn="just" fontAlgn="base">
              <a:lnSpc>
                <a:spcPct val="150000"/>
              </a:lnSpc>
            </a:pPr>
            <a:r>
              <a:rPr lang="en-US" dirty="0">
                <a:solidFill>
                  <a:schemeClr val="tx1"/>
                </a:solidFill>
                <a:latin typeface="Arial" panose="020B0604020202020204" pitchFamily="34" charset="0"/>
                <a:cs typeface="Arial" panose="020B0604020202020204" pitchFamily="34" charset="0"/>
              </a:rPr>
              <a:t>Telehealth consultation and support from peers</a:t>
            </a:r>
          </a:p>
          <a:p>
            <a:pPr algn="just" fontAlgn="base">
              <a:lnSpc>
                <a:spcPct val="150000"/>
              </a:lnSpc>
            </a:pPr>
            <a:r>
              <a:rPr lang="en-US" dirty="0">
                <a:solidFill>
                  <a:schemeClr val="tx1"/>
                </a:solidFill>
                <a:latin typeface="Arial" panose="020B0604020202020204" pitchFamily="34" charset="0"/>
                <a:cs typeface="Arial" panose="020B0604020202020204" pitchFamily="34" charset="0"/>
              </a:rPr>
              <a:t>Information on local maternal health services</a:t>
            </a:r>
          </a:p>
        </p:txBody>
      </p:sp>
    </p:spTree>
    <p:extLst>
      <p:ext uri="{BB962C8B-B14F-4D97-AF65-F5344CB8AC3E}">
        <p14:creationId xmlns:p14="http://schemas.microsoft.com/office/powerpoint/2010/main" val="1565496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solidFill>
                  <a:schemeClr val="tx1"/>
                </a:solidFill>
                <a:latin typeface="Times New Roman" panose="02020603050405020304" pitchFamily="18" charset="0"/>
                <a:cs typeface="Times New Roman" panose="02020603050405020304" pitchFamily="18" charset="0"/>
              </a:rPr>
              <a:t>Digital health technology</a:t>
            </a:r>
            <a:endParaRPr lang="en-GB" sz="36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505738" y="1603512"/>
            <a:ext cx="7186129" cy="3520643"/>
          </a:xfrm>
        </p:spPr>
        <p:txBody>
          <a:bodyPr>
            <a:noAutofit/>
          </a:bodyPr>
          <a:lstStyle/>
          <a:p>
            <a:pPr algn="just" fontAlgn="base">
              <a:lnSpc>
                <a:spcPct val="150000"/>
              </a:lnSpc>
            </a:pPr>
            <a:r>
              <a:rPr lang="en-US" dirty="0">
                <a:solidFill>
                  <a:schemeClr val="tx1"/>
                </a:solidFill>
                <a:latin typeface="Arial" panose="020B0604020202020204" pitchFamily="34" charset="0"/>
                <a:cs typeface="Arial" panose="020B0604020202020204" pitchFamily="34" charset="0"/>
              </a:rPr>
              <a:t>The telehealth technology for postnatal depression for women under aged 25-45 focuses on mobile applications in optimising postnatal care within and outside clinics (Martin et al., 2025). </a:t>
            </a:r>
            <a:endParaRPr lang="en-US" b="1" dirty="0">
              <a:solidFill>
                <a:schemeClr val="tx1"/>
              </a:solidFill>
              <a:latin typeface="Arial" panose="020B0604020202020204" pitchFamily="34" charset="0"/>
              <a:cs typeface="Arial" panose="020B0604020202020204" pitchFamily="34" charset="0"/>
            </a:endParaRPr>
          </a:p>
          <a:p>
            <a:pPr algn="just" fontAlgn="base">
              <a:lnSpc>
                <a:spcPct val="150000"/>
              </a:lnSpc>
            </a:pPr>
            <a:r>
              <a:rPr lang="en-US" dirty="0">
                <a:solidFill>
                  <a:schemeClr val="tx1"/>
                </a:solidFill>
                <a:latin typeface="Arial" panose="020B0604020202020204" pitchFamily="34" charset="0"/>
                <a:cs typeface="Arial" panose="020B0604020202020204" pitchFamily="34" charset="0"/>
              </a:rPr>
              <a:t>Telehealth technology facilitates remote mental health screening and treatment by providing psychoeducation and enhancing prevention and management of postnatal depression.  </a:t>
            </a:r>
            <a:endParaRPr lang="en-US" b="1" dirty="0">
              <a:solidFill>
                <a:schemeClr val="tx1"/>
              </a:solidFill>
              <a:latin typeface="Arial" panose="020B0604020202020204" pitchFamily="34" charset="0"/>
              <a:cs typeface="Arial" panose="020B0604020202020204" pitchFamily="34" charset="0"/>
            </a:endParaRPr>
          </a:p>
          <a:p>
            <a:pPr algn="just" fontAlgn="base">
              <a:lnSpc>
                <a:spcPct val="150000"/>
              </a:lnSpc>
            </a:pPr>
            <a:r>
              <a:rPr lang="en-US" dirty="0">
                <a:solidFill>
                  <a:schemeClr val="tx1"/>
                </a:solidFill>
                <a:latin typeface="Arial" panose="020B0604020202020204" pitchFamily="34" charset="0"/>
                <a:cs typeface="Arial" panose="020B0604020202020204" pitchFamily="34" charset="0"/>
              </a:rPr>
              <a:t>The internet-based cognitive behavioral therapy (iCBT) digital psychological intervention using an app module, interactive exercises, and automated reminders helps users practice coping strategies to manage prenatal anxiety and depression (Beerli et al., 2022).</a:t>
            </a:r>
            <a:endParaRPr lang="en-US" b="1" dirty="0">
              <a:solidFill>
                <a:schemeClr val="tx1"/>
              </a:solidFill>
              <a:latin typeface="Arial" panose="020B0604020202020204" pitchFamily="34" charset="0"/>
              <a:cs typeface="Arial" panose="020B0604020202020204" pitchFamily="34" charset="0"/>
            </a:endParaRPr>
          </a:p>
          <a:p>
            <a:pPr algn="just" fontAlgn="base">
              <a:lnSpc>
                <a:spcPct val="150000"/>
              </a:lnSpc>
            </a:pPr>
            <a:r>
              <a:rPr lang="en-US" dirty="0">
                <a:solidFill>
                  <a:schemeClr val="tx1"/>
                </a:solidFill>
                <a:latin typeface="Arial" panose="020B0604020202020204" pitchFamily="34" charset="0"/>
                <a:cs typeface="Arial" panose="020B0604020202020204" pitchFamily="34" charset="0"/>
              </a:rPr>
              <a:t>The acceptance and commitment therapy  (ACT) mechanism on chatbots helps to maintain psychological flexibility, and value clarification and will help users to see thoughts as fleeting words and passing language rather than absolute facts (Nicoletti et al., 2025).</a:t>
            </a:r>
            <a:endParaRPr lang="en-US"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618692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8631" y="2336674"/>
            <a:ext cx="3498979" cy="2456442"/>
          </a:xfrm>
        </p:spPr>
        <p:txBody>
          <a:bodyPr>
            <a:normAutofit/>
          </a:bodyPr>
          <a:lstStyle/>
          <a:p>
            <a:pPr>
              <a:lnSpc>
                <a:spcPct val="150000"/>
              </a:lnSpc>
            </a:pPr>
            <a:r>
              <a:rPr lang="en-US" sz="1800" b="1" dirty="0">
                <a:solidFill>
                  <a:schemeClr val="tx1"/>
                </a:solidFill>
                <a:latin typeface="Arial" panose="020B0604020202020204" pitchFamily="34" charset="0"/>
                <a:cs typeface="Arial" panose="020B0604020202020204" pitchFamily="34" charset="0"/>
              </a:rPr>
              <a:t>Why is Postnatal Depression a UK Public Health Priority?</a:t>
            </a:r>
            <a:endParaRPr lang="en-GB" sz="1800"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582273" y="195316"/>
            <a:ext cx="6281873" cy="5248622"/>
          </a:xfrm>
        </p:spPr>
        <p:txBody>
          <a:bodyPr>
            <a:normAutofit/>
          </a:bodyPr>
          <a:lstStyle/>
          <a:p>
            <a:pPr algn="just" fontAlgn="base">
              <a:lnSpc>
                <a:spcPct val="150000"/>
              </a:lnSpc>
            </a:pPr>
            <a:r>
              <a:rPr lang="en-US" dirty="0">
                <a:latin typeface="Arial" panose="020B0604020202020204" pitchFamily="34" charset="0"/>
                <a:cs typeface="Arial" panose="020B0604020202020204" pitchFamily="34" charset="0"/>
              </a:rPr>
              <a:t>Postnatal Depression is a UK public Health priority as it enhance suicidal case 10% to 15% of new mothers in the year 2026 (WHO, 2026).</a:t>
            </a:r>
          </a:p>
          <a:p>
            <a:pPr algn="just" fontAlgn="base">
              <a:lnSpc>
                <a:spcPct val="150000"/>
              </a:lnSpc>
            </a:pPr>
            <a:r>
              <a:rPr lang="en-US" dirty="0">
                <a:latin typeface="Arial" panose="020B0604020202020204" pitchFamily="34" charset="0"/>
                <a:cs typeface="Arial" panose="020B0604020202020204" pitchFamily="34" charset="0"/>
              </a:rPr>
              <a:t>It disrupts early bonding between mother and infant and leads to long term emotional, behavioral and cognitive problems in children development (WHO, 2026).</a:t>
            </a:r>
          </a:p>
          <a:p>
            <a:pPr algn="just" fontAlgn="base">
              <a:lnSpc>
                <a:spcPct val="150000"/>
              </a:lnSpc>
            </a:pPr>
            <a:r>
              <a:rPr lang="en-US" dirty="0">
                <a:latin typeface="Arial" panose="020B0604020202020204" pitchFamily="34" charset="0"/>
                <a:cs typeface="Arial" panose="020B0604020202020204" pitchFamily="34" charset="0"/>
              </a:rPr>
              <a:t>Postnatal Depression leads to the cause of death for women during and after pregnancy in the UK (Chew-Graham et al., 2009).</a:t>
            </a:r>
          </a:p>
          <a:p>
            <a:endParaRPr lang="en-GB" dirty="0">
              <a:latin typeface="Arial" panose="020B0604020202020204" pitchFamily="34" charset="0"/>
              <a:cs typeface="Arial" panose="020B0604020202020204" pitchFamily="34" charset="0"/>
            </a:endParaRPr>
          </a:p>
        </p:txBody>
      </p:sp>
      <p:sp>
        <p:nvSpPr>
          <p:cNvPr id="4" name="Rectangle 3"/>
          <p:cNvSpPr/>
          <p:nvPr/>
        </p:nvSpPr>
        <p:spPr>
          <a:xfrm>
            <a:off x="782320" y="191849"/>
            <a:ext cx="4653280" cy="523220"/>
          </a:xfrm>
          <a:prstGeom prst="rect">
            <a:avLst/>
          </a:prstGeom>
        </p:spPr>
        <p:txBody>
          <a:bodyPr wrap="square">
            <a:spAutoFit/>
          </a:bodyPr>
          <a:lstStyle/>
          <a:p>
            <a:r>
              <a:rPr lang="en-GB" sz="2800" dirty="0">
                <a:highlight>
                  <a:srgbClr val="C0C0C0"/>
                </a:highlight>
                <a:latin typeface="Arial" panose="020B0604020202020204" pitchFamily="34" charset="0"/>
                <a:cs typeface="Arial" panose="020B0604020202020204" pitchFamily="34" charset="0"/>
              </a:rPr>
              <a:t>Pratham </a:t>
            </a:r>
            <a:r>
              <a:rPr lang="en-GB" sz="2800" dirty="0" err="1">
                <a:highlight>
                  <a:srgbClr val="C0C0C0"/>
                </a:highlight>
                <a:latin typeface="Arial" panose="020B0604020202020204" pitchFamily="34" charset="0"/>
                <a:cs typeface="Arial" panose="020B0604020202020204" pitchFamily="34" charset="0"/>
              </a:rPr>
              <a:t>vaghela</a:t>
            </a:r>
            <a:r>
              <a:rPr lang="en-GB" sz="2800" dirty="0">
                <a:highlight>
                  <a:srgbClr val="C0C0C0"/>
                </a:highlight>
                <a:latin typeface="Arial" panose="020B0604020202020204" pitchFamily="34" charset="0"/>
                <a:cs typeface="Arial" panose="020B0604020202020204" pitchFamily="34" charset="0"/>
              </a:rPr>
              <a:t>: 2531876</a:t>
            </a:r>
          </a:p>
        </p:txBody>
      </p:sp>
      <p:pic>
        <p:nvPicPr>
          <p:cNvPr id="6" name="Picture 5"/>
          <p:cNvPicPr>
            <a:picLocks noChangeAspect="1"/>
          </p:cNvPicPr>
          <p:nvPr/>
        </p:nvPicPr>
        <p:blipFill>
          <a:blip r:embed="rId2"/>
          <a:stretch>
            <a:fillRect/>
          </a:stretch>
        </p:blipFill>
        <p:spPr>
          <a:xfrm>
            <a:off x="8815721" y="4234094"/>
            <a:ext cx="3048425" cy="2419688"/>
          </a:xfrm>
          <a:prstGeom prst="rect">
            <a:avLst/>
          </a:prstGeom>
        </p:spPr>
      </p:pic>
    </p:spTree>
    <p:extLst>
      <p:ext uri="{BB962C8B-B14F-4D97-AF65-F5344CB8AC3E}">
        <p14:creationId xmlns:p14="http://schemas.microsoft.com/office/powerpoint/2010/main" val="31207107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3576" y="1826994"/>
            <a:ext cx="3498979" cy="2456442"/>
          </a:xfrm>
        </p:spPr>
        <p:txBody>
          <a:bodyPr>
            <a:normAutofit/>
          </a:bodyPr>
          <a:lstStyle/>
          <a:p>
            <a:pPr algn="just">
              <a:lnSpc>
                <a:spcPct val="150000"/>
              </a:lnSpc>
            </a:pPr>
            <a:r>
              <a:rPr lang="en-US" sz="1800" b="1" dirty="0">
                <a:latin typeface="Arial" panose="020B0604020202020204" pitchFamily="34" charset="0"/>
                <a:cs typeface="Arial" panose="020B0604020202020204" pitchFamily="34" charset="0"/>
              </a:rPr>
              <a:t>Epidemiology and Disease Burden</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lvl="0" algn="just">
              <a:lnSpc>
                <a:spcPct val="150000"/>
              </a:lnSpc>
            </a:pPr>
            <a:r>
              <a:rPr lang="en-US" dirty="0">
                <a:latin typeface="Arial" panose="020B0604020202020204" pitchFamily="34" charset="0"/>
                <a:cs typeface="Arial" panose="020B0604020202020204" pitchFamily="34" charset="0"/>
              </a:rPr>
              <a:t>Maternal Suicide leads to cause of postnatal morality, highlights the persistent gap to manage psychological distress (Chin et al., 2022).</a:t>
            </a:r>
          </a:p>
          <a:p>
            <a:pPr lvl="0" algn="just">
              <a:lnSpc>
                <a:spcPct val="150000"/>
              </a:lnSpc>
            </a:pPr>
            <a:r>
              <a:rPr lang="en-US" dirty="0">
                <a:latin typeface="Arial" panose="020B0604020202020204" pitchFamily="34" charset="0"/>
                <a:cs typeface="Arial" panose="020B0604020202020204" pitchFamily="34" charset="0"/>
              </a:rPr>
              <a:t>Approximately 89% of Delayed diagnosis, workforce shortage and unequal access continue limiting effective care delivery to the patients (NHS, 2024).</a:t>
            </a:r>
          </a:p>
          <a:p>
            <a:pPr lvl="0" algn="just">
              <a:lnSpc>
                <a:spcPct val="150000"/>
              </a:lnSpc>
            </a:pPr>
            <a:r>
              <a:rPr lang="en-US" dirty="0">
                <a:latin typeface="Arial" panose="020B0604020202020204" pitchFamily="34" charset="0"/>
                <a:cs typeface="Arial" panose="020B0604020202020204" pitchFamily="34" charset="0"/>
              </a:rPr>
              <a:t>Existing maternity pathways fail to reduce postnatal depression due to severe resource constraint, social stigma (</a:t>
            </a:r>
            <a:r>
              <a:rPr lang="en-US" dirty="0" err="1">
                <a:latin typeface="Arial" panose="020B0604020202020204" pitchFamily="34" charset="0"/>
                <a:cs typeface="Arial" panose="020B0604020202020204" pitchFamily="34" charset="0"/>
              </a:rPr>
              <a:t>Dimcea</a:t>
            </a:r>
            <a:r>
              <a:rPr lang="en-US" dirty="0">
                <a:latin typeface="Arial" panose="020B0604020202020204" pitchFamily="34" charset="0"/>
                <a:cs typeface="Arial" panose="020B0604020202020204" pitchFamily="34" charset="0"/>
              </a:rPr>
              <a:t> et al., 2024).</a:t>
            </a:r>
          </a:p>
          <a:p>
            <a:pPr algn="just">
              <a:lnSpc>
                <a:spcPct val="150000"/>
              </a:lnSpc>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767142" y="4283436"/>
            <a:ext cx="3751848" cy="2362530"/>
          </a:xfrm>
          <a:prstGeom prst="rect">
            <a:avLst/>
          </a:prstGeom>
        </p:spPr>
      </p:pic>
    </p:spTree>
    <p:extLst>
      <p:ext uri="{BB962C8B-B14F-4D97-AF65-F5344CB8AC3E}">
        <p14:creationId xmlns:p14="http://schemas.microsoft.com/office/powerpoint/2010/main" val="21916755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4440" y="2548707"/>
            <a:ext cx="3498979" cy="1188405"/>
          </a:xfrm>
        </p:spPr>
        <p:txBody>
          <a:bodyPr>
            <a:noAutofit/>
          </a:bodyPr>
          <a:lstStyle/>
          <a:p>
            <a:pPr algn="just">
              <a:lnSpc>
                <a:spcPct val="150000"/>
              </a:lnSpc>
            </a:pPr>
            <a:r>
              <a:rPr lang="en-US" sz="1800" b="1" dirty="0">
                <a:latin typeface="Arial" panose="020B0604020202020204" pitchFamily="34" charset="0"/>
                <a:cs typeface="Arial" panose="020B0604020202020204" pitchFamily="34" charset="0"/>
              </a:rPr>
              <a:t>Targeting age of Postnatal Depression</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131699" y="1465794"/>
            <a:ext cx="6281873" cy="5248622"/>
          </a:xfrm>
        </p:spPr>
        <p:txBody>
          <a:bodyPr>
            <a:normAutofit/>
          </a:bodyPr>
          <a:lstStyle/>
          <a:p>
            <a:pPr lvl="0" algn="just">
              <a:lnSpc>
                <a:spcPct val="150000"/>
              </a:lnSpc>
            </a:pPr>
            <a:r>
              <a:rPr lang="en-US" dirty="0">
                <a:latin typeface="Arial" panose="020B0604020202020204" pitchFamily="34" charset="0"/>
                <a:cs typeface="Arial" panose="020B0604020202020204" pitchFamily="34" charset="0"/>
              </a:rPr>
              <a:t>Postnatal depression (PND) has become a common maternal mental health disorder, approximately 13% of women suffer from postnatal depression (WHO, 2026).</a:t>
            </a:r>
          </a:p>
          <a:p>
            <a:pPr lvl="0" algn="just">
              <a:lnSpc>
                <a:spcPct val="150000"/>
              </a:lnSpc>
            </a:pPr>
            <a:r>
              <a:rPr lang="en-US" dirty="0">
                <a:latin typeface="Arial" panose="020B0604020202020204" pitchFamily="34" charset="0"/>
                <a:cs typeface="Arial" panose="020B0604020202020204" pitchFamily="34" charset="0"/>
              </a:rPr>
              <a:t>Women whose age is between 25 to 45, experiencing greatest exposure for postnatal depression (ONS, 2023).</a:t>
            </a:r>
          </a:p>
          <a:p>
            <a:pPr lvl="0" algn="just">
              <a:lnSpc>
                <a:spcPct val="150000"/>
              </a:lnSpc>
            </a:pPr>
            <a:r>
              <a:rPr lang="en-US" dirty="0">
                <a:latin typeface="Arial" panose="020B0604020202020204" pitchFamily="34" charset="0"/>
                <a:cs typeface="Arial" panose="020B0604020202020204" pitchFamily="34" charset="0"/>
              </a:rPr>
              <a:t>Hormonal changes, superior childcare demands eliminates the social support collectively that enhances psychological vulnerability (Feldman, 2023).</a:t>
            </a:r>
          </a:p>
          <a:p>
            <a:pPr algn="just">
              <a:lnSpc>
                <a:spcPct val="150000"/>
              </a:lnSpc>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755373" y="3644124"/>
            <a:ext cx="3737112" cy="2471753"/>
          </a:xfrm>
          <a:prstGeom prst="rect">
            <a:avLst/>
          </a:prstGeom>
        </p:spPr>
      </p:pic>
    </p:spTree>
    <p:extLst>
      <p:ext uri="{BB962C8B-B14F-4D97-AF65-F5344CB8AC3E}">
        <p14:creationId xmlns:p14="http://schemas.microsoft.com/office/powerpoint/2010/main" val="23041735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US" sz="1800" b="1" dirty="0">
                <a:latin typeface="Arial" panose="020B0604020202020204" pitchFamily="34" charset="0"/>
                <a:cs typeface="Arial" panose="020B0604020202020204" pitchFamily="34" charset="0"/>
              </a:rPr>
              <a:t>Risk Factors and Determinants</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826899" y="0"/>
            <a:ext cx="6281873" cy="5248622"/>
          </a:xfrm>
        </p:spPr>
        <p:txBody>
          <a:bodyPr>
            <a:normAutofit/>
          </a:bodyPr>
          <a:lstStyle/>
          <a:p>
            <a:pPr lvl="0" algn="just">
              <a:lnSpc>
                <a:spcPct val="150000"/>
              </a:lnSpc>
            </a:pPr>
            <a:r>
              <a:rPr lang="en-US" dirty="0">
                <a:latin typeface="Arial" panose="020B0604020202020204" pitchFamily="34" charset="0"/>
                <a:cs typeface="Arial" panose="020B0604020202020204" pitchFamily="34" charset="0"/>
              </a:rPr>
              <a:t>Hormonal fluctuations, anxiety disorder and sleep deprivation reduce the confidence enduring the early motherhood transition (Feldman, 2023). </a:t>
            </a:r>
          </a:p>
          <a:p>
            <a:pPr lvl="0" algn="just">
              <a:lnSpc>
                <a:spcPct val="150000"/>
              </a:lnSpc>
            </a:pPr>
            <a:r>
              <a:rPr lang="en-US" dirty="0">
                <a:latin typeface="Arial" panose="020B0604020202020204" pitchFamily="34" charset="0"/>
                <a:cs typeface="Arial" panose="020B0604020202020204" pitchFamily="34" charset="0"/>
              </a:rPr>
              <a:t>Inadequate family support, societal stigma and socioeconomic deprivation enhance postnatal depression vulnerabilities (</a:t>
            </a:r>
            <a:r>
              <a:rPr lang="en-US" dirty="0" err="1">
                <a:latin typeface="Arial" panose="020B0604020202020204" pitchFamily="34" charset="0"/>
                <a:cs typeface="Arial" panose="020B0604020202020204" pitchFamily="34" charset="0"/>
              </a:rPr>
              <a:t>Nicolaou</a:t>
            </a:r>
            <a:r>
              <a:rPr lang="en-US" dirty="0">
                <a:latin typeface="Arial" panose="020B0604020202020204" pitchFamily="34" charset="0"/>
                <a:cs typeface="Arial" panose="020B0604020202020204" pitchFamily="34" charset="0"/>
              </a:rPr>
              <a:t> et al., 2025).</a:t>
            </a:r>
          </a:p>
          <a:p>
            <a:pPr lvl="0" algn="just">
              <a:lnSpc>
                <a:spcPct val="150000"/>
              </a:lnSpc>
            </a:pPr>
            <a:r>
              <a:rPr lang="en-US" dirty="0">
                <a:latin typeface="Arial" panose="020B0604020202020204" pitchFamily="34" charset="0"/>
                <a:cs typeface="Arial" panose="020B0604020202020204" pitchFamily="34" charset="0"/>
              </a:rPr>
              <a:t>Poor mental health screening, Limited specialist accessibility predominantly erodes opportunities for effective intervention delivery.</a:t>
            </a:r>
          </a:p>
          <a:p>
            <a:pPr algn="just">
              <a:lnSpc>
                <a:spcPct val="150000"/>
              </a:lnSpc>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7561386" y="3976174"/>
            <a:ext cx="4090726" cy="2490888"/>
          </a:xfrm>
          <a:prstGeom prst="rect">
            <a:avLst/>
          </a:prstGeom>
        </p:spPr>
      </p:pic>
    </p:spTree>
    <p:extLst>
      <p:ext uri="{BB962C8B-B14F-4D97-AF65-F5344CB8AC3E}">
        <p14:creationId xmlns:p14="http://schemas.microsoft.com/office/powerpoint/2010/main" val="26206960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8631" y="2349925"/>
            <a:ext cx="3498979" cy="698075"/>
          </a:xfrm>
        </p:spPr>
        <p:txBody>
          <a:bodyPr>
            <a:noAutofit/>
          </a:bodyPr>
          <a:lstStyle/>
          <a:p>
            <a:pPr algn="just">
              <a:lnSpc>
                <a:spcPct val="150000"/>
              </a:lnSpc>
            </a:pPr>
            <a:r>
              <a:rPr lang="en-US" sz="1800" b="1" dirty="0">
                <a:latin typeface="Arial" panose="020B0604020202020204" pitchFamily="34" charset="0"/>
                <a:cs typeface="Arial" panose="020B0604020202020204" pitchFamily="34" charset="0"/>
              </a:rPr>
              <a:t>Consequences if Left Untreated</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lvl="0" algn="just">
              <a:lnSpc>
                <a:spcPct val="150000"/>
              </a:lnSpc>
            </a:pPr>
            <a:r>
              <a:rPr lang="en-US" dirty="0">
                <a:latin typeface="Arial" panose="020B0604020202020204" pitchFamily="34" charset="0"/>
                <a:cs typeface="Arial" panose="020B0604020202020204" pitchFamily="34" charset="0"/>
              </a:rPr>
              <a:t>Untreated postnatal depression enhance the chronic mental illness, suicide risk that reduce the quality of life of the mother after child birth (Cleveland Clinic, 2026).</a:t>
            </a:r>
          </a:p>
          <a:p>
            <a:pPr lvl="0" algn="just">
              <a:lnSpc>
                <a:spcPct val="150000"/>
              </a:lnSpc>
            </a:pPr>
            <a:r>
              <a:rPr lang="en-US" dirty="0">
                <a:latin typeface="Arial" panose="020B0604020202020204" pitchFamily="34" charset="0"/>
                <a:cs typeface="Arial" panose="020B0604020202020204" pitchFamily="34" charset="0"/>
              </a:rPr>
              <a:t>It erodes the bonding between the child and mothers that negatively  affect on children development (Cleveland Clinic, 2026).</a:t>
            </a:r>
          </a:p>
          <a:p>
            <a:pPr lvl="0" algn="just">
              <a:lnSpc>
                <a:spcPct val="150000"/>
              </a:lnSpc>
            </a:pPr>
            <a:r>
              <a:rPr lang="en-US" dirty="0">
                <a:latin typeface="Arial" panose="020B0604020202020204" pitchFamily="34" charset="0"/>
                <a:cs typeface="Arial" panose="020B0604020202020204" pitchFamily="34" charset="0"/>
              </a:rPr>
              <a:t>Healthcare organisations enhance emergency admission cost and treatment cost that enhance patients’ anxiety level and increase health issues (</a:t>
            </a:r>
            <a:r>
              <a:rPr lang="en-US" dirty="0" err="1">
                <a:latin typeface="Arial" panose="020B0604020202020204" pitchFamily="34" charset="0"/>
                <a:cs typeface="Arial" panose="020B0604020202020204" pitchFamily="34" charset="0"/>
              </a:rPr>
              <a:t>Marzban</a:t>
            </a:r>
            <a:r>
              <a:rPr lang="en-US" dirty="0">
                <a:latin typeface="Arial" panose="020B0604020202020204" pitchFamily="34" charset="0"/>
                <a:cs typeface="Arial" panose="020B0604020202020204" pitchFamily="34" charset="0"/>
              </a:rPr>
              <a:t>, 2022). </a:t>
            </a:r>
          </a:p>
          <a:p>
            <a:pPr algn="just">
              <a:lnSpc>
                <a:spcPct val="150000"/>
              </a:lnSpc>
            </a:pPr>
            <a:endParaRPr lang="en-GB"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a:stretch>
            <a:fillRect/>
          </a:stretch>
        </p:blipFill>
        <p:spPr>
          <a:xfrm>
            <a:off x="800100" y="3048000"/>
            <a:ext cx="3665220" cy="2299460"/>
          </a:xfrm>
          <a:prstGeom prst="rect">
            <a:avLst/>
          </a:prstGeom>
        </p:spPr>
      </p:pic>
    </p:spTree>
    <p:extLst>
      <p:ext uri="{BB962C8B-B14F-4D97-AF65-F5344CB8AC3E}">
        <p14:creationId xmlns:p14="http://schemas.microsoft.com/office/powerpoint/2010/main" val="28519147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8630" y="1777247"/>
            <a:ext cx="3498979" cy="2456442"/>
          </a:xfrm>
        </p:spPr>
        <p:txBody>
          <a:bodyPr>
            <a:normAutofit/>
          </a:bodyPr>
          <a:lstStyle/>
          <a:p>
            <a:pPr algn="just">
              <a:lnSpc>
                <a:spcPct val="150000"/>
              </a:lnSpc>
            </a:pPr>
            <a:r>
              <a:rPr lang="en-US" sz="1800" b="1" dirty="0">
                <a:latin typeface="Arial" panose="020B0604020202020204" pitchFamily="34" charset="0"/>
                <a:cs typeface="Arial" panose="020B0604020202020204" pitchFamily="34" charset="0"/>
              </a:rPr>
              <a:t>Current National Policies and Guidelines</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144951" y="1609378"/>
            <a:ext cx="6281873" cy="5248622"/>
          </a:xfrm>
        </p:spPr>
        <p:txBody>
          <a:bodyPr>
            <a:normAutofit/>
          </a:bodyPr>
          <a:lstStyle/>
          <a:p>
            <a:pPr lvl="0" algn="just">
              <a:lnSpc>
                <a:spcPct val="150000"/>
              </a:lnSpc>
            </a:pPr>
            <a:r>
              <a:rPr lang="en-US" dirty="0">
                <a:latin typeface="Arial" panose="020B0604020202020204" pitchFamily="34" charset="0"/>
                <a:cs typeface="Arial" panose="020B0604020202020204" pitchFamily="34" charset="0"/>
              </a:rPr>
              <a:t>NICE suggests timely psychological intervention, parental mental health screening and coordinated multidiscipline to enhance maternal outcomes (NICE, 2026).</a:t>
            </a:r>
          </a:p>
          <a:p>
            <a:pPr lvl="0" algn="just">
              <a:lnSpc>
                <a:spcPct val="150000"/>
              </a:lnSpc>
            </a:pPr>
            <a:r>
              <a:rPr lang="en-US" dirty="0">
                <a:latin typeface="Arial" panose="020B0604020202020204" pitchFamily="34" charset="0"/>
                <a:cs typeface="Arial" panose="020B0604020202020204" pitchFamily="34" charset="0"/>
              </a:rPr>
              <a:t>CG192 and NG194 guidelines emphasise collaborative multidisciplinary care and superior medical treatment for Postnatal depression patients (RCGP, 2026).</a:t>
            </a:r>
          </a:p>
          <a:p>
            <a:pPr lvl="0" algn="just">
              <a:lnSpc>
                <a:spcPct val="150000"/>
              </a:lnSpc>
            </a:pPr>
            <a:r>
              <a:rPr lang="en-US" dirty="0">
                <a:latin typeface="Arial" panose="020B0604020202020204" pitchFamily="34" charset="0"/>
                <a:cs typeface="Arial" panose="020B0604020202020204" pitchFamily="34" charset="0"/>
              </a:rPr>
              <a:t>Despite comprehensive national policies, workforce shortage and regional inequalities continue to limit equitability.</a:t>
            </a:r>
          </a:p>
          <a:p>
            <a:pPr algn="just">
              <a:lnSpc>
                <a:spcPct val="150000"/>
              </a:lnSpc>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736432" y="3526822"/>
            <a:ext cx="3803374" cy="2224400"/>
          </a:xfrm>
          <a:prstGeom prst="rect">
            <a:avLst/>
          </a:prstGeom>
        </p:spPr>
      </p:pic>
    </p:spTree>
    <p:extLst>
      <p:ext uri="{BB962C8B-B14F-4D97-AF65-F5344CB8AC3E}">
        <p14:creationId xmlns:p14="http://schemas.microsoft.com/office/powerpoint/2010/main" val="23605342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8631" y="2349925"/>
            <a:ext cx="3498979" cy="1214910"/>
          </a:xfrm>
        </p:spPr>
        <p:txBody>
          <a:bodyPr>
            <a:noAutofit/>
          </a:bodyPr>
          <a:lstStyle/>
          <a:p>
            <a:pPr algn="just">
              <a:lnSpc>
                <a:spcPct val="150000"/>
              </a:lnSpc>
            </a:pPr>
            <a:r>
              <a:rPr lang="en-US" sz="1800" b="1" dirty="0">
                <a:latin typeface="Arial" panose="020B0604020202020204" pitchFamily="34" charset="0"/>
                <a:cs typeface="Arial" panose="020B0604020202020204" pitchFamily="34" charset="0"/>
              </a:rPr>
              <a:t>Current Management and Existing Gaps</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224464" y="980660"/>
            <a:ext cx="6281873" cy="4806367"/>
          </a:xfrm>
        </p:spPr>
        <p:txBody>
          <a:bodyPr>
            <a:normAutofit/>
          </a:bodyPr>
          <a:lstStyle/>
          <a:p>
            <a:pPr lvl="0" algn="just">
              <a:lnSpc>
                <a:spcPct val="150000"/>
              </a:lnSpc>
            </a:pPr>
            <a:r>
              <a:rPr lang="en-US" dirty="0">
                <a:latin typeface="Arial" panose="020B0604020202020204" pitchFamily="34" charset="0"/>
                <a:cs typeface="Arial" panose="020B0604020202020204" pitchFamily="34" charset="0"/>
              </a:rPr>
              <a:t>In the UK, limited specialist availability, long waiting times creates barriers and delays the treatment initiation and patient engagement (Babalola et al., 2025).</a:t>
            </a:r>
          </a:p>
          <a:p>
            <a:pPr lvl="0" algn="just">
              <a:lnSpc>
                <a:spcPct val="150000"/>
              </a:lnSpc>
            </a:pPr>
            <a:r>
              <a:rPr lang="en-US" dirty="0">
                <a:latin typeface="Arial" panose="020B0604020202020204" pitchFamily="34" charset="0"/>
                <a:cs typeface="Arial" panose="020B0604020202020204" pitchFamily="34" charset="0"/>
              </a:rPr>
              <a:t>Poor technology erodes healthcare pathways that do not make the proper decision making to cure the parent in time (Green et al., 2022).</a:t>
            </a:r>
          </a:p>
          <a:p>
            <a:pPr lvl="0" algn="just">
              <a:lnSpc>
                <a:spcPct val="150000"/>
              </a:lnSpc>
            </a:pPr>
            <a:r>
              <a:rPr lang="en-US" dirty="0">
                <a:latin typeface="Arial" panose="020B0604020202020204" pitchFamily="34" charset="0"/>
                <a:cs typeface="Arial" panose="020B0604020202020204" pitchFamily="34" charset="0"/>
              </a:rPr>
              <a:t>Conventional management focused on the GP referrals, antidepressants and psychological therapies through which women experiencing postnatal depression (Babalola et al., 2025).</a:t>
            </a:r>
          </a:p>
          <a:p>
            <a:pPr algn="just">
              <a:lnSpc>
                <a:spcPct val="150000"/>
              </a:lnSpc>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742122" y="4068417"/>
            <a:ext cx="3750365" cy="2511287"/>
          </a:xfrm>
          <a:prstGeom prst="rect">
            <a:avLst/>
          </a:prstGeom>
        </p:spPr>
      </p:pic>
    </p:spTree>
    <p:extLst>
      <p:ext uri="{BB962C8B-B14F-4D97-AF65-F5344CB8AC3E}">
        <p14:creationId xmlns:p14="http://schemas.microsoft.com/office/powerpoint/2010/main" val="29238451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8631" y="2349925"/>
            <a:ext cx="3498979" cy="804092"/>
          </a:xfrm>
        </p:spPr>
        <p:txBody>
          <a:bodyPr>
            <a:noAutofit/>
          </a:bodyPr>
          <a:lstStyle/>
          <a:p>
            <a:pPr algn="just">
              <a:lnSpc>
                <a:spcPct val="150000"/>
              </a:lnSpc>
            </a:pPr>
            <a:r>
              <a:rPr lang="en-US" sz="1800" b="1" dirty="0">
                <a:latin typeface="Arial" panose="020B0604020202020204" pitchFamily="34" charset="0"/>
                <a:cs typeface="Arial" panose="020B0604020202020204" pitchFamily="34" charset="0"/>
              </a:rPr>
              <a:t>Evidence Supporting Digital Telehealth Intervention</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717774" y="1267012"/>
            <a:ext cx="6762059" cy="5248622"/>
          </a:xfrm>
        </p:spPr>
        <p:txBody>
          <a:bodyPr>
            <a:noAutofit/>
          </a:bodyPr>
          <a:lstStyle/>
          <a:p>
            <a:pPr lvl="0" algn="just">
              <a:lnSpc>
                <a:spcPct val="150000"/>
              </a:lnSpc>
            </a:pPr>
            <a:r>
              <a:rPr lang="en-US" dirty="0">
                <a:latin typeface="Arial" panose="020B0604020202020204" pitchFamily="34" charset="0"/>
                <a:cs typeface="Arial" panose="020B0604020202020204" pitchFamily="34" charset="0"/>
              </a:rPr>
              <a:t>Digital mental health interventions predominantly enhance treatment adherence, patient engagement and psychological outcomes across postpartum women.</a:t>
            </a:r>
          </a:p>
          <a:p>
            <a:pPr lvl="0" algn="just">
              <a:lnSpc>
                <a:spcPct val="150000"/>
              </a:lnSpc>
            </a:pPr>
            <a:r>
              <a:rPr lang="en-US" dirty="0">
                <a:latin typeface="Arial" panose="020B0604020202020204" pitchFamily="34" charset="0"/>
                <a:cs typeface="Arial" panose="020B0604020202020204" pitchFamily="34" charset="0"/>
              </a:rPr>
              <a:t>AI enabled Telehealth provides continuous monitoring, personalised screening and takes appropriate clinical decisions that reduce healthcare barriers (Elechi et al., 2025).</a:t>
            </a:r>
          </a:p>
          <a:p>
            <a:pPr lvl="0" algn="just">
              <a:lnSpc>
                <a:spcPct val="150000"/>
              </a:lnSpc>
            </a:pPr>
            <a:r>
              <a:rPr lang="en-US" dirty="0">
                <a:latin typeface="Arial" panose="020B0604020202020204" pitchFamily="34" charset="0"/>
                <a:cs typeface="Arial" panose="020B0604020202020204" pitchFamily="34" charset="0"/>
              </a:rPr>
              <a:t>Digital interventions (Telehealth) need adequate digital literacy, robust cybersecurity and clinician oversight to maximise the safety and effectiveness (Thew et al., 2026).</a:t>
            </a:r>
          </a:p>
          <a:p>
            <a:pPr lvl="0" algn="just">
              <a:lnSpc>
                <a:spcPct val="150000"/>
              </a:lnSpc>
            </a:pPr>
            <a:r>
              <a:rPr lang="en-US" dirty="0">
                <a:latin typeface="Arial" panose="020B0604020202020204" pitchFamily="34" charset="0"/>
                <a:cs typeface="Arial" panose="020B0604020202020204" pitchFamily="34" charset="0"/>
              </a:rPr>
              <a:t>As per Ewles and Simnett (2023), this intervention systematically assesses needs, plan resources, identifies determinants, implements AI-enabled telehealth and evaluates process, impact and long term maternal mental health outcomes.</a:t>
            </a:r>
          </a:p>
          <a:p>
            <a:pPr algn="just">
              <a:lnSpc>
                <a:spcPct val="150000"/>
              </a:lnSpc>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755374" y="3366052"/>
            <a:ext cx="3763617" cy="3388613"/>
          </a:xfrm>
          <a:prstGeom prst="rect">
            <a:avLst/>
          </a:prstGeom>
        </p:spPr>
      </p:pic>
    </p:spTree>
    <p:extLst>
      <p:ext uri="{BB962C8B-B14F-4D97-AF65-F5344CB8AC3E}">
        <p14:creationId xmlns:p14="http://schemas.microsoft.com/office/powerpoint/2010/main" val="4535085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8631" y="2349925"/>
            <a:ext cx="3498979" cy="1122145"/>
          </a:xfrm>
        </p:spPr>
        <p:txBody>
          <a:bodyPr>
            <a:noAutofit/>
          </a:bodyPr>
          <a:lstStyle/>
          <a:p>
            <a:pPr algn="just">
              <a:lnSpc>
                <a:spcPct val="150000"/>
              </a:lnSpc>
            </a:pPr>
            <a:r>
              <a:rPr lang="en-US" sz="1800" b="1" dirty="0">
                <a:latin typeface="Arial" panose="020B0604020202020204" pitchFamily="34" charset="0"/>
                <a:cs typeface="Arial" panose="020B0604020202020204" pitchFamily="34" charset="0"/>
              </a:rPr>
              <a:t>Why AI-Enabled Telehealth is the Most Appropriate Intervention</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932916" y="968899"/>
            <a:ext cx="6281873" cy="5248622"/>
          </a:xfrm>
        </p:spPr>
        <p:txBody>
          <a:bodyPr>
            <a:normAutofit/>
          </a:bodyPr>
          <a:lstStyle/>
          <a:p>
            <a:pPr lvl="0" algn="just">
              <a:lnSpc>
                <a:spcPct val="150000"/>
              </a:lnSpc>
            </a:pPr>
            <a:r>
              <a:rPr lang="en-US" dirty="0">
                <a:latin typeface="Arial" panose="020B0604020202020204" pitchFamily="34" charset="0"/>
                <a:cs typeface="Arial" panose="020B0604020202020204" pitchFamily="34" charset="0"/>
              </a:rPr>
              <a:t>AI enabled telehealth to enhance accessibility by providing personalised health support to the patient to improve their health (Unanah and Aidoo, 2025).</a:t>
            </a:r>
          </a:p>
          <a:p>
            <a:pPr lvl="0" algn="just">
              <a:lnSpc>
                <a:spcPct val="150000"/>
              </a:lnSpc>
            </a:pPr>
            <a:r>
              <a:rPr lang="en-US" dirty="0">
                <a:latin typeface="Arial" panose="020B0604020202020204" pitchFamily="34" charset="0"/>
                <a:cs typeface="Arial" panose="020B0604020202020204" pitchFamily="34" charset="0"/>
              </a:rPr>
              <a:t>Digital intervention eliminates 70% waiting times, boosts scalability and strengthens cheetah operations and improves cost-effectiveness across the healthcare system (Forkuo et al., 2022).</a:t>
            </a:r>
          </a:p>
          <a:p>
            <a:pPr lvl="0" algn="just">
              <a:lnSpc>
                <a:spcPct val="150000"/>
              </a:lnSpc>
            </a:pPr>
            <a:r>
              <a:rPr lang="en-US" dirty="0">
                <a:latin typeface="Arial" panose="020B0604020202020204" pitchFamily="34" charset="0"/>
                <a:cs typeface="Arial" panose="020B0604020202020204" pitchFamily="34" charset="0"/>
              </a:rPr>
              <a:t>Digital intervention maintains patient safety, ethical accountability and quality throughout the treatment (Unanah and Aidoo, 2025).</a:t>
            </a:r>
          </a:p>
          <a:p>
            <a:pPr algn="just">
              <a:lnSpc>
                <a:spcPct val="150000"/>
              </a:lnSpc>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717914" y="3593210"/>
            <a:ext cx="3774573" cy="2655190"/>
          </a:xfrm>
          <a:prstGeom prst="rect">
            <a:avLst/>
          </a:prstGeom>
        </p:spPr>
      </p:pic>
    </p:spTree>
    <p:extLst>
      <p:ext uri="{BB962C8B-B14F-4D97-AF65-F5344CB8AC3E}">
        <p14:creationId xmlns:p14="http://schemas.microsoft.com/office/powerpoint/2010/main" val="13024044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5132" y="2917288"/>
            <a:ext cx="3498979" cy="1020418"/>
          </a:xfrm>
        </p:spPr>
        <p:txBody>
          <a:bodyPr>
            <a:normAutofit/>
          </a:bodyPr>
          <a:lstStyle/>
          <a:p>
            <a:r>
              <a:rPr lang="en-US" sz="1800" b="1" dirty="0">
                <a:latin typeface="Arial" panose="020B0604020202020204" pitchFamily="34" charset="0"/>
                <a:cs typeface="Arial" panose="020B0604020202020204" pitchFamily="34" charset="0"/>
              </a:rPr>
              <a:t>Key Justification </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043392" y="716715"/>
            <a:ext cx="6281873" cy="4103738"/>
          </a:xfrm>
        </p:spPr>
        <p:txBody>
          <a:bodyPr>
            <a:normAutofit/>
          </a:bodyPr>
          <a:lstStyle/>
          <a:p>
            <a:pPr lvl="0" algn="just">
              <a:lnSpc>
                <a:spcPct val="150000"/>
              </a:lnSpc>
            </a:pPr>
            <a:r>
              <a:rPr lang="en-US" dirty="0">
                <a:latin typeface="Arial" panose="020B0604020202020204" pitchFamily="34" charset="0"/>
                <a:cs typeface="Arial" panose="020B0604020202020204" pitchFamily="34" charset="0"/>
              </a:rPr>
              <a:t>Postnatal depression remains a predominant public health priority as existing healthcare services in the UK continue struggling to deliver timely and equitable mental healthcare (Gopalan et al., 2022).</a:t>
            </a:r>
          </a:p>
          <a:p>
            <a:pPr lvl="0" algn="just">
              <a:lnSpc>
                <a:spcPct val="150000"/>
              </a:lnSpc>
            </a:pPr>
            <a:r>
              <a:rPr lang="en-US" dirty="0">
                <a:latin typeface="Arial" panose="020B0604020202020204" pitchFamily="34" charset="0"/>
                <a:cs typeface="Arial" panose="020B0604020202020204" pitchFamily="34" charset="0"/>
              </a:rPr>
              <a:t>AI-enabled telehealth efficiently improves patient engagement, enhances accessibility and healthcare efficiency (Mbanugo, 2025).</a:t>
            </a:r>
          </a:p>
          <a:p>
            <a:pPr algn="just">
              <a:lnSpc>
                <a:spcPct val="150000"/>
              </a:lnSpc>
            </a:pPr>
            <a:r>
              <a:rPr lang="en-US" dirty="0">
                <a:latin typeface="Arial" panose="020B0604020202020204" pitchFamily="34" charset="0"/>
                <a:cs typeface="Arial" panose="020B0604020202020204" pitchFamily="34" charset="0"/>
              </a:rPr>
              <a:t>Digital intervention delivers a sustainable strategy for enhancing maternal mental outcomes in the UK</a:t>
            </a: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795132" y="293392"/>
            <a:ext cx="3723860" cy="1950509"/>
          </a:xfrm>
          <a:prstGeom prst="rect">
            <a:avLst/>
          </a:prstGeom>
        </p:spPr>
      </p:pic>
    </p:spTree>
    <p:extLst>
      <p:ext uri="{BB962C8B-B14F-4D97-AF65-F5344CB8AC3E}">
        <p14:creationId xmlns:p14="http://schemas.microsoft.com/office/powerpoint/2010/main" val="2497421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just">
              <a:lnSpc>
                <a:spcPct val="150000"/>
              </a:lnSpc>
            </a:pPr>
            <a:r>
              <a:rPr lang="en-US" sz="1800" b="1" dirty="0">
                <a:latin typeface="Arial" panose="020B0604020202020204" pitchFamily="34" charset="0"/>
                <a:cs typeface="Arial" panose="020B0604020202020204" pitchFamily="34" charset="0"/>
              </a:rPr>
              <a:t>From Evidence to Implementation </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105195" y="1677829"/>
            <a:ext cx="6281873" cy="4800536"/>
          </a:xfrm>
        </p:spPr>
        <p:txBody>
          <a:bodyPr>
            <a:noAutofit/>
          </a:bodyPr>
          <a:lstStyle/>
          <a:p>
            <a:pPr lvl="0" algn="just">
              <a:lnSpc>
                <a:spcPct val="150000"/>
              </a:lnSpc>
            </a:pPr>
            <a:r>
              <a:rPr lang="en-US" dirty="0">
                <a:latin typeface="Arial" panose="020B0604020202020204" pitchFamily="34" charset="0"/>
                <a:cs typeface="Arial" panose="020B0604020202020204" pitchFamily="34" charset="0"/>
              </a:rPr>
              <a:t>This section efficiently elaborates how AI-enabled telehealth will be systematically implemented, structured and integrated with NHS services.</a:t>
            </a:r>
          </a:p>
          <a:p>
            <a:pPr lvl="0" algn="just">
              <a:lnSpc>
                <a:spcPct val="150000"/>
              </a:lnSpc>
            </a:pPr>
            <a:r>
              <a:rPr lang="en-US" dirty="0">
                <a:latin typeface="Arial" panose="020B0604020202020204" pitchFamily="34" charset="0"/>
                <a:cs typeface="Arial" panose="020B0604020202020204" pitchFamily="34" charset="0"/>
              </a:rPr>
              <a:t>Effective implementation needs well structured planning to ensure intervention, recognise organisational capacity and sustainable healthcare delivery (Goldstein et al., 2024). </a:t>
            </a:r>
          </a:p>
          <a:p>
            <a:pPr lvl="0" algn="just">
              <a:lnSpc>
                <a:spcPct val="150000"/>
              </a:lnSpc>
            </a:pPr>
            <a:r>
              <a:rPr lang="en-US" dirty="0">
                <a:latin typeface="Arial" panose="020B0604020202020204" pitchFamily="34" charset="0"/>
                <a:cs typeface="Arial" panose="020B0604020202020204" pitchFamily="34" charset="0"/>
              </a:rPr>
              <a:t>The Precede-proceed framework offers an evidence-based approach for implementing, designing and elaborating digital public health intervention (AI-enabled telehealth) (</a:t>
            </a:r>
            <a:r>
              <a:rPr lang="en-GB" noProof="1">
                <a:latin typeface="Arial" panose="020B0604020202020204" pitchFamily="34" charset="0"/>
                <a:cs typeface="Arial" panose="020B0604020202020204" pitchFamily="34" charset="0"/>
              </a:rPr>
              <a:t>Posmontier</a:t>
            </a:r>
            <a:r>
              <a:rPr lang="en-US" dirty="0">
                <a:latin typeface="Arial" panose="020B0604020202020204" pitchFamily="34" charset="0"/>
                <a:cs typeface="Arial" panose="020B0604020202020204" pitchFamily="34" charset="0"/>
              </a:rPr>
              <a:t> et al., 2024).</a:t>
            </a:r>
          </a:p>
          <a:p>
            <a:pPr algn="just">
              <a:lnSpc>
                <a:spcPct val="150000"/>
              </a:lnSpc>
            </a:pPr>
            <a:endParaRPr lang="en-GB" dirty="0">
              <a:latin typeface="Arial" panose="020B0604020202020204" pitchFamily="34" charset="0"/>
              <a:cs typeface="Arial" panose="020B0604020202020204" pitchFamily="34" charset="0"/>
            </a:endParaRPr>
          </a:p>
        </p:txBody>
      </p:sp>
      <p:sp>
        <p:nvSpPr>
          <p:cNvPr id="4" name="Rectangle 3"/>
          <p:cNvSpPr/>
          <p:nvPr/>
        </p:nvSpPr>
        <p:spPr>
          <a:xfrm>
            <a:off x="994594" y="1677829"/>
            <a:ext cx="3155223" cy="496996"/>
          </a:xfrm>
          <a:prstGeom prst="rect">
            <a:avLst/>
          </a:prstGeom>
        </p:spPr>
        <p:txBody>
          <a:bodyPr wrap="none">
            <a:spAutoFit/>
          </a:bodyPr>
          <a:lstStyle/>
          <a:p>
            <a:pPr algn="just">
              <a:lnSpc>
                <a:spcPct val="150000"/>
              </a:lnSpc>
              <a:spcAft>
                <a:spcPts val="0"/>
              </a:spcAft>
            </a:pPr>
            <a:r>
              <a:rPr lang="en-US" sz="2000" b="1" dirty="0">
                <a:latin typeface="Arial" panose="020B0604020202020204" pitchFamily="34" charset="0"/>
                <a:ea typeface="Times New Roman" panose="02020603050405020304" pitchFamily="18" charset="0"/>
              </a:rPr>
              <a:t>Vidhi </a:t>
            </a:r>
            <a:r>
              <a:rPr lang="en-US" sz="2000" b="1" dirty="0" err="1">
                <a:latin typeface="Arial" panose="020B0604020202020204" pitchFamily="34" charset="0"/>
                <a:ea typeface="Times New Roman" panose="02020603050405020304" pitchFamily="18" charset="0"/>
              </a:rPr>
              <a:t>Gondaliya</a:t>
            </a:r>
            <a:r>
              <a:rPr lang="en-US" b="1" dirty="0">
                <a:latin typeface="Arial" panose="020B0604020202020204" pitchFamily="34" charset="0"/>
                <a:ea typeface="Times New Roman" panose="02020603050405020304" pitchFamily="18" charset="0"/>
              </a:rPr>
              <a:t>: 2521864</a:t>
            </a:r>
            <a:endParaRPr lang="en-US" sz="1600" dirty="0">
              <a:effectLst/>
              <a:latin typeface="Arial" panose="020B0604020202020204" pitchFamily="34" charset="0"/>
              <a:ea typeface="Arial" panose="020B0604020202020204" pitchFamily="34" charset="0"/>
            </a:endParaRPr>
          </a:p>
        </p:txBody>
      </p:sp>
      <p:pic>
        <p:nvPicPr>
          <p:cNvPr id="5" name="Picture 4"/>
          <p:cNvPicPr>
            <a:picLocks noChangeAspect="1"/>
          </p:cNvPicPr>
          <p:nvPr/>
        </p:nvPicPr>
        <p:blipFill>
          <a:blip r:embed="rId2"/>
          <a:stretch>
            <a:fillRect/>
          </a:stretch>
        </p:blipFill>
        <p:spPr>
          <a:xfrm>
            <a:off x="1374284" y="4078097"/>
            <a:ext cx="3730911" cy="2673182"/>
          </a:xfrm>
          <a:prstGeom prst="rect">
            <a:avLst/>
          </a:prstGeom>
        </p:spPr>
      </p:pic>
    </p:spTree>
    <p:extLst>
      <p:ext uri="{BB962C8B-B14F-4D97-AF65-F5344CB8AC3E}">
        <p14:creationId xmlns:p14="http://schemas.microsoft.com/office/powerpoint/2010/main" val="40845007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just">
              <a:lnSpc>
                <a:spcPct val="150000"/>
              </a:lnSpc>
            </a:pPr>
            <a:r>
              <a:rPr lang="en-US" sz="1800" b="1" dirty="0">
                <a:latin typeface="Arial" panose="020B0604020202020204" pitchFamily="34" charset="0"/>
                <a:cs typeface="Arial" panose="020B0604020202020204" pitchFamily="34" charset="0"/>
              </a:rPr>
              <a:t>Application of PRECEDE-PROCEED model  (Phase 1–4)</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303085" y="608198"/>
            <a:ext cx="6281873" cy="6135757"/>
          </a:xfrm>
        </p:spPr>
        <p:txBody>
          <a:bodyPr>
            <a:noAutofit/>
          </a:bodyPr>
          <a:lstStyle/>
          <a:p>
            <a:pPr lvl="0" algn="just">
              <a:lnSpc>
                <a:spcPct val="160000"/>
              </a:lnSpc>
            </a:pPr>
            <a:r>
              <a:rPr lang="en-US" dirty="0">
                <a:latin typeface="Arial" panose="020B0604020202020204" pitchFamily="34" charset="0"/>
                <a:cs typeface="Arial" panose="020B0604020202020204" pitchFamily="34" charset="0"/>
              </a:rPr>
              <a:t>Social assessment </a:t>
            </a:r>
            <a:r>
              <a:rPr lang="en-GB" dirty="0">
                <a:latin typeface="Arial" panose="020B0604020202020204" pitchFamily="34" charset="0"/>
                <a:cs typeface="Arial" panose="020B0604020202020204" pitchFamily="34" charset="0"/>
              </a:rPr>
              <a:t>recognises</a:t>
            </a:r>
            <a:r>
              <a:rPr lang="en-US" dirty="0">
                <a:latin typeface="Arial" panose="020B0604020202020204" pitchFamily="34" charset="0"/>
                <a:cs typeface="Arial" panose="020B0604020202020204" pitchFamily="34" charset="0"/>
              </a:rPr>
              <a:t> the patient’s maternal wellbeing, healthcare accessibility and that will influence postnatal mental health across communities (Stein Elger et al., 2025).</a:t>
            </a:r>
          </a:p>
          <a:p>
            <a:pPr lvl="0" algn="just">
              <a:lnSpc>
                <a:spcPct val="160000"/>
              </a:lnSpc>
            </a:pPr>
            <a:r>
              <a:rPr lang="en-US" dirty="0">
                <a:latin typeface="Arial" panose="020B0604020202020204" pitchFamily="34" charset="0"/>
                <a:cs typeface="Arial" panose="020B0604020202020204" pitchFamily="34" charset="0"/>
              </a:rPr>
              <a:t>Epidemiological assessment will elaborate postnatal associated risk, healthcare </a:t>
            </a:r>
            <a:r>
              <a:rPr lang="en-GB" noProof="1">
                <a:latin typeface="Arial" panose="020B0604020202020204" pitchFamily="34" charset="0"/>
                <a:cs typeface="Arial" panose="020B0604020202020204" pitchFamily="34" charset="0"/>
              </a:rPr>
              <a:t>utilisation</a:t>
            </a:r>
            <a:r>
              <a:rPr lang="en-US" dirty="0">
                <a:latin typeface="Arial" panose="020B0604020202020204" pitchFamily="34" charset="0"/>
                <a:cs typeface="Arial" panose="020B0604020202020204" pitchFamily="34" charset="0"/>
              </a:rPr>
              <a:t> that needs targeted digital intervention strategies (Ulfiana et al., 2025).</a:t>
            </a:r>
          </a:p>
          <a:p>
            <a:pPr lvl="0" algn="just">
              <a:lnSpc>
                <a:spcPct val="160000"/>
              </a:lnSpc>
            </a:pPr>
            <a:r>
              <a:rPr lang="en-US" dirty="0">
                <a:latin typeface="Arial" panose="020B0604020202020204" pitchFamily="34" charset="0"/>
                <a:cs typeface="Arial" panose="020B0604020202020204" pitchFamily="34" charset="0"/>
              </a:rPr>
              <a:t>Environmental and behavioral assessment will recognise delayed patients care through AI enabled telehealth technology.</a:t>
            </a:r>
          </a:p>
          <a:p>
            <a:pPr lvl="0" algn="just">
              <a:lnSpc>
                <a:spcPct val="160000"/>
              </a:lnSpc>
            </a:pPr>
            <a:r>
              <a:rPr lang="en-US" dirty="0">
                <a:latin typeface="Arial" panose="020B0604020202020204" pitchFamily="34" charset="0"/>
                <a:cs typeface="Arial" panose="020B0604020202020204" pitchFamily="34" charset="0"/>
              </a:rPr>
              <a:t>Educational assessment will recognise predisposing factors that influence mothers’ willingness and ability to adopt AI-enabled telehealth technologies (Aras et al., 2025).</a:t>
            </a:r>
          </a:p>
          <a:p>
            <a:pPr algn="just">
              <a:lnSpc>
                <a:spcPct val="160000"/>
              </a:lnSpc>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1047240" y="425461"/>
            <a:ext cx="3181759" cy="2575109"/>
          </a:xfrm>
          <a:prstGeom prst="rect">
            <a:avLst/>
          </a:prstGeom>
        </p:spPr>
      </p:pic>
    </p:spTree>
    <p:extLst>
      <p:ext uri="{BB962C8B-B14F-4D97-AF65-F5344CB8AC3E}">
        <p14:creationId xmlns:p14="http://schemas.microsoft.com/office/powerpoint/2010/main" val="3190729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1800" b="1" dirty="0">
                <a:latin typeface="Arial" panose="020B0604020202020204" pitchFamily="34" charset="0"/>
                <a:cs typeface="Arial" panose="020B0604020202020204" pitchFamily="34" charset="0"/>
              </a:rPr>
              <a:t>PRECEDE Phase 3–4 </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lvl="0" algn="just">
              <a:lnSpc>
                <a:spcPct val="150000"/>
              </a:lnSpc>
            </a:pPr>
            <a:r>
              <a:rPr lang="en-US" dirty="0">
                <a:latin typeface="Arial" panose="020B0604020202020204" pitchFamily="34" charset="0"/>
                <a:cs typeface="Arial" panose="020B0604020202020204" pitchFamily="34" charset="0"/>
              </a:rPr>
              <a:t>Policy and Administrative assessment will address workforce capacity, digital infrastructure and funding through the telehealth implementation.</a:t>
            </a:r>
          </a:p>
          <a:p>
            <a:pPr lvl="0" algn="just">
              <a:lnSpc>
                <a:spcPct val="150000"/>
              </a:lnSpc>
            </a:pPr>
            <a:r>
              <a:rPr lang="en-US" dirty="0">
                <a:latin typeface="Arial" panose="020B0604020202020204" pitchFamily="34" charset="0"/>
                <a:cs typeface="Arial" panose="020B0604020202020204" pitchFamily="34" charset="0"/>
              </a:rPr>
              <a:t>AI enabled telehealth caressing, remote monitoring and personalised support will enhance mothers experiencing postal mental health concerns.</a:t>
            </a:r>
          </a:p>
          <a:p>
            <a:pPr lvl="0" algn="just">
              <a:lnSpc>
                <a:spcPct val="150000"/>
              </a:lnSpc>
            </a:pPr>
            <a:r>
              <a:rPr lang="en-US" dirty="0">
                <a:latin typeface="Arial" panose="020B0604020202020204" pitchFamily="34" charset="0"/>
                <a:cs typeface="Arial" panose="020B0604020202020204" pitchFamily="34" charset="0"/>
              </a:rPr>
              <a:t>Technology adoption, user engagement, healthcare providers will participate throughout intervention delivery.</a:t>
            </a:r>
          </a:p>
          <a:p>
            <a:pPr lvl="0" algn="just">
              <a:lnSpc>
                <a:spcPct val="150000"/>
              </a:lnSpc>
            </a:pPr>
            <a:r>
              <a:rPr lang="en-US" dirty="0">
                <a:latin typeface="Arial" panose="020B0604020202020204" pitchFamily="34" charset="0"/>
                <a:cs typeface="Arial" panose="020B0604020202020204" pitchFamily="34" charset="0"/>
              </a:rPr>
              <a:t>AI enabled Telehealth </a:t>
            </a:r>
            <a:r>
              <a:rPr lang="en-US" dirty="0" err="1">
                <a:latin typeface="Arial" panose="020B0604020202020204" pitchFamily="34" charset="0"/>
                <a:cs typeface="Arial" panose="020B0604020202020204" pitchFamily="34" charset="0"/>
              </a:rPr>
              <a:t>minimise</a:t>
            </a:r>
            <a:r>
              <a:rPr lang="en-US" dirty="0">
                <a:latin typeface="Arial" panose="020B0604020202020204" pitchFamily="34" charset="0"/>
                <a:cs typeface="Arial" panose="020B0604020202020204" pitchFamily="34" charset="0"/>
              </a:rPr>
              <a:t> mothers’ depression symptoms, enhanced maternal wellbeing</a:t>
            </a:r>
          </a:p>
          <a:p>
            <a:pPr algn="just">
              <a:lnSpc>
                <a:spcPct val="150000"/>
              </a:lnSpc>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040560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US" sz="1800" b="1" dirty="0">
                <a:latin typeface="Arial" panose="020B0604020202020204" pitchFamily="34" charset="0"/>
                <a:cs typeface="Arial" panose="020B0604020202020204" pitchFamily="34" charset="0"/>
              </a:rPr>
              <a:t>Behavior Change Theory</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lvl="0" algn="just">
              <a:lnSpc>
                <a:spcPct val="150000"/>
              </a:lnSpc>
            </a:pPr>
            <a:r>
              <a:rPr lang="en-US" dirty="0">
                <a:latin typeface="Arial" panose="020B0604020202020204" pitchFamily="34" charset="0"/>
                <a:cs typeface="Arial" panose="020B0604020202020204" pitchFamily="34" charset="0"/>
              </a:rPr>
              <a:t>The COM-B model elaborates patients’ behavior and supports effective adoption of AI-enabled telehealth for reducing postnatal depression (</a:t>
            </a:r>
            <a:r>
              <a:rPr lang="en-US" dirty="0" err="1">
                <a:latin typeface="Arial" panose="020B0604020202020204" pitchFamily="34" charset="0"/>
                <a:cs typeface="Arial" panose="020B0604020202020204" pitchFamily="34" charset="0"/>
              </a:rPr>
              <a:t>Kouijzer</a:t>
            </a:r>
            <a:r>
              <a:rPr lang="en-US" dirty="0">
                <a:latin typeface="Arial" panose="020B0604020202020204" pitchFamily="34" charset="0"/>
                <a:cs typeface="Arial" panose="020B0604020202020204" pitchFamily="34" charset="0"/>
              </a:rPr>
              <a:t> et al., 2026).</a:t>
            </a:r>
          </a:p>
          <a:p>
            <a:pPr lvl="0" algn="just">
              <a:lnSpc>
                <a:spcPct val="150000"/>
              </a:lnSpc>
            </a:pPr>
            <a:r>
              <a:rPr lang="en-US" dirty="0">
                <a:latin typeface="Arial" panose="020B0604020202020204" pitchFamily="34" charset="0"/>
                <a:cs typeface="Arial" panose="020B0604020202020204" pitchFamily="34" charset="0"/>
              </a:rPr>
              <a:t>AI enabled telehealth enhances the treatment capability via remote accessibility, personalised treatment and continuous monitoring (Nwankwo et al., 2024).</a:t>
            </a:r>
          </a:p>
          <a:p>
            <a:pPr lvl="0" algn="just">
              <a:lnSpc>
                <a:spcPct val="150000"/>
              </a:lnSpc>
            </a:pPr>
            <a:r>
              <a:rPr lang="en-US" dirty="0">
                <a:latin typeface="Arial" panose="020B0604020202020204" pitchFamily="34" charset="0"/>
                <a:cs typeface="Arial" panose="020B0604020202020204" pitchFamily="34" charset="0"/>
              </a:rPr>
              <a:t>Behavior Change Theory enhances AI-enabled telehealth sustainability as technology alone rarely gets meaningful and lasting healthcare behavior transformation of postnatal depression (Rapp and Boldi, 2023).</a:t>
            </a:r>
          </a:p>
          <a:p>
            <a:pPr algn="just">
              <a:lnSpc>
                <a:spcPct val="150000"/>
              </a:lnSpc>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768017" y="1232453"/>
            <a:ext cx="3740205" cy="2001004"/>
          </a:xfrm>
          <a:prstGeom prst="rect">
            <a:avLst/>
          </a:prstGeom>
        </p:spPr>
      </p:pic>
    </p:spTree>
    <p:extLst>
      <p:ext uri="{BB962C8B-B14F-4D97-AF65-F5344CB8AC3E}">
        <p14:creationId xmlns:p14="http://schemas.microsoft.com/office/powerpoint/2010/main" val="32480217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just">
              <a:lnSpc>
                <a:spcPct val="150000"/>
              </a:lnSpc>
            </a:pPr>
            <a:r>
              <a:rPr lang="en-US" sz="1800" b="1" dirty="0">
                <a:latin typeface="Arial" panose="020B0604020202020204" pitchFamily="34" charset="0"/>
                <a:cs typeface="Arial" panose="020B0604020202020204" pitchFamily="34" charset="0"/>
              </a:rPr>
              <a:t>Intervention Design</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lvl="0" algn="just">
              <a:lnSpc>
                <a:spcPct val="150000"/>
              </a:lnSpc>
            </a:pPr>
            <a:r>
              <a:rPr lang="en-US" dirty="0">
                <a:latin typeface="Arial" panose="020B0604020202020204" pitchFamily="34" charset="0"/>
                <a:cs typeface="Arial" panose="020B0604020202020204" pitchFamily="34" charset="0"/>
              </a:rPr>
              <a:t>The telehealth intervention will integrate Edinburgh postnatal depression scale to support early detection by monitoring symptoms and patients’ mood (Eisner et al., 2022).</a:t>
            </a:r>
          </a:p>
          <a:p>
            <a:pPr lvl="0" algn="just">
              <a:lnSpc>
                <a:spcPct val="150000"/>
              </a:lnSpc>
            </a:pPr>
            <a:r>
              <a:rPr lang="en-US" dirty="0">
                <a:latin typeface="Arial" panose="020B0604020202020204" pitchFamily="34" charset="0"/>
                <a:cs typeface="Arial" panose="020B0604020202020204" pitchFamily="34" charset="0"/>
              </a:rPr>
              <a:t>The intervention will integrate AI screening that enables earlier intervention and personalised evidence-based clinical decision-making.</a:t>
            </a:r>
          </a:p>
          <a:p>
            <a:pPr lvl="0" algn="just">
              <a:lnSpc>
                <a:spcPct val="150000"/>
              </a:lnSpc>
            </a:pPr>
            <a:r>
              <a:rPr lang="en-US" dirty="0">
                <a:latin typeface="Arial" panose="020B0604020202020204" pitchFamily="34" charset="0"/>
                <a:cs typeface="Arial" panose="020B0604020202020204" pitchFamily="34" charset="0"/>
              </a:rPr>
              <a:t>This intervention will ensure timely clinical support and maintain patient safety standards.</a:t>
            </a:r>
          </a:p>
          <a:p>
            <a:pPr algn="just">
              <a:lnSpc>
                <a:spcPct val="150000"/>
              </a:lnSpc>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745051" y="516835"/>
            <a:ext cx="3786137" cy="2781688"/>
          </a:xfrm>
          <a:prstGeom prst="rect">
            <a:avLst/>
          </a:prstGeom>
        </p:spPr>
      </p:pic>
    </p:spTree>
    <p:extLst>
      <p:ext uri="{BB962C8B-B14F-4D97-AF65-F5344CB8AC3E}">
        <p14:creationId xmlns:p14="http://schemas.microsoft.com/office/powerpoint/2010/main" val="7269250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8631" y="3383279"/>
            <a:ext cx="3498979" cy="1423087"/>
          </a:xfrm>
        </p:spPr>
        <p:txBody>
          <a:bodyPr>
            <a:normAutofit fontScale="90000"/>
          </a:bodyPr>
          <a:lstStyle/>
          <a:p>
            <a:pPr algn="just">
              <a:lnSpc>
                <a:spcPct val="150000"/>
              </a:lnSpc>
            </a:pPr>
            <a:r>
              <a:rPr lang="en-US" sz="1800" b="1" dirty="0">
                <a:latin typeface="Arial" panose="020B0604020202020204" pitchFamily="34" charset="0"/>
                <a:cs typeface="Arial" panose="020B0604020202020204" pitchFamily="34" charset="0"/>
              </a:rPr>
              <a:t>Stakeholders and Partnership Working</a:t>
            </a:r>
            <a:br>
              <a:rPr lang="en-US" sz="1800" dirty="0"/>
            </a:br>
            <a:endParaRPr lang="en-GB" sz="1800" dirty="0"/>
          </a:p>
        </p:txBody>
      </p:sp>
      <p:sp>
        <p:nvSpPr>
          <p:cNvPr id="3" name="Content Placeholder 2"/>
          <p:cNvSpPr>
            <a:spLocks noGrp="1"/>
          </p:cNvSpPr>
          <p:nvPr>
            <p:ph idx="1"/>
          </p:nvPr>
        </p:nvSpPr>
        <p:spPr/>
        <p:txBody>
          <a:bodyPr>
            <a:normAutofit/>
          </a:bodyPr>
          <a:lstStyle/>
          <a:p>
            <a:pPr lvl="0" algn="just">
              <a:lnSpc>
                <a:spcPct val="150000"/>
              </a:lnSpc>
            </a:pPr>
            <a:r>
              <a:rPr lang="en-US" dirty="0">
                <a:latin typeface="Arial" panose="020B0604020202020204" pitchFamily="34" charset="0"/>
                <a:cs typeface="Arial" panose="020B0604020202020204" pitchFamily="34" charset="0"/>
              </a:rPr>
              <a:t>This intervention</a:t>
            </a:r>
            <a:r>
              <a:rPr lang="en-US" b="1"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highly collaborates with GPs, mental health nurses, family caregivers, NHS organisations and technology developers.</a:t>
            </a:r>
          </a:p>
          <a:p>
            <a:pPr lvl="0" algn="just">
              <a:lnSpc>
                <a:spcPct val="150000"/>
              </a:lnSpc>
            </a:pPr>
            <a:r>
              <a:rPr lang="en-US" dirty="0">
                <a:latin typeface="Arial" panose="020B0604020202020204" pitchFamily="34" charset="0"/>
                <a:cs typeface="Arial" panose="020B0604020202020204" pitchFamily="34" charset="0"/>
              </a:rPr>
              <a:t>Multidisciplinary partnership will enhance coordinated care pathways, communication and patient-oriented services throughout the intervention evaluation and implementation (Braam et al., 2024). </a:t>
            </a:r>
          </a:p>
          <a:p>
            <a:pPr lvl="0" algn="just">
              <a:lnSpc>
                <a:spcPct val="150000"/>
              </a:lnSpc>
            </a:pPr>
            <a:r>
              <a:rPr lang="en-US" dirty="0">
                <a:latin typeface="Arial" panose="020B0604020202020204" pitchFamily="34" charset="0"/>
                <a:cs typeface="Arial" panose="020B0604020202020204" pitchFamily="34" charset="0"/>
              </a:rPr>
              <a:t>For this AI enabled telehealth intervention, effective stakeholder engagement will strengthen intervention acceptance, promotes shared responsibility (Arthur et al., 2023).</a:t>
            </a:r>
          </a:p>
          <a:p>
            <a:pPr algn="just">
              <a:lnSpc>
                <a:spcPct val="150000"/>
              </a:lnSpc>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782816" y="1010973"/>
            <a:ext cx="3710608" cy="1986652"/>
          </a:xfrm>
          <a:prstGeom prst="rect">
            <a:avLst/>
          </a:prstGeom>
        </p:spPr>
      </p:pic>
    </p:spTree>
    <p:extLst>
      <p:ext uri="{BB962C8B-B14F-4D97-AF65-F5344CB8AC3E}">
        <p14:creationId xmlns:p14="http://schemas.microsoft.com/office/powerpoint/2010/main" val="4651359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0944" y="3251073"/>
            <a:ext cx="3498979" cy="1784753"/>
          </a:xfrm>
        </p:spPr>
        <p:txBody>
          <a:bodyPr/>
          <a:lstStyle/>
          <a:p>
            <a:r>
              <a:rPr lang="en-US" sz="1800" b="1" dirty="0">
                <a:latin typeface="Arial" panose="020B0604020202020204" pitchFamily="34" charset="0"/>
                <a:cs typeface="Arial" panose="020B0604020202020204" pitchFamily="34" charset="0"/>
              </a:rPr>
              <a:t>Implementation Plan</a:t>
            </a:r>
            <a:br>
              <a:rPr lang="en-US" dirty="0"/>
            </a:br>
            <a:endParaRPr lang="en-GB" dirty="0"/>
          </a:p>
        </p:txBody>
      </p:sp>
      <p:sp>
        <p:nvSpPr>
          <p:cNvPr id="3" name="Content Placeholder 2"/>
          <p:cNvSpPr>
            <a:spLocks noGrp="1"/>
          </p:cNvSpPr>
          <p:nvPr>
            <p:ph idx="1"/>
          </p:nvPr>
        </p:nvSpPr>
        <p:spPr/>
        <p:txBody>
          <a:bodyPr>
            <a:normAutofit/>
          </a:bodyPr>
          <a:lstStyle/>
          <a:p>
            <a:pPr lvl="0" algn="just">
              <a:lnSpc>
                <a:spcPct val="150000"/>
              </a:lnSpc>
            </a:pPr>
            <a:r>
              <a:rPr lang="en-US" dirty="0">
                <a:latin typeface="Arial" panose="020B0604020202020204" pitchFamily="34" charset="0"/>
                <a:cs typeface="Arial" panose="020B0604020202020204" pitchFamily="34" charset="0"/>
              </a:rPr>
              <a:t>Initial implementation will include digital platform development, employee training and development and building governance supporting effective service integration.</a:t>
            </a:r>
          </a:p>
          <a:p>
            <a:pPr lvl="0" algn="just">
              <a:lnSpc>
                <a:spcPct val="150000"/>
              </a:lnSpc>
            </a:pPr>
            <a:r>
              <a:rPr lang="en-US" dirty="0">
                <a:latin typeface="Arial" panose="020B0604020202020204" pitchFamily="34" charset="0"/>
                <a:cs typeface="Arial" panose="020B0604020202020204" pitchFamily="34" charset="0"/>
              </a:rPr>
              <a:t>Pilot testing will evaluate the clinical effectiveness, patient engagement and technical performance across NHS maternity services (Tome et al., 2026).</a:t>
            </a:r>
          </a:p>
          <a:p>
            <a:pPr lvl="0" algn="just">
              <a:lnSpc>
                <a:spcPct val="150000"/>
              </a:lnSpc>
            </a:pPr>
            <a:r>
              <a:rPr lang="en-US" dirty="0">
                <a:latin typeface="Arial" panose="020B0604020202020204" pitchFamily="34" charset="0"/>
                <a:cs typeface="Arial" panose="020B0604020202020204" pitchFamily="34" charset="0"/>
              </a:rPr>
              <a:t>It will also enable for continuous refinement, eliminating organisational disruption across diverse healthcare settings and populations.</a:t>
            </a:r>
          </a:p>
          <a:p>
            <a:pPr algn="just">
              <a:lnSpc>
                <a:spcPct val="150000"/>
              </a:lnSpc>
            </a:pPr>
            <a:endParaRPr lang="en-GB"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stretch>
            <a:fillRect/>
          </a:stretch>
        </p:blipFill>
        <p:spPr>
          <a:xfrm>
            <a:off x="678483" y="1127579"/>
            <a:ext cx="3943900" cy="2591162"/>
          </a:xfrm>
          <a:prstGeom prst="rect">
            <a:avLst/>
          </a:prstGeom>
        </p:spPr>
      </p:pic>
    </p:spTree>
    <p:extLst>
      <p:ext uri="{BB962C8B-B14F-4D97-AF65-F5344CB8AC3E}">
        <p14:creationId xmlns:p14="http://schemas.microsoft.com/office/powerpoint/2010/main" val="13001821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8127" y="1621056"/>
            <a:ext cx="3498979" cy="2456442"/>
          </a:xfrm>
        </p:spPr>
        <p:txBody>
          <a:bodyPr>
            <a:normAutofit/>
          </a:bodyPr>
          <a:lstStyle/>
          <a:p>
            <a:r>
              <a:rPr lang="en-US" sz="1800" b="1" dirty="0">
                <a:latin typeface="Arial" panose="020B0604020202020204" pitchFamily="34" charset="0"/>
                <a:cs typeface="Arial" panose="020B0604020202020204" pitchFamily="34" charset="0"/>
              </a:rPr>
              <a:t>Resources and Workforce</a:t>
            </a:r>
            <a:br>
              <a:rPr lang="en-US"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012429" y="1174247"/>
            <a:ext cx="6281873" cy="5248622"/>
          </a:xfrm>
        </p:spPr>
        <p:txBody>
          <a:bodyPr>
            <a:normAutofit/>
          </a:bodyPr>
          <a:lstStyle/>
          <a:p>
            <a:pPr lvl="0" algn="just">
              <a:lnSpc>
                <a:spcPct val="150000"/>
              </a:lnSpc>
            </a:pPr>
            <a:r>
              <a:rPr lang="en-US" dirty="0">
                <a:latin typeface="Arial" panose="020B0604020202020204" pitchFamily="34" charset="0"/>
                <a:cs typeface="Arial" panose="020B0604020202020204" pitchFamily="34" charset="0"/>
              </a:rPr>
              <a:t>This intervention will need digital infrastructure, AI software and cloud-based platforms to provide superior healthcare services to the people. </a:t>
            </a:r>
          </a:p>
          <a:p>
            <a:pPr lvl="0" algn="just">
              <a:lnSpc>
                <a:spcPct val="150000"/>
              </a:lnSpc>
            </a:pPr>
            <a:r>
              <a:rPr lang="en-US" dirty="0">
                <a:latin typeface="Arial" panose="020B0604020202020204" pitchFamily="34" charset="0"/>
                <a:cs typeface="Arial" panose="020B0604020202020204" pitchFamily="34" charset="0"/>
              </a:rPr>
              <a:t>The intervention needs comprehensive clinical governance guidance, continuous support to maximise the intervention effectiveness and confidence. </a:t>
            </a:r>
          </a:p>
          <a:p>
            <a:pPr lvl="0" algn="just">
              <a:lnSpc>
                <a:spcPct val="150000"/>
              </a:lnSpc>
            </a:pPr>
            <a:r>
              <a:rPr lang="en-US" dirty="0">
                <a:latin typeface="Arial" panose="020B0604020202020204" pitchFamily="34" charset="0"/>
                <a:cs typeface="Arial" panose="020B0604020202020204" pitchFamily="34" charset="0"/>
              </a:rPr>
              <a:t>To reduce the postnatal depression, the healthcare organisation requires workforce capacity, outgoing maintenance to ensure sustainable delivery of high quality digital healthcare services.</a:t>
            </a:r>
          </a:p>
          <a:p>
            <a:pPr algn="just">
              <a:lnSpc>
                <a:spcPct val="150000"/>
              </a:lnSpc>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818127" y="2970297"/>
            <a:ext cx="3674360" cy="2862470"/>
          </a:xfrm>
          <a:prstGeom prst="rect">
            <a:avLst/>
          </a:prstGeom>
        </p:spPr>
      </p:pic>
    </p:spTree>
    <p:extLst>
      <p:ext uri="{BB962C8B-B14F-4D97-AF65-F5344CB8AC3E}">
        <p14:creationId xmlns:p14="http://schemas.microsoft.com/office/powerpoint/2010/main" val="18270257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8630" y="1753578"/>
            <a:ext cx="3498979" cy="2456442"/>
          </a:xfrm>
        </p:spPr>
        <p:txBody>
          <a:bodyPr>
            <a:normAutofit/>
          </a:bodyPr>
          <a:lstStyle/>
          <a:p>
            <a:pPr algn="just"/>
            <a:r>
              <a:rPr lang="en-US" sz="1800" b="1" dirty="0">
                <a:latin typeface="Arial" panose="020B0604020202020204" pitchFamily="34" charset="0"/>
                <a:cs typeface="Arial" panose="020B0604020202020204" pitchFamily="34" charset="0"/>
              </a:rPr>
              <a:t>Potential Barriers and Mitigation</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pPr lvl="0" algn="just">
              <a:lnSpc>
                <a:spcPct val="150000"/>
              </a:lnSpc>
            </a:pPr>
            <a:r>
              <a:rPr lang="en-US" dirty="0">
                <a:latin typeface="Arial" panose="020B0604020202020204" pitchFamily="34" charset="0"/>
                <a:cs typeface="Arial" panose="020B0604020202020204" pitchFamily="34" charset="0"/>
              </a:rPr>
              <a:t>To successfully run the intervention several issues will occur such as data breaches issues and digital skills gaps issues among the staff.</a:t>
            </a:r>
          </a:p>
          <a:p>
            <a:pPr lvl="0" algn="just">
              <a:lnSpc>
                <a:spcPct val="150000"/>
              </a:lnSpc>
            </a:pPr>
            <a:r>
              <a:rPr lang="en-US" dirty="0">
                <a:latin typeface="Arial" panose="020B0604020202020204" pitchFamily="34" charset="0"/>
                <a:cs typeface="Arial" panose="020B0604020202020204" pitchFamily="34" charset="0"/>
              </a:rPr>
              <a:t>Patient data thefts, payment issues might occur thus, healthcare organisations might focus on the GDPR policies and transparent AI systems.</a:t>
            </a:r>
          </a:p>
          <a:p>
            <a:pPr lvl="0" algn="just">
              <a:lnSpc>
                <a:spcPct val="150000"/>
              </a:lnSpc>
            </a:pPr>
            <a:r>
              <a:rPr lang="en-US" dirty="0">
                <a:latin typeface="Arial" panose="020B0604020202020204" pitchFamily="34" charset="0"/>
                <a:cs typeface="Arial" panose="020B0604020202020204" pitchFamily="34" charset="0"/>
              </a:rPr>
              <a:t>Continuous staff engagement in training, continuous staffs’ activity monitoring might enhance the intervention effectiveness and provide proper healthcare services to the patients.</a:t>
            </a:r>
          </a:p>
          <a:p>
            <a:pPr algn="just">
              <a:lnSpc>
                <a:spcPct val="150000"/>
              </a:lnSpc>
            </a:pPr>
            <a:endParaRPr lang="en-GB" dirty="0"/>
          </a:p>
        </p:txBody>
      </p:sp>
      <p:pic>
        <p:nvPicPr>
          <p:cNvPr id="4" name="Picture 3"/>
          <p:cNvPicPr>
            <a:picLocks noChangeAspect="1"/>
          </p:cNvPicPr>
          <p:nvPr/>
        </p:nvPicPr>
        <p:blipFill>
          <a:blip r:embed="rId2"/>
          <a:stretch>
            <a:fillRect/>
          </a:stretch>
        </p:blipFill>
        <p:spPr>
          <a:xfrm>
            <a:off x="769930" y="3616130"/>
            <a:ext cx="3736378" cy="2254582"/>
          </a:xfrm>
          <a:prstGeom prst="rect">
            <a:avLst/>
          </a:prstGeom>
        </p:spPr>
      </p:pic>
    </p:spTree>
    <p:extLst>
      <p:ext uri="{BB962C8B-B14F-4D97-AF65-F5344CB8AC3E}">
        <p14:creationId xmlns:p14="http://schemas.microsoft.com/office/powerpoint/2010/main" val="1790063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564" y="3427497"/>
            <a:ext cx="3498979" cy="1334180"/>
          </a:xfrm>
        </p:spPr>
        <p:txBody>
          <a:bodyPr>
            <a:normAutofit fontScale="90000"/>
          </a:bodyPr>
          <a:lstStyle/>
          <a:p>
            <a:pPr algn="just">
              <a:lnSpc>
                <a:spcPct val="150000"/>
              </a:lnSpc>
            </a:pPr>
            <a:r>
              <a:rPr lang="en-US" sz="2000" b="1" dirty="0">
                <a:latin typeface="Arial" panose="020B0604020202020204" pitchFamily="34" charset="0"/>
                <a:cs typeface="Arial" panose="020B0604020202020204" pitchFamily="34" charset="0"/>
              </a:rPr>
              <a:t>Transition and Summary</a:t>
            </a:r>
            <a:br>
              <a:rPr lang="en-US" dirty="0"/>
            </a:br>
            <a:endParaRPr lang="en-GB" dirty="0"/>
          </a:p>
        </p:txBody>
      </p:sp>
      <p:sp>
        <p:nvSpPr>
          <p:cNvPr id="3" name="Content Placeholder 2"/>
          <p:cNvSpPr>
            <a:spLocks noGrp="1"/>
          </p:cNvSpPr>
          <p:nvPr>
            <p:ph idx="1"/>
          </p:nvPr>
        </p:nvSpPr>
        <p:spPr>
          <a:xfrm>
            <a:off x="4884112" y="803186"/>
            <a:ext cx="6281873" cy="5248622"/>
          </a:xfrm>
        </p:spPr>
        <p:txBody>
          <a:bodyPr/>
          <a:lstStyle/>
          <a:p>
            <a:pPr lvl="0" algn="just">
              <a:lnSpc>
                <a:spcPct val="150000"/>
              </a:lnSpc>
            </a:pPr>
            <a:r>
              <a:rPr lang="en-US" dirty="0">
                <a:latin typeface="Arial" panose="020B0604020202020204" pitchFamily="34" charset="0"/>
                <a:cs typeface="Arial" panose="020B0604020202020204" pitchFamily="34" charset="0"/>
              </a:rPr>
              <a:t>COM-B framework and PRECEDE-PROCEED model ensures systematic intervention through which this intervention gets success and minimises postnatal depression.</a:t>
            </a:r>
          </a:p>
          <a:p>
            <a:pPr lvl="0" algn="just">
              <a:lnSpc>
                <a:spcPct val="150000"/>
              </a:lnSpc>
            </a:pPr>
            <a:r>
              <a:rPr lang="en-US" dirty="0">
                <a:latin typeface="Arial" panose="020B0604020202020204" pitchFamily="34" charset="0"/>
                <a:cs typeface="Arial" panose="020B0604020202020204" pitchFamily="34" charset="0"/>
              </a:rPr>
              <a:t>Workforce development, proactive risk management will strengthen intervention scalability, sustainability and feasibility.</a:t>
            </a:r>
          </a:p>
          <a:p>
            <a:pPr lvl="0" algn="just">
              <a:lnSpc>
                <a:spcPct val="150000"/>
              </a:lnSpc>
            </a:pPr>
            <a:r>
              <a:rPr lang="en-US" dirty="0">
                <a:latin typeface="Arial" panose="020B0604020202020204" pitchFamily="34" charset="0"/>
                <a:cs typeface="Arial" panose="020B0604020202020204" pitchFamily="34" charset="0"/>
              </a:rPr>
              <a:t>This presentation evaluates interventions (postnatal depression) effectiveness, tracking the NHS’s healthcare tactics to provide better treatment to the patients.</a:t>
            </a:r>
          </a:p>
          <a:p>
            <a:pPr algn="just">
              <a:lnSpc>
                <a:spcPct val="150000"/>
              </a:lnSpc>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795864" y="724561"/>
            <a:ext cx="3736377" cy="2702936"/>
          </a:xfrm>
          <a:prstGeom prst="rect">
            <a:avLst/>
          </a:prstGeom>
        </p:spPr>
      </p:pic>
    </p:spTree>
    <p:extLst>
      <p:ext uri="{BB962C8B-B14F-4D97-AF65-F5344CB8AC3E}">
        <p14:creationId xmlns:p14="http://schemas.microsoft.com/office/powerpoint/2010/main" val="22321928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just">
              <a:lnSpc>
                <a:spcPct val="150000"/>
              </a:lnSpc>
            </a:pPr>
            <a:r>
              <a:rPr lang="en-US" sz="1800" b="1" dirty="0">
                <a:latin typeface="Arial" panose="020B0604020202020204" pitchFamily="34" charset="0"/>
                <a:cs typeface="Arial" panose="020B0604020202020204" pitchFamily="34" charset="0"/>
              </a:rPr>
              <a:t>Successful Implementation Needs more than Technology</a:t>
            </a:r>
            <a:br>
              <a:rPr lang="en-US"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lvl="0" algn="just">
              <a:lnSpc>
                <a:spcPct val="150000"/>
              </a:lnSpc>
            </a:pPr>
            <a:r>
              <a:rPr lang="en-US" dirty="0">
                <a:latin typeface="Arial" panose="020B0604020202020204" pitchFamily="34" charset="0"/>
                <a:cs typeface="Arial" panose="020B0604020202020204" pitchFamily="34" charset="0"/>
              </a:rPr>
              <a:t>To make the intervention successful, collaborative stakeholder engagement, organisational readiness and ethical governance required.</a:t>
            </a:r>
          </a:p>
          <a:p>
            <a:pPr lvl="0" algn="just">
              <a:lnSpc>
                <a:spcPct val="150000"/>
              </a:lnSpc>
            </a:pPr>
            <a:r>
              <a:rPr lang="en-US" dirty="0">
                <a:latin typeface="Arial" panose="020B0604020202020204" pitchFamily="34" charset="0"/>
                <a:cs typeface="Arial" panose="020B0604020202020204" pitchFamily="34" charset="0"/>
              </a:rPr>
              <a:t>Successful implementation needs balancing the postnatal depression patient-care, regulatory compliance and equitable access throughout the intervention process (Zhang et al., 2024).</a:t>
            </a:r>
          </a:p>
          <a:p>
            <a:pPr lvl="0" algn="just">
              <a:lnSpc>
                <a:spcPct val="150000"/>
              </a:lnSpc>
            </a:pPr>
            <a:r>
              <a:rPr lang="en-US" dirty="0">
                <a:latin typeface="Arial" panose="020B0604020202020204" pitchFamily="34" charset="0"/>
                <a:cs typeface="Arial" panose="020B0604020202020204" pitchFamily="34" charset="0"/>
              </a:rPr>
              <a:t>This section evaluates the implementing barriers, governance considerations that encourage healthcare organisations to adopt AI-enabled telehealth within the NHS maternity services.</a:t>
            </a:r>
          </a:p>
          <a:p>
            <a:pPr algn="just">
              <a:lnSpc>
                <a:spcPct val="150000"/>
              </a:lnSpc>
            </a:pPr>
            <a:endParaRPr lang="en-GB" dirty="0">
              <a:latin typeface="Arial" panose="020B0604020202020204" pitchFamily="34" charset="0"/>
              <a:cs typeface="Arial" panose="020B0604020202020204" pitchFamily="34" charset="0"/>
            </a:endParaRPr>
          </a:p>
        </p:txBody>
      </p:sp>
      <p:sp>
        <p:nvSpPr>
          <p:cNvPr id="4" name="Rectangle 3"/>
          <p:cNvSpPr/>
          <p:nvPr/>
        </p:nvSpPr>
        <p:spPr>
          <a:xfrm>
            <a:off x="1405086" y="1728355"/>
            <a:ext cx="2736647" cy="369332"/>
          </a:xfrm>
          <a:prstGeom prst="rect">
            <a:avLst/>
          </a:prstGeom>
        </p:spPr>
        <p:txBody>
          <a:bodyPr wrap="none">
            <a:spAutoFit/>
          </a:bodyPr>
          <a:lstStyle/>
          <a:p>
            <a:r>
              <a:rPr lang="en-US" b="1" dirty="0" err="1">
                <a:latin typeface="Arial" panose="020B0604020202020204" pitchFamily="34" charset="0"/>
              </a:rPr>
              <a:t>Amiben</a:t>
            </a:r>
            <a:r>
              <a:rPr lang="en-US" b="1" dirty="0">
                <a:latin typeface="Arial" panose="020B0604020202020204" pitchFamily="34" charset="0"/>
              </a:rPr>
              <a:t> </a:t>
            </a:r>
            <a:r>
              <a:rPr lang="en-US" b="1" dirty="0" err="1">
                <a:latin typeface="Arial" panose="020B0604020202020204" pitchFamily="34" charset="0"/>
              </a:rPr>
              <a:t>patel</a:t>
            </a:r>
            <a:r>
              <a:rPr lang="en-US" b="1" dirty="0">
                <a:latin typeface="Arial" panose="020B0604020202020204" pitchFamily="34" charset="0"/>
              </a:rPr>
              <a:t> : 2526924</a:t>
            </a:r>
            <a:endParaRPr lang="en-GB" dirty="0"/>
          </a:p>
        </p:txBody>
      </p:sp>
      <p:pic>
        <p:nvPicPr>
          <p:cNvPr id="5" name="Picture 4"/>
          <p:cNvPicPr>
            <a:picLocks noChangeAspect="1"/>
          </p:cNvPicPr>
          <p:nvPr/>
        </p:nvPicPr>
        <p:blipFill>
          <a:blip r:embed="rId2"/>
          <a:stretch>
            <a:fillRect/>
          </a:stretch>
        </p:blipFill>
        <p:spPr>
          <a:xfrm>
            <a:off x="755374" y="3847131"/>
            <a:ext cx="3776869" cy="2911478"/>
          </a:xfrm>
          <a:prstGeom prst="rect">
            <a:avLst/>
          </a:prstGeom>
        </p:spPr>
      </p:pic>
    </p:spTree>
    <p:extLst>
      <p:ext uri="{BB962C8B-B14F-4D97-AF65-F5344CB8AC3E}">
        <p14:creationId xmlns:p14="http://schemas.microsoft.com/office/powerpoint/2010/main" val="16220012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just">
              <a:lnSpc>
                <a:spcPct val="150000"/>
              </a:lnSpc>
            </a:pPr>
            <a:r>
              <a:rPr lang="en-US" sz="1800" b="1" dirty="0">
                <a:latin typeface="Arial" panose="020B0604020202020204" pitchFamily="34" charset="0"/>
                <a:cs typeface="Arial" panose="020B0604020202020204" pitchFamily="34" charset="0"/>
              </a:rPr>
              <a:t>Key stakeholder Supporting Implementation</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142502" y="591151"/>
            <a:ext cx="6281873" cy="4457927"/>
          </a:xfrm>
        </p:spPr>
        <p:txBody>
          <a:bodyPr>
            <a:normAutofit/>
          </a:bodyPr>
          <a:lstStyle/>
          <a:p>
            <a:pPr lvl="0" algn="just">
              <a:lnSpc>
                <a:spcPct val="150000"/>
              </a:lnSpc>
            </a:pPr>
            <a:r>
              <a:rPr lang="en-US" dirty="0">
                <a:latin typeface="Arial" panose="020B0604020202020204" pitchFamily="34" charset="0"/>
                <a:cs typeface="Arial" panose="020B0604020202020204" pitchFamily="34" charset="0"/>
              </a:rPr>
              <a:t>Families, health visitors and GPs will collaboratively facilitate early postal depression symptoms.</a:t>
            </a:r>
          </a:p>
          <a:p>
            <a:pPr lvl="0" algn="just">
              <a:lnSpc>
                <a:spcPct val="150000"/>
              </a:lnSpc>
            </a:pPr>
            <a:r>
              <a:rPr lang="en-US" dirty="0">
                <a:latin typeface="Arial" panose="020B0604020202020204" pitchFamily="34" charset="0"/>
                <a:cs typeface="Arial" panose="020B0604020202020204" pitchFamily="34" charset="0"/>
              </a:rPr>
              <a:t>Mental health specialists, NHS organisations and digital software providers provide governance, implementation oversight and funding (Morris et al., 2023). </a:t>
            </a:r>
          </a:p>
          <a:p>
            <a:pPr lvl="0" algn="just">
              <a:lnSpc>
                <a:spcPct val="150000"/>
              </a:lnSpc>
            </a:pPr>
            <a:r>
              <a:rPr lang="en-US" dirty="0">
                <a:latin typeface="Arial" panose="020B0604020202020204" pitchFamily="34" charset="0"/>
                <a:cs typeface="Arial" panose="020B0604020202020204" pitchFamily="34" charset="0"/>
              </a:rPr>
              <a:t>NHS support and voluntary support will strengthen intervention accessibility by eliminating social stigma by AI enabled telehealth for continuous health monitoring. </a:t>
            </a:r>
          </a:p>
          <a:p>
            <a:pPr algn="just">
              <a:lnSpc>
                <a:spcPct val="150000"/>
              </a:lnSpc>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702366" y="255818"/>
            <a:ext cx="3790121" cy="2564296"/>
          </a:xfrm>
          <a:prstGeom prst="rect">
            <a:avLst/>
          </a:prstGeom>
        </p:spPr>
      </p:pic>
    </p:spTree>
    <p:extLst>
      <p:ext uri="{BB962C8B-B14F-4D97-AF65-F5344CB8AC3E}">
        <p14:creationId xmlns:p14="http://schemas.microsoft.com/office/powerpoint/2010/main" val="8252193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just">
              <a:lnSpc>
                <a:spcPct val="150000"/>
              </a:lnSpc>
            </a:pPr>
            <a:r>
              <a:rPr lang="en-US" sz="1800" b="1" dirty="0">
                <a:latin typeface="Arial" panose="020B0604020202020204" pitchFamily="34" charset="0"/>
                <a:cs typeface="Arial" panose="020B0604020202020204" pitchFamily="34" charset="0"/>
              </a:rPr>
              <a:t>Stakeholder Roles in Intervention Delivery</a:t>
            </a:r>
            <a:br>
              <a:rPr lang="en-US"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pPr lvl="0" algn="just">
              <a:lnSpc>
                <a:spcPct val="150000"/>
              </a:lnSpc>
            </a:pPr>
            <a:r>
              <a:rPr lang="en-US" dirty="0">
                <a:latin typeface="Arial" panose="020B0604020202020204" pitchFamily="34" charset="0"/>
                <a:cs typeface="Arial" panose="020B0604020202020204" pitchFamily="34" charset="0"/>
              </a:rPr>
              <a:t>AI-enabled telehealth will provide routine mental health screening, educating mothers to reduce postnatal depression (Monaci et al., 2025).</a:t>
            </a:r>
          </a:p>
          <a:p>
            <a:pPr lvl="0" algn="just">
              <a:lnSpc>
                <a:spcPct val="150000"/>
              </a:lnSpc>
            </a:pPr>
            <a:r>
              <a:rPr lang="en-US" dirty="0">
                <a:latin typeface="Arial" panose="020B0604020202020204" pitchFamily="34" charset="0"/>
                <a:cs typeface="Arial" panose="020B0604020202020204" pitchFamily="34" charset="0"/>
              </a:rPr>
              <a:t>Mental health professionals and General practitioners will interpret clinical information to showcase the transparent treatment process through AI enabled telehealth.</a:t>
            </a:r>
          </a:p>
          <a:p>
            <a:pPr lvl="0" algn="just">
              <a:lnSpc>
                <a:spcPct val="150000"/>
              </a:lnSpc>
            </a:pPr>
            <a:r>
              <a:rPr lang="en-US" dirty="0">
                <a:latin typeface="Arial" panose="020B0604020202020204" pitchFamily="34" charset="0"/>
                <a:cs typeface="Arial" panose="020B0604020202020204" pitchFamily="34" charset="0"/>
              </a:rPr>
              <a:t> AI-enabled telehealth developers will secure digital platforms and ensure compliance with NHS information governance standards.</a:t>
            </a:r>
          </a:p>
          <a:p>
            <a:pPr algn="just">
              <a:lnSpc>
                <a:spcPct val="150000"/>
              </a:lnSpc>
            </a:pPr>
            <a:endParaRPr lang="en-GB"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stretch>
            <a:fillRect/>
          </a:stretch>
        </p:blipFill>
        <p:spPr>
          <a:xfrm>
            <a:off x="792480" y="1016425"/>
            <a:ext cx="3680460" cy="1911741"/>
          </a:xfrm>
          <a:prstGeom prst="rect">
            <a:avLst/>
          </a:prstGeom>
        </p:spPr>
      </p:pic>
    </p:spTree>
    <p:extLst>
      <p:ext uri="{BB962C8B-B14F-4D97-AF65-F5344CB8AC3E}">
        <p14:creationId xmlns:p14="http://schemas.microsoft.com/office/powerpoint/2010/main" val="1810491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just">
              <a:lnSpc>
                <a:spcPct val="150000"/>
              </a:lnSpc>
            </a:pPr>
            <a:r>
              <a:rPr lang="en-US" sz="1800" b="1" dirty="0">
                <a:latin typeface="Arial" panose="020B0604020202020204" pitchFamily="34" charset="0"/>
                <a:cs typeface="Arial" panose="020B0604020202020204" pitchFamily="34" charset="0"/>
              </a:rPr>
              <a:t>Organisational and Operational barriers</a:t>
            </a:r>
            <a:br>
              <a:rPr lang="en-US"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Autofit/>
          </a:bodyPr>
          <a:lstStyle/>
          <a:p>
            <a:pPr lvl="0" algn="just">
              <a:lnSpc>
                <a:spcPct val="160000"/>
              </a:lnSpc>
            </a:pPr>
            <a:r>
              <a:rPr lang="en-US" dirty="0">
                <a:latin typeface="Arial" panose="020B0604020202020204" pitchFamily="34" charset="0"/>
                <a:cs typeface="Arial" panose="020B0604020202020204" pitchFamily="34" charset="0"/>
              </a:rPr>
              <a:t>Workforce shortage, increased service demand and limited financial resources might arise to comply with the AI enabled telehealth that will eliminate organisational ability for effective digital intervention implementation.</a:t>
            </a:r>
          </a:p>
          <a:p>
            <a:pPr lvl="0" algn="just">
              <a:lnSpc>
                <a:spcPct val="160000"/>
              </a:lnSpc>
            </a:pPr>
            <a:r>
              <a:rPr lang="en-US" dirty="0">
                <a:latin typeface="Arial" panose="020B0604020202020204" pitchFamily="34" charset="0"/>
                <a:cs typeface="Arial" panose="020B0604020202020204" pitchFamily="34" charset="0"/>
              </a:rPr>
              <a:t>Continuous technological advancement reduces health professional interest rate due to rapid upgradation of new technologies, which may erode their productivity level (Challoumis, 2024).</a:t>
            </a:r>
          </a:p>
          <a:p>
            <a:pPr lvl="0" algn="just">
              <a:lnSpc>
                <a:spcPct val="160000"/>
              </a:lnSpc>
            </a:pPr>
            <a:r>
              <a:rPr lang="en-US" dirty="0">
                <a:latin typeface="Arial" panose="020B0604020202020204" pitchFamily="34" charset="0"/>
                <a:cs typeface="Arial" panose="020B0604020202020204" pitchFamily="34" charset="0"/>
              </a:rPr>
              <a:t>Poor implementation among AI enabled telehealth and existing NHS electronic health records might eliminate clinical efficiency and increase the depression of the mother simultaneously.</a:t>
            </a:r>
          </a:p>
          <a:p>
            <a:pPr algn="just">
              <a:lnSpc>
                <a:spcPct val="160000"/>
              </a:lnSpc>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770501" y="450574"/>
            <a:ext cx="3735237" cy="2534004"/>
          </a:xfrm>
          <a:prstGeom prst="rect">
            <a:avLst/>
          </a:prstGeom>
        </p:spPr>
      </p:pic>
    </p:spTree>
    <p:extLst>
      <p:ext uri="{BB962C8B-B14F-4D97-AF65-F5344CB8AC3E}">
        <p14:creationId xmlns:p14="http://schemas.microsoft.com/office/powerpoint/2010/main" val="1146219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US" sz="1800" b="1" dirty="0">
                <a:latin typeface="Arial" panose="020B0604020202020204" pitchFamily="34" charset="0"/>
                <a:cs typeface="Arial" panose="020B0604020202020204" pitchFamily="34" charset="0"/>
              </a:rPr>
              <a:t>Community and Patient Barriers</a:t>
            </a:r>
            <a:br>
              <a:rPr lang="en-US"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lvl="0" algn="just">
              <a:lnSpc>
                <a:spcPct val="150000"/>
              </a:lnSpc>
            </a:pPr>
            <a:r>
              <a:rPr lang="en-US" dirty="0">
                <a:latin typeface="Arial" panose="020B0604020202020204" pitchFamily="34" charset="0"/>
                <a:cs typeface="Arial" panose="020B0604020202020204" pitchFamily="34" charset="0"/>
              </a:rPr>
              <a:t>Mental health stigma, cultural belief might reduce the mothers motivation level from emerging with digital psychological support services due to lack of poor knowledge of AI enabled telehealth technology.</a:t>
            </a:r>
          </a:p>
          <a:p>
            <a:pPr lvl="0" algn="just">
              <a:lnSpc>
                <a:spcPct val="150000"/>
              </a:lnSpc>
            </a:pPr>
            <a:r>
              <a:rPr lang="en-US" dirty="0">
                <a:latin typeface="Arial" panose="020B0604020202020204" pitchFamily="34" charset="0"/>
                <a:cs typeface="Arial" panose="020B0604020202020204" pitchFamily="34" charset="0"/>
              </a:rPr>
              <a:t>Socio economic inequalities, inadequate AI telehealth technology experts might restrict equitable participation among the postnatal women across the communities.</a:t>
            </a:r>
          </a:p>
          <a:p>
            <a:pPr lvl="0" algn="just">
              <a:lnSpc>
                <a:spcPct val="150000"/>
              </a:lnSpc>
            </a:pPr>
            <a:r>
              <a:rPr lang="en-US" dirty="0">
                <a:latin typeface="Arial" panose="020B0604020202020204" pitchFamily="34" charset="0"/>
                <a:cs typeface="Arial" panose="020B0604020202020204" pitchFamily="34" charset="0"/>
              </a:rPr>
              <a:t>Poor AI implementation, data privacy might erode the patient trust on the firm that negatively affects the intervention.</a:t>
            </a:r>
          </a:p>
          <a:p>
            <a:pPr algn="just">
              <a:lnSpc>
                <a:spcPct val="150000"/>
              </a:lnSpc>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781877" y="4048774"/>
            <a:ext cx="3710609" cy="2471296"/>
          </a:xfrm>
          <a:prstGeom prst="rect">
            <a:avLst/>
          </a:prstGeom>
        </p:spPr>
      </p:pic>
    </p:spTree>
    <p:extLst>
      <p:ext uri="{BB962C8B-B14F-4D97-AF65-F5344CB8AC3E}">
        <p14:creationId xmlns:p14="http://schemas.microsoft.com/office/powerpoint/2010/main" val="16204933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US" sz="1800" b="1" dirty="0">
                <a:latin typeface="Arial" panose="020B0604020202020204" pitchFamily="34" charset="0"/>
                <a:cs typeface="Arial" panose="020B0604020202020204" pitchFamily="34" charset="0"/>
              </a:rPr>
              <a:t>Digital Implementation and Technical Barriers</a:t>
            </a:r>
            <a:br>
              <a:rPr lang="en-US"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lvl="0" algn="just">
              <a:lnSpc>
                <a:spcPct val="150000"/>
              </a:lnSpc>
            </a:pPr>
            <a:r>
              <a:rPr lang="en-US" dirty="0">
                <a:latin typeface="Arial" panose="020B0604020202020204" pitchFamily="34" charset="0"/>
                <a:cs typeface="Arial" panose="020B0604020202020204" pitchFamily="34" charset="0"/>
              </a:rPr>
              <a:t>AI-enabled telehealth might deliver inaccurate recommendations when untrained employees comply with this technology which negatively affects the patient's healthcare.</a:t>
            </a:r>
          </a:p>
          <a:p>
            <a:pPr lvl="0" algn="just">
              <a:lnSpc>
                <a:spcPct val="150000"/>
              </a:lnSpc>
            </a:pPr>
            <a:r>
              <a:rPr lang="en-US" dirty="0">
                <a:latin typeface="Arial" panose="020B0604020202020204" pitchFamily="34" charset="0"/>
                <a:cs typeface="Arial" panose="020B0604020202020204" pitchFamily="34" charset="0"/>
              </a:rPr>
              <a:t>Poor interoperability between cybersecurity breaches and system failures might erode continuity of safe clinical decision-making processes (Luidold and Jungbauer, 2024).</a:t>
            </a:r>
          </a:p>
          <a:p>
            <a:pPr lvl="0" algn="just">
              <a:lnSpc>
                <a:spcPct val="150000"/>
              </a:lnSpc>
            </a:pPr>
            <a:r>
              <a:rPr lang="en-US" dirty="0">
                <a:latin typeface="Arial" panose="020B0604020202020204" pitchFamily="34" charset="0"/>
                <a:cs typeface="Arial" panose="020B0604020202020204" pitchFamily="34" charset="0"/>
              </a:rPr>
              <a:t>Over relies on the AI might reduce the clinical judgement, showcasing the importance of Healthcare professional oversights throughout the intervention.</a:t>
            </a:r>
          </a:p>
          <a:p>
            <a:pPr algn="just">
              <a:lnSpc>
                <a:spcPct val="150000"/>
              </a:lnSpc>
            </a:pPr>
            <a:endParaRPr lang="en-GB"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stretch>
            <a:fillRect/>
          </a:stretch>
        </p:blipFill>
        <p:spPr>
          <a:xfrm>
            <a:off x="701039" y="718276"/>
            <a:ext cx="3863341" cy="2229161"/>
          </a:xfrm>
          <a:prstGeom prst="rect">
            <a:avLst/>
          </a:prstGeom>
        </p:spPr>
      </p:pic>
    </p:spTree>
    <p:extLst>
      <p:ext uri="{BB962C8B-B14F-4D97-AF65-F5344CB8AC3E}">
        <p14:creationId xmlns:p14="http://schemas.microsoft.com/office/powerpoint/2010/main" val="25608591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8631" y="2349925"/>
            <a:ext cx="3498979" cy="2658955"/>
          </a:xfrm>
        </p:spPr>
        <p:txBody>
          <a:bodyPr>
            <a:normAutofit/>
          </a:bodyPr>
          <a:lstStyle/>
          <a:p>
            <a:pPr algn="just">
              <a:lnSpc>
                <a:spcPct val="150000"/>
              </a:lnSpc>
            </a:pPr>
            <a:r>
              <a:rPr lang="en-US" sz="1800" b="1" dirty="0">
                <a:latin typeface="Arial" panose="020B0604020202020204" pitchFamily="34" charset="0"/>
                <a:cs typeface="Arial" panose="020B0604020202020204" pitchFamily="34" charset="0"/>
              </a:rPr>
              <a:t>Legal Consideration for AI-enabled Telehealth</a:t>
            </a:r>
            <a:br>
              <a:rPr lang="en-US"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lvl="0" algn="just">
              <a:lnSpc>
                <a:spcPct val="150000"/>
              </a:lnSpc>
            </a:pPr>
            <a:r>
              <a:rPr lang="en-US" dirty="0">
                <a:latin typeface="Arial" panose="020B0604020202020204" pitchFamily="34" charset="0"/>
                <a:cs typeface="Arial" panose="020B0604020202020204" pitchFamily="34" charset="0"/>
              </a:rPr>
              <a:t>This AI-enabled telehealth venture might face data breaches issues, system glitch and inaccurate output due to lack of skilled employees.</a:t>
            </a:r>
          </a:p>
          <a:p>
            <a:pPr lvl="0" algn="just">
              <a:lnSpc>
                <a:spcPct val="150000"/>
              </a:lnSpc>
            </a:pPr>
            <a:r>
              <a:rPr lang="en-US" dirty="0">
                <a:latin typeface="Arial" panose="020B0604020202020204" pitchFamily="34" charset="0"/>
                <a:cs typeface="Arial" panose="020B0604020202020204" pitchFamily="34" charset="0"/>
              </a:rPr>
              <a:t>AI enabled telehealth for postnatal depression can face algorithms bias, a lack of human empathy, third party sharing and clinical bias</a:t>
            </a:r>
          </a:p>
          <a:p>
            <a:pPr lvl="0" algn="just">
              <a:lnSpc>
                <a:spcPct val="150000"/>
              </a:lnSpc>
            </a:pPr>
            <a:r>
              <a:rPr lang="en-US" dirty="0">
                <a:latin typeface="Arial" panose="020B0604020202020204" pitchFamily="34" charset="0"/>
                <a:cs typeface="Arial" panose="020B0604020202020204" pitchFamily="34" charset="0"/>
              </a:rPr>
              <a:t>Poor internet infrastructure, low device access and digital literacy limit care for the postnatal mothers (Aldosari, 2025).</a:t>
            </a:r>
          </a:p>
          <a:p>
            <a:pPr algn="just">
              <a:lnSpc>
                <a:spcPct val="150000"/>
              </a:lnSpc>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771102" y="263659"/>
            <a:ext cx="3721385" cy="2086266"/>
          </a:xfrm>
          <a:prstGeom prst="rect">
            <a:avLst/>
          </a:prstGeom>
        </p:spPr>
      </p:pic>
    </p:spTree>
    <p:extLst>
      <p:ext uri="{BB962C8B-B14F-4D97-AF65-F5344CB8AC3E}">
        <p14:creationId xmlns:p14="http://schemas.microsoft.com/office/powerpoint/2010/main" val="13821354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just">
              <a:lnSpc>
                <a:spcPct val="150000"/>
              </a:lnSpc>
            </a:pPr>
            <a:r>
              <a:rPr lang="en-US" sz="1800" b="1" dirty="0">
                <a:latin typeface="Arial" panose="020B0604020202020204" pitchFamily="34" charset="0"/>
                <a:cs typeface="Arial" panose="020B0604020202020204" pitchFamily="34" charset="0"/>
              </a:rPr>
              <a:t>Ethical Consideration in Digital Mental Healthcare</a:t>
            </a:r>
            <a:br>
              <a:rPr lang="en-US"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lvl="0" algn="just">
              <a:lnSpc>
                <a:spcPct val="150000"/>
              </a:lnSpc>
            </a:pPr>
            <a:r>
              <a:rPr lang="en-US" dirty="0">
                <a:latin typeface="Arial" panose="020B0604020202020204" pitchFamily="34" charset="0"/>
                <a:cs typeface="Arial" panose="020B0604020202020204" pitchFamily="34" charset="0"/>
              </a:rPr>
              <a:t>Ethical consideration in AI enabled healthcare for postnatal depression might face on protecting the patient data from theft, Data glitches and the loss of human empathy (Nunnelley, 2025).</a:t>
            </a:r>
          </a:p>
          <a:p>
            <a:pPr lvl="0" algn="just">
              <a:lnSpc>
                <a:spcPct val="150000"/>
              </a:lnSpc>
            </a:pPr>
            <a:r>
              <a:rPr lang="en-US" dirty="0">
                <a:latin typeface="Arial" panose="020B0604020202020204" pitchFamily="34" charset="0"/>
                <a:cs typeface="Arial" panose="020B0604020202020204" pitchFamily="34" charset="0"/>
              </a:rPr>
              <a:t>Automated screening tools may misinterpret a mother’s true emotional state, missing severe depression or false-flagging normal stress.</a:t>
            </a:r>
          </a:p>
          <a:p>
            <a:pPr lvl="0" algn="just">
              <a:lnSpc>
                <a:spcPct val="150000"/>
              </a:lnSpc>
            </a:pPr>
            <a:r>
              <a:rPr lang="en-US" dirty="0">
                <a:latin typeface="Arial" panose="020B0604020202020204" pitchFamily="34" charset="0"/>
                <a:cs typeface="Arial" panose="020B0604020202020204" pitchFamily="34" charset="0"/>
              </a:rPr>
              <a:t>Postnatal recovery relies on deep empathy and human connection which remotes apps fail to deliver through the AI enabled telehealth technology (Yang and Lin, 2026).</a:t>
            </a:r>
          </a:p>
          <a:p>
            <a:pPr algn="just">
              <a:lnSpc>
                <a:spcPct val="150000"/>
              </a:lnSpc>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772753" y="0"/>
            <a:ext cx="3746238" cy="2349925"/>
          </a:xfrm>
          <a:prstGeom prst="rect">
            <a:avLst/>
          </a:prstGeom>
        </p:spPr>
      </p:pic>
    </p:spTree>
    <p:extLst>
      <p:ext uri="{BB962C8B-B14F-4D97-AF65-F5344CB8AC3E}">
        <p14:creationId xmlns:p14="http://schemas.microsoft.com/office/powerpoint/2010/main" val="28691418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8629" y="3025786"/>
            <a:ext cx="3498979" cy="2456442"/>
          </a:xfrm>
        </p:spPr>
        <p:txBody>
          <a:bodyPr>
            <a:normAutofit/>
          </a:bodyPr>
          <a:lstStyle/>
          <a:p>
            <a:pPr algn="just">
              <a:lnSpc>
                <a:spcPct val="150000"/>
              </a:lnSpc>
            </a:pPr>
            <a:r>
              <a:rPr lang="en-US" sz="1800" b="1" dirty="0">
                <a:latin typeface="Arial" panose="020B0604020202020204" pitchFamily="34" charset="0"/>
                <a:cs typeface="Arial" panose="020B0604020202020204" pitchFamily="34" charset="0"/>
              </a:rPr>
              <a:t>Strategies to Overcome Implementation Barriers</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lvl="0" algn="just">
              <a:lnSpc>
                <a:spcPct val="150000"/>
              </a:lnSpc>
            </a:pPr>
            <a:r>
              <a:rPr lang="en-US" dirty="0">
                <a:latin typeface="Arial" panose="020B0604020202020204" pitchFamily="34" charset="0"/>
                <a:cs typeface="Arial" panose="020B0604020202020204" pitchFamily="34" charset="0"/>
              </a:rPr>
              <a:t>Transparent AI governance and regular Algorithms eliminates bias while strengthening the depressive postnatal patient trust and safety (Diyaolu, 2025).</a:t>
            </a:r>
          </a:p>
          <a:p>
            <a:pPr lvl="0" algn="just">
              <a:lnSpc>
                <a:spcPct val="150000"/>
              </a:lnSpc>
            </a:pPr>
            <a:r>
              <a:rPr lang="en-US" dirty="0">
                <a:latin typeface="Arial" panose="020B0604020202020204" pitchFamily="34" charset="0"/>
                <a:cs typeface="Arial" panose="020B0604020202020204" pitchFamily="34" charset="0"/>
              </a:rPr>
              <a:t>Workforce training, stakeholder collaboration and sustainable NHS investment collectively enhance long term intervention Scalability and Effectiveness.</a:t>
            </a:r>
          </a:p>
          <a:p>
            <a:pPr lvl="0" algn="just">
              <a:lnSpc>
                <a:spcPct val="150000"/>
              </a:lnSpc>
            </a:pPr>
            <a:r>
              <a:rPr lang="en-US" dirty="0">
                <a:latin typeface="Arial" panose="020B0604020202020204" pitchFamily="34" charset="0"/>
                <a:cs typeface="Arial" panose="020B0604020202020204" pitchFamily="34" charset="0"/>
              </a:rPr>
              <a:t>Multilingual resources and technical support enhance engagement and accessibility across the diverse postnatal populations across the UK (Diyaolu, 2025).</a:t>
            </a:r>
          </a:p>
          <a:p>
            <a:pPr algn="just">
              <a:lnSpc>
                <a:spcPct val="150000"/>
              </a:lnSpc>
            </a:pPr>
            <a:endParaRPr lang="en-GB"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stretch>
            <a:fillRect/>
          </a:stretch>
        </p:blipFill>
        <p:spPr>
          <a:xfrm>
            <a:off x="773214" y="1139017"/>
            <a:ext cx="3692106" cy="2476846"/>
          </a:xfrm>
          <a:prstGeom prst="rect">
            <a:avLst/>
          </a:prstGeom>
        </p:spPr>
      </p:pic>
    </p:spTree>
    <p:extLst>
      <p:ext uri="{BB962C8B-B14F-4D97-AF65-F5344CB8AC3E}">
        <p14:creationId xmlns:p14="http://schemas.microsoft.com/office/powerpoint/2010/main" val="15256044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just">
              <a:lnSpc>
                <a:spcPct val="150000"/>
              </a:lnSpc>
            </a:pPr>
            <a:r>
              <a:rPr lang="en-US" sz="1800" b="1" dirty="0">
                <a:latin typeface="Arial" panose="020B0604020202020204" pitchFamily="34" charset="0"/>
                <a:cs typeface="Arial" panose="020B0604020202020204" pitchFamily="34" charset="0"/>
              </a:rPr>
              <a:t>Transition and Key message</a:t>
            </a:r>
            <a:br>
              <a:rPr lang="en-US"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lvl="0" algn="just">
              <a:lnSpc>
                <a:spcPct val="150000"/>
              </a:lnSpc>
            </a:pPr>
            <a:r>
              <a:rPr lang="en-US" dirty="0">
                <a:latin typeface="Arial" panose="020B0604020202020204" pitchFamily="34" charset="0"/>
                <a:cs typeface="Arial" panose="020B0604020202020204" pitchFamily="34" charset="0"/>
              </a:rPr>
              <a:t>Successful AI implementation relies on organisational readiness, ethical governance and effective management.</a:t>
            </a:r>
          </a:p>
          <a:p>
            <a:pPr lvl="0" algn="just">
              <a:lnSpc>
                <a:spcPct val="150000"/>
              </a:lnSpc>
            </a:pPr>
            <a:r>
              <a:rPr lang="en-US" dirty="0">
                <a:latin typeface="Arial" panose="020B0604020202020204" pitchFamily="34" charset="0"/>
                <a:cs typeface="Arial" panose="020B0604020202020204" pitchFamily="34" charset="0"/>
              </a:rPr>
              <a:t>Patient privacy, healthcare equity enhances the depression of postnatal patients’ strength that enhance the chances of cure of their diseases.</a:t>
            </a:r>
          </a:p>
          <a:p>
            <a:pPr lvl="0" algn="just">
              <a:lnSpc>
                <a:spcPct val="150000"/>
              </a:lnSpc>
            </a:pPr>
            <a:r>
              <a:rPr lang="en-US" dirty="0">
                <a:latin typeface="Arial" panose="020B0604020202020204" pitchFamily="34" charset="0"/>
                <a:cs typeface="Arial" panose="020B0604020202020204" pitchFamily="34" charset="0"/>
              </a:rPr>
              <a:t>This presentation highly focuses sustainability, future recommendation that contributes to enhancing maternal public health across the UK.</a:t>
            </a:r>
          </a:p>
          <a:p>
            <a:pPr algn="just">
              <a:lnSpc>
                <a:spcPct val="150000"/>
              </a:lnSpc>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764983" y="437322"/>
            <a:ext cx="3746274" cy="2703443"/>
          </a:xfrm>
          <a:prstGeom prst="rect">
            <a:avLst/>
          </a:prstGeom>
        </p:spPr>
      </p:pic>
    </p:spTree>
    <p:extLst>
      <p:ext uri="{BB962C8B-B14F-4D97-AF65-F5344CB8AC3E}">
        <p14:creationId xmlns:p14="http://schemas.microsoft.com/office/powerpoint/2010/main" val="35674456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US" sz="1800" b="1" dirty="0">
                <a:latin typeface="Arial" panose="020B0604020202020204" pitchFamily="34" charset="0"/>
                <a:cs typeface="Arial" panose="020B0604020202020204" pitchFamily="34" charset="0"/>
              </a:rPr>
              <a:t>Evaluating the Benefits of AI-enabled Telehealth</a:t>
            </a:r>
            <a:br>
              <a:rPr lang="en-US"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pPr lvl="0" algn="just">
              <a:lnSpc>
                <a:spcPct val="150000"/>
              </a:lnSpc>
            </a:pPr>
            <a:r>
              <a:rPr lang="en-US" dirty="0">
                <a:latin typeface="Arial" panose="020B0604020202020204" pitchFamily="34" charset="0"/>
                <a:cs typeface="Arial" panose="020B0604020202020204" pitchFamily="34" charset="0"/>
              </a:rPr>
              <a:t>By following the governance and implementation plan, this section efficiently focuses on intervention benefits and wider implication of healthcare practices.</a:t>
            </a:r>
          </a:p>
          <a:p>
            <a:pPr lvl="0" algn="just">
              <a:lnSpc>
                <a:spcPct val="150000"/>
              </a:lnSpc>
            </a:pPr>
            <a:r>
              <a:rPr lang="en-US" dirty="0">
                <a:latin typeface="Arial" panose="020B0604020202020204" pitchFamily="34" charset="0"/>
                <a:cs typeface="Arial" panose="020B0604020202020204" pitchFamily="34" charset="0"/>
              </a:rPr>
              <a:t>AI-enabled telehealth provides early risk prediction, 24*7 remote access to care to reduce depressive symptoms severity of postnatal depression mother (Ajayi, 2026).</a:t>
            </a:r>
          </a:p>
          <a:p>
            <a:pPr lvl="0" algn="just">
              <a:lnSpc>
                <a:spcPct val="150000"/>
              </a:lnSpc>
            </a:pPr>
            <a:r>
              <a:rPr lang="en-US" dirty="0">
                <a:latin typeface="Arial" panose="020B0604020202020204" pitchFamily="34" charset="0"/>
                <a:cs typeface="Arial" panose="020B0604020202020204" pitchFamily="34" charset="0"/>
              </a:rPr>
              <a:t>This AI-enabled Telehealth analyses the clinical records and patient data to recognise high-risk mothers before symptoms become severe (Ji and Wang, 2026).</a:t>
            </a:r>
          </a:p>
          <a:p>
            <a:pPr algn="just">
              <a:lnSpc>
                <a:spcPct val="150000"/>
              </a:lnSpc>
            </a:pPr>
            <a:endParaRPr lang="en-GB" dirty="0">
              <a:latin typeface="Arial" panose="020B0604020202020204" pitchFamily="34" charset="0"/>
              <a:cs typeface="Arial" panose="020B0604020202020204" pitchFamily="34" charset="0"/>
            </a:endParaRPr>
          </a:p>
        </p:txBody>
      </p:sp>
      <p:sp>
        <p:nvSpPr>
          <p:cNvPr id="4" name="Rectangle 3"/>
          <p:cNvSpPr/>
          <p:nvPr/>
        </p:nvSpPr>
        <p:spPr>
          <a:xfrm>
            <a:off x="1257775" y="1658519"/>
            <a:ext cx="2760692" cy="416011"/>
          </a:xfrm>
          <a:prstGeom prst="rect">
            <a:avLst/>
          </a:prstGeom>
        </p:spPr>
        <p:txBody>
          <a:bodyPr wrap="none">
            <a:spAutoFit/>
          </a:bodyPr>
          <a:lstStyle/>
          <a:p>
            <a:pPr algn="just">
              <a:lnSpc>
                <a:spcPct val="150000"/>
              </a:lnSpc>
              <a:spcAft>
                <a:spcPts val="0"/>
              </a:spcAft>
            </a:pPr>
            <a:r>
              <a:rPr lang="en-US" sz="1600" b="1" dirty="0">
                <a:effectLst/>
                <a:latin typeface="Arial" panose="020B0604020202020204" pitchFamily="34" charset="0"/>
                <a:ea typeface="Arial" panose="020B0604020202020204" pitchFamily="34" charset="0"/>
              </a:rPr>
              <a:t>Kamlesh </a:t>
            </a:r>
            <a:r>
              <a:rPr lang="en-US" sz="1600" b="1" dirty="0" err="1">
                <a:effectLst/>
                <a:latin typeface="Arial" panose="020B0604020202020204" pitchFamily="34" charset="0"/>
                <a:ea typeface="Arial" panose="020B0604020202020204" pitchFamily="34" charset="0"/>
              </a:rPr>
              <a:t>Nakum</a:t>
            </a:r>
            <a:r>
              <a:rPr lang="en-US" sz="1600" b="1" dirty="0">
                <a:effectLst/>
                <a:latin typeface="Arial" panose="020B0604020202020204" pitchFamily="34" charset="0"/>
                <a:ea typeface="Arial" panose="020B0604020202020204" pitchFamily="34" charset="0"/>
              </a:rPr>
              <a:t> </a:t>
            </a:r>
            <a:r>
              <a:rPr lang="en-US" sz="1600" b="1">
                <a:effectLst/>
                <a:latin typeface="Arial" panose="020B0604020202020204" pitchFamily="34" charset="0"/>
                <a:ea typeface="Arial" panose="020B0604020202020204" pitchFamily="34" charset="0"/>
              </a:rPr>
              <a:t>: 2503810</a:t>
            </a:r>
            <a:endParaRPr lang="en-US" sz="1600" dirty="0">
              <a:effectLst/>
              <a:latin typeface="Arial" panose="020B0604020202020204" pitchFamily="34" charset="0"/>
              <a:ea typeface="Arial" panose="020B0604020202020204" pitchFamily="34" charset="0"/>
            </a:endParaRPr>
          </a:p>
        </p:txBody>
      </p:sp>
      <p:pic>
        <p:nvPicPr>
          <p:cNvPr id="5" name="Picture 4"/>
          <p:cNvPicPr>
            <a:picLocks noChangeAspect="1"/>
          </p:cNvPicPr>
          <p:nvPr/>
        </p:nvPicPr>
        <p:blipFill>
          <a:blip r:embed="rId2"/>
          <a:stretch>
            <a:fillRect/>
          </a:stretch>
        </p:blipFill>
        <p:spPr>
          <a:xfrm>
            <a:off x="698330" y="3936889"/>
            <a:ext cx="3873669" cy="2921111"/>
          </a:xfrm>
          <a:prstGeom prst="rect">
            <a:avLst/>
          </a:prstGeom>
        </p:spPr>
      </p:pic>
    </p:spTree>
    <p:extLst>
      <p:ext uri="{BB962C8B-B14F-4D97-AF65-F5344CB8AC3E}">
        <p14:creationId xmlns:p14="http://schemas.microsoft.com/office/powerpoint/2010/main" val="5021292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US" sz="1800" b="1" dirty="0">
                <a:latin typeface="Arial" panose="020B0604020202020204" pitchFamily="34" charset="0"/>
                <a:cs typeface="Arial" panose="020B0604020202020204" pitchFamily="34" charset="0"/>
              </a:rPr>
              <a:t>Benefit for Women Experiencing Postnatal Depression</a:t>
            </a:r>
            <a:br>
              <a:rPr lang="en-US"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118447" y="342900"/>
            <a:ext cx="6281873" cy="5708908"/>
          </a:xfrm>
        </p:spPr>
        <p:txBody>
          <a:bodyPr>
            <a:normAutofit/>
          </a:bodyPr>
          <a:lstStyle/>
          <a:p>
            <a:pPr lvl="0" algn="just">
              <a:lnSpc>
                <a:spcPct val="150000"/>
              </a:lnSpc>
            </a:pPr>
            <a:r>
              <a:rPr lang="en-US" dirty="0">
                <a:latin typeface="Arial" panose="020B0604020202020204" pitchFamily="34" charset="0"/>
                <a:cs typeface="Arial" panose="020B0604020202020204" pitchFamily="34" charset="0"/>
              </a:rPr>
              <a:t>AI-enabled telehealth will recognise the earlier symptoms of 24 to 45 aged mothers, continuous monitoring and provide personalised support and improving time access to reduce the mother's depression (Ajayi, 2026).</a:t>
            </a:r>
          </a:p>
          <a:p>
            <a:pPr lvl="0" algn="just">
              <a:lnSpc>
                <a:spcPct val="150000"/>
              </a:lnSpc>
            </a:pPr>
            <a:r>
              <a:rPr lang="en-US" dirty="0">
                <a:latin typeface="Arial" panose="020B0604020202020204" pitchFamily="34" charset="0"/>
                <a:cs typeface="Arial" panose="020B0604020202020204" pitchFamily="34" charset="0"/>
              </a:rPr>
              <a:t>Remote consultation through the AI enabled telehealth will eliminate the Postnatal depression patients'mental health stigma by continuous monitoring process and provides mental wellbeing (Jumbe et al., 2026).</a:t>
            </a:r>
          </a:p>
          <a:p>
            <a:pPr lvl="0" algn="just">
              <a:lnSpc>
                <a:spcPct val="150000"/>
              </a:lnSpc>
            </a:pPr>
            <a:r>
              <a:rPr lang="en-US" dirty="0">
                <a:latin typeface="Arial" panose="020B0604020202020204" pitchFamily="34" charset="0"/>
                <a:cs typeface="Arial" panose="020B0604020202020204" pitchFamily="34" charset="0"/>
              </a:rPr>
              <a:t>Personalised AI-enabled telehealth will enhance a patient’s emotional wellbeing, self-management, and overall quality of life throughout postnatal recovery periods.</a:t>
            </a:r>
          </a:p>
          <a:p>
            <a:pPr algn="just">
              <a:lnSpc>
                <a:spcPct val="150000"/>
              </a:lnSpc>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1222178" y="3857956"/>
            <a:ext cx="3896269" cy="2876951"/>
          </a:xfrm>
          <a:prstGeom prst="rect">
            <a:avLst/>
          </a:prstGeom>
        </p:spPr>
      </p:pic>
    </p:spTree>
    <p:extLst>
      <p:ext uri="{BB962C8B-B14F-4D97-AF65-F5344CB8AC3E}">
        <p14:creationId xmlns:p14="http://schemas.microsoft.com/office/powerpoint/2010/main" val="154213848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US" sz="1800" b="1" dirty="0">
                <a:latin typeface="Arial" panose="020B0604020202020204" pitchFamily="34" charset="0"/>
                <a:cs typeface="Arial" panose="020B0604020202020204" pitchFamily="34" charset="0"/>
              </a:rPr>
              <a:t>Benefits for Communities and Families</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lvl="0" algn="just">
              <a:lnSpc>
                <a:spcPct val="150000"/>
              </a:lnSpc>
            </a:pPr>
            <a:r>
              <a:rPr lang="en-US" dirty="0">
                <a:latin typeface="Arial" panose="020B0604020202020204" pitchFamily="34" charset="0"/>
                <a:cs typeface="Arial" panose="020B0604020202020204" pitchFamily="34" charset="0"/>
              </a:rPr>
              <a:t>AI enabled telehealth will strengthen mother-infant bonding by supporting healthy emotional development and cognitive growth (Feil, 2026). </a:t>
            </a:r>
          </a:p>
          <a:p>
            <a:pPr lvl="0" algn="just">
              <a:lnSpc>
                <a:spcPct val="150000"/>
              </a:lnSpc>
            </a:pPr>
            <a:r>
              <a:rPr lang="en-US" dirty="0">
                <a:latin typeface="Arial" panose="020B0604020202020204" pitchFamily="34" charset="0"/>
                <a:cs typeface="Arial" panose="020B0604020202020204" pitchFamily="34" charset="0"/>
              </a:rPr>
              <a:t>This digital intervention will reduce the care giver burden, improves the family relationship which enhances overall family wellbeing.</a:t>
            </a:r>
          </a:p>
          <a:p>
            <a:pPr lvl="0" algn="just">
              <a:lnSpc>
                <a:spcPct val="150000"/>
              </a:lnSpc>
            </a:pPr>
            <a:r>
              <a:rPr lang="en-US" dirty="0">
                <a:latin typeface="Arial" panose="020B0604020202020204" pitchFamily="34" charset="0"/>
                <a:cs typeface="Arial" panose="020B0604020202020204" pitchFamily="34" charset="0"/>
              </a:rPr>
              <a:t>Digital accessibility through AI telehealth will encourage postnatal depression patients to reduce their anxiety and motivate other diverse populations (Fietta, 2026).</a:t>
            </a:r>
          </a:p>
          <a:p>
            <a:pPr algn="just">
              <a:lnSpc>
                <a:spcPct val="150000"/>
              </a:lnSpc>
            </a:pPr>
            <a:endParaRPr lang="en-GB"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stretch>
            <a:fillRect/>
          </a:stretch>
        </p:blipFill>
        <p:spPr>
          <a:xfrm>
            <a:off x="794775" y="499866"/>
            <a:ext cx="3686689" cy="2810267"/>
          </a:xfrm>
          <a:prstGeom prst="rect">
            <a:avLst/>
          </a:prstGeom>
        </p:spPr>
      </p:pic>
    </p:spTree>
    <p:extLst>
      <p:ext uri="{BB962C8B-B14F-4D97-AF65-F5344CB8AC3E}">
        <p14:creationId xmlns:p14="http://schemas.microsoft.com/office/powerpoint/2010/main" val="9358201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US" sz="1800" b="1" dirty="0">
                <a:latin typeface="Arial" panose="020B0604020202020204" pitchFamily="34" charset="0"/>
                <a:cs typeface="Arial" panose="020B0604020202020204" pitchFamily="34" charset="0"/>
              </a:rPr>
              <a:t>Benefits for Healthcare services and NHS</a:t>
            </a:r>
            <a:br>
              <a:rPr lang="en-US"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lvl="0" algn="just">
              <a:lnSpc>
                <a:spcPct val="150000"/>
              </a:lnSpc>
            </a:pPr>
            <a:r>
              <a:rPr lang="en-US" dirty="0">
                <a:latin typeface="Arial" panose="020B0604020202020204" pitchFamily="34" charset="0"/>
                <a:cs typeface="Arial" panose="020B0604020202020204" pitchFamily="34" charset="0"/>
              </a:rPr>
              <a:t>AI-enabled telehealth will enhance service efficacy, reducing the waiting times and optimising clinical resources allocation across the NHS services.</a:t>
            </a:r>
          </a:p>
          <a:p>
            <a:pPr lvl="0" algn="just">
              <a:lnSpc>
                <a:spcPct val="150000"/>
              </a:lnSpc>
            </a:pPr>
            <a:r>
              <a:rPr lang="en-US" dirty="0">
                <a:latin typeface="Arial" panose="020B0604020202020204" pitchFamily="34" charset="0"/>
                <a:cs typeface="Arial" panose="020B0604020202020204" pitchFamily="34" charset="0"/>
              </a:rPr>
              <a:t>Continuous remote monitoring will provide the healthcare organisation to take proactive clinical decision-making, eliminating avoidable hospital admission and emergency healthcare utilisation.</a:t>
            </a:r>
          </a:p>
          <a:p>
            <a:pPr lvl="0" algn="just">
              <a:lnSpc>
                <a:spcPct val="150000"/>
              </a:lnSpc>
            </a:pPr>
            <a:r>
              <a:rPr lang="en-US" dirty="0">
                <a:latin typeface="Arial" panose="020B0604020202020204" pitchFamily="34" charset="0"/>
                <a:cs typeface="Arial" panose="020B0604020202020204" pitchFamily="34" charset="0"/>
              </a:rPr>
              <a:t>Digital health support through AI telehealth will enhance workforce productivity level, long term sustainability of maternity mental health services (Feil, 2026).</a:t>
            </a:r>
          </a:p>
          <a:p>
            <a:pPr algn="just">
              <a:lnSpc>
                <a:spcPct val="150000"/>
              </a:lnSpc>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781877" y="3854370"/>
            <a:ext cx="3723861" cy="2553056"/>
          </a:xfrm>
          <a:prstGeom prst="rect">
            <a:avLst/>
          </a:prstGeom>
        </p:spPr>
      </p:pic>
    </p:spTree>
    <p:extLst>
      <p:ext uri="{BB962C8B-B14F-4D97-AF65-F5344CB8AC3E}">
        <p14:creationId xmlns:p14="http://schemas.microsoft.com/office/powerpoint/2010/main" val="30814645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US" sz="1800" b="1" dirty="0">
                <a:latin typeface="Arial" panose="020B0604020202020204" pitchFamily="34" charset="0"/>
                <a:cs typeface="Arial" panose="020B0604020202020204" pitchFamily="34" charset="0"/>
              </a:rPr>
              <a:t>Health Promotion and Public Health Benefits </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lvl="0" algn="just">
              <a:lnSpc>
                <a:spcPct val="150000"/>
              </a:lnSpc>
            </a:pPr>
            <a:r>
              <a:rPr lang="en-US" dirty="0">
                <a:latin typeface="Arial" panose="020B0604020202020204" pitchFamily="34" charset="0"/>
                <a:cs typeface="Arial" panose="020B0604020202020204" pitchFamily="34" charset="0"/>
              </a:rPr>
              <a:t>AI enabled telehealth will reduce postnatal depression by recognising early identification, rapid monitoring and timely intervention.</a:t>
            </a:r>
          </a:p>
          <a:p>
            <a:pPr lvl="0" algn="just">
              <a:lnSpc>
                <a:spcPct val="150000"/>
              </a:lnSpc>
            </a:pPr>
            <a:r>
              <a:rPr lang="en-US" dirty="0">
                <a:latin typeface="Arial" panose="020B0604020202020204" pitchFamily="34" charset="0"/>
                <a:cs typeface="Arial" panose="020B0604020202020204" pitchFamily="34" charset="0"/>
              </a:rPr>
              <a:t>Digital mental health services will eliminate healthcare inequalities by enhancing workforce working transparency and deliver superior healthcare services to the postnatal  depression patients.</a:t>
            </a:r>
          </a:p>
          <a:p>
            <a:pPr lvl="0" algn="just">
              <a:lnSpc>
                <a:spcPct val="150000"/>
              </a:lnSpc>
            </a:pPr>
            <a:r>
              <a:rPr lang="en-US" dirty="0">
                <a:latin typeface="Arial" panose="020B0604020202020204" pitchFamily="34" charset="0"/>
                <a:cs typeface="Arial" panose="020B0604020202020204" pitchFamily="34" charset="0"/>
              </a:rPr>
              <a:t>AI enabled telehealth intervention will strengthen health promotion via advocating equitable healthcare access and mediating collaboration.</a:t>
            </a:r>
          </a:p>
          <a:p>
            <a:pPr algn="just">
              <a:lnSpc>
                <a:spcPct val="150000"/>
              </a:lnSpc>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770830" y="490330"/>
            <a:ext cx="3734580" cy="2648320"/>
          </a:xfrm>
          <a:prstGeom prst="rect">
            <a:avLst/>
          </a:prstGeom>
        </p:spPr>
      </p:pic>
    </p:spTree>
    <p:extLst>
      <p:ext uri="{BB962C8B-B14F-4D97-AF65-F5344CB8AC3E}">
        <p14:creationId xmlns:p14="http://schemas.microsoft.com/office/powerpoint/2010/main" val="162784506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US" sz="1800" b="1" dirty="0">
                <a:latin typeface="Arial" panose="020B0604020202020204" pitchFamily="34" charset="0"/>
                <a:cs typeface="Arial" panose="020B0604020202020204" pitchFamily="34" charset="0"/>
              </a:rPr>
              <a:t>Public Health and Policy Implication for NHS</a:t>
            </a:r>
            <a:br>
              <a:rPr lang="en-US"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lvl="0" algn="just">
              <a:lnSpc>
                <a:spcPct val="150000"/>
              </a:lnSpc>
            </a:pPr>
            <a:r>
              <a:rPr lang="en-US" dirty="0">
                <a:latin typeface="Arial" panose="020B0604020202020204" pitchFamily="34" charset="0"/>
                <a:cs typeface="Arial" panose="020B0604020202020204" pitchFamily="34" charset="0"/>
              </a:rPr>
              <a:t>AI-enabled telehealth will support NHS priorities by strengthening service accessibility and promoting maternal mental health care delivery.</a:t>
            </a:r>
          </a:p>
          <a:p>
            <a:pPr lvl="0" algn="just">
              <a:lnSpc>
                <a:spcPct val="150000"/>
              </a:lnSpc>
            </a:pPr>
            <a:r>
              <a:rPr lang="en-US" dirty="0">
                <a:latin typeface="Arial" panose="020B0604020202020204" pitchFamily="34" charset="0"/>
                <a:cs typeface="Arial" panose="020B0604020202020204" pitchFamily="34" charset="0"/>
              </a:rPr>
              <a:t>Policy makers for the intervention should focus on the sustainable funding, national digital standards and equitable implementation which ensure the consistent access to a diverse population.</a:t>
            </a:r>
          </a:p>
          <a:p>
            <a:pPr lvl="0" algn="just">
              <a:lnSpc>
                <a:spcPct val="150000"/>
              </a:lnSpc>
            </a:pPr>
            <a:r>
              <a:rPr lang="en-US" dirty="0">
                <a:latin typeface="Arial" panose="020B0604020202020204" pitchFamily="34" charset="0"/>
                <a:cs typeface="Arial" panose="020B0604020202020204" pitchFamily="34" charset="0"/>
              </a:rPr>
              <a:t>Unmet policy guidelines in the UK might negatively affect this intervention such as fines, reputation losses, and Cease the organisation.</a:t>
            </a:r>
          </a:p>
          <a:p>
            <a:pPr algn="just">
              <a:lnSpc>
                <a:spcPct val="150000"/>
              </a:lnSpc>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772029" y="403746"/>
            <a:ext cx="3732182" cy="2543530"/>
          </a:xfrm>
          <a:prstGeom prst="rect">
            <a:avLst/>
          </a:prstGeom>
        </p:spPr>
      </p:pic>
    </p:spTree>
    <p:extLst>
      <p:ext uri="{BB962C8B-B14F-4D97-AF65-F5344CB8AC3E}">
        <p14:creationId xmlns:p14="http://schemas.microsoft.com/office/powerpoint/2010/main" val="46142185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US" sz="1800" b="1" dirty="0">
                <a:latin typeface="Arial" panose="020B0604020202020204" pitchFamily="34" charset="0"/>
                <a:cs typeface="Arial" panose="020B0604020202020204" pitchFamily="34" charset="0"/>
              </a:rPr>
              <a:t>Implications for Future Research</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pPr lvl="0" algn="just">
              <a:lnSpc>
                <a:spcPct val="150000"/>
              </a:lnSpc>
            </a:pPr>
            <a:r>
              <a:rPr lang="en-US" dirty="0">
                <a:latin typeface="Arial" panose="020B0604020202020204" pitchFamily="34" charset="0"/>
                <a:cs typeface="Arial" panose="020B0604020202020204" pitchFamily="34" charset="0"/>
              </a:rPr>
              <a:t>The future studies should focus on the patient satisfaction, long term effectiveness and superior clinical outcomes.</a:t>
            </a:r>
          </a:p>
          <a:p>
            <a:pPr lvl="0" algn="just">
              <a:lnSpc>
                <a:spcPct val="150000"/>
              </a:lnSpc>
            </a:pPr>
            <a:r>
              <a:rPr lang="en-US" dirty="0">
                <a:latin typeface="Arial" panose="020B0604020202020204" pitchFamily="34" charset="0"/>
                <a:cs typeface="Arial" panose="020B0604020202020204" pitchFamily="34" charset="0"/>
              </a:rPr>
              <a:t>This presentation will secure AI accuracy, digital inclusion and algorithms transparency for providing better healthcare services to  postnatal depression patients.</a:t>
            </a:r>
          </a:p>
          <a:p>
            <a:pPr lvl="0" algn="just">
              <a:lnSpc>
                <a:spcPct val="150000"/>
              </a:lnSpc>
            </a:pPr>
            <a:r>
              <a:rPr lang="en-US" dirty="0">
                <a:latin typeface="Arial" panose="020B0604020202020204" pitchFamily="34" charset="0"/>
                <a:cs typeface="Arial" panose="020B0604020202020204" pitchFamily="34" charset="0"/>
              </a:rPr>
              <a:t>This presentation will focus on the international studies to get evidence based implementation of AI telehealth for improving the digital maternal mental health services.</a:t>
            </a:r>
          </a:p>
          <a:p>
            <a:pPr algn="just">
              <a:lnSpc>
                <a:spcPct val="150000"/>
              </a:lnSpc>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694749" y="803186"/>
            <a:ext cx="3886742" cy="2486372"/>
          </a:xfrm>
          <a:prstGeom prst="rect">
            <a:avLst/>
          </a:prstGeom>
        </p:spPr>
      </p:pic>
    </p:spTree>
    <p:extLst>
      <p:ext uri="{BB962C8B-B14F-4D97-AF65-F5344CB8AC3E}">
        <p14:creationId xmlns:p14="http://schemas.microsoft.com/office/powerpoint/2010/main" val="20614826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6189" y="2866760"/>
            <a:ext cx="3498979" cy="2456442"/>
          </a:xfrm>
        </p:spPr>
        <p:txBody>
          <a:bodyPr>
            <a:normAutofit/>
          </a:bodyPr>
          <a:lstStyle/>
          <a:p>
            <a:pPr algn="just">
              <a:lnSpc>
                <a:spcPct val="150000"/>
              </a:lnSpc>
            </a:pPr>
            <a:r>
              <a:rPr lang="en-US" sz="1800" b="1" dirty="0">
                <a:latin typeface="Arial" panose="020B0604020202020204" pitchFamily="34" charset="0"/>
                <a:cs typeface="Arial" panose="020B0604020202020204" pitchFamily="34" charset="0"/>
              </a:rPr>
              <a:t>Implication for Professional Development and Education</a:t>
            </a:r>
            <a:br>
              <a:rPr lang="en-US"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354667" y="757466"/>
            <a:ext cx="6281873" cy="5248622"/>
          </a:xfrm>
        </p:spPr>
        <p:txBody>
          <a:bodyPr>
            <a:normAutofit/>
          </a:bodyPr>
          <a:lstStyle/>
          <a:p>
            <a:pPr lvl="0" algn="just">
              <a:lnSpc>
                <a:spcPct val="150000"/>
              </a:lnSpc>
            </a:pPr>
            <a:r>
              <a:rPr lang="en-US" dirty="0">
                <a:latin typeface="Arial" panose="020B0604020202020204" pitchFamily="34" charset="0"/>
                <a:cs typeface="Arial" panose="020B0604020202020204" pitchFamily="34" charset="0"/>
              </a:rPr>
              <a:t>This AI telehealth enhanced digital competencies, AI literacy and integrated technology within routine clinical practices.</a:t>
            </a:r>
          </a:p>
          <a:p>
            <a:pPr lvl="0" algn="just">
              <a:lnSpc>
                <a:spcPct val="150000"/>
              </a:lnSpc>
            </a:pPr>
            <a:r>
              <a:rPr lang="en-US" dirty="0">
                <a:latin typeface="Arial" panose="020B0604020202020204" pitchFamily="34" charset="0"/>
                <a:cs typeface="Arial" panose="020B0604020202020204" pitchFamily="34" charset="0"/>
              </a:rPr>
              <a:t>This intervention will improve digital literacy among the postnatal depression patients  and encourage them to participate in AI-enabled mental health care services.</a:t>
            </a:r>
          </a:p>
          <a:p>
            <a:pPr lvl="0" algn="just">
              <a:lnSpc>
                <a:spcPct val="150000"/>
              </a:lnSpc>
            </a:pPr>
            <a:r>
              <a:rPr lang="en-US" dirty="0">
                <a:latin typeface="Arial" panose="020B0604020202020204" pitchFamily="34" charset="0"/>
                <a:cs typeface="Arial" panose="020B0604020202020204" pitchFamily="34" charset="0"/>
              </a:rPr>
              <a:t>Professional organisations and universities should incorporate digital health competencies to support the future workforce preparedness.</a:t>
            </a:r>
          </a:p>
          <a:p>
            <a:pPr algn="just">
              <a:lnSpc>
                <a:spcPct val="150000"/>
              </a:lnSpc>
            </a:pPr>
            <a:endParaRPr lang="en-GB"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stretch>
            <a:fillRect/>
          </a:stretch>
        </p:blipFill>
        <p:spPr>
          <a:xfrm>
            <a:off x="776188" y="866826"/>
            <a:ext cx="3711991" cy="2514951"/>
          </a:xfrm>
          <a:prstGeom prst="rect">
            <a:avLst/>
          </a:prstGeom>
        </p:spPr>
      </p:pic>
    </p:spTree>
    <p:extLst>
      <p:ext uri="{BB962C8B-B14F-4D97-AF65-F5344CB8AC3E}">
        <p14:creationId xmlns:p14="http://schemas.microsoft.com/office/powerpoint/2010/main" val="10446067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8629" y="3039038"/>
            <a:ext cx="3498979" cy="2456442"/>
          </a:xfrm>
        </p:spPr>
        <p:txBody>
          <a:bodyPr>
            <a:normAutofit/>
          </a:bodyPr>
          <a:lstStyle/>
          <a:p>
            <a:pPr>
              <a:lnSpc>
                <a:spcPct val="150000"/>
              </a:lnSpc>
            </a:pPr>
            <a:r>
              <a:rPr lang="en-US" sz="1800" b="1" dirty="0">
                <a:latin typeface="Arial" panose="020B0604020202020204" pitchFamily="34" charset="0"/>
                <a:cs typeface="Arial" panose="020B0604020202020204" pitchFamily="34" charset="0"/>
              </a:rPr>
              <a:t>Future Recommendations</a:t>
            </a:r>
            <a:br>
              <a:rPr lang="en-US" sz="1800" dirty="0"/>
            </a:br>
            <a:endParaRPr lang="en-GB" sz="1800" dirty="0"/>
          </a:p>
        </p:txBody>
      </p:sp>
      <p:sp>
        <p:nvSpPr>
          <p:cNvPr id="3" name="Content Placeholder 2"/>
          <p:cNvSpPr>
            <a:spLocks noGrp="1"/>
          </p:cNvSpPr>
          <p:nvPr>
            <p:ph idx="1"/>
          </p:nvPr>
        </p:nvSpPr>
        <p:spPr/>
        <p:txBody>
          <a:bodyPr>
            <a:normAutofit/>
          </a:bodyPr>
          <a:lstStyle/>
          <a:p>
            <a:pPr lvl="0" algn="just">
              <a:lnSpc>
                <a:spcPct val="150000"/>
              </a:lnSpc>
            </a:pPr>
            <a:r>
              <a:rPr lang="en-US" dirty="0">
                <a:latin typeface="Arial" panose="020B0604020202020204" pitchFamily="34" charset="0"/>
                <a:cs typeface="Arial" panose="020B0604020202020204" pitchFamily="34" charset="0"/>
              </a:rPr>
              <a:t>The NHS should invest its money to expand AI infrastructure, workforce development to provide better services for the postnatal depression patients.</a:t>
            </a:r>
          </a:p>
          <a:p>
            <a:pPr lvl="0" algn="just">
              <a:lnSpc>
                <a:spcPct val="150000"/>
              </a:lnSpc>
            </a:pPr>
            <a:r>
              <a:rPr lang="en-US" dirty="0">
                <a:latin typeface="Arial" panose="020B0604020202020204" pitchFamily="34" charset="0"/>
                <a:cs typeface="Arial" panose="020B0604020202020204" pitchFamily="34" charset="0"/>
              </a:rPr>
              <a:t>The healthcare organisation should enhance their collaboration among the clinicians, technology developers to enhance service improvement for the postnatal depression patients.</a:t>
            </a:r>
          </a:p>
          <a:p>
            <a:pPr lvl="0" algn="just">
              <a:lnSpc>
                <a:spcPct val="150000"/>
              </a:lnSpc>
            </a:pPr>
            <a:r>
              <a:rPr lang="en-US" dirty="0">
                <a:latin typeface="Arial" panose="020B0604020202020204" pitchFamily="34" charset="0"/>
                <a:cs typeface="Arial" panose="020B0604020202020204" pitchFamily="34" charset="0"/>
              </a:rPr>
              <a:t>Developing the robust monitoring intervention through the AI-enabled telehealth to get success for the invention and deliver superior services to the patients.</a:t>
            </a:r>
          </a:p>
          <a:p>
            <a:pPr algn="just">
              <a:lnSpc>
                <a:spcPct val="150000"/>
              </a:lnSpc>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715292" y="960178"/>
            <a:ext cx="3845651" cy="2467319"/>
          </a:xfrm>
          <a:prstGeom prst="rect">
            <a:avLst/>
          </a:prstGeom>
        </p:spPr>
      </p:pic>
    </p:spTree>
    <p:extLst>
      <p:ext uri="{BB962C8B-B14F-4D97-AF65-F5344CB8AC3E}">
        <p14:creationId xmlns:p14="http://schemas.microsoft.com/office/powerpoint/2010/main" val="106928311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9564" y="2827003"/>
            <a:ext cx="3498979" cy="2456442"/>
          </a:xfrm>
        </p:spPr>
        <p:txBody>
          <a:bodyPr>
            <a:normAutofit/>
          </a:bodyPr>
          <a:lstStyle/>
          <a:p>
            <a:pPr>
              <a:lnSpc>
                <a:spcPct val="150000"/>
              </a:lnSpc>
            </a:pPr>
            <a:r>
              <a:rPr lang="en-US" sz="1800" b="1" dirty="0">
                <a:latin typeface="Arial" panose="020B0604020202020204" pitchFamily="34" charset="0"/>
                <a:cs typeface="Arial" panose="020B0604020202020204" pitchFamily="34" charset="0"/>
              </a:rPr>
              <a:t>Overall Conclusion</a:t>
            </a:r>
            <a:br>
              <a:rPr lang="en-US"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lvl="0" algn="just">
              <a:lnSpc>
                <a:spcPct val="150000"/>
              </a:lnSpc>
            </a:pPr>
            <a:r>
              <a:rPr lang="en-US" dirty="0">
                <a:latin typeface="Arial" panose="020B0604020202020204" pitchFamily="34" charset="0"/>
                <a:cs typeface="Arial" panose="020B0604020202020204" pitchFamily="34" charset="0"/>
              </a:rPr>
              <a:t>AI-enabled telehealth technology will offer an accessible, innovative and evidence-informed approach to eliminate postnatal depression across the NHS services.</a:t>
            </a:r>
          </a:p>
          <a:p>
            <a:pPr lvl="0" algn="just">
              <a:lnSpc>
                <a:spcPct val="150000"/>
              </a:lnSpc>
            </a:pPr>
            <a:r>
              <a:rPr lang="en-US" dirty="0">
                <a:latin typeface="Arial" panose="020B0604020202020204" pitchFamily="34" charset="0"/>
                <a:cs typeface="Arial" panose="020B0604020202020204" pitchFamily="34" charset="0"/>
              </a:rPr>
              <a:t>This intervention highly supports healthier mothers, sustainable healthcare services and enhanced public health outcomes nationally.</a:t>
            </a:r>
          </a:p>
          <a:p>
            <a:pPr lvl="0" algn="just">
              <a:lnSpc>
                <a:spcPct val="150000"/>
              </a:lnSpc>
            </a:pPr>
            <a:r>
              <a:rPr lang="en-US" dirty="0">
                <a:latin typeface="Arial" panose="020B0604020202020204" pitchFamily="34" charset="0"/>
                <a:cs typeface="Arial" panose="020B0604020202020204" pitchFamily="34" charset="0"/>
              </a:rPr>
              <a:t>Successful implementation of AI enabled telehealth needs ethical governance, stakeholder collaboration, equitable digital access for the postnatal depression mother.</a:t>
            </a:r>
          </a:p>
          <a:p>
            <a:pPr algn="just">
              <a:lnSpc>
                <a:spcPct val="150000"/>
              </a:lnSpc>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769564" y="503582"/>
            <a:ext cx="3737112" cy="2629267"/>
          </a:xfrm>
          <a:prstGeom prst="rect">
            <a:avLst/>
          </a:prstGeom>
        </p:spPr>
      </p:pic>
    </p:spTree>
    <p:extLst>
      <p:ext uri="{BB962C8B-B14F-4D97-AF65-F5344CB8AC3E}">
        <p14:creationId xmlns:p14="http://schemas.microsoft.com/office/powerpoint/2010/main" val="332258659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GB" sz="1800" b="1" dirty="0">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5118447" y="131885"/>
            <a:ext cx="6768753" cy="6611815"/>
          </a:xfrm>
        </p:spPr>
        <p:txBody>
          <a:bodyPr>
            <a:noAutofit/>
          </a:bodyPr>
          <a:lstStyle/>
          <a:p>
            <a:pPr algn="just"/>
            <a:r>
              <a:rPr lang="en-US" sz="700" dirty="0">
                <a:latin typeface="Arial" panose="020B0604020202020204" pitchFamily="34" charset="0"/>
                <a:cs typeface="Arial" panose="020B0604020202020204" pitchFamily="34" charset="0"/>
              </a:rPr>
              <a:t>Aidoo, E.M., (2025). Advancing precision medicine and health education for chronic disease prevention in vulnerable maternal and child populations. World Journal of Advanced Research and Reviews, 25(2), pp.2355-76. Available </a:t>
            </a:r>
            <a:r>
              <a:rPr lang="en-US" sz="700" dirty="0" err="1">
                <a:latin typeface="Arial" panose="020B0604020202020204" pitchFamily="34" charset="0"/>
                <a:cs typeface="Arial" panose="020B0604020202020204" pitchFamily="34" charset="0"/>
              </a:rPr>
              <a:t>at:</a:t>
            </a:r>
            <a:r>
              <a:rPr lang="en-US" sz="700" u="sng" dirty="0" err="1">
                <a:latin typeface="Arial" panose="020B0604020202020204" pitchFamily="34" charset="0"/>
                <a:cs typeface="Arial" panose="020B0604020202020204" pitchFamily="34" charset="0"/>
                <a:hlinkClick r:id="rId2"/>
              </a:rPr>
              <a:t>https</a:t>
            </a:r>
            <a:r>
              <a:rPr lang="en-US" sz="700" u="sng" dirty="0">
                <a:latin typeface="Arial" panose="020B0604020202020204" pitchFamily="34" charset="0"/>
                <a:cs typeface="Arial" panose="020B0604020202020204" pitchFamily="34" charset="0"/>
                <a:hlinkClick r:id="rId2"/>
              </a:rPr>
              <a:t>://www.researchgate.net/profile/Esi-Aidoo/publication/390321913_Advancing_precision_medicine_and_health_education_for_chronic_disease_prevention_in_vulnerable_maternal_and_child_populations/links/67ea0b9449e91c0feacc840e/Advancing-precision-medicine-and-health-education-for-chronic-disease-prevention-in-vulnerable-maternal-and-child-populations.pdf</a:t>
            </a:r>
            <a:endParaRPr lang="en-US" sz="700" dirty="0">
              <a:latin typeface="Arial" panose="020B0604020202020204" pitchFamily="34" charset="0"/>
              <a:cs typeface="Arial" panose="020B0604020202020204" pitchFamily="34" charset="0"/>
            </a:endParaRPr>
          </a:p>
          <a:p>
            <a:pPr algn="just"/>
            <a:r>
              <a:rPr lang="en-US" sz="700" dirty="0" err="1">
                <a:latin typeface="Arial" panose="020B0604020202020204" pitchFamily="34" charset="0"/>
                <a:cs typeface="Arial" panose="020B0604020202020204" pitchFamily="34" charset="0"/>
              </a:rPr>
              <a:t>Ajayi</a:t>
            </a:r>
            <a:r>
              <a:rPr lang="en-US" sz="700" dirty="0">
                <a:latin typeface="Arial" panose="020B0604020202020204" pitchFamily="34" charset="0"/>
                <a:cs typeface="Arial" panose="020B0604020202020204" pitchFamily="34" charset="0"/>
              </a:rPr>
              <a:t>, R., (2025). AI-powered innovations for managing complex mental health conditions and addiction treatments. International Research Journal of Modernization in Engineering Technology and Science, 7(1), p.87. Available </a:t>
            </a:r>
            <a:r>
              <a:rPr lang="en-US" sz="700" dirty="0" err="1">
                <a:latin typeface="Arial" panose="020B0604020202020204" pitchFamily="34" charset="0"/>
                <a:cs typeface="Arial" panose="020B0604020202020204" pitchFamily="34" charset="0"/>
              </a:rPr>
              <a:t>at:</a:t>
            </a:r>
            <a:r>
              <a:rPr lang="en-US" sz="700" u="sng" dirty="0" err="1">
                <a:latin typeface="Arial" panose="020B0604020202020204" pitchFamily="34" charset="0"/>
                <a:cs typeface="Arial" panose="020B0604020202020204" pitchFamily="34" charset="0"/>
                <a:hlinkClick r:id="rId3"/>
              </a:rPr>
              <a:t>https</a:t>
            </a:r>
            <a:r>
              <a:rPr lang="en-US" sz="700" u="sng" dirty="0">
                <a:latin typeface="Arial" panose="020B0604020202020204" pitchFamily="34" charset="0"/>
                <a:cs typeface="Arial" panose="020B0604020202020204" pitchFamily="34" charset="0"/>
                <a:hlinkClick r:id="rId3"/>
              </a:rPr>
              <a:t>://www.researchgate.net/profile/Rhoda-Ajayi-2/publication/387730444_AI-POWERED_INNOVATIONS_FOR_MANAGING_COMPLEX_MENTAL_HEALTH_CONDITIONS_AND_ADDICTION_TREATMENTS/links/6779f80f894c552085430abe/AI-POWERED-INNOVATIONS-FOR-MANAGING-COMPLEX-MENTAL-HEALTH-CONDITIONS-AND-ADDICTION-TREATMENTS.pdf</a:t>
            </a:r>
            <a:endParaRPr lang="en-US" sz="700" dirty="0">
              <a:latin typeface="Arial" panose="020B0604020202020204" pitchFamily="34" charset="0"/>
              <a:cs typeface="Arial" panose="020B0604020202020204" pitchFamily="34" charset="0"/>
            </a:endParaRPr>
          </a:p>
          <a:p>
            <a:pPr algn="just"/>
            <a:r>
              <a:rPr lang="en-US" sz="700" dirty="0">
                <a:latin typeface="Arial" panose="020B0604020202020204" pitchFamily="34" charset="0"/>
                <a:cs typeface="Arial" panose="020B0604020202020204" pitchFamily="34" charset="0"/>
              </a:rPr>
              <a:t>Aldosari, B., (2025). Cybersecurity in healthcare: New threat to patient safety. </a:t>
            </a:r>
            <a:r>
              <a:rPr lang="en-US" sz="700" dirty="0" err="1">
                <a:latin typeface="Arial" panose="020B0604020202020204" pitchFamily="34" charset="0"/>
                <a:cs typeface="Arial" panose="020B0604020202020204" pitchFamily="34" charset="0"/>
              </a:rPr>
              <a:t>Cureus</a:t>
            </a:r>
            <a:r>
              <a:rPr lang="en-US" sz="700" dirty="0">
                <a:latin typeface="Arial" panose="020B0604020202020204" pitchFamily="34" charset="0"/>
                <a:cs typeface="Arial" panose="020B0604020202020204" pitchFamily="34" charset="0"/>
              </a:rPr>
              <a:t>, 17(5). Available </a:t>
            </a:r>
            <a:r>
              <a:rPr lang="en-US" sz="700" dirty="0" err="1">
                <a:latin typeface="Arial" panose="020B0604020202020204" pitchFamily="34" charset="0"/>
                <a:cs typeface="Arial" panose="020B0604020202020204" pitchFamily="34" charset="0"/>
              </a:rPr>
              <a:t>at:</a:t>
            </a:r>
            <a:r>
              <a:rPr lang="en-US" sz="700" u="sng" dirty="0" err="1">
                <a:latin typeface="Arial" panose="020B0604020202020204" pitchFamily="34" charset="0"/>
                <a:cs typeface="Arial" panose="020B0604020202020204" pitchFamily="34" charset="0"/>
                <a:hlinkClick r:id="rId4"/>
              </a:rPr>
              <a:t>https</a:t>
            </a:r>
            <a:r>
              <a:rPr lang="en-US" sz="700" u="sng" dirty="0">
                <a:latin typeface="Arial" panose="020B0604020202020204" pitchFamily="34" charset="0"/>
                <a:cs typeface="Arial" panose="020B0604020202020204" pitchFamily="34" charset="0"/>
                <a:hlinkClick r:id="rId4"/>
              </a:rPr>
              <a:t>://assets.cureus.com/uploads/</a:t>
            </a:r>
            <a:r>
              <a:rPr lang="en-US" sz="700" u="sng" dirty="0" err="1">
                <a:latin typeface="Arial" panose="020B0604020202020204" pitchFamily="34" charset="0"/>
                <a:cs typeface="Arial" panose="020B0604020202020204" pitchFamily="34" charset="0"/>
                <a:hlinkClick r:id="rId4"/>
              </a:rPr>
              <a:t>review_article</a:t>
            </a:r>
            <a:r>
              <a:rPr lang="en-US" sz="700" u="sng" dirty="0">
                <a:latin typeface="Arial" panose="020B0604020202020204" pitchFamily="34" charset="0"/>
                <a:cs typeface="Arial" panose="020B0604020202020204" pitchFamily="34" charset="0"/>
                <a:hlinkClick r:id="rId4"/>
              </a:rPr>
              <a:t>/pdf/353315/20250606-110762-peu2so.pdf</a:t>
            </a:r>
            <a:endParaRPr lang="en-US" sz="700" dirty="0">
              <a:latin typeface="Arial" panose="020B0604020202020204" pitchFamily="34" charset="0"/>
              <a:cs typeface="Arial" panose="020B0604020202020204" pitchFamily="34" charset="0"/>
            </a:endParaRPr>
          </a:p>
          <a:p>
            <a:pPr algn="just"/>
            <a:r>
              <a:rPr lang="en-US" sz="700" dirty="0">
                <a:latin typeface="Arial" panose="020B0604020202020204" pitchFamily="34" charset="0"/>
                <a:cs typeface="Arial" panose="020B0604020202020204" pitchFamily="34" charset="0"/>
              </a:rPr>
              <a:t>Aras, S., </a:t>
            </a:r>
            <a:r>
              <a:rPr lang="en-US" sz="700" dirty="0" err="1">
                <a:latin typeface="Arial" panose="020B0604020202020204" pitchFamily="34" charset="0"/>
                <a:cs typeface="Arial" panose="020B0604020202020204" pitchFamily="34" charset="0"/>
              </a:rPr>
              <a:t>Drakos</a:t>
            </a:r>
            <a:r>
              <a:rPr lang="en-US" sz="700" dirty="0">
                <a:latin typeface="Arial" panose="020B0604020202020204" pitchFamily="34" charset="0"/>
                <a:cs typeface="Arial" panose="020B0604020202020204" pitchFamily="34" charset="0"/>
              </a:rPr>
              <a:t>, C., </a:t>
            </a:r>
            <a:r>
              <a:rPr lang="en-US" sz="700" dirty="0" err="1">
                <a:latin typeface="Arial" panose="020B0604020202020204" pitchFamily="34" charset="0"/>
                <a:cs typeface="Arial" panose="020B0604020202020204" pitchFamily="34" charset="0"/>
              </a:rPr>
              <a:t>Manimangalam</a:t>
            </a:r>
            <a:r>
              <a:rPr lang="en-US" sz="700" dirty="0">
                <a:latin typeface="Arial" panose="020B0604020202020204" pitchFamily="34" charset="0"/>
                <a:cs typeface="Arial" panose="020B0604020202020204" pitchFamily="34" charset="0"/>
              </a:rPr>
              <a:t>, V., Nasir, M.A., Burns, C., Smith, D. and </a:t>
            </a:r>
            <a:r>
              <a:rPr lang="en-US" sz="700" dirty="0" err="1">
                <a:latin typeface="Arial" panose="020B0604020202020204" pitchFamily="34" charset="0"/>
                <a:cs typeface="Arial" panose="020B0604020202020204" pitchFamily="34" charset="0"/>
              </a:rPr>
              <a:t>Equils</a:t>
            </a:r>
            <a:r>
              <a:rPr lang="en-US" sz="700" dirty="0">
                <a:latin typeface="Arial" panose="020B0604020202020204" pitchFamily="34" charset="0"/>
                <a:cs typeface="Arial" panose="020B0604020202020204" pitchFamily="34" charset="0"/>
              </a:rPr>
              <a:t>, O., (2025). Influencing public acceptance of artificial intelligence (AI) in healthcare delivery. Frontiers in Digital Health, 7, p.1664345. Available </a:t>
            </a:r>
            <a:r>
              <a:rPr lang="en-US" sz="700" dirty="0" err="1">
                <a:latin typeface="Arial" panose="020B0604020202020204" pitchFamily="34" charset="0"/>
                <a:cs typeface="Arial" panose="020B0604020202020204" pitchFamily="34" charset="0"/>
              </a:rPr>
              <a:t>at:</a:t>
            </a:r>
            <a:r>
              <a:rPr lang="en-US" sz="700" u="sng" dirty="0" err="1">
                <a:latin typeface="Arial" panose="020B0604020202020204" pitchFamily="34" charset="0"/>
                <a:cs typeface="Arial" panose="020B0604020202020204" pitchFamily="34" charset="0"/>
                <a:hlinkClick r:id="rId5"/>
              </a:rPr>
              <a:t>https</a:t>
            </a:r>
            <a:r>
              <a:rPr lang="en-US" sz="700" u="sng" dirty="0">
                <a:latin typeface="Arial" panose="020B0604020202020204" pitchFamily="34" charset="0"/>
                <a:cs typeface="Arial" panose="020B0604020202020204" pitchFamily="34" charset="0"/>
                <a:hlinkClick r:id="rId5"/>
              </a:rPr>
              <a:t>://www.frontiersin.org/journals/digital-health/articles/10.3389/fdgth.2025.1664345/pdf</a:t>
            </a:r>
            <a:endParaRPr lang="en-US" sz="700" dirty="0">
              <a:latin typeface="Arial" panose="020B0604020202020204" pitchFamily="34" charset="0"/>
              <a:cs typeface="Arial" panose="020B0604020202020204" pitchFamily="34" charset="0"/>
            </a:endParaRPr>
          </a:p>
          <a:p>
            <a:pPr algn="just"/>
            <a:r>
              <a:rPr lang="en-US" sz="700" dirty="0">
                <a:latin typeface="Arial" panose="020B0604020202020204" pitchFamily="34" charset="0"/>
                <a:cs typeface="Arial" panose="020B0604020202020204" pitchFamily="34" charset="0"/>
              </a:rPr>
              <a:t>Arthur, M., Ria, S. and </a:t>
            </a:r>
            <a:r>
              <a:rPr lang="en-US" sz="700" dirty="0" err="1">
                <a:latin typeface="Arial" panose="020B0604020202020204" pitchFamily="34" charset="0"/>
                <a:cs typeface="Arial" panose="020B0604020202020204" pitchFamily="34" charset="0"/>
              </a:rPr>
              <a:t>Anuj</a:t>
            </a:r>
            <a:r>
              <a:rPr lang="en-US" sz="700" dirty="0">
                <a:latin typeface="Arial" panose="020B0604020202020204" pitchFamily="34" charset="0"/>
                <a:cs typeface="Arial" panose="020B0604020202020204" pitchFamily="34" charset="0"/>
              </a:rPr>
              <a:t>, K., (2023). Community participation and stakeholder engagement in determining health service coverage: a systematic review and framework synthesis to assess effectiveness. Journal of global health, 13. Available </a:t>
            </a:r>
            <a:r>
              <a:rPr lang="en-US" sz="700" dirty="0" err="1">
                <a:latin typeface="Arial" panose="020B0604020202020204" pitchFamily="34" charset="0"/>
                <a:cs typeface="Arial" panose="020B0604020202020204" pitchFamily="34" charset="0"/>
              </a:rPr>
              <a:t>at:</a:t>
            </a:r>
            <a:r>
              <a:rPr lang="en-US" sz="700" u="sng" dirty="0" err="1">
                <a:latin typeface="Arial" panose="020B0604020202020204" pitchFamily="34" charset="0"/>
                <a:cs typeface="Arial" panose="020B0604020202020204" pitchFamily="34" charset="0"/>
                <a:hlinkClick r:id="rId6"/>
              </a:rPr>
              <a:t>https</a:t>
            </a:r>
            <a:r>
              <a:rPr lang="en-US" sz="700" u="sng" dirty="0">
                <a:latin typeface="Arial" panose="020B0604020202020204" pitchFamily="34" charset="0"/>
                <a:cs typeface="Arial" panose="020B0604020202020204" pitchFamily="34" charset="0"/>
                <a:hlinkClick r:id="rId6"/>
              </a:rPr>
              <a:t>://www.researchgate.net/profile/Ria-Saha-2/publication/370714654_Community_participation_and_stakeholder_engagement_in_determining_health_service_coverage_A_systematic_review_and_framework_synthesis_to_assess_effectiveness/links/645f6a50434e26474fe4a0ad/Community-participation-and-stakeholder-engagement-in-determining-health-service-coverage-A-systematic-review-and-framework-synthesis-to-assess-effectiveness.pdf?origin=journalDetail&amp;_tp=eyJwYWdlIjoiam91cm5hbERldGFpbCJ9</a:t>
            </a:r>
            <a:endParaRPr lang="en-US" sz="700" dirty="0">
              <a:latin typeface="Arial" panose="020B0604020202020204" pitchFamily="34" charset="0"/>
              <a:cs typeface="Arial" panose="020B0604020202020204" pitchFamily="34" charset="0"/>
            </a:endParaRPr>
          </a:p>
          <a:p>
            <a:pPr algn="just"/>
            <a:r>
              <a:rPr lang="en-US" sz="700" dirty="0" err="1">
                <a:latin typeface="Arial" panose="020B0604020202020204" pitchFamily="34" charset="0"/>
                <a:cs typeface="Arial" panose="020B0604020202020204" pitchFamily="34" charset="0"/>
              </a:rPr>
              <a:t>Azhar,A</a:t>
            </a:r>
            <a:r>
              <a:rPr lang="en-US" sz="700" dirty="0">
                <a:latin typeface="Arial" panose="020B0604020202020204" pitchFamily="34" charset="0"/>
                <a:cs typeface="Arial" panose="020B0604020202020204" pitchFamily="34" charset="0"/>
              </a:rPr>
              <a:t>., (2024), The Role of Telehealth in Medication </a:t>
            </a:r>
            <a:r>
              <a:rPr lang="en-US" sz="700" dirty="0" err="1">
                <a:latin typeface="Arial" panose="020B0604020202020204" pitchFamily="34" charset="0"/>
                <a:cs typeface="Arial" panose="020B0604020202020204" pitchFamily="34" charset="0"/>
              </a:rPr>
              <a:t>Adherence,</a:t>
            </a:r>
            <a:r>
              <a:rPr lang="en-US" sz="700" i="1" dirty="0" err="1">
                <a:latin typeface="Arial" panose="020B0604020202020204" pitchFamily="34" charset="0"/>
                <a:cs typeface="Arial" panose="020B0604020202020204" pitchFamily="34" charset="0"/>
              </a:rPr>
              <a:t>Coreprescribings</a:t>
            </a:r>
            <a:r>
              <a:rPr lang="en-US" sz="700" i="1" dirty="0">
                <a:latin typeface="Arial" panose="020B0604020202020204" pitchFamily="34" charset="0"/>
                <a:cs typeface="Arial" panose="020B0604020202020204" pitchFamily="34" charset="0"/>
              </a:rPr>
              <a:t> solutions </a:t>
            </a:r>
            <a:r>
              <a:rPr lang="en-US" sz="700" dirty="0">
                <a:latin typeface="Arial" panose="020B0604020202020204" pitchFamily="34" charset="0"/>
                <a:cs typeface="Arial" panose="020B0604020202020204" pitchFamily="34" charset="0"/>
              </a:rPr>
              <a:t>Available </a:t>
            </a:r>
            <a:r>
              <a:rPr lang="en-US" sz="700" dirty="0" err="1">
                <a:latin typeface="Arial" panose="020B0604020202020204" pitchFamily="34" charset="0"/>
                <a:cs typeface="Arial" panose="020B0604020202020204" pitchFamily="34" charset="0"/>
              </a:rPr>
              <a:t>at:</a:t>
            </a:r>
            <a:r>
              <a:rPr lang="en-US" sz="700" u="sng" dirty="0" err="1">
                <a:latin typeface="Arial" panose="020B0604020202020204" pitchFamily="34" charset="0"/>
                <a:cs typeface="Arial" panose="020B0604020202020204" pitchFamily="34" charset="0"/>
                <a:hlinkClick r:id="rId7"/>
              </a:rPr>
              <a:t>https</a:t>
            </a:r>
            <a:r>
              <a:rPr lang="en-US" sz="700" u="sng" dirty="0">
                <a:latin typeface="Arial" panose="020B0604020202020204" pitchFamily="34" charset="0"/>
                <a:cs typeface="Arial" panose="020B0604020202020204" pitchFamily="34" charset="0"/>
                <a:hlinkClick r:id="rId7"/>
              </a:rPr>
              <a:t>://coreprescribingsolutions.co.uk/telehealth-medication-adherence/</a:t>
            </a:r>
            <a:endParaRPr lang="en-US" sz="700" dirty="0">
              <a:latin typeface="Arial" panose="020B0604020202020204" pitchFamily="34" charset="0"/>
              <a:cs typeface="Arial" panose="020B0604020202020204" pitchFamily="34" charset="0"/>
            </a:endParaRPr>
          </a:p>
          <a:p>
            <a:pPr algn="just"/>
            <a:r>
              <a:rPr lang="en-US" sz="700" dirty="0">
                <a:latin typeface="Arial" panose="020B0604020202020204" pitchFamily="34" charset="0"/>
                <a:cs typeface="Arial" panose="020B0604020202020204" pitchFamily="34" charset="0"/>
              </a:rPr>
              <a:t>Babalola, T.T., Dipper, L. and Botting, N., (2025). Barriers and facilitators of healthcare access for autistic children in the UK: a survey of parents and healthcare professionals. International Journal of Developmental Disabilities, pp.1-11. Available </a:t>
            </a:r>
            <a:r>
              <a:rPr lang="en-US" sz="700" dirty="0" err="1">
                <a:latin typeface="Arial" panose="020B0604020202020204" pitchFamily="34" charset="0"/>
                <a:cs typeface="Arial" panose="020B0604020202020204" pitchFamily="34" charset="0"/>
              </a:rPr>
              <a:t>at:</a:t>
            </a:r>
            <a:r>
              <a:rPr lang="en-US" sz="700" u="sng" dirty="0" err="1">
                <a:latin typeface="Arial" panose="020B0604020202020204" pitchFamily="34" charset="0"/>
                <a:cs typeface="Arial" panose="020B0604020202020204" pitchFamily="34" charset="0"/>
                <a:hlinkClick r:id="rId8"/>
              </a:rPr>
              <a:t>https</a:t>
            </a:r>
            <a:r>
              <a:rPr lang="en-US" sz="700" u="sng" dirty="0">
                <a:latin typeface="Arial" panose="020B0604020202020204" pitchFamily="34" charset="0"/>
                <a:cs typeface="Arial" panose="020B0604020202020204" pitchFamily="34" charset="0"/>
                <a:hlinkClick r:id="rId8"/>
              </a:rPr>
              <a:t>://www.tandfonline.com/doi/pdf/10.1080/20473869.2025.2554819</a:t>
            </a:r>
            <a:endParaRPr lang="en-US" sz="700" dirty="0">
              <a:latin typeface="Arial" panose="020B0604020202020204" pitchFamily="34" charset="0"/>
              <a:cs typeface="Arial" panose="020B0604020202020204" pitchFamily="34" charset="0"/>
            </a:endParaRPr>
          </a:p>
          <a:p>
            <a:pPr algn="just"/>
            <a:r>
              <a:rPr lang="en-US" sz="700" dirty="0" err="1">
                <a:latin typeface="Arial" panose="020B0604020202020204" pitchFamily="34" charset="0"/>
                <a:cs typeface="Arial" panose="020B0604020202020204" pitchFamily="34" charset="0"/>
              </a:rPr>
              <a:t>Baptiste,A</a:t>
            </a:r>
            <a:r>
              <a:rPr lang="en-US" sz="700" dirty="0">
                <a:latin typeface="Arial" panose="020B0604020202020204" pitchFamily="34" charset="0"/>
                <a:cs typeface="Arial" panose="020B0604020202020204" pitchFamily="34" charset="0"/>
              </a:rPr>
              <a:t>., (2026), Digital Skills vs. Digital Literacy, </a:t>
            </a:r>
            <a:r>
              <a:rPr lang="en-US" sz="700" i="1" dirty="0" err="1">
                <a:latin typeface="Arial" panose="020B0604020202020204" pitchFamily="34" charset="0"/>
                <a:cs typeface="Arial" panose="020B0604020202020204" pitchFamily="34" charset="0"/>
              </a:rPr>
              <a:t>Medium</a:t>
            </a:r>
            <a:r>
              <a:rPr lang="en-US" sz="700" dirty="0" err="1">
                <a:latin typeface="Arial" panose="020B0604020202020204" pitchFamily="34" charset="0"/>
                <a:cs typeface="Arial" panose="020B0604020202020204" pitchFamily="34" charset="0"/>
              </a:rPr>
              <a:t>,Available</a:t>
            </a:r>
            <a:r>
              <a:rPr lang="en-US" sz="700" dirty="0">
                <a:latin typeface="Arial" panose="020B0604020202020204" pitchFamily="34" charset="0"/>
                <a:cs typeface="Arial" panose="020B0604020202020204" pitchFamily="34" charset="0"/>
              </a:rPr>
              <a:t> </a:t>
            </a:r>
            <a:r>
              <a:rPr lang="en-US" sz="700" dirty="0" err="1">
                <a:latin typeface="Arial" panose="020B0604020202020204" pitchFamily="34" charset="0"/>
                <a:cs typeface="Arial" panose="020B0604020202020204" pitchFamily="34" charset="0"/>
              </a:rPr>
              <a:t>at:</a:t>
            </a:r>
            <a:r>
              <a:rPr lang="en-US" sz="700" u="sng" dirty="0" err="1">
                <a:latin typeface="Arial" panose="020B0604020202020204" pitchFamily="34" charset="0"/>
                <a:cs typeface="Arial" panose="020B0604020202020204" pitchFamily="34" charset="0"/>
                <a:hlinkClick r:id="rId9"/>
              </a:rPr>
              <a:t>https</a:t>
            </a:r>
            <a:r>
              <a:rPr lang="en-US" sz="700" u="sng" dirty="0">
                <a:latin typeface="Arial" panose="020B0604020202020204" pitchFamily="34" charset="0"/>
                <a:cs typeface="Arial" panose="020B0604020202020204" pitchFamily="34" charset="0"/>
                <a:hlinkClick r:id="rId9"/>
              </a:rPr>
              <a:t>://medium.com/@amandabaptiste_61605/digital-skills-vs-digital-literacy-bee3269f706a</a:t>
            </a:r>
            <a:endParaRPr lang="en-US" sz="700" dirty="0">
              <a:latin typeface="Arial" panose="020B0604020202020204" pitchFamily="34" charset="0"/>
              <a:cs typeface="Arial" panose="020B0604020202020204" pitchFamily="34" charset="0"/>
            </a:endParaRPr>
          </a:p>
          <a:p>
            <a:pPr algn="just"/>
            <a:r>
              <a:rPr lang="en-US" sz="700" dirty="0">
                <a:latin typeface="Arial" panose="020B0604020202020204" pitchFamily="34" charset="0"/>
                <a:cs typeface="Arial" panose="020B0604020202020204" pitchFamily="34" charset="0"/>
              </a:rPr>
              <a:t>BBRF, (2021), Positive Phase 3 Test of Rapid-Acting Oral Medicine for Postpartum Depression, Available </a:t>
            </a:r>
            <a:r>
              <a:rPr lang="en-US" sz="700" dirty="0" err="1">
                <a:latin typeface="Arial" panose="020B0604020202020204" pitchFamily="34" charset="0"/>
                <a:cs typeface="Arial" panose="020B0604020202020204" pitchFamily="34" charset="0"/>
              </a:rPr>
              <a:t>at:</a:t>
            </a:r>
            <a:r>
              <a:rPr lang="en-US" sz="700" u="sng" dirty="0" err="1">
                <a:latin typeface="Arial" panose="020B0604020202020204" pitchFamily="34" charset="0"/>
                <a:cs typeface="Arial" panose="020B0604020202020204" pitchFamily="34" charset="0"/>
                <a:hlinkClick r:id="rId10"/>
              </a:rPr>
              <a:t>https</a:t>
            </a:r>
            <a:r>
              <a:rPr lang="en-US" sz="700" u="sng" dirty="0">
                <a:latin typeface="Arial" panose="020B0604020202020204" pitchFamily="34" charset="0"/>
                <a:cs typeface="Arial" panose="020B0604020202020204" pitchFamily="34" charset="0"/>
                <a:hlinkClick r:id="rId10"/>
              </a:rPr>
              <a:t>://bbrfoundation.org/content/positive-phase-3-test-rapid-acting-oral-medicine-postpartum-depression</a:t>
            </a:r>
            <a:endParaRPr lang="en-US" sz="700" dirty="0">
              <a:latin typeface="Arial" panose="020B0604020202020204" pitchFamily="34" charset="0"/>
              <a:cs typeface="Arial" panose="020B0604020202020204" pitchFamily="34" charset="0"/>
            </a:endParaRPr>
          </a:p>
          <a:p>
            <a:pPr algn="just"/>
            <a:r>
              <a:rPr lang="en-US" sz="700" dirty="0" err="1">
                <a:latin typeface="Arial" panose="020B0604020202020204" pitchFamily="34" charset="0"/>
                <a:cs typeface="Arial" panose="020B0604020202020204" pitchFamily="34" charset="0"/>
              </a:rPr>
              <a:t>Bhagyashree</a:t>
            </a:r>
            <a:r>
              <a:rPr lang="en-US" sz="700" dirty="0">
                <a:latin typeface="Arial" panose="020B0604020202020204" pitchFamily="34" charset="0"/>
                <a:cs typeface="Arial" panose="020B0604020202020204" pitchFamily="34" charset="0"/>
              </a:rPr>
              <a:t>, (2026), </a:t>
            </a:r>
            <a:r>
              <a:rPr lang="en-US" sz="700" i="1" dirty="0">
                <a:latin typeface="Arial" panose="020B0604020202020204" pitchFamily="34" charset="0"/>
                <a:cs typeface="Arial" panose="020B0604020202020204" pitchFamily="34" charset="0"/>
              </a:rPr>
              <a:t>AI Governance Framework: Building Responsible AI Systems, </a:t>
            </a:r>
            <a:r>
              <a:rPr lang="en-US" sz="700" dirty="0">
                <a:latin typeface="Arial" panose="020B0604020202020204" pitchFamily="34" charset="0"/>
                <a:cs typeface="Arial" panose="020B0604020202020204" pitchFamily="34" charset="0"/>
              </a:rPr>
              <a:t>Available at: </a:t>
            </a:r>
            <a:r>
              <a:rPr lang="en-US" sz="700" u="sng" dirty="0">
                <a:latin typeface="Arial" panose="020B0604020202020204" pitchFamily="34" charset="0"/>
                <a:cs typeface="Arial" panose="020B0604020202020204" pitchFamily="34" charset="0"/>
                <a:hlinkClick r:id="rId11"/>
              </a:rPr>
              <a:t>https://www.akto.io/blog/ai-governance-framework</a:t>
            </a:r>
            <a:endParaRPr lang="en-US" sz="700" dirty="0">
              <a:latin typeface="Arial" panose="020B0604020202020204" pitchFamily="34" charset="0"/>
              <a:cs typeface="Arial" panose="020B0604020202020204" pitchFamily="34" charset="0"/>
            </a:endParaRPr>
          </a:p>
          <a:p>
            <a:pPr algn="just"/>
            <a:r>
              <a:rPr lang="en-US" sz="700" dirty="0">
                <a:latin typeface="Arial" panose="020B0604020202020204" pitchFamily="34" charset="0"/>
                <a:cs typeface="Arial" panose="020B0604020202020204" pitchFamily="34" charset="0"/>
              </a:rPr>
              <a:t>Braam, A., van </a:t>
            </a:r>
            <a:r>
              <a:rPr lang="en-US" sz="700" dirty="0" err="1">
                <a:latin typeface="Arial" panose="020B0604020202020204" pitchFamily="34" charset="0"/>
                <a:cs typeface="Arial" panose="020B0604020202020204" pitchFamily="34" charset="0"/>
              </a:rPr>
              <a:t>Wijngaarden</a:t>
            </a:r>
            <a:r>
              <a:rPr lang="en-US" sz="700" dirty="0">
                <a:latin typeface="Arial" panose="020B0604020202020204" pitchFamily="34" charset="0"/>
                <a:cs typeface="Arial" panose="020B0604020202020204" pitchFamily="34" charset="0"/>
              </a:rPr>
              <a:t>, J., </a:t>
            </a:r>
            <a:r>
              <a:rPr lang="en-US" sz="700" dirty="0" err="1">
                <a:latin typeface="Arial" panose="020B0604020202020204" pitchFamily="34" charset="0"/>
                <a:cs typeface="Arial" panose="020B0604020202020204" pitchFamily="34" charset="0"/>
              </a:rPr>
              <a:t>Hilders</a:t>
            </a:r>
            <a:r>
              <a:rPr lang="en-US" sz="700" dirty="0">
                <a:latin typeface="Arial" panose="020B0604020202020204" pitchFamily="34" charset="0"/>
                <a:cs typeface="Arial" panose="020B0604020202020204" pitchFamily="34" charset="0"/>
              </a:rPr>
              <a:t>, C. and </a:t>
            </a:r>
            <a:r>
              <a:rPr lang="en-US" sz="700" dirty="0" err="1">
                <a:latin typeface="Arial" panose="020B0604020202020204" pitchFamily="34" charset="0"/>
                <a:cs typeface="Arial" panose="020B0604020202020204" pitchFamily="34" charset="0"/>
              </a:rPr>
              <a:t>Buljac-Samardzic</a:t>
            </a:r>
            <a:r>
              <a:rPr lang="en-US" sz="700" dirty="0">
                <a:latin typeface="Arial" panose="020B0604020202020204" pitchFamily="34" charset="0"/>
                <a:cs typeface="Arial" panose="020B0604020202020204" pitchFamily="34" charset="0"/>
              </a:rPr>
              <a:t>, M., (2024). Multidisciplinary collaboration in hospitals via patient-and process-oriented units: A longitudinal study. Journal of Multidisciplinary Healthcare, pp.3213-3226. Available </a:t>
            </a:r>
            <a:r>
              <a:rPr lang="en-US" sz="700" dirty="0" err="1">
                <a:latin typeface="Arial" panose="020B0604020202020204" pitchFamily="34" charset="0"/>
                <a:cs typeface="Arial" panose="020B0604020202020204" pitchFamily="34" charset="0"/>
              </a:rPr>
              <a:t>at:</a:t>
            </a:r>
            <a:r>
              <a:rPr lang="en-US" sz="700" u="sng" dirty="0" err="1">
                <a:latin typeface="Arial" panose="020B0604020202020204" pitchFamily="34" charset="0"/>
                <a:cs typeface="Arial" panose="020B0604020202020204" pitchFamily="34" charset="0"/>
                <a:hlinkClick r:id="rId12"/>
              </a:rPr>
              <a:t>https</a:t>
            </a:r>
            <a:r>
              <a:rPr lang="en-US" sz="700" u="sng" dirty="0">
                <a:latin typeface="Arial" panose="020B0604020202020204" pitchFamily="34" charset="0"/>
                <a:cs typeface="Arial" panose="020B0604020202020204" pitchFamily="34" charset="0"/>
                <a:hlinkClick r:id="rId12"/>
              </a:rPr>
              <a:t>://www.tandfonline.com/doi/pdf/10.2147/JMDH.S454903</a:t>
            </a:r>
            <a:endParaRPr lang="en-US" sz="700" dirty="0">
              <a:latin typeface="Arial" panose="020B0604020202020204" pitchFamily="34" charset="0"/>
              <a:cs typeface="Arial" panose="020B0604020202020204" pitchFamily="34" charset="0"/>
            </a:endParaRPr>
          </a:p>
          <a:p>
            <a:pPr algn="just"/>
            <a:r>
              <a:rPr lang="en-US" sz="700" dirty="0">
                <a:latin typeface="Arial" panose="020B0604020202020204" pitchFamily="34" charset="0"/>
                <a:cs typeface="Arial" panose="020B0604020202020204" pitchFamily="34" charset="0"/>
              </a:rPr>
              <a:t>Bunn S., and Crane, J.,(2016), </a:t>
            </a:r>
            <a:r>
              <a:rPr lang="en-US" sz="700" i="1" dirty="0">
                <a:latin typeface="Arial" panose="020B0604020202020204" pitchFamily="34" charset="0"/>
                <a:cs typeface="Arial" panose="020B0604020202020204" pitchFamily="34" charset="0"/>
              </a:rPr>
              <a:t>Electronic Health Records,</a:t>
            </a:r>
            <a:r>
              <a:rPr lang="en-US" sz="700" dirty="0">
                <a:latin typeface="Arial" panose="020B0604020202020204" pitchFamily="34" charset="0"/>
                <a:cs typeface="Arial" panose="020B0604020202020204" pitchFamily="34" charset="0"/>
              </a:rPr>
              <a:t> Available </a:t>
            </a:r>
            <a:r>
              <a:rPr lang="en-US" sz="700" dirty="0" err="1">
                <a:latin typeface="Arial" panose="020B0604020202020204" pitchFamily="34" charset="0"/>
                <a:cs typeface="Arial" panose="020B0604020202020204" pitchFamily="34" charset="0"/>
              </a:rPr>
              <a:t>at:</a:t>
            </a:r>
            <a:r>
              <a:rPr lang="en-US" sz="700" u="sng" dirty="0" err="1">
                <a:latin typeface="Arial" panose="020B0604020202020204" pitchFamily="34" charset="0"/>
                <a:cs typeface="Arial" panose="020B0604020202020204" pitchFamily="34" charset="0"/>
                <a:hlinkClick r:id="rId13"/>
              </a:rPr>
              <a:t>https</a:t>
            </a:r>
            <a:r>
              <a:rPr lang="en-US" sz="700" u="sng" dirty="0">
                <a:latin typeface="Arial" panose="020B0604020202020204" pitchFamily="34" charset="0"/>
                <a:cs typeface="Arial" panose="020B0604020202020204" pitchFamily="34" charset="0"/>
                <a:hlinkClick r:id="rId13"/>
              </a:rPr>
              <a:t>://post.parliament.uk/research-briefings/post-pn-0519/</a:t>
            </a:r>
            <a:endParaRPr lang="en-US" sz="700" dirty="0">
              <a:latin typeface="Arial" panose="020B0604020202020204" pitchFamily="34" charset="0"/>
              <a:cs typeface="Arial" panose="020B0604020202020204" pitchFamily="34" charset="0"/>
            </a:endParaRPr>
          </a:p>
          <a:p>
            <a:pPr algn="just"/>
            <a:r>
              <a:rPr lang="en-US" sz="700" dirty="0" err="1">
                <a:latin typeface="Arial" panose="020B0604020202020204" pitchFamily="34" charset="0"/>
                <a:cs typeface="Arial" panose="020B0604020202020204" pitchFamily="34" charset="0"/>
              </a:rPr>
              <a:t>Carrerxpand</a:t>
            </a:r>
            <a:r>
              <a:rPr lang="en-US" sz="700" dirty="0">
                <a:latin typeface="Arial" panose="020B0604020202020204" pitchFamily="34" charset="0"/>
                <a:cs typeface="Arial" panose="020B0604020202020204" pitchFamily="34" charset="0"/>
              </a:rPr>
              <a:t>, (2026), Telemedicine Integration with AI for Predictive Healthcare, Available </a:t>
            </a:r>
            <a:r>
              <a:rPr lang="en-US" sz="700" dirty="0" err="1">
                <a:latin typeface="Arial" panose="020B0604020202020204" pitchFamily="34" charset="0"/>
                <a:cs typeface="Arial" panose="020B0604020202020204" pitchFamily="34" charset="0"/>
              </a:rPr>
              <a:t>at:</a:t>
            </a:r>
            <a:r>
              <a:rPr lang="en-US" sz="700" u="sng" dirty="0" err="1">
                <a:latin typeface="Arial" panose="020B0604020202020204" pitchFamily="34" charset="0"/>
                <a:cs typeface="Arial" panose="020B0604020202020204" pitchFamily="34" charset="0"/>
                <a:hlinkClick r:id="rId14"/>
              </a:rPr>
              <a:t>https</a:t>
            </a:r>
            <a:r>
              <a:rPr lang="en-US" sz="700" u="sng" dirty="0">
                <a:latin typeface="Arial" panose="020B0604020202020204" pitchFamily="34" charset="0"/>
                <a:cs typeface="Arial" panose="020B0604020202020204" pitchFamily="34" charset="0"/>
                <a:hlinkClick r:id="rId14"/>
              </a:rPr>
              <a:t>://www.careexpand.com/blog/www-careexpand-com-blog-comprehensive-telemedicine-integration-with-ai-for-predictive-healthcare-enhancing-patient-care-with-artificial-intelligence</a:t>
            </a:r>
            <a:endParaRPr lang="en-US" sz="700" dirty="0">
              <a:latin typeface="Arial" panose="020B0604020202020204" pitchFamily="34" charset="0"/>
              <a:cs typeface="Arial" panose="020B0604020202020204" pitchFamily="34" charset="0"/>
            </a:endParaRPr>
          </a:p>
          <a:p>
            <a:pPr algn="just"/>
            <a:r>
              <a:rPr lang="en-US" sz="700" dirty="0">
                <a:latin typeface="Arial" panose="020B0604020202020204" pitchFamily="34" charset="0"/>
                <a:cs typeface="Arial" panose="020B0604020202020204" pitchFamily="34" charset="0"/>
              </a:rPr>
              <a:t>Challoumis, C., (2024), September. What challenges does AI present to the Cycle of Money and </a:t>
            </a:r>
            <a:r>
              <a:rPr lang="en-US" sz="700" dirty="0" err="1">
                <a:latin typeface="Arial" panose="020B0604020202020204" pitchFamily="34" charset="0"/>
                <a:cs typeface="Arial" panose="020B0604020202020204" pitchFamily="34" charset="0"/>
              </a:rPr>
              <a:t>economocracy</a:t>
            </a:r>
            <a:r>
              <a:rPr lang="en-US" sz="700" dirty="0">
                <a:latin typeface="Arial" panose="020B0604020202020204" pitchFamily="34" charset="0"/>
                <a:cs typeface="Arial" panose="020B0604020202020204" pitchFamily="34" charset="0"/>
              </a:rPr>
              <a:t>. In XIII International Scientific Conference (pp. 384-418). Available </a:t>
            </a:r>
            <a:r>
              <a:rPr lang="en-US" sz="700" dirty="0" err="1">
                <a:latin typeface="Arial" panose="020B0604020202020204" pitchFamily="34" charset="0"/>
                <a:cs typeface="Arial" panose="020B0604020202020204" pitchFamily="34" charset="0"/>
              </a:rPr>
              <a:t>at:</a:t>
            </a:r>
            <a:r>
              <a:rPr lang="en-US" sz="700" u="sng" dirty="0" err="1">
                <a:latin typeface="Arial" panose="020B0604020202020204" pitchFamily="34" charset="0"/>
                <a:cs typeface="Arial" panose="020B0604020202020204" pitchFamily="34" charset="0"/>
                <a:hlinkClick r:id="rId15"/>
              </a:rPr>
              <a:t>https</a:t>
            </a:r>
            <a:r>
              <a:rPr lang="en-US" sz="700" u="sng" dirty="0">
                <a:latin typeface="Arial" panose="020B0604020202020204" pitchFamily="34" charset="0"/>
                <a:cs typeface="Arial" panose="020B0604020202020204" pitchFamily="34" charset="0"/>
                <a:hlinkClick r:id="rId15"/>
              </a:rPr>
              <a:t>://www.researchgate.net/profile/Ilaha-Aliyeva-3/publication/399796120_Communication_Methodology_and_Mutual_Exchange/links/6968df795cc49c35ce7def7f/Communication-Methodology-and-Mutual-Exchange.pdf#page=385</a:t>
            </a:r>
            <a:endParaRPr lang="en-US" sz="700" dirty="0">
              <a:latin typeface="Arial" panose="020B0604020202020204" pitchFamily="34" charset="0"/>
              <a:cs typeface="Arial" panose="020B0604020202020204" pitchFamily="34" charset="0"/>
            </a:endParaRPr>
          </a:p>
          <a:p>
            <a:pPr marL="0" indent="0" algn="just">
              <a:buNone/>
            </a:pPr>
            <a:endParaRPr lang="en-GB" sz="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8711510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1800" b="1" dirty="0">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5118447" y="175845"/>
            <a:ext cx="6795130" cy="6471139"/>
          </a:xfrm>
        </p:spPr>
        <p:txBody>
          <a:bodyPr>
            <a:noAutofit/>
          </a:bodyPr>
          <a:lstStyle/>
          <a:p>
            <a:pPr algn="just"/>
            <a:r>
              <a:rPr lang="en-US" sz="800" dirty="0">
                <a:latin typeface="Arial" panose="020B0604020202020204" pitchFamily="34" charset="0"/>
                <a:cs typeface="Arial" panose="020B0604020202020204" pitchFamily="34" charset="0"/>
              </a:rPr>
              <a:t>Chew-Graham, C.A., Sharp, D., Chamberlain, E., </a:t>
            </a:r>
            <a:r>
              <a:rPr lang="en-US" sz="800" dirty="0" err="1">
                <a:latin typeface="Arial" panose="020B0604020202020204" pitchFamily="34" charset="0"/>
                <a:cs typeface="Arial" panose="020B0604020202020204" pitchFamily="34" charset="0"/>
              </a:rPr>
              <a:t>Folkes</a:t>
            </a:r>
            <a:r>
              <a:rPr lang="en-US" sz="800" dirty="0">
                <a:latin typeface="Arial" panose="020B0604020202020204" pitchFamily="34" charset="0"/>
                <a:cs typeface="Arial" panose="020B0604020202020204" pitchFamily="34" charset="0"/>
              </a:rPr>
              <a:t>, L. and Turner, K.M., (2009). Disclosure of symptoms of postnatal depression, the perspectives of health professionals and women: a qualitative study. BMC family practice, 10(1), p.7. Available </a:t>
            </a:r>
            <a:r>
              <a:rPr lang="en-US" sz="800" dirty="0" err="1">
                <a:latin typeface="Arial" panose="020B0604020202020204" pitchFamily="34" charset="0"/>
                <a:cs typeface="Arial" panose="020B0604020202020204" pitchFamily="34" charset="0"/>
              </a:rPr>
              <a:t>at:</a:t>
            </a:r>
            <a:r>
              <a:rPr lang="en-US" sz="800" u="sng" dirty="0" err="1">
                <a:latin typeface="Arial" panose="020B0604020202020204" pitchFamily="34" charset="0"/>
                <a:cs typeface="Arial" panose="020B0604020202020204" pitchFamily="34" charset="0"/>
                <a:hlinkClick r:id="rId2"/>
              </a:rPr>
              <a:t>https</a:t>
            </a:r>
            <a:r>
              <a:rPr lang="en-US" sz="800" u="sng" dirty="0">
                <a:latin typeface="Arial" panose="020B0604020202020204" pitchFamily="34" charset="0"/>
                <a:cs typeface="Arial" panose="020B0604020202020204" pitchFamily="34" charset="0"/>
                <a:hlinkClick r:id="rId2"/>
              </a:rPr>
              <a:t>://link.springer.com/content/pdf/10.1186/1471-2296-10-7.pdf</a:t>
            </a:r>
            <a:endParaRPr lang="en-US" sz="800" dirty="0">
              <a:latin typeface="Arial" panose="020B0604020202020204" pitchFamily="34" charset="0"/>
              <a:cs typeface="Arial" panose="020B0604020202020204" pitchFamily="34" charset="0"/>
            </a:endParaRPr>
          </a:p>
          <a:p>
            <a:pPr algn="just"/>
            <a:r>
              <a:rPr lang="en-US" sz="800" dirty="0">
                <a:latin typeface="Arial" panose="020B0604020202020204" pitchFamily="34" charset="0"/>
                <a:cs typeface="Arial" panose="020B0604020202020204" pitchFamily="34" charset="0"/>
              </a:rPr>
              <a:t>Chin, K., Wendt, A., Bennett, I.M. and Bhat, A., (2022). Suicide and maternal mortality. Current psychiatry reports, 24(4), pp.239-275. Available at:  </a:t>
            </a:r>
            <a:r>
              <a:rPr lang="en-US" sz="800" u="sng" dirty="0">
                <a:latin typeface="Arial" panose="020B0604020202020204" pitchFamily="34" charset="0"/>
                <a:cs typeface="Arial" panose="020B0604020202020204" pitchFamily="34" charset="0"/>
                <a:hlinkClick r:id="rId3"/>
              </a:rPr>
              <a:t>https://pmc.ncbi.nlm.nih.gov/articles/PMC8976222/</a:t>
            </a:r>
            <a:endParaRPr lang="en-US" sz="800" dirty="0">
              <a:latin typeface="Arial" panose="020B0604020202020204" pitchFamily="34" charset="0"/>
              <a:cs typeface="Arial" panose="020B0604020202020204" pitchFamily="34" charset="0"/>
            </a:endParaRPr>
          </a:p>
          <a:p>
            <a:pPr algn="just"/>
            <a:r>
              <a:rPr lang="en-US" sz="800" dirty="0">
                <a:latin typeface="Arial" panose="020B0604020202020204" pitchFamily="34" charset="0"/>
                <a:cs typeface="Arial" panose="020B0604020202020204" pitchFamily="34" charset="0"/>
              </a:rPr>
              <a:t>CHRMP, (2022), 12 Benefits of Employee Training: Why is Employee Training Important?, Available </a:t>
            </a:r>
            <a:r>
              <a:rPr lang="en-US" sz="800" dirty="0" err="1">
                <a:latin typeface="Arial" panose="020B0604020202020204" pitchFamily="34" charset="0"/>
                <a:cs typeface="Arial" panose="020B0604020202020204" pitchFamily="34" charset="0"/>
              </a:rPr>
              <a:t>at:</a:t>
            </a:r>
            <a:r>
              <a:rPr lang="en-US" sz="800" u="sng" dirty="0" err="1">
                <a:latin typeface="Arial" panose="020B0604020202020204" pitchFamily="34" charset="0"/>
                <a:cs typeface="Arial" panose="020B0604020202020204" pitchFamily="34" charset="0"/>
                <a:hlinkClick r:id="rId4"/>
              </a:rPr>
              <a:t>https</a:t>
            </a:r>
            <a:r>
              <a:rPr lang="en-US" sz="800" u="sng" dirty="0">
                <a:latin typeface="Arial" panose="020B0604020202020204" pitchFamily="34" charset="0"/>
                <a:cs typeface="Arial" panose="020B0604020202020204" pitchFamily="34" charset="0"/>
                <a:hlinkClick r:id="rId4"/>
              </a:rPr>
              <a:t>://www.chrmp.com/benefits-of-employee-training/</a:t>
            </a:r>
            <a:endParaRPr lang="en-US" sz="800" dirty="0">
              <a:latin typeface="Arial" panose="020B0604020202020204" pitchFamily="34" charset="0"/>
              <a:cs typeface="Arial" panose="020B0604020202020204" pitchFamily="34" charset="0"/>
            </a:endParaRPr>
          </a:p>
          <a:p>
            <a:pPr algn="just"/>
            <a:r>
              <a:rPr lang="en-US" sz="800" dirty="0">
                <a:latin typeface="Arial" panose="020B0604020202020204" pitchFamily="34" charset="0"/>
                <a:cs typeface="Arial" panose="020B0604020202020204" pitchFamily="34" charset="0"/>
              </a:rPr>
              <a:t>Cleveland Clinic, (2026), </a:t>
            </a:r>
            <a:r>
              <a:rPr lang="en-US" sz="800" i="1" dirty="0">
                <a:latin typeface="Arial" panose="020B0604020202020204" pitchFamily="34" charset="0"/>
                <a:cs typeface="Arial" panose="020B0604020202020204" pitchFamily="34" charset="0"/>
              </a:rPr>
              <a:t>How AI Is Being Used in Healthcare — and What It Means for You,</a:t>
            </a:r>
            <a:r>
              <a:rPr lang="en-US" sz="800" dirty="0">
                <a:latin typeface="Arial" panose="020B0604020202020204" pitchFamily="34" charset="0"/>
                <a:cs typeface="Arial" panose="020B0604020202020204" pitchFamily="34" charset="0"/>
              </a:rPr>
              <a:t> Available </a:t>
            </a:r>
            <a:r>
              <a:rPr lang="en-US" sz="800" dirty="0" err="1">
                <a:latin typeface="Arial" panose="020B0604020202020204" pitchFamily="34" charset="0"/>
                <a:cs typeface="Arial" panose="020B0604020202020204" pitchFamily="34" charset="0"/>
              </a:rPr>
              <a:t>at:</a:t>
            </a:r>
            <a:r>
              <a:rPr lang="en-US" sz="800" u="sng" dirty="0" err="1">
                <a:latin typeface="Arial" panose="020B0604020202020204" pitchFamily="34" charset="0"/>
                <a:cs typeface="Arial" panose="020B0604020202020204" pitchFamily="34" charset="0"/>
                <a:hlinkClick r:id="rId5"/>
              </a:rPr>
              <a:t>https</a:t>
            </a:r>
            <a:r>
              <a:rPr lang="en-US" sz="800" u="sng" dirty="0">
                <a:latin typeface="Arial" panose="020B0604020202020204" pitchFamily="34" charset="0"/>
                <a:cs typeface="Arial" panose="020B0604020202020204" pitchFamily="34" charset="0"/>
                <a:hlinkClick r:id="rId5"/>
              </a:rPr>
              <a:t>://health.clevelandclinic.org/</a:t>
            </a:r>
            <a:r>
              <a:rPr lang="en-US" sz="800" u="sng" dirty="0" err="1">
                <a:latin typeface="Arial" panose="020B0604020202020204" pitchFamily="34" charset="0"/>
                <a:cs typeface="Arial" panose="020B0604020202020204" pitchFamily="34" charset="0"/>
                <a:hlinkClick r:id="rId5"/>
              </a:rPr>
              <a:t>ai</a:t>
            </a:r>
            <a:r>
              <a:rPr lang="en-US" sz="800" u="sng" dirty="0">
                <a:latin typeface="Arial" panose="020B0604020202020204" pitchFamily="34" charset="0"/>
                <a:cs typeface="Arial" panose="020B0604020202020204" pitchFamily="34" charset="0"/>
                <a:hlinkClick r:id="rId5"/>
              </a:rPr>
              <a:t>-in-healthcare</a:t>
            </a:r>
            <a:endParaRPr lang="en-US" sz="800" dirty="0">
              <a:latin typeface="Arial" panose="020B0604020202020204" pitchFamily="34" charset="0"/>
              <a:cs typeface="Arial" panose="020B0604020202020204" pitchFamily="34" charset="0"/>
            </a:endParaRPr>
          </a:p>
          <a:p>
            <a:pPr algn="just"/>
            <a:r>
              <a:rPr lang="en-US" sz="800" dirty="0">
                <a:latin typeface="Arial" panose="020B0604020202020204" pitchFamily="34" charset="0"/>
                <a:cs typeface="Arial" panose="020B0604020202020204" pitchFamily="34" charset="0"/>
              </a:rPr>
              <a:t>Clinical India, (2025), Ethical Considerations in Clinical Research, Available </a:t>
            </a:r>
            <a:r>
              <a:rPr lang="en-US" sz="800" dirty="0" err="1">
                <a:latin typeface="Arial" panose="020B0604020202020204" pitchFamily="34" charset="0"/>
                <a:cs typeface="Arial" panose="020B0604020202020204" pitchFamily="34" charset="0"/>
              </a:rPr>
              <a:t>at:</a:t>
            </a:r>
            <a:r>
              <a:rPr lang="en-US" sz="800" u="sng" dirty="0" err="1">
                <a:latin typeface="Arial" panose="020B0604020202020204" pitchFamily="34" charset="0"/>
                <a:cs typeface="Arial" panose="020B0604020202020204" pitchFamily="34" charset="0"/>
                <a:hlinkClick r:id="rId6"/>
              </a:rPr>
              <a:t>https</a:t>
            </a:r>
            <a:r>
              <a:rPr lang="en-US" sz="800" u="sng" dirty="0">
                <a:latin typeface="Arial" panose="020B0604020202020204" pitchFamily="34" charset="0"/>
                <a:cs typeface="Arial" panose="020B0604020202020204" pitchFamily="34" charset="0"/>
                <a:hlinkClick r:id="rId6"/>
              </a:rPr>
              <a:t>://www.cliniindia.com/ethical-considerations-in-clinical-research/</a:t>
            </a:r>
            <a:endParaRPr lang="en-US" sz="800" dirty="0">
              <a:latin typeface="Arial" panose="020B0604020202020204" pitchFamily="34" charset="0"/>
              <a:cs typeface="Arial" panose="020B0604020202020204" pitchFamily="34" charset="0"/>
            </a:endParaRPr>
          </a:p>
          <a:p>
            <a:pPr algn="just"/>
            <a:r>
              <a:rPr lang="en-US" sz="800" dirty="0">
                <a:latin typeface="Arial" panose="020B0604020202020204" pitchFamily="34" charset="0"/>
                <a:cs typeface="Arial" panose="020B0604020202020204" pitchFamily="34" charset="0"/>
              </a:rPr>
              <a:t>Darcy, A., </a:t>
            </a:r>
            <a:r>
              <a:rPr lang="en-US" sz="800" dirty="0" err="1">
                <a:latin typeface="Arial" panose="020B0604020202020204" pitchFamily="34" charset="0"/>
                <a:cs typeface="Arial" panose="020B0604020202020204" pitchFamily="34" charset="0"/>
              </a:rPr>
              <a:t>Beaudette</a:t>
            </a:r>
            <a:r>
              <a:rPr lang="en-US" sz="800" dirty="0">
                <a:latin typeface="Arial" panose="020B0604020202020204" pitchFamily="34" charset="0"/>
                <a:cs typeface="Arial" panose="020B0604020202020204" pitchFamily="34" charset="0"/>
              </a:rPr>
              <a:t>, A., </a:t>
            </a:r>
            <a:r>
              <a:rPr lang="en-US" sz="800" dirty="0" err="1">
                <a:latin typeface="Arial" panose="020B0604020202020204" pitchFamily="34" charset="0"/>
                <a:cs typeface="Arial" panose="020B0604020202020204" pitchFamily="34" charset="0"/>
              </a:rPr>
              <a:t>Chiauzzi</a:t>
            </a:r>
            <a:r>
              <a:rPr lang="en-US" sz="800" dirty="0">
                <a:latin typeface="Arial" panose="020B0604020202020204" pitchFamily="34" charset="0"/>
                <a:cs typeface="Arial" panose="020B0604020202020204" pitchFamily="34" charset="0"/>
              </a:rPr>
              <a:t>, E., Daniels, J., Goodwin, K., Mariano, T.Y., Wicks, P. and Robinson, A., (2023). Anatomy of a </a:t>
            </a:r>
            <a:r>
              <a:rPr lang="en-US" sz="800" dirty="0" err="1">
                <a:latin typeface="Arial" panose="020B0604020202020204" pitchFamily="34" charset="0"/>
                <a:cs typeface="Arial" panose="020B0604020202020204" pitchFamily="34" charset="0"/>
              </a:rPr>
              <a:t>Woebot</a:t>
            </a:r>
            <a:r>
              <a:rPr lang="en-US" sz="800" dirty="0">
                <a:latin typeface="Arial" panose="020B0604020202020204" pitchFamily="34" charset="0"/>
                <a:cs typeface="Arial" panose="020B0604020202020204" pitchFamily="34" charset="0"/>
              </a:rPr>
              <a:t>®(WB001): agent guided CBT for women with postpartum depression. Expert Review of Medical Devices, 20(12), pp.1035-1049. Available </a:t>
            </a:r>
            <a:r>
              <a:rPr lang="en-US" sz="800" dirty="0" err="1">
                <a:latin typeface="Arial" panose="020B0604020202020204" pitchFamily="34" charset="0"/>
                <a:cs typeface="Arial" panose="020B0604020202020204" pitchFamily="34" charset="0"/>
              </a:rPr>
              <a:t>at:</a:t>
            </a:r>
            <a:r>
              <a:rPr lang="en-US" sz="800" u="sng" dirty="0" err="1">
                <a:latin typeface="Arial" panose="020B0604020202020204" pitchFamily="34" charset="0"/>
                <a:cs typeface="Arial" panose="020B0604020202020204" pitchFamily="34" charset="0"/>
                <a:hlinkClick r:id="rId7"/>
              </a:rPr>
              <a:t>https</a:t>
            </a:r>
            <a:r>
              <a:rPr lang="en-US" sz="800" u="sng" dirty="0">
                <a:latin typeface="Arial" panose="020B0604020202020204" pitchFamily="34" charset="0"/>
                <a:cs typeface="Arial" panose="020B0604020202020204" pitchFamily="34" charset="0"/>
                <a:hlinkClick r:id="rId7"/>
              </a:rPr>
              <a:t>://www.tandfonline.com/doi/pdf/10.1080/17434440.2023.2280686</a:t>
            </a:r>
            <a:r>
              <a:rPr lang="en-US" sz="800" dirty="0">
                <a:latin typeface="Arial" panose="020B0604020202020204" pitchFamily="34" charset="0"/>
                <a:cs typeface="Arial" panose="020B0604020202020204" pitchFamily="34" charset="0"/>
              </a:rPr>
              <a:t> </a:t>
            </a:r>
          </a:p>
          <a:p>
            <a:pPr algn="just"/>
            <a:r>
              <a:rPr lang="en-US" sz="800" dirty="0" err="1">
                <a:latin typeface="Arial" panose="020B0604020202020204" pitchFamily="34" charset="0"/>
                <a:cs typeface="Arial" panose="020B0604020202020204" pitchFamily="34" charset="0"/>
              </a:rPr>
              <a:t>Dimcea</a:t>
            </a:r>
            <a:r>
              <a:rPr lang="en-US" sz="800" dirty="0">
                <a:latin typeface="Arial" panose="020B0604020202020204" pitchFamily="34" charset="0"/>
                <a:cs typeface="Arial" panose="020B0604020202020204" pitchFamily="34" charset="0"/>
              </a:rPr>
              <a:t>, D.A.M., </a:t>
            </a:r>
            <a:r>
              <a:rPr lang="en-US" sz="800" dirty="0" err="1">
                <a:latin typeface="Arial" panose="020B0604020202020204" pitchFamily="34" charset="0"/>
                <a:cs typeface="Arial" panose="020B0604020202020204" pitchFamily="34" charset="0"/>
              </a:rPr>
              <a:t>Petca</a:t>
            </a:r>
            <a:r>
              <a:rPr lang="en-US" sz="800" dirty="0">
                <a:latin typeface="Arial" panose="020B0604020202020204" pitchFamily="34" charset="0"/>
                <a:cs typeface="Arial" panose="020B0604020202020204" pitchFamily="34" charset="0"/>
              </a:rPr>
              <a:t>, R.C., </a:t>
            </a:r>
            <a:r>
              <a:rPr lang="en-US" sz="800" dirty="0" err="1">
                <a:latin typeface="Arial" panose="020B0604020202020204" pitchFamily="34" charset="0"/>
                <a:cs typeface="Arial" panose="020B0604020202020204" pitchFamily="34" charset="0"/>
              </a:rPr>
              <a:t>Dumitrașcu</a:t>
            </a:r>
            <a:r>
              <a:rPr lang="en-US" sz="800" dirty="0">
                <a:latin typeface="Arial" panose="020B0604020202020204" pitchFamily="34" charset="0"/>
                <a:cs typeface="Arial" panose="020B0604020202020204" pitchFamily="34" charset="0"/>
              </a:rPr>
              <a:t>, M.C., </a:t>
            </a:r>
            <a:r>
              <a:rPr lang="en-US" sz="800" dirty="0" err="1">
                <a:latin typeface="Arial" panose="020B0604020202020204" pitchFamily="34" charset="0"/>
                <a:cs typeface="Arial" panose="020B0604020202020204" pitchFamily="34" charset="0"/>
              </a:rPr>
              <a:t>Șandru</a:t>
            </a:r>
            <a:r>
              <a:rPr lang="en-US" sz="800" dirty="0">
                <a:latin typeface="Arial" panose="020B0604020202020204" pitchFamily="34" charset="0"/>
                <a:cs typeface="Arial" panose="020B0604020202020204" pitchFamily="34" charset="0"/>
              </a:rPr>
              <a:t>, F., </a:t>
            </a:r>
            <a:r>
              <a:rPr lang="en-US" sz="800" dirty="0" err="1">
                <a:latin typeface="Arial" panose="020B0604020202020204" pitchFamily="34" charset="0"/>
                <a:cs typeface="Arial" panose="020B0604020202020204" pitchFamily="34" charset="0"/>
              </a:rPr>
              <a:t>Mehedințu</a:t>
            </a:r>
            <a:r>
              <a:rPr lang="en-US" sz="800" dirty="0">
                <a:latin typeface="Arial" panose="020B0604020202020204" pitchFamily="34" charset="0"/>
                <a:cs typeface="Arial" panose="020B0604020202020204" pitchFamily="34" charset="0"/>
              </a:rPr>
              <a:t>, C. and </a:t>
            </a:r>
            <a:r>
              <a:rPr lang="en-US" sz="800" dirty="0" err="1">
                <a:latin typeface="Arial" panose="020B0604020202020204" pitchFamily="34" charset="0"/>
                <a:cs typeface="Arial" panose="020B0604020202020204" pitchFamily="34" charset="0"/>
              </a:rPr>
              <a:t>Petca</a:t>
            </a:r>
            <a:r>
              <a:rPr lang="en-US" sz="800" dirty="0">
                <a:latin typeface="Arial" panose="020B0604020202020204" pitchFamily="34" charset="0"/>
                <a:cs typeface="Arial" panose="020B0604020202020204" pitchFamily="34" charset="0"/>
              </a:rPr>
              <a:t>, A., (2024). Postpartum depression: etiology, treatment, and consequences for maternal care. Diagnostics, 14(9), p.865. Available </a:t>
            </a:r>
            <a:r>
              <a:rPr lang="en-US" sz="800" dirty="0" err="1">
                <a:latin typeface="Arial" panose="020B0604020202020204" pitchFamily="34" charset="0"/>
                <a:cs typeface="Arial" panose="020B0604020202020204" pitchFamily="34" charset="0"/>
              </a:rPr>
              <a:t>at:</a:t>
            </a:r>
            <a:r>
              <a:rPr lang="en-US" sz="800" u="sng" dirty="0" err="1">
                <a:latin typeface="Arial" panose="020B0604020202020204" pitchFamily="34" charset="0"/>
                <a:cs typeface="Arial" panose="020B0604020202020204" pitchFamily="34" charset="0"/>
                <a:hlinkClick r:id="rId8"/>
              </a:rPr>
              <a:t>https</a:t>
            </a:r>
            <a:r>
              <a:rPr lang="en-US" sz="800" u="sng" dirty="0">
                <a:latin typeface="Arial" panose="020B0604020202020204" pitchFamily="34" charset="0"/>
                <a:cs typeface="Arial" panose="020B0604020202020204" pitchFamily="34" charset="0"/>
                <a:hlinkClick r:id="rId8"/>
              </a:rPr>
              <a:t>://www.mdpi.com/2075-4418/14/9/865</a:t>
            </a:r>
            <a:endParaRPr lang="en-US" sz="800" dirty="0">
              <a:latin typeface="Arial" panose="020B0604020202020204" pitchFamily="34" charset="0"/>
              <a:cs typeface="Arial" panose="020B0604020202020204" pitchFamily="34" charset="0"/>
            </a:endParaRPr>
          </a:p>
          <a:p>
            <a:pPr algn="just"/>
            <a:r>
              <a:rPr lang="en-US" sz="800" dirty="0">
                <a:latin typeface="Arial" panose="020B0604020202020204" pitchFamily="34" charset="0"/>
                <a:cs typeface="Arial" panose="020B0604020202020204" pitchFamily="34" charset="0"/>
              </a:rPr>
              <a:t>Diyaolu, C., (2025). Multi-agent AI systems for adaptive, culturally-concordant care routing in postpartum depression across </a:t>
            </a:r>
            <a:r>
              <a:rPr lang="en-US" sz="800" dirty="0" err="1">
                <a:latin typeface="Arial" panose="020B0604020202020204" pitchFamily="34" charset="0"/>
                <a:cs typeface="Arial" panose="020B0604020202020204" pitchFamily="34" charset="0"/>
              </a:rPr>
              <a:t>medicaid</a:t>
            </a:r>
            <a:r>
              <a:rPr lang="en-US" sz="800" dirty="0">
                <a:latin typeface="Arial" panose="020B0604020202020204" pitchFamily="34" charset="0"/>
                <a:cs typeface="Arial" panose="020B0604020202020204" pitchFamily="34" charset="0"/>
              </a:rPr>
              <a:t>-dependent populations. </a:t>
            </a:r>
            <a:r>
              <a:rPr lang="en-US" sz="800" i="1" dirty="0" err="1">
                <a:latin typeface="Arial" panose="020B0604020202020204" pitchFamily="34" charset="0"/>
                <a:cs typeface="Arial" panose="020B0604020202020204" pitchFamily="34" charset="0"/>
              </a:rPr>
              <a:t>Int</a:t>
            </a:r>
            <a:r>
              <a:rPr lang="en-US" sz="800" i="1" dirty="0">
                <a:latin typeface="Arial" panose="020B0604020202020204" pitchFamily="34" charset="0"/>
                <a:cs typeface="Arial" panose="020B0604020202020204" pitchFamily="34" charset="0"/>
              </a:rPr>
              <a:t> J </a:t>
            </a:r>
            <a:r>
              <a:rPr lang="en-US" sz="800" i="1" dirty="0" err="1">
                <a:latin typeface="Arial" panose="020B0604020202020204" pitchFamily="34" charset="0"/>
                <a:cs typeface="Arial" panose="020B0604020202020204" pitchFamily="34" charset="0"/>
              </a:rPr>
              <a:t>Adv</a:t>
            </a:r>
            <a:r>
              <a:rPr lang="en-US" sz="800" i="1" dirty="0">
                <a:latin typeface="Arial" panose="020B0604020202020204" pitchFamily="34" charset="0"/>
                <a:cs typeface="Arial" panose="020B0604020202020204" pitchFamily="34" charset="0"/>
              </a:rPr>
              <a:t> Res </a:t>
            </a:r>
            <a:r>
              <a:rPr lang="en-US" sz="800" i="1" dirty="0" err="1">
                <a:latin typeface="Arial" panose="020B0604020202020204" pitchFamily="34" charset="0"/>
                <a:cs typeface="Arial" panose="020B0604020202020204" pitchFamily="34" charset="0"/>
              </a:rPr>
              <a:t>Publ</a:t>
            </a:r>
            <a:r>
              <a:rPr lang="en-US" sz="800" i="1" dirty="0">
                <a:latin typeface="Arial" panose="020B0604020202020204" pitchFamily="34" charset="0"/>
                <a:cs typeface="Arial" panose="020B0604020202020204" pitchFamily="34" charset="0"/>
              </a:rPr>
              <a:t> Rev</a:t>
            </a:r>
            <a:r>
              <a:rPr lang="en-US" sz="800" dirty="0">
                <a:latin typeface="Arial" panose="020B0604020202020204" pitchFamily="34" charset="0"/>
                <a:cs typeface="Arial" panose="020B0604020202020204" pitchFamily="34" charset="0"/>
              </a:rPr>
              <a:t>, </a:t>
            </a:r>
            <a:r>
              <a:rPr lang="en-US" sz="800" i="1" dirty="0">
                <a:latin typeface="Arial" panose="020B0604020202020204" pitchFamily="34" charset="0"/>
                <a:cs typeface="Arial" panose="020B0604020202020204" pitchFamily="34" charset="0"/>
              </a:rPr>
              <a:t>2</a:t>
            </a:r>
            <a:r>
              <a:rPr lang="en-US" sz="800" dirty="0">
                <a:latin typeface="Arial" panose="020B0604020202020204" pitchFamily="34" charset="0"/>
                <a:cs typeface="Arial" panose="020B0604020202020204" pitchFamily="34" charset="0"/>
              </a:rPr>
              <a:t>, pp.1-20. Available </a:t>
            </a:r>
            <a:r>
              <a:rPr lang="en-US" sz="800" dirty="0" err="1">
                <a:latin typeface="Arial" panose="020B0604020202020204" pitchFamily="34" charset="0"/>
                <a:cs typeface="Arial" panose="020B0604020202020204" pitchFamily="34" charset="0"/>
              </a:rPr>
              <a:t>at:</a:t>
            </a:r>
            <a:r>
              <a:rPr lang="en-US" sz="800" u="sng" dirty="0" err="1">
                <a:latin typeface="Arial" panose="020B0604020202020204" pitchFamily="34" charset="0"/>
                <a:cs typeface="Arial" panose="020B0604020202020204" pitchFamily="34" charset="0"/>
                <a:hlinkClick r:id="rId9"/>
              </a:rPr>
              <a:t>https</a:t>
            </a:r>
            <a:r>
              <a:rPr lang="en-US" sz="800" u="sng" dirty="0">
                <a:latin typeface="Arial" panose="020B0604020202020204" pitchFamily="34" charset="0"/>
                <a:cs typeface="Arial" panose="020B0604020202020204" pitchFamily="34" charset="0"/>
                <a:hlinkClick r:id="rId9"/>
              </a:rPr>
              <a:t>://www.researchgate.net/profile/Diyaolu-Christianah/publication/391657545_Multi-agent_AI_Systems_for_Adaptive_Culturally-Concordant_Care_Routing_in_Postpartum_Depression_Across_Medicaid-_Dependent_Populations/links/6821500560241d51402929c2/Multi-agent-AI-Systems-for-Adaptive-Culturally-Concordant-Care-Routing-in-Postpartum-Depression-Across-Medicaid-Dependent-Populations.pdf</a:t>
            </a:r>
            <a:endParaRPr lang="en-US" sz="800" dirty="0">
              <a:latin typeface="Arial" panose="020B0604020202020204" pitchFamily="34" charset="0"/>
              <a:cs typeface="Arial" panose="020B0604020202020204" pitchFamily="34" charset="0"/>
            </a:endParaRPr>
          </a:p>
          <a:p>
            <a:pPr algn="just"/>
            <a:r>
              <a:rPr lang="en-US" sz="800" dirty="0">
                <a:latin typeface="Arial" panose="020B0604020202020204" pitchFamily="34" charset="0"/>
                <a:cs typeface="Arial" panose="020B0604020202020204" pitchFamily="34" charset="0"/>
              </a:rPr>
              <a:t>Elechi, U., </a:t>
            </a:r>
            <a:r>
              <a:rPr lang="en-US" sz="800" dirty="0" err="1">
                <a:latin typeface="Arial" panose="020B0604020202020204" pitchFamily="34" charset="0"/>
                <a:cs typeface="Arial" panose="020B0604020202020204" pitchFamily="34" charset="0"/>
              </a:rPr>
              <a:t>Orobator</a:t>
            </a:r>
            <a:r>
              <a:rPr lang="en-US" sz="800" dirty="0">
                <a:latin typeface="Arial" panose="020B0604020202020204" pitchFamily="34" charset="0"/>
                <a:cs typeface="Arial" panose="020B0604020202020204" pitchFamily="34" charset="0"/>
              </a:rPr>
              <a:t>, E.T., </a:t>
            </a:r>
            <a:r>
              <a:rPr lang="en-US" sz="800" dirty="0" err="1">
                <a:latin typeface="Arial" panose="020B0604020202020204" pitchFamily="34" charset="0"/>
                <a:cs typeface="Arial" panose="020B0604020202020204" pitchFamily="34" charset="0"/>
              </a:rPr>
              <a:t>Udoh</a:t>
            </a:r>
            <a:r>
              <a:rPr lang="en-US" sz="800" dirty="0">
                <a:latin typeface="Arial" panose="020B0604020202020204" pitchFamily="34" charset="0"/>
                <a:cs typeface="Arial" panose="020B0604020202020204" pitchFamily="34" charset="0"/>
              </a:rPr>
              <a:t>, K., </a:t>
            </a:r>
            <a:r>
              <a:rPr lang="en-US" sz="800" dirty="0" err="1">
                <a:latin typeface="Arial" panose="020B0604020202020204" pitchFamily="34" charset="0"/>
                <a:cs typeface="Arial" panose="020B0604020202020204" pitchFamily="34" charset="0"/>
              </a:rPr>
              <a:t>Ngozi</a:t>
            </a:r>
            <a:r>
              <a:rPr lang="en-US" sz="800" dirty="0">
                <a:latin typeface="Arial" panose="020B0604020202020204" pitchFamily="34" charset="0"/>
                <a:cs typeface="Arial" panose="020B0604020202020204" pitchFamily="34" charset="0"/>
              </a:rPr>
              <a:t>, E.O., </a:t>
            </a:r>
            <a:r>
              <a:rPr lang="en-US" sz="800" dirty="0" err="1">
                <a:latin typeface="Arial" panose="020B0604020202020204" pitchFamily="34" charset="0"/>
                <a:cs typeface="Arial" panose="020B0604020202020204" pitchFamily="34" charset="0"/>
              </a:rPr>
              <a:t>Uzoma</a:t>
            </a:r>
            <a:r>
              <a:rPr lang="en-US" sz="800" dirty="0">
                <a:latin typeface="Arial" panose="020B0604020202020204" pitchFamily="34" charset="0"/>
                <a:cs typeface="Arial" panose="020B0604020202020204" pitchFamily="34" charset="0"/>
              </a:rPr>
              <a:t>, C.A.E., </a:t>
            </a:r>
            <a:r>
              <a:rPr lang="en-US" sz="800" dirty="0" err="1">
                <a:latin typeface="Arial" panose="020B0604020202020204" pitchFamily="34" charset="0"/>
                <a:cs typeface="Arial" panose="020B0604020202020204" pitchFamily="34" charset="0"/>
              </a:rPr>
              <a:t>Forson</a:t>
            </a:r>
            <a:r>
              <a:rPr lang="en-US" sz="800" dirty="0">
                <a:latin typeface="Arial" panose="020B0604020202020204" pitchFamily="34" charset="0"/>
                <a:cs typeface="Arial" panose="020B0604020202020204" pitchFamily="34" charset="0"/>
              </a:rPr>
              <a:t>, K.A.A.M., </a:t>
            </a:r>
            <a:r>
              <a:rPr lang="en-US" sz="800" dirty="0" err="1">
                <a:latin typeface="Arial" panose="020B0604020202020204" pitchFamily="34" charset="0"/>
                <a:cs typeface="Arial" panose="020B0604020202020204" pitchFamily="34" charset="0"/>
              </a:rPr>
              <a:t>Akanbi</a:t>
            </a:r>
            <a:r>
              <a:rPr lang="en-US" sz="800" dirty="0">
                <a:latin typeface="Arial" panose="020B0604020202020204" pitchFamily="34" charset="0"/>
                <a:cs typeface="Arial" panose="020B0604020202020204" pitchFamily="34" charset="0"/>
              </a:rPr>
              <a:t>, O.O. and </a:t>
            </a:r>
            <a:r>
              <a:rPr lang="en-US" sz="800" dirty="0" err="1">
                <a:latin typeface="Arial" panose="020B0604020202020204" pitchFamily="34" charset="0"/>
                <a:cs typeface="Arial" panose="020B0604020202020204" pitchFamily="34" charset="0"/>
              </a:rPr>
              <a:t>Tarawallie</a:t>
            </a:r>
            <a:r>
              <a:rPr lang="en-US" sz="800" dirty="0">
                <a:latin typeface="Arial" panose="020B0604020202020204" pitchFamily="34" charset="0"/>
                <a:cs typeface="Arial" panose="020B0604020202020204" pitchFamily="34" charset="0"/>
              </a:rPr>
              <a:t>, M.A., (2025). Artificial intelligence in healthcare: A narrative review of recent clinical applications, implementation strategies, and challenges. Journal of Healthcare Leadership, pp.863-876. Available </a:t>
            </a:r>
            <a:r>
              <a:rPr lang="en-US" sz="800" dirty="0" err="1">
                <a:latin typeface="Arial" panose="020B0604020202020204" pitchFamily="34" charset="0"/>
                <a:cs typeface="Arial" panose="020B0604020202020204" pitchFamily="34" charset="0"/>
              </a:rPr>
              <a:t>at:</a:t>
            </a:r>
            <a:r>
              <a:rPr lang="en-US" sz="800" u="sng" dirty="0" err="1">
                <a:latin typeface="Arial" panose="020B0604020202020204" pitchFamily="34" charset="0"/>
                <a:cs typeface="Arial" panose="020B0604020202020204" pitchFamily="34" charset="0"/>
                <a:hlinkClick r:id="rId10"/>
              </a:rPr>
              <a:t>https</a:t>
            </a:r>
            <a:r>
              <a:rPr lang="en-US" sz="800" u="sng" dirty="0">
                <a:latin typeface="Arial" panose="020B0604020202020204" pitchFamily="34" charset="0"/>
                <a:cs typeface="Arial" panose="020B0604020202020204" pitchFamily="34" charset="0"/>
                <a:hlinkClick r:id="rId10"/>
              </a:rPr>
              <a:t>://www.tandfonline.com/doi/pdf/10.2147/JHL.S553748</a:t>
            </a:r>
            <a:endParaRPr lang="en-US" sz="800" dirty="0">
              <a:latin typeface="Arial" panose="020B0604020202020204" pitchFamily="34" charset="0"/>
              <a:cs typeface="Arial" panose="020B0604020202020204" pitchFamily="34" charset="0"/>
            </a:endParaRPr>
          </a:p>
          <a:p>
            <a:pPr algn="just"/>
            <a:r>
              <a:rPr lang="en-US" sz="800" dirty="0">
                <a:latin typeface="Arial" panose="020B0604020202020204" pitchFamily="34" charset="0"/>
                <a:cs typeface="Arial" panose="020B0604020202020204" pitchFamily="34" charset="0"/>
              </a:rPr>
              <a:t>Elite Hospital, (2026), Postpartum Depression Signs, Available </a:t>
            </a:r>
            <a:r>
              <a:rPr lang="en-US" sz="800" dirty="0" err="1">
                <a:latin typeface="Arial" panose="020B0604020202020204" pitchFamily="34" charset="0"/>
                <a:cs typeface="Arial" panose="020B0604020202020204" pitchFamily="34" charset="0"/>
              </a:rPr>
              <a:t>at:</a:t>
            </a:r>
            <a:r>
              <a:rPr lang="en-US" sz="800" u="sng" dirty="0" err="1">
                <a:latin typeface="Arial" panose="020B0604020202020204" pitchFamily="34" charset="0"/>
                <a:cs typeface="Arial" panose="020B0604020202020204" pitchFamily="34" charset="0"/>
                <a:hlinkClick r:id="rId11"/>
              </a:rPr>
              <a:t>https</a:t>
            </a:r>
            <a:r>
              <a:rPr lang="en-US" sz="800" u="sng" dirty="0">
                <a:latin typeface="Arial" panose="020B0604020202020204" pitchFamily="34" charset="0"/>
                <a:cs typeface="Arial" panose="020B0604020202020204" pitchFamily="34" charset="0"/>
                <a:hlinkClick r:id="rId11"/>
              </a:rPr>
              <a:t>://elitekingwood.com/postpartum-depression-signs/</a:t>
            </a:r>
            <a:endParaRPr lang="en-US" sz="800" dirty="0">
              <a:latin typeface="Arial" panose="020B0604020202020204" pitchFamily="34" charset="0"/>
              <a:cs typeface="Arial" panose="020B0604020202020204" pitchFamily="34" charset="0"/>
            </a:endParaRPr>
          </a:p>
          <a:p>
            <a:pPr algn="just"/>
            <a:r>
              <a:rPr lang="en-US" sz="800" dirty="0" err="1">
                <a:latin typeface="Arial" panose="020B0604020202020204" pitchFamily="34" charset="0"/>
                <a:cs typeface="Arial" panose="020B0604020202020204" pitchFamily="34" charset="0"/>
              </a:rPr>
              <a:t>Faggella</a:t>
            </a:r>
            <a:r>
              <a:rPr lang="en-US" sz="800" dirty="0">
                <a:latin typeface="Arial" panose="020B0604020202020204" pitchFamily="34" charset="0"/>
                <a:cs typeface="Arial" panose="020B0604020202020204" pitchFamily="34" charset="0"/>
              </a:rPr>
              <a:t>, (2018), </a:t>
            </a:r>
            <a:r>
              <a:rPr lang="en-US" sz="800" i="1" dirty="0">
                <a:latin typeface="Arial" panose="020B0604020202020204" pitchFamily="34" charset="0"/>
                <a:cs typeface="Arial" panose="020B0604020202020204" pitchFamily="34" charset="0"/>
              </a:rPr>
              <a:t>Artificial intelligence in Telemedicine and Telehealth – 4 Current Applications,</a:t>
            </a:r>
            <a:r>
              <a:rPr lang="en-US" sz="800" dirty="0">
                <a:latin typeface="Arial" panose="020B0604020202020204" pitchFamily="34" charset="0"/>
                <a:cs typeface="Arial" panose="020B0604020202020204" pitchFamily="34" charset="0"/>
              </a:rPr>
              <a:t> Available </a:t>
            </a:r>
            <a:r>
              <a:rPr lang="en-US" sz="800" dirty="0" err="1">
                <a:latin typeface="Arial" panose="020B0604020202020204" pitchFamily="34" charset="0"/>
                <a:cs typeface="Arial" panose="020B0604020202020204" pitchFamily="34" charset="0"/>
              </a:rPr>
              <a:t>at:</a:t>
            </a:r>
            <a:r>
              <a:rPr lang="en-US" sz="800" u="sng" dirty="0" err="1">
                <a:latin typeface="Arial" panose="020B0604020202020204" pitchFamily="34" charset="0"/>
                <a:cs typeface="Arial" panose="020B0604020202020204" pitchFamily="34" charset="0"/>
                <a:hlinkClick r:id="rId12"/>
              </a:rPr>
              <a:t>https</a:t>
            </a:r>
            <a:r>
              <a:rPr lang="en-US" sz="800" u="sng" dirty="0">
                <a:latin typeface="Arial" panose="020B0604020202020204" pitchFamily="34" charset="0"/>
                <a:cs typeface="Arial" panose="020B0604020202020204" pitchFamily="34" charset="0"/>
                <a:hlinkClick r:id="rId12"/>
              </a:rPr>
              <a:t>://emerj.com/artificial-intelligence-in-telemedicine-and-telehealth/</a:t>
            </a:r>
            <a:endParaRPr lang="en-US" sz="800" dirty="0">
              <a:latin typeface="Arial" panose="020B0604020202020204" pitchFamily="34" charset="0"/>
              <a:cs typeface="Arial" panose="020B0604020202020204" pitchFamily="34" charset="0"/>
            </a:endParaRPr>
          </a:p>
          <a:p>
            <a:pPr algn="just"/>
            <a:r>
              <a:rPr lang="en-US" sz="800" dirty="0">
                <a:latin typeface="Arial" panose="020B0604020202020204" pitchFamily="34" charset="0"/>
                <a:cs typeface="Arial" panose="020B0604020202020204" pitchFamily="34" charset="0"/>
              </a:rPr>
              <a:t>Feil, E.G., (2022). 26 Technology and Parenting: Challenges and Opportunities. Available </a:t>
            </a:r>
            <a:r>
              <a:rPr lang="en-US" sz="800" dirty="0" err="1">
                <a:latin typeface="Arial" panose="020B0604020202020204" pitchFamily="34" charset="0"/>
                <a:cs typeface="Arial" panose="020B0604020202020204" pitchFamily="34" charset="0"/>
              </a:rPr>
              <a:t>at:</a:t>
            </a:r>
            <a:r>
              <a:rPr lang="en-US" sz="800" u="sng" dirty="0" err="1">
                <a:latin typeface="Arial" panose="020B0604020202020204" pitchFamily="34" charset="0"/>
                <a:cs typeface="Arial" panose="020B0604020202020204" pitchFamily="34" charset="0"/>
                <a:hlinkClick r:id="rId13"/>
              </a:rPr>
              <a:t>https</a:t>
            </a:r>
            <a:r>
              <a:rPr lang="en-US" sz="800" u="sng" dirty="0">
                <a:latin typeface="Arial" panose="020B0604020202020204" pitchFamily="34" charset="0"/>
                <a:cs typeface="Arial" panose="020B0604020202020204" pitchFamily="34" charset="0"/>
                <a:hlinkClick r:id="rId13"/>
              </a:rPr>
              <a:t>://edfprojects.ori.org/technology_and_parenting_challenges_and_opportunities.pdf</a:t>
            </a:r>
            <a:endParaRPr lang="en-US" sz="800" dirty="0">
              <a:latin typeface="Arial" panose="020B0604020202020204" pitchFamily="34" charset="0"/>
              <a:cs typeface="Arial" panose="020B0604020202020204" pitchFamily="34" charset="0"/>
            </a:endParaRPr>
          </a:p>
          <a:p>
            <a:pPr algn="just"/>
            <a:endParaRPr lang="en-GB" sz="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5484885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1800" b="1" dirty="0">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5118447" y="219808"/>
            <a:ext cx="6698415" cy="6453554"/>
          </a:xfrm>
        </p:spPr>
        <p:txBody>
          <a:bodyPr>
            <a:noAutofit/>
          </a:bodyPr>
          <a:lstStyle/>
          <a:p>
            <a:pPr algn="just"/>
            <a:r>
              <a:rPr lang="en-US" sz="600" dirty="0">
                <a:latin typeface="Arial" panose="020B0604020202020204" pitchFamily="34" charset="0"/>
                <a:cs typeface="Arial" panose="020B0604020202020204" pitchFamily="34" charset="0"/>
              </a:rPr>
              <a:t>Feldman, R., (2023). Father contribution to human resilience. Development and psychopathology, 35(5), pp.2402-2419. </a:t>
            </a:r>
            <a:r>
              <a:rPr lang="en-US" sz="600" u="sng" dirty="0">
                <a:latin typeface="Arial" panose="020B0604020202020204" pitchFamily="34" charset="0"/>
                <a:cs typeface="Arial" panose="020B0604020202020204" pitchFamily="34" charset="0"/>
                <a:hlinkClick r:id="rId2"/>
              </a:rPr>
              <a:t>https://www.cambridge.org/core/services/aop-cambridge-core/content/view/1342C24F368FB2953C342AFF875E04A6/S0954579423000354a.pdf/div-class-title-father-contribution-to-human-resilience-div.pdf</a:t>
            </a:r>
            <a:endParaRPr lang="en-US" sz="600" dirty="0">
              <a:latin typeface="Arial" panose="020B0604020202020204" pitchFamily="34" charset="0"/>
              <a:cs typeface="Arial" panose="020B0604020202020204" pitchFamily="34" charset="0"/>
            </a:endParaRPr>
          </a:p>
          <a:p>
            <a:pPr algn="just"/>
            <a:r>
              <a:rPr lang="en-US" sz="600" dirty="0">
                <a:latin typeface="Arial" panose="020B0604020202020204" pitchFamily="34" charset="0"/>
                <a:cs typeface="Arial" panose="020B0604020202020204" pitchFamily="34" charset="0"/>
              </a:rPr>
              <a:t>Fietta, V., (2026). Empowerment of Vulnerable Women Through Digital Mental Health Interventions: Design, Engagement, and Impact. Available </a:t>
            </a:r>
            <a:r>
              <a:rPr lang="en-US" sz="600" dirty="0" err="1">
                <a:latin typeface="Arial" panose="020B0604020202020204" pitchFamily="34" charset="0"/>
                <a:cs typeface="Arial" panose="020B0604020202020204" pitchFamily="34" charset="0"/>
              </a:rPr>
              <a:t>at:</a:t>
            </a:r>
            <a:r>
              <a:rPr lang="en-US" sz="600" u="sng" dirty="0" err="1">
                <a:latin typeface="Arial" panose="020B0604020202020204" pitchFamily="34" charset="0"/>
                <a:cs typeface="Arial" panose="020B0604020202020204" pitchFamily="34" charset="0"/>
                <a:hlinkClick r:id="rId3"/>
              </a:rPr>
              <a:t>https</a:t>
            </a:r>
            <a:r>
              <a:rPr lang="en-US" sz="600" u="sng" dirty="0">
                <a:latin typeface="Arial" panose="020B0604020202020204" pitchFamily="34" charset="0"/>
                <a:cs typeface="Arial" panose="020B0604020202020204" pitchFamily="34" charset="0"/>
                <a:hlinkClick r:id="rId3"/>
              </a:rPr>
              <a:t>://www.research.unipd.it/bitstream/11577/3601138/2/PhD%20Thesis%20Fietta%20final.pdf</a:t>
            </a:r>
            <a:endParaRPr lang="en-US" sz="600" dirty="0">
              <a:latin typeface="Arial" panose="020B0604020202020204" pitchFamily="34" charset="0"/>
              <a:cs typeface="Arial" panose="020B0604020202020204" pitchFamily="34" charset="0"/>
            </a:endParaRPr>
          </a:p>
          <a:p>
            <a:pPr algn="just"/>
            <a:r>
              <a:rPr lang="en-US" sz="600" dirty="0">
                <a:latin typeface="Arial" panose="020B0604020202020204" pitchFamily="34" charset="0"/>
                <a:cs typeface="Arial" panose="020B0604020202020204" pitchFamily="34" charset="0"/>
              </a:rPr>
              <a:t>Forkuo, A.Y., </a:t>
            </a:r>
            <a:r>
              <a:rPr lang="en-US" sz="600" dirty="0" err="1">
                <a:latin typeface="Arial" panose="020B0604020202020204" pitchFamily="34" charset="0"/>
                <a:cs typeface="Arial" panose="020B0604020202020204" pitchFamily="34" charset="0"/>
              </a:rPr>
              <a:t>Chianumba</a:t>
            </a:r>
            <a:r>
              <a:rPr lang="en-US" sz="600" dirty="0">
                <a:latin typeface="Arial" panose="020B0604020202020204" pitchFamily="34" charset="0"/>
                <a:cs typeface="Arial" panose="020B0604020202020204" pitchFamily="34" charset="0"/>
              </a:rPr>
              <a:t>, E.C., Mustapha, A.Y., </a:t>
            </a:r>
            <a:r>
              <a:rPr lang="en-US" sz="600" dirty="0" err="1">
                <a:latin typeface="Arial" panose="020B0604020202020204" pitchFamily="34" charset="0"/>
                <a:cs typeface="Arial" panose="020B0604020202020204" pitchFamily="34" charset="0"/>
              </a:rPr>
              <a:t>Osamika</a:t>
            </a:r>
            <a:r>
              <a:rPr lang="en-US" sz="600" dirty="0">
                <a:latin typeface="Arial" panose="020B0604020202020204" pitchFamily="34" charset="0"/>
                <a:cs typeface="Arial" panose="020B0604020202020204" pitchFamily="34" charset="0"/>
              </a:rPr>
              <a:t>, D. and Komi, L.S., (2022). Advances in digital diagnostics and virtual care platforms for primary healthcare delivery in West Africa. Methodology, 96(71), p.48. Available </a:t>
            </a:r>
            <a:r>
              <a:rPr lang="en-US" sz="600" dirty="0" err="1">
                <a:latin typeface="Arial" panose="020B0604020202020204" pitchFamily="34" charset="0"/>
                <a:cs typeface="Arial" panose="020B0604020202020204" pitchFamily="34" charset="0"/>
              </a:rPr>
              <a:t>at:</a:t>
            </a:r>
            <a:r>
              <a:rPr lang="en-US" sz="600" u="sng" dirty="0" err="1">
                <a:latin typeface="Arial" panose="020B0604020202020204" pitchFamily="34" charset="0"/>
                <a:cs typeface="Arial" panose="020B0604020202020204" pitchFamily="34" charset="0"/>
                <a:hlinkClick r:id="rId4"/>
              </a:rPr>
              <a:t>https</a:t>
            </a:r>
            <a:r>
              <a:rPr lang="en-US" sz="600" u="sng" dirty="0">
                <a:latin typeface="Arial" panose="020B0604020202020204" pitchFamily="34" charset="0"/>
                <a:cs typeface="Arial" panose="020B0604020202020204" pitchFamily="34" charset="0"/>
                <a:hlinkClick r:id="rId4"/>
              </a:rPr>
              <a:t>://www.researchgate.net/profile/Ernest-Chianumba/publication/391704372_Advances_in_digital_diagnostics_and_virtual_care_platforms_for_primary_healthcare_delivery_in_West_Africa/links/6824b4098a76251f22e1c01c/Advances-in-digital-diagnostics-and-virtual-care-platforms-for-primary-healthcare-delivery-in-West-Africa.pdf</a:t>
            </a:r>
            <a:endParaRPr lang="en-US" sz="600" dirty="0">
              <a:latin typeface="Arial" panose="020B0604020202020204" pitchFamily="34" charset="0"/>
              <a:cs typeface="Arial" panose="020B0604020202020204" pitchFamily="34" charset="0"/>
            </a:endParaRPr>
          </a:p>
          <a:p>
            <a:pPr algn="just"/>
            <a:r>
              <a:rPr lang="en-US" sz="600" dirty="0">
                <a:latin typeface="Arial" panose="020B0604020202020204" pitchFamily="34" charset="0"/>
                <a:cs typeface="Arial" panose="020B0604020202020204" pitchFamily="34" charset="0"/>
              </a:rPr>
              <a:t>Frontiers, (2026), Digital Technology-Based Telemedicine for the COVID-19 Pandemic, Available </a:t>
            </a:r>
            <a:r>
              <a:rPr lang="en-US" sz="600" dirty="0" err="1">
                <a:latin typeface="Arial" panose="020B0604020202020204" pitchFamily="34" charset="0"/>
                <a:cs typeface="Arial" panose="020B0604020202020204" pitchFamily="34" charset="0"/>
              </a:rPr>
              <a:t>at:</a:t>
            </a:r>
            <a:r>
              <a:rPr lang="en-US" sz="600" u="sng" dirty="0" err="1">
                <a:latin typeface="Arial" panose="020B0604020202020204" pitchFamily="34" charset="0"/>
                <a:cs typeface="Arial" panose="020B0604020202020204" pitchFamily="34" charset="0"/>
                <a:hlinkClick r:id="rId5"/>
              </a:rPr>
              <a:t>https</a:t>
            </a:r>
            <a:r>
              <a:rPr lang="en-US" sz="600" u="sng" dirty="0">
                <a:latin typeface="Arial" panose="020B0604020202020204" pitchFamily="34" charset="0"/>
                <a:cs typeface="Arial" panose="020B0604020202020204" pitchFamily="34" charset="0"/>
                <a:hlinkClick r:id="rId5"/>
              </a:rPr>
              <a:t>://www.frontiersin.org/journals/medicine/articles/10.3389/fmed.2021.646506/full</a:t>
            </a:r>
            <a:endParaRPr lang="en-US" sz="600" dirty="0">
              <a:latin typeface="Arial" panose="020B0604020202020204" pitchFamily="34" charset="0"/>
              <a:cs typeface="Arial" panose="020B0604020202020204" pitchFamily="34" charset="0"/>
            </a:endParaRPr>
          </a:p>
          <a:p>
            <a:pPr algn="just"/>
            <a:r>
              <a:rPr lang="en-US" sz="600" dirty="0">
                <a:latin typeface="Arial" panose="020B0604020202020204" pitchFamily="34" charset="0"/>
                <a:cs typeface="Arial" panose="020B0604020202020204" pitchFamily="34" charset="0"/>
              </a:rPr>
              <a:t>Goldstein, E., </a:t>
            </a:r>
            <a:r>
              <a:rPr lang="en-US" sz="600" dirty="0" err="1">
                <a:latin typeface="Arial" panose="020B0604020202020204" pitchFamily="34" charset="0"/>
                <a:cs typeface="Arial" panose="020B0604020202020204" pitchFamily="34" charset="0"/>
              </a:rPr>
              <a:t>Chokshi</a:t>
            </a:r>
            <a:r>
              <a:rPr lang="en-US" sz="600" dirty="0">
                <a:latin typeface="Arial" panose="020B0604020202020204" pitchFamily="34" charset="0"/>
                <a:cs typeface="Arial" panose="020B0604020202020204" pitchFamily="34" charset="0"/>
              </a:rPr>
              <a:t>, B., Melendez-Torres, G.J., Rios, A., </a:t>
            </a:r>
            <a:r>
              <a:rPr lang="en-US" sz="600" dirty="0" err="1">
                <a:latin typeface="Arial" panose="020B0604020202020204" pitchFamily="34" charset="0"/>
                <a:cs typeface="Arial" panose="020B0604020202020204" pitchFamily="34" charset="0"/>
              </a:rPr>
              <a:t>Jelley</a:t>
            </a:r>
            <a:r>
              <a:rPr lang="en-US" sz="600" dirty="0">
                <a:latin typeface="Arial" panose="020B0604020202020204" pitchFamily="34" charset="0"/>
                <a:cs typeface="Arial" panose="020B0604020202020204" pitchFamily="34" charset="0"/>
              </a:rPr>
              <a:t>, M. and Lewis-O’Connor, A., (2024). Effectiveness of trauma-informed care implementation in health care settings: systematic review of reviews and realist synthesis. The Permanente Journal, 28(1), p.135. Available </a:t>
            </a:r>
            <a:r>
              <a:rPr lang="en-US" sz="600" dirty="0" err="1">
                <a:latin typeface="Arial" panose="020B0604020202020204" pitchFamily="34" charset="0"/>
                <a:cs typeface="Arial" panose="020B0604020202020204" pitchFamily="34" charset="0"/>
              </a:rPr>
              <a:t>at:</a:t>
            </a:r>
            <a:r>
              <a:rPr lang="en-US" sz="600" u="sng" dirty="0" err="1">
                <a:latin typeface="Arial" panose="020B0604020202020204" pitchFamily="34" charset="0"/>
                <a:cs typeface="Arial" panose="020B0604020202020204" pitchFamily="34" charset="0"/>
                <a:hlinkClick r:id="rId6"/>
              </a:rPr>
              <a:t>https</a:t>
            </a:r>
            <a:r>
              <a:rPr lang="en-US" sz="600" u="sng" dirty="0">
                <a:latin typeface="Arial" panose="020B0604020202020204" pitchFamily="34" charset="0"/>
                <a:cs typeface="Arial" panose="020B0604020202020204" pitchFamily="34" charset="0"/>
                <a:hlinkClick r:id="rId6"/>
              </a:rPr>
              <a:t>://pmc.ncbi.nlm.nih.gov/articles/PMC10940237/pdf/tpp_23.127.pdf</a:t>
            </a:r>
            <a:endParaRPr lang="en-US" sz="600" dirty="0">
              <a:latin typeface="Arial" panose="020B0604020202020204" pitchFamily="34" charset="0"/>
              <a:cs typeface="Arial" panose="020B0604020202020204" pitchFamily="34" charset="0"/>
            </a:endParaRPr>
          </a:p>
          <a:p>
            <a:pPr algn="just"/>
            <a:r>
              <a:rPr lang="en-US" sz="600" dirty="0">
                <a:latin typeface="Arial" panose="020B0604020202020204" pitchFamily="34" charset="0"/>
                <a:cs typeface="Arial" panose="020B0604020202020204" pitchFamily="34" charset="0"/>
              </a:rPr>
              <a:t>Gopalan, P., </a:t>
            </a:r>
            <a:r>
              <a:rPr lang="en-US" sz="600" dirty="0" err="1">
                <a:latin typeface="Arial" panose="020B0604020202020204" pitchFamily="34" charset="0"/>
                <a:cs typeface="Arial" panose="020B0604020202020204" pitchFamily="34" charset="0"/>
              </a:rPr>
              <a:t>Spada</a:t>
            </a:r>
            <a:r>
              <a:rPr lang="en-US" sz="600" dirty="0">
                <a:latin typeface="Arial" panose="020B0604020202020204" pitchFamily="34" charset="0"/>
                <a:cs typeface="Arial" panose="020B0604020202020204" pitchFamily="34" charset="0"/>
              </a:rPr>
              <a:t>, M.L., </a:t>
            </a:r>
            <a:r>
              <a:rPr lang="en-US" sz="600" dirty="0" err="1">
                <a:latin typeface="Arial" panose="020B0604020202020204" pitchFamily="34" charset="0"/>
                <a:cs typeface="Arial" panose="020B0604020202020204" pitchFamily="34" charset="0"/>
              </a:rPr>
              <a:t>Shenai</a:t>
            </a:r>
            <a:r>
              <a:rPr lang="en-US" sz="600" dirty="0">
                <a:latin typeface="Arial" panose="020B0604020202020204" pitchFamily="34" charset="0"/>
                <a:cs typeface="Arial" panose="020B0604020202020204" pitchFamily="34" charset="0"/>
              </a:rPr>
              <a:t>, N., Brockman, I., </a:t>
            </a:r>
            <a:r>
              <a:rPr lang="en-US" sz="600" dirty="0" err="1">
                <a:latin typeface="Arial" panose="020B0604020202020204" pitchFamily="34" charset="0"/>
                <a:cs typeface="Arial" panose="020B0604020202020204" pitchFamily="34" charset="0"/>
              </a:rPr>
              <a:t>Keil</a:t>
            </a:r>
            <a:r>
              <a:rPr lang="en-US" sz="600" dirty="0">
                <a:latin typeface="Arial" panose="020B0604020202020204" pitchFamily="34" charset="0"/>
                <a:cs typeface="Arial" panose="020B0604020202020204" pitchFamily="34" charset="0"/>
              </a:rPr>
              <a:t>, M., Livingston, S., Moses-</a:t>
            </a:r>
            <a:r>
              <a:rPr lang="en-US" sz="600" dirty="0" err="1">
                <a:latin typeface="Arial" panose="020B0604020202020204" pitchFamily="34" charset="0"/>
                <a:cs typeface="Arial" panose="020B0604020202020204" pitchFamily="34" charset="0"/>
              </a:rPr>
              <a:t>Kolko</a:t>
            </a:r>
            <a:r>
              <a:rPr lang="en-US" sz="600" dirty="0">
                <a:latin typeface="Arial" panose="020B0604020202020204" pitchFamily="34" charset="0"/>
                <a:cs typeface="Arial" panose="020B0604020202020204" pitchFamily="34" charset="0"/>
              </a:rPr>
              <a:t>, E., Nichols, N., </a:t>
            </a:r>
            <a:r>
              <a:rPr lang="en-US" sz="600" dirty="0" err="1">
                <a:latin typeface="Arial" panose="020B0604020202020204" pitchFamily="34" charset="0"/>
                <a:cs typeface="Arial" panose="020B0604020202020204" pitchFamily="34" charset="0"/>
              </a:rPr>
              <a:t>O’toole</a:t>
            </a:r>
            <a:r>
              <a:rPr lang="en-US" sz="600" dirty="0">
                <a:latin typeface="Arial" panose="020B0604020202020204" pitchFamily="34" charset="0"/>
                <a:cs typeface="Arial" panose="020B0604020202020204" pitchFamily="34" charset="0"/>
              </a:rPr>
              <a:t>, K., Quinn, B. and Glance, J.B., (2022). Postpartum depression—identifying risk and access to intervention. Current Psychiatry Reports, 24(12), pp.889-896. Available </a:t>
            </a:r>
            <a:r>
              <a:rPr lang="en-US" sz="600" dirty="0" err="1">
                <a:latin typeface="Arial" panose="020B0604020202020204" pitchFamily="34" charset="0"/>
                <a:cs typeface="Arial" panose="020B0604020202020204" pitchFamily="34" charset="0"/>
              </a:rPr>
              <a:t>at:</a:t>
            </a:r>
            <a:r>
              <a:rPr lang="en-US" sz="600" u="sng" dirty="0" err="1">
                <a:latin typeface="Arial" panose="020B0604020202020204" pitchFamily="34" charset="0"/>
                <a:cs typeface="Arial" panose="020B0604020202020204" pitchFamily="34" charset="0"/>
                <a:hlinkClick r:id="rId7"/>
              </a:rPr>
              <a:t>https</a:t>
            </a:r>
            <a:r>
              <a:rPr lang="en-US" sz="600" u="sng" dirty="0">
                <a:latin typeface="Arial" panose="020B0604020202020204" pitchFamily="34" charset="0"/>
                <a:cs typeface="Arial" panose="020B0604020202020204" pitchFamily="34" charset="0"/>
                <a:hlinkClick r:id="rId7"/>
              </a:rPr>
              <a:t>://pmc.ncbi.nlm.nih.gov/articles/PMC9702784/pdf/11920_2022_Article_1392.pdf</a:t>
            </a:r>
            <a:endParaRPr lang="en-US" sz="600" dirty="0">
              <a:latin typeface="Arial" panose="020B0604020202020204" pitchFamily="34" charset="0"/>
              <a:cs typeface="Arial" panose="020B0604020202020204" pitchFamily="34" charset="0"/>
            </a:endParaRPr>
          </a:p>
          <a:p>
            <a:pPr algn="just"/>
            <a:r>
              <a:rPr lang="en-US" sz="600" dirty="0">
                <a:latin typeface="Arial" panose="020B0604020202020204" pitchFamily="34" charset="0"/>
                <a:cs typeface="Arial" panose="020B0604020202020204" pitchFamily="34" charset="0"/>
              </a:rPr>
              <a:t>Green, J., </a:t>
            </a:r>
            <a:r>
              <a:rPr lang="en-US" sz="600" dirty="0" err="1">
                <a:latin typeface="Arial" panose="020B0604020202020204" pitchFamily="34" charset="0"/>
                <a:cs typeface="Arial" panose="020B0604020202020204" pitchFamily="34" charset="0"/>
              </a:rPr>
              <a:t>Leadbitter</a:t>
            </a:r>
            <a:r>
              <a:rPr lang="en-US" sz="600" dirty="0">
                <a:latin typeface="Arial" panose="020B0604020202020204" pitchFamily="34" charset="0"/>
                <a:cs typeface="Arial" panose="020B0604020202020204" pitchFamily="34" charset="0"/>
              </a:rPr>
              <a:t>, K., Ainsworth, J. and </a:t>
            </a:r>
            <a:r>
              <a:rPr lang="en-US" sz="600" dirty="0" err="1">
                <a:latin typeface="Arial" panose="020B0604020202020204" pitchFamily="34" charset="0"/>
                <a:cs typeface="Arial" panose="020B0604020202020204" pitchFamily="34" charset="0"/>
              </a:rPr>
              <a:t>Bucci</a:t>
            </a:r>
            <a:r>
              <a:rPr lang="en-US" sz="600" dirty="0">
                <a:latin typeface="Arial" panose="020B0604020202020204" pitchFamily="34" charset="0"/>
                <a:cs typeface="Arial" panose="020B0604020202020204" pitchFamily="34" charset="0"/>
              </a:rPr>
              <a:t>, S., (2022). An integrated early care pathway for autism. The Lancet Child &amp; Adolescent Health, 6(5), pp.335-344. Available </a:t>
            </a:r>
            <a:r>
              <a:rPr lang="en-US" sz="600" dirty="0" err="1">
                <a:latin typeface="Arial" panose="020B0604020202020204" pitchFamily="34" charset="0"/>
                <a:cs typeface="Arial" panose="020B0604020202020204" pitchFamily="34" charset="0"/>
              </a:rPr>
              <a:t>at:</a:t>
            </a:r>
            <a:r>
              <a:rPr lang="en-US" sz="600" u="sng" dirty="0" err="1">
                <a:latin typeface="Arial" panose="020B0604020202020204" pitchFamily="34" charset="0"/>
                <a:cs typeface="Arial" panose="020B0604020202020204" pitchFamily="34" charset="0"/>
                <a:hlinkClick r:id="rId8"/>
              </a:rPr>
              <a:t>https</a:t>
            </a:r>
            <a:r>
              <a:rPr lang="en-US" sz="600" u="sng" dirty="0">
                <a:latin typeface="Arial" panose="020B0604020202020204" pitchFamily="34" charset="0"/>
                <a:cs typeface="Arial" panose="020B0604020202020204" pitchFamily="34" charset="0"/>
                <a:hlinkClick r:id="rId8"/>
              </a:rPr>
              <a:t>://www.pacttraining.co.uk/wp-content/uploads/2023/04/21tlchild14101.pdf</a:t>
            </a:r>
            <a:endParaRPr lang="en-US" sz="600" dirty="0">
              <a:latin typeface="Arial" panose="020B0604020202020204" pitchFamily="34" charset="0"/>
              <a:cs typeface="Arial" panose="020B0604020202020204" pitchFamily="34" charset="0"/>
            </a:endParaRPr>
          </a:p>
          <a:p>
            <a:pPr algn="just"/>
            <a:r>
              <a:rPr lang="en-US" sz="600" dirty="0" err="1">
                <a:latin typeface="Arial" panose="020B0604020202020204" pitchFamily="34" charset="0"/>
                <a:cs typeface="Arial" panose="020B0604020202020204" pitchFamily="34" charset="0"/>
              </a:rPr>
              <a:t>Gupta,S</a:t>
            </a:r>
            <a:r>
              <a:rPr lang="en-US" sz="600" dirty="0">
                <a:latin typeface="Arial" panose="020B0604020202020204" pitchFamily="34" charset="0"/>
                <a:cs typeface="Arial" panose="020B0604020202020204" pitchFamily="34" charset="0"/>
              </a:rPr>
              <a:t>., (2024), What Is GDPR &amp; How Your Digital Marketing Can Benefit From It?, Available </a:t>
            </a:r>
            <a:r>
              <a:rPr lang="en-US" sz="600" dirty="0" err="1">
                <a:latin typeface="Arial" panose="020B0604020202020204" pitchFamily="34" charset="0"/>
                <a:cs typeface="Arial" panose="020B0604020202020204" pitchFamily="34" charset="0"/>
              </a:rPr>
              <a:t>at:</a:t>
            </a:r>
            <a:r>
              <a:rPr lang="en-US" sz="600" u="sng" dirty="0" err="1">
                <a:latin typeface="Arial" panose="020B0604020202020204" pitchFamily="34" charset="0"/>
                <a:cs typeface="Arial" panose="020B0604020202020204" pitchFamily="34" charset="0"/>
                <a:hlinkClick r:id="rId9"/>
              </a:rPr>
              <a:t>https</a:t>
            </a:r>
            <a:r>
              <a:rPr lang="en-US" sz="600" u="sng" dirty="0">
                <a:latin typeface="Arial" panose="020B0604020202020204" pitchFamily="34" charset="0"/>
                <a:cs typeface="Arial" panose="020B0604020202020204" pitchFamily="34" charset="0"/>
                <a:hlinkClick r:id="rId9"/>
              </a:rPr>
              <a:t>://www.incrementors.com/blog/how-digital-marketing-can-benefit-from-gdpr/</a:t>
            </a:r>
            <a:endParaRPr lang="en-US" sz="600" dirty="0">
              <a:latin typeface="Arial" panose="020B0604020202020204" pitchFamily="34" charset="0"/>
              <a:cs typeface="Arial" panose="020B0604020202020204" pitchFamily="34" charset="0"/>
            </a:endParaRPr>
          </a:p>
          <a:p>
            <a:pPr algn="just"/>
            <a:r>
              <a:rPr lang="en-US" sz="600" dirty="0">
                <a:latin typeface="Arial" panose="020B0604020202020204" pitchFamily="34" charset="0"/>
                <a:cs typeface="Arial" panose="020B0604020202020204" pitchFamily="34" charset="0"/>
              </a:rPr>
              <a:t>HCA, (2026), </a:t>
            </a:r>
            <a:r>
              <a:rPr lang="en-US" sz="600" i="1" dirty="0">
                <a:latin typeface="Arial" panose="020B0604020202020204" pitchFamily="34" charset="0"/>
                <a:cs typeface="Arial" panose="020B0604020202020204" pitchFamily="34" charset="0"/>
              </a:rPr>
              <a:t>Exceptional maternity care with a consultant obstetrician, </a:t>
            </a:r>
            <a:r>
              <a:rPr lang="en-US" sz="600" dirty="0">
                <a:latin typeface="Arial" panose="020B0604020202020204" pitchFamily="34" charset="0"/>
                <a:cs typeface="Arial" panose="020B0604020202020204" pitchFamily="34" charset="0"/>
              </a:rPr>
              <a:t>Available </a:t>
            </a:r>
            <a:r>
              <a:rPr lang="en-US" sz="600" dirty="0" err="1">
                <a:latin typeface="Arial" panose="020B0604020202020204" pitchFamily="34" charset="0"/>
                <a:cs typeface="Arial" panose="020B0604020202020204" pitchFamily="34" charset="0"/>
              </a:rPr>
              <a:t>at:</a:t>
            </a:r>
            <a:r>
              <a:rPr lang="en-US" sz="600" u="sng" dirty="0" err="1">
                <a:latin typeface="Arial" panose="020B0604020202020204" pitchFamily="34" charset="0"/>
                <a:cs typeface="Arial" panose="020B0604020202020204" pitchFamily="34" charset="0"/>
                <a:hlinkClick r:id="rId10"/>
              </a:rPr>
              <a:t>https</a:t>
            </a:r>
            <a:r>
              <a:rPr lang="en-US" sz="600" u="sng" dirty="0">
                <a:latin typeface="Arial" panose="020B0604020202020204" pitchFamily="34" charset="0"/>
                <a:cs typeface="Arial" panose="020B0604020202020204" pitchFamily="34" charset="0"/>
                <a:hlinkClick r:id="rId10"/>
              </a:rPr>
              <a:t>://www.hcahealthcare.co.uk/services/departments/maternity/our-maternity-services/consultant-led-delivery</a:t>
            </a:r>
            <a:endParaRPr lang="en-US" sz="600" dirty="0">
              <a:latin typeface="Arial" panose="020B0604020202020204" pitchFamily="34" charset="0"/>
              <a:cs typeface="Arial" panose="020B0604020202020204" pitchFamily="34" charset="0"/>
            </a:endParaRPr>
          </a:p>
          <a:p>
            <a:pPr algn="just"/>
            <a:r>
              <a:rPr lang="en-US" sz="600" dirty="0" err="1">
                <a:latin typeface="Arial" panose="020B0604020202020204" pitchFamily="34" charset="0"/>
                <a:cs typeface="Arial" panose="020B0604020202020204" pitchFamily="34" charset="0"/>
              </a:rPr>
              <a:t>Healthline</a:t>
            </a:r>
            <a:r>
              <a:rPr lang="en-US" sz="600" dirty="0">
                <a:latin typeface="Arial" panose="020B0604020202020204" pitchFamily="34" charset="0"/>
                <a:cs typeface="Arial" panose="020B0604020202020204" pitchFamily="34" charset="0"/>
              </a:rPr>
              <a:t>, (2024), People with Perinatal or Postpartum Depression Face Higher Suicide Risk, Available </a:t>
            </a:r>
            <a:r>
              <a:rPr lang="en-US" sz="600" dirty="0" err="1">
                <a:latin typeface="Arial" panose="020B0604020202020204" pitchFamily="34" charset="0"/>
                <a:cs typeface="Arial" panose="020B0604020202020204" pitchFamily="34" charset="0"/>
              </a:rPr>
              <a:t>at:</a:t>
            </a:r>
            <a:r>
              <a:rPr lang="en-US" sz="600" u="sng" dirty="0" err="1">
                <a:latin typeface="Arial" panose="020B0604020202020204" pitchFamily="34" charset="0"/>
                <a:cs typeface="Arial" panose="020B0604020202020204" pitchFamily="34" charset="0"/>
                <a:hlinkClick r:id="rId11"/>
              </a:rPr>
              <a:t>https</a:t>
            </a:r>
            <a:r>
              <a:rPr lang="en-US" sz="600" u="sng" dirty="0">
                <a:latin typeface="Arial" panose="020B0604020202020204" pitchFamily="34" charset="0"/>
                <a:cs typeface="Arial" panose="020B0604020202020204" pitchFamily="34" charset="0"/>
                <a:hlinkClick r:id="rId11"/>
              </a:rPr>
              <a:t>://www.healthline.com/health-news/perinatal-depression-suicide-risk</a:t>
            </a:r>
            <a:endParaRPr lang="en-US" sz="600" dirty="0">
              <a:latin typeface="Arial" panose="020B0604020202020204" pitchFamily="34" charset="0"/>
              <a:cs typeface="Arial" panose="020B0604020202020204" pitchFamily="34" charset="0"/>
            </a:endParaRPr>
          </a:p>
          <a:p>
            <a:pPr algn="just"/>
            <a:r>
              <a:rPr lang="en-US" sz="600" dirty="0">
                <a:latin typeface="Arial" panose="020B0604020202020204" pitchFamily="34" charset="0"/>
                <a:cs typeface="Arial" panose="020B0604020202020204" pitchFamily="34" charset="0"/>
              </a:rPr>
              <a:t>HHM, (2026),  </a:t>
            </a:r>
            <a:r>
              <a:rPr lang="en-US" sz="600" i="1" dirty="0">
                <a:latin typeface="Arial" panose="020B0604020202020204" pitchFamily="34" charset="0"/>
                <a:cs typeface="Arial" panose="020B0604020202020204" pitchFamily="34" charset="0"/>
              </a:rPr>
              <a:t>UC Davis Health and </a:t>
            </a:r>
            <a:r>
              <a:rPr lang="en-US" sz="600" i="1" dirty="0" err="1">
                <a:latin typeface="Arial" panose="020B0604020202020204" pitchFamily="34" charset="0"/>
                <a:cs typeface="Arial" panose="020B0604020202020204" pitchFamily="34" charset="0"/>
              </a:rPr>
              <a:t>BioIntelliSense</a:t>
            </a:r>
            <a:r>
              <a:rPr lang="en-US" sz="600" i="1" dirty="0">
                <a:latin typeface="Arial" panose="020B0604020202020204" pitchFamily="34" charset="0"/>
                <a:cs typeface="Arial" panose="020B0604020202020204" pitchFamily="34" charset="0"/>
              </a:rPr>
              <a:t> Form Strategic Collaboration to Advance Continuous Remote Care Models for In-Hospital to Home Monitoring</a:t>
            </a:r>
            <a:r>
              <a:rPr lang="en-US" sz="600" dirty="0">
                <a:latin typeface="Arial" panose="020B0604020202020204" pitchFamily="34" charset="0"/>
                <a:cs typeface="Arial" panose="020B0604020202020204" pitchFamily="34" charset="0"/>
              </a:rPr>
              <a:t>, Available </a:t>
            </a:r>
            <a:r>
              <a:rPr lang="en-US" sz="600" dirty="0" err="1">
                <a:latin typeface="Arial" panose="020B0604020202020204" pitchFamily="34" charset="0"/>
                <a:cs typeface="Arial" panose="020B0604020202020204" pitchFamily="34" charset="0"/>
              </a:rPr>
              <a:t>at:</a:t>
            </a:r>
            <a:r>
              <a:rPr lang="en-US" sz="600" u="sng" dirty="0" err="1">
                <a:latin typeface="Arial" panose="020B0604020202020204" pitchFamily="34" charset="0"/>
                <a:cs typeface="Arial" panose="020B0604020202020204" pitchFamily="34" charset="0"/>
                <a:hlinkClick r:id="rId12"/>
              </a:rPr>
              <a:t>https</a:t>
            </a:r>
            <a:r>
              <a:rPr lang="en-US" sz="600" u="sng" dirty="0">
                <a:latin typeface="Arial" panose="020B0604020202020204" pitchFamily="34" charset="0"/>
                <a:cs typeface="Arial" panose="020B0604020202020204" pitchFamily="34" charset="0"/>
                <a:hlinkClick r:id="rId12"/>
              </a:rPr>
              <a:t>://www.hhmglobal.com/industry-updates/press-releases/uc-davis-health-and-biointellisense-form-strategic-collaboration-to-advance-continuous-remote-care-models-for-in-hospital-to-home-monitoring</a:t>
            </a:r>
            <a:endParaRPr lang="en-US" sz="600" dirty="0">
              <a:latin typeface="Arial" panose="020B0604020202020204" pitchFamily="34" charset="0"/>
              <a:cs typeface="Arial" panose="020B0604020202020204" pitchFamily="34" charset="0"/>
            </a:endParaRPr>
          </a:p>
          <a:p>
            <a:pPr algn="just"/>
            <a:r>
              <a:rPr lang="en-US" sz="600" dirty="0">
                <a:latin typeface="Arial" panose="020B0604020202020204" pitchFamily="34" charset="0"/>
                <a:cs typeface="Arial" panose="020B0604020202020204" pitchFamily="34" charset="0"/>
              </a:rPr>
              <a:t>Hospital Times, (2022), NHS must learn from the best to level up the rest, Available </a:t>
            </a:r>
            <a:r>
              <a:rPr lang="en-US" sz="600" dirty="0" err="1">
                <a:latin typeface="Arial" panose="020B0604020202020204" pitchFamily="34" charset="0"/>
                <a:cs typeface="Arial" panose="020B0604020202020204" pitchFamily="34" charset="0"/>
              </a:rPr>
              <a:t>at:</a:t>
            </a:r>
            <a:r>
              <a:rPr lang="en-US" sz="600" u="sng" dirty="0" err="1">
                <a:latin typeface="Arial" panose="020B0604020202020204" pitchFamily="34" charset="0"/>
                <a:cs typeface="Arial" panose="020B0604020202020204" pitchFamily="34" charset="0"/>
                <a:hlinkClick r:id="rId13"/>
              </a:rPr>
              <a:t>https</a:t>
            </a:r>
            <a:r>
              <a:rPr lang="en-US" sz="600" u="sng" dirty="0">
                <a:latin typeface="Arial" panose="020B0604020202020204" pitchFamily="34" charset="0"/>
                <a:cs typeface="Arial" panose="020B0604020202020204" pitchFamily="34" charset="0"/>
                <a:hlinkClick r:id="rId13"/>
              </a:rPr>
              <a:t>://hospitaltimes.co.uk/</a:t>
            </a:r>
            <a:r>
              <a:rPr lang="en-US" sz="600" u="sng" dirty="0" err="1">
                <a:latin typeface="Arial" panose="020B0604020202020204" pitchFamily="34" charset="0"/>
                <a:cs typeface="Arial" panose="020B0604020202020204" pitchFamily="34" charset="0"/>
                <a:hlinkClick r:id="rId13"/>
              </a:rPr>
              <a:t>nhs</a:t>
            </a:r>
            <a:r>
              <a:rPr lang="en-US" sz="600" u="sng" dirty="0">
                <a:latin typeface="Arial" panose="020B0604020202020204" pitchFamily="34" charset="0"/>
                <a:cs typeface="Arial" panose="020B0604020202020204" pitchFamily="34" charset="0"/>
                <a:hlinkClick r:id="rId13"/>
              </a:rPr>
              <a:t>-level-up/</a:t>
            </a:r>
            <a:endParaRPr lang="en-US" sz="600" dirty="0">
              <a:latin typeface="Arial" panose="020B0604020202020204" pitchFamily="34" charset="0"/>
              <a:cs typeface="Arial" panose="020B0604020202020204" pitchFamily="34" charset="0"/>
            </a:endParaRPr>
          </a:p>
          <a:p>
            <a:pPr algn="just"/>
            <a:r>
              <a:rPr lang="en-US" sz="600" dirty="0">
                <a:latin typeface="Arial" panose="020B0604020202020204" pitchFamily="34" charset="0"/>
                <a:cs typeface="Arial" panose="020B0604020202020204" pitchFamily="34" charset="0"/>
              </a:rPr>
              <a:t>IDA, (2024), What Is a Data Breach and How to Prevent It?, Available </a:t>
            </a:r>
            <a:r>
              <a:rPr lang="en-US" sz="600" dirty="0" err="1">
                <a:latin typeface="Arial" panose="020B0604020202020204" pitchFamily="34" charset="0"/>
                <a:cs typeface="Arial" panose="020B0604020202020204" pitchFamily="34" charset="0"/>
              </a:rPr>
              <a:t>at:</a:t>
            </a:r>
            <a:r>
              <a:rPr lang="en-US" sz="600" u="sng" dirty="0" err="1">
                <a:latin typeface="Arial" panose="020B0604020202020204" pitchFamily="34" charset="0"/>
                <a:cs typeface="Arial" panose="020B0604020202020204" pitchFamily="34" charset="0"/>
                <a:hlinkClick r:id="rId14"/>
              </a:rPr>
              <a:t>https</a:t>
            </a:r>
            <a:r>
              <a:rPr lang="en-US" sz="600" u="sng" dirty="0">
                <a:latin typeface="Arial" panose="020B0604020202020204" pitchFamily="34" charset="0"/>
                <a:cs typeface="Arial" panose="020B0604020202020204" pitchFamily="34" charset="0"/>
                <a:hlinkClick r:id="rId14"/>
              </a:rPr>
              <a:t>://www.idagent.com/blog/data-breach-duplicate/</a:t>
            </a:r>
            <a:endParaRPr lang="en-US" sz="600" dirty="0">
              <a:latin typeface="Arial" panose="020B0604020202020204" pitchFamily="34" charset="0"/>
              <a:cs typeface="Arial" panose="020B0604020202020204" pitchFamily="34" charset="0"/>
            </a:endParaRPr>
          </a:p>
          <a:p>
            <a:pPr algn="just"/>
            <a:r>
              <a:rPr lang="en-US" sz="600" dirty="0">
                <a:latin typeface="Arial" panose="020B0604020202020204" pitchFamily="34" charset="0"/>
                <a:cs typeface="Arial" panose="020B0604020202020204" pitchFamily="34" charset="0"/>
              </a:rPr>
              <a:t>Ji, Q. and Wang, M., (2026). AI-driven high-risk pregnancy prediction: balancing early detection, anxiety, and discrimination in digital public health. Frontiers in Public Health, 14, p.1752484. Available </a:t>
            </a:r>
            <a:r>
              <a:rPr lang="en-US" sz="600" dirty="0" err="1">
                <a:latin typeface="Arial" panose="020B0604020202020204" pitchFamily="34" charset="0"/>
                <a:cs typeface="Arial" panose="020B0604020202020204" pitchFamily="34" charset="0"/>
              </a:rPr>
              <a:t>at:</a:t>
            </a:r>
            <a:r>
              <a:rPr lang="en-US" sz="600" u="sng" dirty="0" err="1">
                <a:latin typeface="Arial" panose="020B0604020202020204" pitchFamily="34" charset="0"/>
                <a:cs typeface="Arial" panose="020B0604020202020204" pitchFamily="34" charset="0"/>
                <a:hlinkClick r:id="rId15"/>
              </a:rPr>
              <a:t>https</a:t>
            </a:r>
            <a:r>
              <a:rPr lang="en-US" sz="600" u="sng" dirty="0">
                <a:latin typeface="Arial" panose="020B0604020202020204" pitchFamily="34" charset="0"/>
                <a:cs typeface="Arial" panose="020B0604020202020204" pitchFamily="34" charset="0"/>
                <a:hlinkClick r:id="rId15"/>
              </a:rPr>
              <a:t>://www.frontiersin.org/journals/public-health/articles/10.3389/fpubh.2026.1752484/pdf</a:t>
            </a:r>
            <a:endParaRPr lang="en-US" sz="600" dirty="0">
              <a:latin typeface="Arial" panose="020B0604020202020204" pitchFamily="34" charset="0"/>
              <a:cs typeface="Arial" panose="020B0604020202020204" pitchFamily="34" charset="0"/>
            </a:endParaRPr>
          </a:p>
          <a:p>
            <a:pPr algn="just"/>
            <a:r>
              <a:rPr lang="en-US" sz="600" dirty="0">
                <a:latin typeface="Arial" panose="020B0604020202020204" pitchFamily="34" charset="0"/>
                <a:cs typeface="Arial" panose="020B0604020202020204" pitchFamily="34" charset="0"/>
              </a:rPr>
              <a:t>Jumbe, S., </a:t>
            </a:r>
            <a:r>
              <a:rPr lang="en-US" sz="600" dirty="0" err="1">
                <a:latin typeface="Arial" panose="020B0604020202020204" pitchFamily="34" charset="0"/>
                <a:cs typeface="Arial" panose="020B0604020202020204" pitchFamily="34" charset="0"/>
              </a:rPr>
              <a:t>Groen</a:t>
            </a:r>
            <a:r>
              <a:rPr lang="en-US" sz="600" dirty="0">
                <a:latin typeface="Arial" panose="020B0604020202020204" pitchFamily="34" charset="0"/>
                <a:cs typeface="Arial" panose="020B0604020202020204" pitchFamily="34" charset="0"/>
              </a:rPr>
              <a:t>, A., Ballard, L., </a:t>
            </a:r>
            <a:r>
              <a:rPr lang="en-US" sz="600" dirty="0" err="1">
                <a:latin typeface="Arial" panose="020B0604020202020204" pitchFamily="34" charset="0"/>
                <a:cs typeface="Arial" panose="020B0604020202020204" pitchFamily="34" charset="0"/>
              </a:rPr>
              <a:t>Torbuck</a:t>
            </a:r>
            <a:r>
              <a:rPr lang="en-US" sz="600" dirty="0">
                <a:latin typeface="Arial" panose="020B0604020202020204" pitchFamily="34" charset="0"/>
                <a:cs typeface="Arial" panose="020B0604020202020204" pitchFamily="34" charset="0"/>
              </a:rPr>
              <a:t>, A., </a:t>
            </a:r>
            <a:r>
              <a:rPr lang="en-US" sz="600" dirty="0" err="1">
                <a:latin typeface="Arial" panose="020B0604020202020204" pitchFamily="34" charset="0"/>
                <a:cs typeface="Arial" panose="020B0604020202020204" pitchFamily="34" charset="0"/>
              </a:rPr>
              <a:t>Naghibi</a:t>
            </a:r>
            <a:r>
              <a:rPr lang="en-US" sz="600" dirty="0">
                <a:latin typeface="Arial" panose="020B0604020202020204" pitchFamily="34" charset="0"/>
                <a:cs typeface="Arial" panose="020B0604020202020204" pitchFamily="34" charset="0"/>
              </a:rPr>
              <a:t>, D., </a:t>
            </a:r>
            <a:r>
              <a:rPr lang="en-US" sz="600" dirty="0" err="1">
                <a:latin typeface="Arial" panose="020B0604020202020204" pitchFamily="34" charset="0"/>
                <a:cs typeface="Arial" panose="020B0604020202020204" pitchFamily="34" charset="0"/>
              </a:rPr>
              <a:t>Leijdesdorff</a:t>
            </a:r>
            <a:r>
              <a:rPr lang="en-US" sz="600" dirty="0">
                <a:latin typeface="Arial" panose="020B0604020202020204" pitchFamily="34" charset="0"/>
                <a:cs typeface="Arial" panose="020B0604020202020204" pitchFamily="34" charset="0"/>
              </a:rPr>
              <a:t>, S., Perez-Ramos, J.G., Lim, D., </a:t>
            </a:r>
            <a:r>
              <a:rPr lang="en-US" sz="600" dirty="0" err="1">
                <a:latin typeface="Arial" panose="020B0604020202020204" pitchFamily="34" charset="0"/>
                <a:cs typeface="Arial" panose="020B0604020202020204" pitchFamily="34" charset="0"/>
              </a:rPr>
              <a:t>Sorout</a:t>
            </a:r>
            <a:r>
              <a:rPr lang="en-US" sz="600" dirty="0">
                <a:latin typeface="Arial" panose="020B0604020202020204" pitchFamily="34" charset="0"/>
                <a:cs typeface="Arial" panose="020B0604020202020204" pitchFamily="34" charset="0"/>
              </a:rPr>
              <a:t>, V., </a:t>
            </a:r>
            <a:r>
              <a:rPr lang="en-US" sz="600" dirty="0" err="1">
                <a:latin typeface="Arial" panose="020B0604020202020204" pitchFamily="34" charset="0"/>
                <a:cs typeface="Arial" panose="020B0604020202020204" pitchFamily="34" charset="0"/>
              </a:rPr>
              <a:t>Msowoya</a:t>
            </a:r>
            <a:r>
              <a:rPr lang="en-US" sz="600" dirty="0">
                <a:latin typeface="Arial" panose="020B0604020202020204" pitchFamily="34" charset="0"/>
                <a:cs typeface="Arial" panose="020B0604020202020204" pitchFamily="34" charset="0"/>
              </a:rPr>
              <a:t>, D. and </a:t>
            </a:r>
            <a:r>
              <a:rPr lang="en-US" sz="600" dirty="0" err="1">
                <a:latin typeface="Arial" panose="020B0604020202020204" pitchFamily="34" charset="0"/>
                <a:cs typeface="Arial" panose="020B0604020202020204" pitchFamily="34" charset="0"/>
              </a:rPr>
              <a:t>Mak</a:t>
            </a:r>
            <a:r>
              <a:rPr lang="en-US" sz="600" dirty="0">
                <a:latin typeface="Arial" panose="020B0604020202020204" pitchFamily="34" charset="0"/>
                <a:cs typeface="Arial" panose="020B0604020202020204" pitchFamily="34" charset="0"/>
              </a:rPr>
              <a:t>, W.W., (2026). A scoping review of barriers and facilitators to implementing tele-mental health solutions for rural, remote and underserved populations in low-and middle-income countries. PLOS Digital Health, 5(6), p.e0000903. Available </a:t>
            </a:r>
            <a:r>
              <a:rPr lang="en-US" sz="600" dirty="0" err="1">
                <a:latin typeface="Arial" panose="020B0604020202020204" pitchFamily="34" charset="0"/>
                <a:cs typeface="Arial" panose="020B0604020202020204" pitchFamily="34" charset="0"/>
              </a:rPr>
              <a:t>at:</a:t>
            </a:r>
            <a:r>
              <a:rPr lang="en-US" sz="600" u="sng" dirty="0" err="1">
                <a:latin typeface="Arial" panose="020B0604020202020204" pitchFamily="34" charset="0"/>
                <a:cs typeface="Arial" panose="020B0604020202020204" pitchFamily="34" charset="0"/>
                <a:hlinkClick r:id="rId16"/>
              </a:rPr>
              <a:t>https</a:t>
            </a:r>
            <a:r>
              <a:rPr lang="en-US" sz="600" u="sng" dirty="0">
                <a:latin typeface="Arial" panose="020B0604020202020204" pitchFamily="34" charset="0"/>
                <a:cs typeface="Arial" panose="020B0604020202020204" pitchFamily="34" charset="0"/>
                <a:hlinkClick r:id="rId16"/>
              </a:rPr>
              <a:t>://journals.plos.org/</a:t>
            </a:r>
            <a:r>
              <a:rPr lang="en-US" sz="600" u="sng" dirty="0" err="1">
                <a:latin typeface="Arial" panose="020B0604020202020204" pitchFamily="34" charset="0"/>
                <a:cs typeface="Arial" panose="020B0604020202020204" pitchFamily="34" charset="0"/>
                <a:hlinkClick r:id="rId16"/>
              </a:rPr>
              <a:t>digitalhealth</a:t>
            </a:r>
            <a:r>
              <a:rPr lang="en-US" sz="600" u="sng" dirty="0">
                <a:latin typeface="Arial" panose="020B0604020202020204" pitchFamily="34" charset="0"/>
                <a:cs typeface="Arial" panose="020B0604020202020204" pitchFamily="34" charset="0"/>
                <a:hlinkClick r:id="rId16"/>
              </a:rPr>
              <a:t>/article/</a:t>
            </a:r>
            <a:r>
              <a:rPr lang="en-US" sz="600" u="sng" dirty="0" err="1">
                <a:latin typeface="Arial" panose="020B0604020202020204" pitchFamily="34" charset="0"/>
                <a:cs typeface="Arial" panose="020B0604020202020204" pitchFamily="34" charset="0"/>
                <a:hlinkClick r:id="rId16"/>
              </a:rPr>
              <a:t>file?id</a:t>
            </a:r>
            <a:r>
              <a:rPr lang="en-US" sz="600" u="sng" dirty="0">
                <a:latin typeface="Arial" panose="020B0604020202020204" pitchFamily="34" charset="0"/>
                <a:cs typeface="Arial" panose="020B0604020202020204" pitchFamily="34" charset="0"/>
                <a:hlinkClick r:id="rId16"/>
              </a:rPr>
              <a:t>=10.1371/journal.pdig.0000903&amp;type=printable</a:t>
            </a:r>
            <a:endParaRPr lang="en-US" sz="600" dirty="0">
              <a:latin typeface="Arial" panose="020B0604020202020204" pitchFamily="34" charset="0"/>
              <a:cs typeface="Arial" panose="020B0604020202020204" pitchFamily="34" charset="0"/>
            </a:endParaRPr>
          </a:p>
          <a:p>
            <a:pPr algn="just"/>
            <a:r>
              <a:rPr lang="en-US" sz="600" dirty="0">
                <a:latin typeface="Arial" panose="020B0604020202020204" pitchFamily="34" charset="0"/>
                <a:cs typeface="Arial" panose="020B0604020202020204" pitchFamily="34" charset="0"/>
              </a:rPr>
              <a:t>Kouijzer, M.M., </a:t>
            </a:r>
            <a:r>
              <a:rPr lang="en-US" sz="600" dirty="0" err="1">
                <a:latin typeface="Arial" panose="020B0604020202020204" pitchFamily="34" charset="0"/>
                <a:cs typeface="Arial" panose="020B0604020202020204" pitchFamily="34" charset="0"/>
              </a:rPr>
              <a:t>Koenis</a:t>
            </a:r>
            <a:r>
              <a:rPr lang="en-US" sz="600" dirty="0">
                <a:latin typeface="Arial" panose="020B0604020202020204" pitchFamily="34" charset="0"/>
                <a:cs typeface="Arial" panose="020B0604020202020204" pitchFamily="34" charset="0"/>
              </a:rPr>
              <a:t>, L.A., Huizinga, D., </a:t>
            </a:r>
            <a:r>
              <a:rPr lang="en-US" sz="600" dirty="0" err="1">
                <a:latin typeface="Arial" panose="020B0604020202020204" pitchFamily="34" charset="0"/>
                <a:cs typeface="Arial" panose="020B0604020202020204" pitchFamily="34" charset="0"/>
              </a:rPr>
              <a:t>Kelders</a:t>
            </a:r>
            <a:r>
              <a:rPr lang="en-US" sz="600" dirty="0">
                <a:latin typeface="Arial" panose="020B0604020202020204" pitchFamily="34" charset="0"/>
                <a:cs typeface="Arial" panose="020B0604020202020204" pitchFamily="34" charset="0"/>
              </a:rPr>
              <a:t>, S.M., </a:t>
            </a:r>
            <a:r>
              <a:rPr lang="en-US" sz="600" dirty="0" err="1">
                <a:latin typeface="Arial" panose="020B0604020202020204" pitchFamily="34" charset="0"/>
                <a:cs typeface="Arial" panose="020B0604020202020204" pitchFamily="34" charset="0"/>
              </a:rPr>
              <a:t>Bouman</a:t>
            </a:r>
            <a:r>
              <a:rPr lang="en-US" sz="600" dirty="0">
                <a:latin typeface="Arial" panose="020B0604020202020204" pitchFamily="34" charset="0"/>
                <a:cs typeface="Arial" panose="020B0604020202020204" pitchFamily="34" charset="0"/>
              </a:rPr>
              <a:t>, Y.H. and Kip, H., (2026). Virtual Reality Implementation in Mental Health Care Is a Marathon, Not a Sprint: Qualitative Longitudinal Study of a Virtual Reality Training Program. </a:t>
            </a:r>
            <a:r>
              <a:rPr lang="en-US" sz="600" i="1" dirty="0">
                <a:latin typeface="Arial" panose="020B0604020202020204" pitchFamily="34" charset="0"/>
                <a:cs typeface="Arial" panose="020B0604020202020204" pitchFamily="34" charset="0"/>
              </a:rPr>
              <a:t>JMIR mental health</a:t>
            </a:r>
            <a:r>
              <a:rPr lang="en-US" sz="600" dirty="0">
                <a:latin typeface="Arial" panose="020B0604020202020204" pitchFamily="34" charset="0"/>
                <a:cs typeface="Arial" panose="020B0604020202020204" pitchFamily="34" charset="0"/>
              </a:rPr>
              <a:t>, </a:t>
            </a:r>
            <a:r>
              <a:rPr lang="en-US" sz="600" i="1" dirty="0">
                <a:latin typeface="Arial" panose="020B0604020202020204" pitchFamily="34" charset="0"/>
                <a:cs typeface="Arial" panose="020B0604020202020204" pitchFamily="34" charset="0"/>
              </a:rPr>
              <a:t>13</a:t>
            </a:r>
            <a:r>
              <a:rPr lang="en-US" sz="600" dirty="0">
                <a:latin typeface="Arial" panose="020B0604020202020204" pitchFamily="34" charset="0"/>
                <a:cs typeface="Arial" panose="020B0604020202020204" pitchFamily="34" charset="0"/>
              </a:rPr>
              <a:t>, p.e83453. Available </a:t>
            </a:r>
            <a:r>
              <a:rPr lang="en-US" sz="600" dirty="0" err="1">
                <a:latin typeface="Arial" panose="020B0604020202020204" pitchFamily="34" charset="0"/>
                <a:cs typeface="Arial" panose="020B0604020202020204" pitchFamily="34" charset="0"/>
              </a:rPr>
              <a:t>at:</a:t>
            </a:r>
            <a:r>
              <a:rPr lang="en-US" sz="600" u="sng" dirty="0" err="1">
                <a:latin typeface="Arial" panose="020B0604020202020204" pitchFamily="34" charset="0"/>
                <a:cs typeface="Arial" panose="020B0604020202020204" pitchFamily="34" charset="0"/>
                <a:hlinkClick r:id="rId17"/>
              </a:rPr>
              <a:t>https</a:t>
            </a:r>
            <a:r>
              <a:rPr lang="en-US" sz="600" u="sng" dirty="0">
                <a:latin typeface="Arial" panose="020B0604020202020204" pitchFamily="34" charset="0"/>
                <a:cs typeface="Arial" panose="020B0604020202020204" pitchFamily="34" charset="0"/>
                <a:hlinkClick r:id="rId17"/>
              </a:rPr>
              <a:t>://pdfs.semanticscholar.org/1e83/3ba47daa4af86dc105cd44391f729f035c1b.pdf</a:t>
            </a:r>
            <a:endParaRPr lang="en-US" sz="600" dirty="0">
              <a:latin typeface="Arial" panose="020B0604020202020204" pitchFamily="34" charset="0"/>
              <a:cs typeface="Arial" panose="020B0604020202020204" pitchFamily="34" charset="0"/>
            </a:endParaRPr>
          </a:p>
          <a:p>
            <a:pPr algn="just"/>
            <a:r>
              <a:rPr lang="en-US" sz="600" dirty="0">
                <a:latin typeface="Arial" panose="020B0604020202020204" pitchFamily="34" charset="0"/>
                <a:cs typeface="Arial" panose="020B0604020202020204" pitchFamily="34" charset="0"/>
              </a:rPr>
              <a:t>Leeway Hertz, (2026), AI in telemedicine: Use cases, technologies, implementation and development, Available </a:t>
            </a:r>
            <a:r>
              <a:rPr lang="en-US" sz="600" dirty="0" err="1">
                <a:latin typeface="Arial" panose="020B0604020202020204" pitchFamily="34" charset="0"/>
                <a:cs typeface="Arial" panose="020B0604020202020204" pitchFamily="34" charset="0"/>
              </a:rPr>
              <a:t>at:</a:t>
            </a:r>
            <a:r>
              <a:rPr lang="en-US" sz="600" u="sng" dirty="0" err="1">
                <a:latin typeface="Arial" panose="020B0604020202020204" pitchFamily="34" charset="0"/>
                <a:cs typeface="Arial" panose="020B0604020202020204" pitchFamily="34" charset="0"/>
                <a:hlinkClick r:id="rId18"/>
              </a:rPr>
              <a:t>https</a:t>
            </a:r>
            <a:r>
              <a:rPr lang="en-US" sz="600" u="sng" dirty="0">
                <a:latin typeface="Arial" panose="020B0604020202020204" pitchFamily="34" charset="0"/>
                <a:cs typeface="Arial" panose="020B0604020202020204" pitchFamily="34" charset="0"/>
                <a:hlinkClick r:id="rId18"/>
              </a:rPr>
              <a:t>://www.leewayhertz.com/ai-in-telemedicine/</a:t>
            </a:r>
            <a:endParaRPr lang="en-US" sz="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0503921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1800" b="1" dirty="0">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5118447" y="211015"/>
            <a:ext cx="6812715" cy="6488723"/>
          </a:xfrm>
        </p:spPr>
        <p:txBody>
          <a:bodyPr>
            <a:normAutofit fontScale="25000" lnSpcReduction="20000"/>
          </a:bodyPr>
          <a:lstStyle/>
          <a:p>
            <a:pPr algn="just"/>
            <a:r>
              <a:rPr lang="en-US" dirty="0">
                <a:latin typeface="Arial" panose="020B0604020202020204" pitchFamily="34" charset="0"/>
                <a:cs typeface="Arial" panose="020B0604020202020204" pitchFamily="34" charset="0"/>
              </a:rPr>
              <a:t>Luidold, C. and Jungbauer, C., (2024). Cybersecurity policy framework requirements for the establishment of highly interoperable and interconnected health data spaces. Frontiers in Medicine, 11, p.1379852. Available </a:t>
            </a:r>
            <a:r>
              <a:rPr lang="en-US" dirty="0" err="1">
                <a:latin typeface="Arial" panose="020B0604020202020204" pitchFamily="34" charset="0"/>
                <a:cs typeface="Arial" panose="020B0604020202020204" pitchFamily="34" charset="0"/>
              </a:rPr>
              <a:t>at:</a:t>
            </a:r>
            <a:r>
              <a:rPr lang="en-US" u="sng" dirty="0" err="1">
                <a:latin typeface="Arial" panose="020B0604020202020204" pitchFamily="34" charset="0"/>
                <a:cs typeface="Arial" panose="020B0604020202020204" pitchFamily="34" charset="0"/>
                <a:hlinkClick r:id="rId2"/>
              </a:rPr>
              <a:t>https</a:t>
            </a:r>
            <a:r>
              <a:rPr lang="en-US" u="sng" dirty="0">
                <a:latin typeface="Arial" panose="020B0604020202020204" pitchFamily="34" charset="0"/>
                <a:cs typeface="Arial" panose="020B0604020202020204" pitchFamily="34" charset="0"/>
                <a:hlinkClick r:id="rId2"/>
              </a:rPr>
              <a:t>://www.frontiersin.org/journals/medicine/articles/10.3389/fmed.2024.1379852/pdf</a:t>
            </a:r>
            <a:endParaRPr lang="en-US" dirty="0">
              <a:latin typeface="Arial" panose="020B0604020202020204" pitchFamily="34" charset="0"/>
              <a:cs typeface="Arial" panose="020B0604020202020204" pitchFamily="34" charset="0"/>
            </a:endParaRPr>
          </a:p>
          <a:p>
            <a:pPr algn="just"/>
            <a:r>
              <a:rPr lang="en-US" dirty="0" err="1">
                <a:latin typeface="Arial" panose="020B0604020202020204" pitchFamily="34" charset="0"/>
                <a:cs typeface="Arial" panose="020B0604020202020204" pitchFamily="34" charset="0"/>
              </a:rPr>
              <a:t>Maleki,J</a:t>
            </a:r>
            <a:r>
              <a:rPr lang="en-US" dirty="0">
                <a:latin typeface="Arial" panose="020B0604020202020204" pitchFamily="34" charset="0"/>
                <a:cs typeface="Arial" panose="020B0604020202020204" pitchFamily="34" charset="0"/>
              </a:rPr>
              <a:t>., (2023), Workforce Development Programs, </a:t>
            </a:r>
            <a:r>
              <a:rPr lang="en-US" i="1" dirty="0" err="1">
                <a:latin typeface="Arial" panose="020B0604020202020204" pitchFamily="34" charset="0"/>
                <a:cs typeface="Arial" panose="020B0604020202020204" pitchFamily="34" charset="0"/>
              </a:rPr>
              <a:t>CTI</a:t>
            </a:r>
            <a:r>
              <a:rPr lang="en-US" dirty="0" err="1">
                <a:latin typeface="Arial" panose="020B0604020202020204" pitchFamily="34" charset="0"/>
                <a:cs typeface="Arial" panose="020B0604020202020204" pitchFamily="34" charset="0"/>
              </a:rPr>
              <a:t>,Available</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at:</a:t>
            </a:r>
            <a:r>
              <a:rPr lang="en-US" u="sng" dirty="0" err="1">
                <a:latin typeface="Arial" panose="020B0604020202020204" pitchFamily="34" charset="0"/>
                <a:cs typeface="Arial" panose="020B0604020202020204" pitchFamily="34" charset="0"/>
                <a:hlinkClick r:id="rId3"/>
              </a:rPr>
              <a:t>https</a:t>
            </a:r>
            <a:r>
              <a:rPr lang="en-US" u="sng" dirty="0">
                <a:latin typeface="Arial" panose="020B0604020202020204" pitchFamily="34" charset="0"/>
                <a:cs typeface="Arial" panose="020B0604020202020204" pitchFamily="34" charset="0"/>
                <a:hlinkClick r:id="rId3"/>
              </a:rPr>
              <a:t>://www.ctienviro.com/workforce-development-programs599d03e0</a:t>
            </a:r>
            <a:endParaRPr lang="en-US" dirty="0">
              <a:latin typeface="Arial" panose="020B0604020202020204" pitchFamily="34" charset="0"/>
              <a:cs typeface="Arial" panose="020B0604020202020204" pitchFamily="34" charset="0"/>
            </a:endParaRPr>
          </a:p>
          <a:p>
            <a:pPr algn="just"/>
            <a:r>
              <a:rPr lang="en-US" dirty="0" err="1">
                <a:latin typeface="Arial" panose="020B0604020202020204" pitchFamily="34" charset="0"/>
                <a:cs typeface="Arial" panose="020B0604020202020204" pitchFamily="34" charset="0"/>
              </a:rPr>
              <a:t>Marzban</a:t>
            </a:r>
            <a:r>
              <a:rPr lang="en-US" dirty="0">
                <a:latin typeface="Arial" panose="020B0604020202020204" pitchFamily="34" charset="0"/>
                <a:cs typeface="Arial" panose="020B0604020202020204" pitchFamily="34" charset="0"/>
              </a:rPr>
              <a:t>, S., </a:t>
            </a:r>
            <a:r>
              <a:rPr lang="en-US" dirty="0" err="1">
                <a:latin typeface="Arial" panose="020B0604020202020204" pitchFamily="34" charset="0"/>
                <a:cs typeface="Arial" panose="020B0604020202020204" pitchFamily="34" charset="0"/>
              </a:rPr>
              <a:t>Najafi</a:t>
            </a:r>
            <a:r>
              <a:rPr lang="en-US" dirty="0">
                <a:latin typeface="Arial" panose="020B0604020202020204" pitchFamily="34" charset="0"/>
                <a:cs typeface="Arial" panose="020B0604020202020204" pitchFamily="34" charset="0"/>
              </a:rPr>
              <a:t>, M., </a:t>
            </a:r>
            <a:r>
              <a:rPr lang="en-US" dirty="0" err="1">
                <a:latin typeface="Arial" panose="020B0604020202020204" pitchFamily="34" charset="0"/>
                <a:cs typeface="Arial" panose="020B0604020202020204" pitchFamily="34" charset="0"/>
              </a:rPr>
              <a:t>Agolli</a:t>
            </a:r>
            <a:r>
              <a:rPr lang="en-US" dirty="0">
                <a:latin typeface="Arial" panose="020B0604020202020204" pitchFamily="34" charset="0"/>
                <a:cs typeface="Arial" panose="020B0604020202020204" pitchFamily="34" charset="0"/>
              </a:rPr>
              <a:t>, A. and Ashrafi, E., (2022). Impact of patient engagement on healthcare quality: a scoping review. Journal of patient experience, 9, p.23743735221125439. Available </a:t>
            </a:r>
            <a:r>
              <a:rPr lang="en-US" dirty="0" err="1">
                <a:latin typeface="Arial" panose="020B0604020202020204" pitchFamily="34" charset="0"/>
                <a:cs typeface="Arial" panose="020B0604020202020204" pitchFamily="34" charset="0"/>
              </a:rPr>
              <a:t>at:</a:t>
            </a:r>
            <a:r>
              <a:rPr lang="en-US" u="sng" dirty="0" err="1">
                <a:latin typeface="Arial" panose="020B0604020202020204" pitchFamily="34" charset="0"/>
                <a:cs typeface="Arial" panose="020B0604020202020204" pitchFamily="34" charset="0"/>
                <a:hlinkClick r:id="rId4"/>
              </a:rPr>
              <a:t>https</a:t>
            </a:r>
            <a:r>
              <a:rPr lang="en-US" u="sng" dirty="0">
                <a:latin typeface="Arial" panose="020B0604020202020204" pitchFamily="34" charset="0"/>
                <a:cs typeface="Arial" panose="020B0604020202020204" pitchFamily="34" charset="0"/>
                <a:hlinkClick r:id="rId4"/>
              </a:rPr>
              <a:t>://journals.sagepub.com/</a:t>
            </a:r>
            <a:r>
              <a:rPr lang="en-US" u="sng" dirty="0" err="1">
                <a:latin typeface="Arial" panose="020B0604020202020204" pitchFamily="34" charset="0"/>
                <a:cs typeface="Arial" panose="020B0604020202020204" pitchFamily="34" charset="0"/>
                <a:hlinkClick r:id="rId4"/>
              </a:rPr>
              <a:t>doi</a:t>
            </a:r>
            <a:r>
              <a:rPr lang="en-US" u="sng" dirty="0">
                <a:latin typeface="Arial" panose="020B0604020202020204" pitchFamily="34" charset="0"/>
                <a:cs typeface="Arial" panose="020B0604020202020204" pitchFamily="34" charset="0"/>
                <a:hlinkClick r:id="rId4"/>
              </a:rPr>
              <a:t>/pdf/10.1177/23743735221125439</a:t>
            </a:r>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Mbanugo, O.J., (2025). AI-enhanced telemedicine: A common-sense approach to chronic disease management and a tool to bridging the gap in healthcare disparities. Department of Healthcare Management &amp; Informatics, Coles College of Business, Kennesaw State University, Georgia, USA. Available </a:t>
            </a:r>
            <a:r>
              <a:rPr lang="en-US" dirty="0" err="1">
                <a:latin typeface="Arial" panose="020B0604020202020204" pitchFamily="34" charset="0"/>
                <a:cs typeface="Arial" panose="020B0604020202020204" pitchFamily="34" charset="0"/>
              </a:rPr>
              <a:t>at:</a:t>
            </a:r>
            <a:r>
              <a:rPr lang="en-US" u="sng" dirty="0" err="1">
                <a:latin typeface="Arial" panose="020B0604020202020204" pitchFamily="34" charset="0"/>
                <a:cs typeface="Arial" panose="020B0604020202020204" pitchFamily="34" charset="0"/>
                <a:hlinkClick r:id="rId5"/>
              </a:rPr>
              <a:t>https</a:t>
            </a:r>
            <a:r>
              <a:rPr lang="en-US" u="sng" dirty="0">
                <a:latin typeface="Arial" panose="020B0604020202020204" pitchFamily="34" charset="0"/>
                <a:cs typeface="Arial" panose="020B0604020202020204" pitchFamily="34" charset="0"/>
                <a:hlinkClick r:id="rId5"/>
              </a:rPr>
              <a:t>://www.researchgate.net/profile/Olu-Mbanugo/publication/389262394_AI-Enhanced_Telemedicine_A_Common-Sense_Approach_to_Chronic_Disease_Management_and_a_Tool_to_Bridging_the_Gap_in_Healthcare_Disparities/links/67bb29caf5cb8f70d5bd5c07/AI-Enhanced-Telemedicine-A-Common-Sense-Approach-to-Chronic-Disease-Management-and-a-Tool-to-Bridging-the-Gap-in-Healthcare-Disparities.pdf</a:t>
            </a:r>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MDPI, (2026), A Comprehensive Survey of Cybersecurity Threats and Data Privacy Issues in Healthcare Systems, Available </a:t>
            </a:r>
            <a:r>
              <a:rPr lang="en-US" dirty="0" err="1">
                <a:latin typeface="Arial" panose="020B0604020202020204" pitchFamily="34" charset="0"/>
                <a:cs typeface="Arial" panose="020B0604020202020204" pitchFamily="34" charset="0"/>
              </a:rPr>
              <a:t>at:</a:t>
            </a:r>
            <a:r>
              <a:rPr lang="en-US" u="sng" dirty="0" err="1">
                <a:latin typeface="Arial" panose="020B0604020202020204" pitchFamily="34" charset="0"/>
                <a:cs typeface="Arial" panose="020B0604020202020204" pitchFamily="34" charset="0"/>
                <a:hlinkClick r:id="rId6"/>
              </a:rPr>
              <a:t>https</a:t>
            </a:r>
            <a:r>
              <a:rPr lang="en-US" u="sng" dirty="0">
                <a:latin typeface="Arial" panose="020B0604020202020204" pitchFamily="34" charset="0"/>
                <a:cs typeface="Arial" panose="020B0604020202020204" pitchFamily="34" charset="0"/>
                <a:hlinkClick r:id="rId6"/>
              </a:rPr>
              <a:t>://www.mdpi.com/2076-3417/16/3/1511</a:t>
            </a:r>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MDPI, (2026), AI and Computing Horizons: Cloud and Edge in the Modern Era, Available at: </a:t>
            </a:r>
            <a:r>
              <a:rPr lang="en-US" u="sng" dirty="0">
                <a:latin typeface="Arial" panose="020B0604020202020204" pitchFamily="34" charset="0"/>
                <a:cs typeface="Arial" panose="020B0604020202020204" pitchFamily="34" charset="0"/>
                <a:hlinkClick r:id="rId7"/>
              </a:rPr>
              <a:t>https://www.mdpi.com/2224-2708/13/4/44</a:t>
            </a:r>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MDPI, (2026), Postpartum Depression Epidemiology, Risk Factors, Diagnosis, and Management: An Appraisal of the Current Knowledge and Future Perspectives, Available </a:t>
            </a:r>
            <a:r>
              <a:rPr lang="en-US" dirty="0" err="1">
                <a:latin typeface="Arial" panose="020B0604020202020204" pitchFamily="34" charset="0"/>
                <a:cs typeface="Arial" panose="020B0604020202020204" pitchFamily="34" charset="0"/>
              </a:rPr>
              <a:t>at:</a:t>
            </a:r>
            <a:r>
              <a:rPr lang="en-US" u="sng" dirty="0" err="1">
                <a:latin typeface="Arial" panose="020B0604020202020204" pitchFamily="34" charset="0"/>
                <a:cs typeface="Arial" panose="020B0604020202020204" pitchFamily="34" charset="0"/>
                <a:hlinkClick r:id="rId8"/>
              </a:rPr>
              <a:t>https</a:t>
            </a:r>
            <a:r>
              <a:rPr lang="en-US" u="sng" dirty="0">
                <a:latin typeface="Arial" panose="020B0604020202020204" pitchFamily="34" charset="0"/>
                <a:cs typeface="Arial" panose="020B0604020202020204" pitchFamily="34" charset="0"/>
                <a:hlinkClick r:id="rId8"/>
              </a:rPr>
              <a:t>://www.mdpi.com/2077-0383/14/7/2418</a:t>
            </a:r>
            <a:endParaRPr lang="en-US" dirty="0">
              <a:latin typeface="Arial" panose="020B0604020202020204" pitchFamily="34" charset="0"/>
              <a:cs typeface="Arial" panose="020B0604020202020204" pitchFamily="34" charset="0"/>
            </a:endParaRPr>
          </a:p>
          <a:p>
            <a:pPr algn="just"/>
            <a:r>
              <a:rPr lang="en-US" dirty="0" err="1">
                <a:latin typeface="Arial" panose="020B0604020202020204" pitchFamily="34" charset="0"/>
                <a:cs typeface="Arial" panose="020B0604020202020204" pitchFamily="34" charset="0"/>
              </a:rPr>
              <a:t>Molineux,A</a:t>
            </a:r>
            <a:r>
              <a:rPr lang="en-US" dirty="0">
                <a:latin typeface="Arial" panose="020B0604020202020204" pitchFamily="34" charset="0"/>
                <a:cs typeface="Arial" panose="020B0604020202020204" pitchFamily="34" charset="0"/>
              </a:rPr>
              <a:t>., (2026), What is Telehealth?, Available </a:t>
            </a:r>
            <a:r>
              <a:rPr lang="en-US" dirty="0" err="1">
                <a:latin typeface="Arial" panose="020B0604020202020204" pitchFamily="34" charset="0"/>
                <a:cs typeface="Arial" panose="020B0604020202020204" pitchFamily="34" charset="0"/>
              </a:rPr>
              <a:t>at:</a:t>
            </a:r>
            <a:r>
              <a:rPr lang="en-US" u="sng" dirty="0" err="1">
                <a:latin typeface="Arial" panose="020B0604020202020204" pitchFamily="34" charset="0"/>
                <a:cs typeface="Arial" panose="020B0604020202020204" pitchFamily="34" charset="0"/>
                <a:hlinkClick r:id="rId9"/>
              </a:rPr>
              <a:t>https</a:t>
            </a:r>
            <a:r>
              <a:rPr lang="en-US" u="sng" dirty="0">
                <a:latin typeface="Arial" panose="020B0604020202020204" pitchFamily="34" charset="0"/>
                <a:cs typeface="Arial" panose="020B0604020202020204" pitchFamily="34" charset="0"/>
                <a:hlinkClick r:id="rId9"/>
              </a:rPr>
              <a:t>://www.news-medical.net/health/What-is-Telehealth.aspx</a:t>
            </a:r>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Monaci, M., </a:t>
            </a:r>
            <a:r>
              <a:rPr lang="en-US" dirty="0" err="1">
                <a:latin typeface="Arial" panose="020B0604020202020204" pitchFamily="34" charset="0"/>
                <a:cs typeface="Arial" panose="020B0604020202020204" pitchFamily="34" charset="0"/>
              </a:rPr>
              <a:t>Javaher</a:t>
            </a:r>
            <a:r>
              <a:rPr lang="en-US" dirty="0">
                <a:latin typeface="Arial" panose="020B0604020202020204" pitchFamily="34" charset="0"/>
                <a:cs typeface="Arial" panose="020B0604020202020204" pitchFamily="34" charset="0"/>
              </a:rPr>
              <a:t>, S. and </a:t>
            </a:r>
            <a:r>
              <a:rPr lang="en-US" dirty="0" err="1">
                <a:latin typeface="Arial" panose="020B0604020202020204" pitchFamily="34" charset="0"/>
                <a:cs typeface="Arial" panose="020B0604020202020204" pitchFamily="34" charset="0"/>
              </a:rPr>
              <a:t>Barello</a:t>
            </a:r>
            <a:r>
              <a:rPr lang="en-US" dirty="0">
                <a:latin typeface="Arial" panose="020B0604020202020204" pitchFamily="34" charset="0"/>
                <a:cs typeface="Arial" panose="020B0604020202020204" pitchFamily="34" charset="0"/>
              </a:rPr>
              <a:t>, S., (2025), October. Open Notes in Mental Health: A Scoping Review of Stakeholder Experiences and Implications for Clinical Practice. In Healthcare (Vol. 13, No. 21, p. 2777). Available at: </a:t>
            </a:r>
            <a:r>
              <a:rPr lang="en-US" u="sng" dirty="0">
                <a:latin typeface="Arial" panose="020B0604020202020204" pitchFamily="34" charset="0"/>
                <a:cs typeface="Arial" panose="020B0604020202020204" pitchFamily="34" charset="0"/>
                <a:hlinkClick r:id="rId10"/>
              </a:rPr>
              <a:t>https://pmc.ncbi.nlm.nih.gov/articles/PMC12607305/</a:t>
            </a:r>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Moore, (2026), What Is the Theoretical Domains Framework (TDF)?, Available </a:t>
            </a:r>
            <a:r>
              <a:rPr lang="en-US" dirty="0" err="1">
                <a:latin typeface="Arial" panose="020B0604020202020204" pitchFamily="34" charset="0"/>
                <a:cs typeface="Arial" panose="020B0604020202020204" pitchFamily="34" charset="0"/>
              </a:rPr>
              <a:t>at:</a:t>
            </a:r>
            <a:r>
              <a:rPr lang="en-US" u="sng" dirty="0" err="1">
                <a:latin typeface="Arial" panose="020B0604020202020204" pitchFamily="34" charset="0"/>
                <a:cs typeface="Arial" panose="020B0604020202020204" pitchFamily="34" charset="0"/>
                <a:hlinkClick r:id="rId11"/>
              </a:rPr>
              <a:t>https</a:t>
            </a:r>
            <a:r>
              <a:rPr lang="en-US" u="sng" dirty="0">
                <a:latin typeface="Arial" panose="020B0604020202020204" pitchFamily="34" charset="0"/>
                <a:cs typeface="Arial" panose="020B0604020202020204" pitchFamily="34" charset="0"/>
                <a:hlinkClick r:id="rId11"/>
              </a:rPr>
              <a:t>://thecenterforimplementation.com/toolbox/what-is-the-theoretical-domains-framework</a:t>
            </a:r>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Morris, A.C., Ibrahim, Z., </a:t>
            </a:r>
            <a:r>
              <a:rPr lang="en-US" dirty="0" err="1">
                <a:latin typeface="Arial" panose="020B0604020202020204" pitchFamily="34" charset="0"/>
                <a:cs typeface="Arial" panose="020B0604020202020204" pitchFamily="34" charset="0"/>
              </a:rPr>
              <a:t>Moghraby</a:t>
            </a:r>
            <a:r>
              <a:rPr lang="en-US" dirty="0">
                <a:latin typeface="Arial" panose="020B0604020202020204" pitchFamily="34" charset="0"/>
                <a:cs typeface="Arial" panose="020B0604020202020204" pitchFamily="34" charset="0"/>
              </a:rPr>
              <a:t>, O.S., </a:t>
            </a:r>
            <a:r>
              <a:rPr lang="en-US" dirty="0" err="1">
                <a:latin typeface="Arial" panose="020B0604020202020204" pitchFamily="34" charset="0"/>
                <a:cs typeface="Arial" panose="020B0604020202020204" pitchFamily="34" charset="0"/>
              </a:rPr>
              <a:t>Stringaris</a:t>
            </a:r>
            <a:r>
              <a:rPr lang="en-US" dirty="0">
                <a:latin typeface="Arial" panose="020B0604020202020204" pitchFamily="34" charset="0"/>
                <a:cs typeface="Arial" panose="020B0604020202020204" pitchFamily="34" charset="0"/>
              </a:rPr>
              <a:t>, A., Grant, I.M., </a:t>
            </a:r>
            <a:r>
              <a:rPr lang="en-US" dirty="0" err="1">
                <a:latin typeface="Arial" panose="020B0604020202020204" pitchFamily="34" charset="0"/>
                <a:cs typeface="Arial" panose="020B0604020202020204" pitchFamily="34" charset="0"/>
              </a:rPr>
              <a:t>Zalewski</a:t>
            </a:r>
            <a:r>
              <a:rPr lang="en-US" dirty="0">
                <a:latin typeface="Arial" panose="020B0604020202020204" pitchFamily="34" charset="0"/>
                <a:cs typeface="Arial" panose="020B0604020202020204" pitchFamily="34" charset="0"/>
              </a:rPr>
              <a:t>, L., McClellan, S., Moriarty, G., </a:t>
            </a:r>
            <a:r>
              <a:rPr lang="en-US" dirty="0" err="1">
                <a:latin typeface="Arial" panose="020B0604020202020204" pitchFamily="34" charset="0"/>
                <a:cs typeface="Arial" panose="020B0604020202020204" pitchFamily="34" charset="0"/>
              </a:rPr>
              <a:t>Simonoff</a:t>
            </a:r>
            <a:r>
              <a:rPr lang="en-US" dirty="0">
                <a:latin typeface="Arial" panose="020B0604020202020204" pitchFamily="34" charset="0"/>
                <a:cs typeface="Arial" panose="020B0604020202020204" pitchFamily="34" charset="0"/>
              </a:rPr>
              <a:t>, E., Dobson, R.J. and Downs, J., (2023). Moving from development to implementation of digital innovations within the NHS: </a:t>
            </a:r>
            <a:r>
              <a:rPr lang="en-US" dirty="0" err="1">
                <a:latin typeface="Arial" panose="020B0604020202020204" pitchFamily="34" charset="0"/>
                <a:cs typeface="Arial" panose="020B0604020202020204" pitchFamily="34" charset="0"/>
              </a:rPr>
              <a:t>myHealthE</a:t>
            </a:r>
            <a:r>
              <a:rPr lang="en-US" dirty="0">
                <a:latin typeface="Arial" panose="020B0604020202020204" pitchFamily="34" charset="0"/>
                <a:cs typeface="Arial" panose="020B0604020202020204" pitchFamily="34" charset="0"/>
              </a:rPr>
              <a:t>, a remote monitoring system for tracking patient outcomes in child and adolescent mental health services. Digital Health, 9, p.20552076231211551. Available </a:t>
            </a:r>
            <a:r>
              <a:rPr lang="en-US" dirty="0" err="1">
                <a:latin typeface="Arial" panose="020B0604020202020204" pitchFamily="34" charset="0"/>
                <a:cs typeface="Arial" panose="020B0604020202020204" pitchFamily="34" charset="0"/>
              </a:rPr>
              <a:t>at:</a:t>
            </a:r>
            <a:r>
              <a:rPr lang="en-US" u="sng" dirty="0" err="1">
                <a:latin typeface="Arial" panose="020B0604020202020204" pitchFamily="34" charset="0"/>
                <a:cs typeface="Arial" panose="020B0604020202020204" pitchFamily="34" charset="0"/>
                <a:hlinkClick r:id="rId12"/>
              </a:rPr>
              <a:t>https</a:t>
            </a:r>
            <a:r>
              <a:rPr lang="en-US" u="sng" dirty="0">
                <a:latin typeface="Arial" panose="020B0604020202020204" pitchFamily="34" charset="0"/>
                <a:cs typeface="Arial" panose="020B0604020202020204" pitchFamily="34" charset="0"/>
                <a:hlinkClick r:id="rId12"/>
              </a:rPr>
              <a:t>://journals.sagepub.com/</a:t>
            </a:r>
            <a:r>
              <a:rPr lang="en-US" u="sng" dirty="0" err="1">
                <a:latin typeface="Arial" panose="020B0604020202020204" pitchFamily="34" charset="0"/>
                <a:cs typeface="Arial" panose="020B0604020202020204" pitchFamily="34" charset="0"/>
                <a:hlinkClick r:id="rId12"/>
              </a:rPr>
              <a:t>doi</a:t>
            </a:r>
            <a:r>
              <a:rPr lang="en-US" u="sng" dirty="0">
                <a:latin typeface="Arial" panose="020B0604020202020204" pitchFamily="34" charset="0"/>
                <a:cs typeface="Arial" panose="020B0604020202020204" pitchFamily="34" charset="0"/>
                <a:hlinkClick r:id="rId12"/>
              </a:rPr>
              <a:t>/pdf/10.1177/20552076231211551</a:t>
            </a:r>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NHE, (2025), </a:t>
            </a:r>
            <a:r>
              <a:rPr lang="en-US" i="1" dirty="0">
                <a:latin typeface="Arial" panose="020B0604020202020204" pitchFamily="34" charset="0"/>
                <a:cs typeface="Arial" panose="020B0604020202020204" pitchFamily="34" charset="0"/>
              </a:rPr>
              <a:t>AI improving efficiency and patient care,</a:t>
            </a:r>
            <a:r>
              <a:rPr lang="en-US" dirty="0">
                <a:latin typeface="Arial" panose="020B0604020202020204" pitchFamily="34" charset="0"/>
                <a:cs typeface="Arial" panose="020B0604020202020204" pitchFamily="34" charset="0"/>
              </a:rPr>
              <a:t> Available </a:t>
            </a:r>
            <a:r>
              <a:rPr lang="en-US" dirty="0" err="1">
                <a:latin typeface="Arial" panose="020B0604020202020204" pitchFamily="34" charset="0"/>
                <a:cs typeface="Arial" panose="020B0604020202020204" pitchFamily="34" charset="0"/>
              </a:rPr>
              <a:t>at:</a:t>
            </a:r>
            <a:r>
              <a:rPr lang="en-US" u="sng" dirty="0" err="1">
                <a:latin typeface="Arial" panose="020B0604020202020204" pitchFamily="34" charset="0"/>
                <a:cs typeface="Arial" panose="020B0604020202020204" pitchFamily="34" charset="0"/>
                <a:hlinkClick r:id="rId13"/>
              </a:rPr>
              <a:t>https</a:t>
            </a:r>
            <a:r>
              <a:rPr lang="en-US" u="sng" dirty="0">
                <a:latin typeface="Arial" panose="020B0604020202020204" pitchFamily="34" charset="0"/>
                <a:cs typeface="Arial" panose="020B0604020202020204" pitchFamily="34" charset="0"/>
                <a:hlinkClick r:id="rId13"/>
              </a:rPr>
              <a:t>://www.nationalhealthexecutive.com/articles/ai-improving-efficiency-and-patient-care</a:t>
            </a:r>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NHS England, 2023, A national framework for NHS – action on inclusion health, Available </a:t>
            </a:r>
            <a:r>
              <a:rPr lang="en-US" dirty="0" err="1">
                <a:latin typeface="Arial" panose="020B0604020202020204" pitchFamily="34" charset="0"/>
                <a:cs typeface="Arial" panose="020B0604020202020204" pitchFamily="34" charset="0"/>
              </a:rPr>
              <a:t>at:</a:t>
            </a:r>
            <a:r>
              <a:rPr lang="en-US" u="sng" dirty="0" err="1">
                <a:latin typeface="Arial" panose="020B0604020202020204" pitchFamily="34" charset="0"/>
                <a:cs typeface="Arial" panose="020B0604020202020204" pitchFamily="34" charset="0"/>
                <a:hlinkClick r:id="rId14"/>
              </a:rPr>
              <a:t>https</a:t>
            </a:r>
            <a:r>
              <a:rPr lang="en-US" u="sng" dirty="0">
                <a:latin typeface="Arial" panose="020B0604020202020204" pitchFamily="34" charset="0"/>
                <a:cs typeface="Arial" panose="020B0604020202020204" pitchFamily="34" charset="0"/>
                <a:hlinkClick r:id="rId14"/>
              </a:rPr>
              <a:t>://www.england.nhs.uk/long-read/a-national-framework-for-nhs-action-on-inclusion-health/</a:t>
            </a:r>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NHS. (2024). Perinatal mental health. Available at: </a:t>
            </a:r>
            <a:r>
              <a:rPr lang="en-US" u="sng" dirty="0">
                <a:latin typeface="Arial" panose="020B0604020202020204" pitchFamily="34" charset="0"/>
                <a:cs typeface="Arial" panose="020B0604020202020204" pitchFamily="34" charset="0"/>
                <a:hlinkClick r:id="rId15"/>
              </a:rPr>
              <a:t>https://www.england.nhs.uk/mental-health/perinatal</a:t>
            </a:r>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NICE. (2026). Perinatal mental health. Available at: </a:t>
            </a:r>
            <a:r>
              <a:rPr lang="en-US" u="sng" dirty="0">
                <a:latin typeface="Arial" panose="020B0604020202020204" pitchFamily="34" charset="0"/>
                <a:cs typeface="Arial" panose="020B0604020202020204" pitchFamily="34" charset="0"/>
                <a:hlinkClick r:id="rId16"/>
              </a:rPr>
              <a:t>https://stpsupport.nice.org.uk/perinatal-mental-health/index.html</a:t>
            </a:r>
            <a:endParaRPr lang="en-US" dirty="0">
              <a:latin typeface="Arial" panose="020B0604020202020204" pitchFamily="34" charset="0"/>
              <a:cs typeface="Arial" panose="020B0604020202020204" pitchFamily="34" charset="0"/>
            </a:endParaRPr>
          </a:p>
          <a:p>
            <a:pPr algn="just"/>
            <a:r>
              <a:rPr lang="en-US" dirty="0" err="1">
                <a:latin typeface="Arial" panose="020B0604020202020204" pitchFamily="34" charset="0"/>
                <a:cs typeface="Arial" panose="020B0604020202020204" pitchFamily="34" charset="0"/>
              </a:rPr>
              <a:t>Nicolaou</a:t>
            </a:r>
            <a:r>
              <a:rPr lang="en-US" dirty="0">
                <a:latin typeface="Arial" panose="020B0604020202020204" pitchFamily="34" charset="0"/>
                <a:cs typeface="Arial" panose="020B0604020202020204" pitchFamily="34" charset="0"/>
              </a:rPr>
              <a:t>, M., Shields-Zeeman, L.S., van der </a:t>
            </a:r>
            <a:r>
              <a:rPr lang="en-US" dirty="0" err="1">
                <a:latin typeface="Arial" panose="020B0604020202020204" pitchFamily="34" charset="0"/>
                <a:cs typeface="Arial" panose="020B0604020202020204" pitchFamily="34" charset="0"/>
              </a:rPr>
              <a:t>Wal</a:t>
            </a:r>
            <a:r>
              <a:rPr lang="en-US" dirty="0">
                <a:latin typeface="Arial" panose="020B0604020202020204" pitchFamily="34" charset="0"/>
                <a:cs typeface="Arial" panose="020B0604020202020204" pitchFamily="34" charset="0"/>
              </a:rPr>
              <a:t>, J.M. and </a:t>
            </a:r>
            <a:r>
              <a:rPr lang="en-US" dirty="0" err="1">
                <a:latin typeface="Arial" panose="020B0604020202020204" pitchFamily="34" charset="0"/>
                <a:cs typeface="Arial" panose="020B0604020202020204" pitchFamily="34" charset="0"/>
              </a:rPr>
              <a:t>Stronks</a:t>
            </a:r>
            <a:r>
              <a:rPr lang="en-US" dirty="0">
                <a:latin typeface="Arial" panose="020B0604020202020204" pitchFamily="34" charset="0"/>
                <a:cs typeface="Arial" panose="020B0604020202020204" pitchFamily="34" charset="0"/>
              </a:rPr>
              <a:t>, K., (2025). Preventing depression in high-income countries—A systematic review of studies evaluating change in social determinants. </a:t>
            </a:r>
            <a:r>
              <a:rPr lang="en-US" dirty="0" err="1">
                <a:latin typeface="Arial" panose="020B0604020202020204" pitchFamily="34" charset="0"/>
                <a:cs typeface="Arial" panose="020B0604020202020204" pitchFamily="34" charset="0"/>
              </a:rPr>
              <a:t>Plos</a:t>
            </a:r>
            <a:r>
              <a:rPr lang="en-US" dirty="0">
                <a:latin typeface="Arial" panose="020B0604020202020204" pitchFamily="34" charset="0"/>
                <a:cs typeface="Arial" panose="020B0604020202020204" pitchFamily="34" charset="0"/>
              </a:rPr>
              <a:t> one, 20(5), p.e0323378. </a:t>
            </a:r>
            <a:r>
              <a:rPr lang="en-US" u="sng" dirty="0">
                <a:latin typeface="Arial" panose="020B0604020202020204" pitchFamily="34" charset="0"/>
                <a:cs typeface="Arial" panose="020B0604020202020204" pitchFamily="34" charset="0"/>
                <a:hlinkClick r:id="rId17"/>
              </a:rPr>
              <a:t>https://journals.plos.org/plosone/article/file?id=10.1371/journal.pone.0323378&amp;type=printable</a:t>
            </a:r>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Nunnelley, S., (2025). Mindful of Machines: Mental Health AI, Rights, and the Role for Law. Available </a:t>
            </a:r>
            <a:r>
              <a:rPr lang="en-US" dirty="0" err="1">
                <a:latin typeface="Arial" panose="020B0604020202020204" pitchFamily="34" charset="0"/>
                <a:cs typeface="Arial" panose="020B0604020202020204" pitchFamily="34" charset="0"/>
              </a:rPr>
              <a:t>at:</a:t>
            </a:r>
            <a:r>
              <a:rPr lang="en-US" u="sng" dirty="0" err="1">
                <a:latin typeface="Arial" panose="020B0604020202020204" pitchFamily="34" charset="0"/>
                <a:cs typeface="Arial" panose="020B0604020202020204" pitchFamily="34" charset="0"/>
                <a:hlinkClick r:id="rId18"/>
              </a:rPr>
              <a:t>https</a:t>
            </a:r>
            <a:r>
              <a:rPr lang="en-US" u="sng" dirty="0">
                <a:latin typeface="Arial" panose="020B0604020202020204" pitchFamily="34" charset="0"/>
                <a:cs typeface="Arial" panose="020B0604020202020204" pitchFamily="34" charset="0"/>
                <a:hlinkClick r:id="rId18"/>
              </a:rPr>
              <a:t>://d1wqtxts1xzle7.cloudfront.net/124803169/Mindful_of_machines-libre.pdf?1759167106=&amp;response-content-disposition=inline%3B+filename%3DMental_Health_AI_Rights_and_the_Role_for.pdf&amp;Expires=1785496120&amp;Signature=VPjpxGCJLTt0P778tb0FCCZXuVNNCJILE~zdxg15tNjW5XENSPx~LnH3rgHxeCCO0uMrIVClTjtKkGhbrYCJowEQ1z5I9KXJHBSg2Wo01~TST7PaAW~BmreptdbUzOeh1I7~V5ItQHCkw3IkqEp3M2E2yRhPMoJ-EKV4QEt3tBiN-CS8vwCiWqPzdk2okiOMeJHHiE0WLgRjUdTTFalTf0G2OJXJUBsFaVkKs-~Eie6PVNVP5PA~aprbUVMuKEbkTLX~D5YnN2uBEtNzQKdLuEwfa0oAwEReuJdubNkzM8nSqMepKYgGQ1baAoUtJ-9hiebeKproqQTKM6laHzucdg__&amp;Key-Pair-Id=APKAJLOHF5GGSLRBV4ZA</a:t>
            </a:r>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Nwankwo, E.I., </a:t>
            </a:r>
            <a:r>
              <a:rPr lang="en-US" dirty="0" err="1">
                <a:latin typeface="Arial" panose="020B0604020202020204" pitchFamily="34" charset="0"/>
                <a:cs typeface="Arial" panose="020B0604020202020204" pitchFamily="34" charset="0"/>
              </a:rPr>
              <a:t>Emeihe</a:t>
            </a:r>
            <a:r>
              <a:rPr lang="en-US" dirty="0">
                <a:latin typeface="Arial" panose="020B0604020202020204" pitchFamily="34" charset="0"/>
                <a:cs typeface="Arial" panose="020B0604020202020204" pitchFamily="34" charset="0"/>
              </a:rPr>
              <a:t>, E.V., </a:t>
            </a:r>
            <a:r>
              <a:rPr lang="en-US" dirty="0" err="1">
                <a:latin typeface="Arial" panose="020B0604020202020204" pitchFamily="34" charset="0"/>
                <a:cs typeface="Arial" panose="020B0604020202020204" pitchFamily="34" charset="0"/>
              </a:rPr>
              <a:t>Ajegbile</a:t>
            </a:r>
            <a:r>
              <a:rPr lang="en-US" dirty="0">
                <a:latin typeface="Arial" panose="020B0604020202020204" pitchFamily="34" charset="0"/>
                <a:cs typeface="Arial" panose="020B0604020202020204" pitchFamily="34" charset="0"/>
              </a:rPr>
              <a:t>, M.D., </a:t>
            </a:r>
            <a:r>
              <a:rPr lang="en-US" dirty="0" err="1">
                <a:latin typeface="Arial" panose="020B0604020202020204" pitchFamily="34" charset="0"/>
                <a:cs typeface="Arial" panose="020B0604020202020204" pitchFamily="34" charset="0"/>
              </a:rPr>
              <a:t>Olaboye</a:t>
            </a:r>
            <a:r>
              <a:rPr lang="en-US" dirty="0">
                <a:latin typeface="Arial" panose="020B0604020202020204" pitchFamily="34" charset="0"/>
                <a:cs typeface="Arial" panose="020B0604020202020204" pitchFamily="34" charset="0"/>
              </a:rPr>
              <a:t>, J.A. and </a:t>
            </a:r>
            <a:r>
              <a:rPr lang="en-US" dirty="0" err="1">
                <a:latin typeface="Arial" panose="020B0604020202020204" pitchFamily="34" charset="0"/>
                <a:cs typeface="Arial" panose="020B0604020202020204" pitchFamily="34" charset="0"/>
              </a:rPr>
              <a:t>Maha</a:t>
            </a:r>
            <a:r>
              <a:rPr lang="en-US" dirty="0">
                <a:latin typeface="Arial" panose="020B0604020202020204" pitchFamily="34" charset="0"/>
                <a:cs typeface="Arial" panose="020B0604020202020204" pitchFamily="34" charset="0"/>
              </a:rPr>
              <a:t>, C.C., (2024). Integrating telemedicine and AI to improve healthcare access in rural settings. International Journal of Life Science Research Archive, 7(1), pp.59-77. Available </a:t>
            </a:r>
            <a:r>
              <a:rPr lang="en-US" dirty="0" err="1">
                <a:latin typeface="Arial" panose="020B0604020202020204" pitchFamily="34" charset="0"/>
                <a:cs typeface="Arial" panose="020B0604020202020204" pitchFamily="34" charset="0"/>
              </a:rPr>
              <a:t>at:</a:t>
            </a:r>
            <a:r>
              <a:rPr lang="en-US" u="sng" dirty="0" err="1">
                <a:latin typeface="Arial" panose="020B0604020202020204" pitchFamily="34" charset="0"/>
                <a:cs typeface="Arial" panose="020B0604020202020204" pitchFamily="34" charset="0"/>
                <a:hlinkClick r:id="rId19"/>
              </a:rPr>
              <a:t>https</a:t>
            </a:r>
            <a:r>
              <a:rPr lang="en-US" u="sng" dirty="0">
                <a:latin typeface="Arial" panose="020B0604020202020204" pitchFamily="34" charset="0"/>
                <a:cs typeface="Arial" panose="020B0604020202020204" pitchFamily="34" charset="0"/>
                <a:hlinkClick r:id="rId19"/>
              </a:rPr>
              <a:t>://www.researchgate.net/profile/Chukwudi-Maha/publication/383177709_Telemedicine_and_AI_to_Improve_Healthcare_Access_in_Rural_Settings/links/66bfc33f145f4d35535fde64/Telemedicine-and-AI-to-Improve-Healthcare-Access-in-Rural-Settings.pdf</a:t>
            </a:r>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ONS. (2023). Childbearing for women born in different years, England and Wales: 2023. Available at: </a:t>
            </a:r>
            <a:r>
              <a:rPr lang="en-US" u="sng" dirty="0">
                <a:latin typeface="Arial" panose="020B0604020202020204" pitchFamily="34" charset="0"/>
                <a:cs typeface="Arial" panose="020B0604020202020204" pitchFamily="34" charset="0"/>
                <a:hlinkClick r:id="rId20"/>
              </a:rPr>
              <a:t>https://www.ons.gov.uk/peoplepopulationandcommunity/birthsdeathsandmarriages/conceptionandfertilityrates/bulletins/childbearingforwomenbornindifferentyearsenglandandwales/2023</a:t>
            </a:r>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PAS, (2017), Opportunity to raise awareness: new NICE guidelines, Available </a:t>
            </a:r>
            <a:r>
              <a:rPr lang="en-US" dirty="0" err="1">
                <a:latin typeface="Arial" panose="020B0604020202020204" pitchFamily="34" charset="0"/>
                <a:cs typeface="Arial" panose="020B0604020202020204" pitchFamily="34" charset="0"/>
              </a:rPr>
              <a:t>at:</a:t>
            </a:r>
            <a:r>
              <a:rPr lang="en-US" u="sng" dirty="0" err="1">
                <a:latin typeface="Arial" panose="020B0604020202020204" pitchFamily="34" charset="0"/>
                <a:cs typeface="Arial" panose="020B0604020202020204" pitchFamily="34" charset="0"/>
                <a:hlinkClick r:id="rId21"/>
              </a:rPr>
              <a:t>https</a:t>
            </a:r>
            <a:r>
              <a:rPr lang="en-US" u="sng" dirty="0">
                <a:latin typeface="Arial" panose="020B0604020202020204" pitchFamily="34" charset="0"/>
                <a:cs typeface="Arial" panose="020B0604020202020204" pitchFamily="34" charset="0"/>
                <a:hlinkClick r:id="rId21"/>
              </a:rPr>
              <a:t>://pernicious-anaemia-society.org/pernicious-</a:t>
            </a:r>
            <a:r>
              <a:rPr lang="en-US" u="sng" dirty="0" err="1">
                <a:latin typeface="Arial" panose="020B0604020202020204" pitchFamily="34" charset="0"/>
                <a:cs typeface="Arial" panose="020B0604020202020204" pitchFamily="34" charset="0"/>
                <a:hlinkClick r:id="rId21"/>
              </a:rPr>
              <a:t>anaemia</a:t>
            </a:r>
            <a:r>
              <a:rPr lang="en-US" u="sng" dirty="0">
                <a:latin typeface="Arial" panose="020B0604020202020204" pitchFamily="34" charset="0"/>
                <a:cs typeface="Arial" panose="020B0604020202020204" pitchFamily="34" charset="0"/>
                <a:hlinkClick r:id="rId21"/>
              </a:rPr>
              <a:t>/new-nice-guidelines/</a:t>
            </a:r>
            <a:endParaRPr lang="en-US" dirty="0">
              <a:latin typeface="Arial" panose="020B0604020202020204" pitchFamily="34" charset="0"/>
              <a:cs typeface="Arial" panose="020B0604020202020204" pitchFamily="34" charset="0"/>
            </a:endParaRPr>
          </a:p>
          <a:p>
            <a:pPr algn="just"/>
            <a:r>
              <a:rPr lang="en-US" dirty="0" err="1">
                <a:latin typeface="Arial" panose="020B0604020202020204" pitchFamily="34" charset="0"/>
                <a:cs typeface="Arial" panose="020B0604020202020204" pitchFamily="34" charset="0"/>
              </a:rPr>
              <a:t>Posmontier</a:t>
            </a:r>
            <a:r>
              <a:rPr lang="en-US" dirty="0">
                <a:latin typeface="Arial" panose="020B0604020202020204" pitchFamily="34" charset="0"/>
                <a:cs typeface="Arial" panose="020B0604020202020204" pitchFamily="34" charset="0"/>
              </a:rPr>
              <a:t>, B., Horowitz, J.A., Geller, P.A., </a:t>
            </a:r>
            <a:r>
              <a:rPr lang="en-US" dirty="0" err="1">
                <a:latin typeface="Arial" panose="020B0604020202020204" pitchFamily="34" charset="0"/>
                <a:cs typeface="Arial" panose="020B0604020202020204" pitchFamily="34" charset="0"/>
              </a:rPr>
              <a:t>Elgohail</a:t>
            </a:r>
            <a:r>
              <a:rPr lang="en-US" dirty="0">
                <a:latin typeface="Arial" panose="020B0604020202020204" pitchFamily="34" charset="0"/>
                <a:cs typeface="Arial" panose="020B0604020202020204" pitchFamily="34" charset="0"/>
              </a:rPr>
              <a:t>, M., McDonough, M., </a:t>
            </a:r>
            <a:r>
              <a:rPr lang="en-US" dirty="0" err="1">
                <a:latin typeface="Arial" panose="020B0604020202020204" pitchFamily="34" charset="0"/>
                <a:cs typeface="Arial" panose="020B0604020202020204" pitchFamily="34" charset="0"/>
              </a:rPr>
              <a:t>Alvares</a:t>
            </a:r>
            <a:r>
              <a:rPr lang="en-US" dirty="0">
                <a:latin typeface="Arial" panose="020B0604020202020204" pitchFamily="34" charset="0"/>
                <a:cs typeface="Arial" panose="020B0604020202020204" pitchFamily="34" charset="0"/>
              </a:rPr>
              <a:t>, K., Smoot, J., Chang, K. and Ma, T., (2024). Applying the PRECEDE-PROCEED model to develop </a:t>
            </a:r>
            <a:r>
              <a:rPr lang="en-US" dirty="0" err="1">
                <a:latin typeface="Arial" panose="020B0604020202020204" pitchFamily="34" charset="0"/>
                <a:cs typeface="Arial" panose="020B0604020202020204" pitchFamily="34" charset="0"/>
              </a:rPr>
              <a:t>MommaConnect</a:t>
            </a:r>
            <a:r>
              <a:rPr lang="en-US" dirty="0">
                <a:latin typeface="Arial" panose="020B0604020202020204" pitchFamily="34" charset="0"/>
                <a:cs typeface="Arial" panose="020B0604020202020204" pitchFamily="34" charset="0"/>
              </a:rPr>
              <a:t>: a digital healthcare platform for addressing postpartum depression and improving infant well-being. </a:t>
            </a:r>
            <a:r>
              <a:rPr lang="en-US" i="1" dirty="0">
                <a:latin typeface="Arial" panose="020B0604020202020204" pitchFamily="34" charset="0"/>
                <a:cs typeface="Arial" panose="020B0604020202020204" pitchFamily="34" charset="0"/>
              </a:rPr>
              <a:t>Exploration of neuroscience</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3</a:t>
            </a:r>
            <a:r>
              <a:rPr lang="en-US" dirty="0">
                <a:latin typeface="Arial" panose="020B0604020202020204" pitchFamily="34" charset="0"/>
                <a:cs typeface="Arial" panose="020B0604020202020204" pitchFamily="34" charset="0"/>
              </a:rPr>
              <a:t>(4), p.309. Available at:</a:t>
            </a:r>
          </a:p>
          <a:p>
            <a:pPr algn="just"/>
            <a:r>
              <a:rPr lang="en-US" dirty="0">
                <a:latin typeface="Arial" panose="020B0604020202020204" pitchFamily="34" charset="0"/>
                <a:cs typeface="Arial" panose="020B0604020202020204" pitchFamily="34" charset="0"/>
              </a:rPr>
              <a:t>Radical, (2026), </a:t>
            </a:r>
            <a:r>
              <a:rPr lang="en-US" i="1" dirty="0">
                <a:latin typeface="Arial" panose="020B0604020202020204" pitchFamily="34" charset="0"/>
                <a:cs typeface="Arial" panose="020B0604020202020204" pitchFamily="34" charset="0"/>
              </a:rPr>
              <a:t>Enabling 24/7 Support for a Logistics Client via AI </a:t>
            </a:r>
            <a:r>
              <a:rPr lang="en-US" i="1" dirty="0" err="1">
                <a:latin typeface="Arial" panose="020B0604020202020204" pitchFamily="34" charset="0"/>
                <a:cs typeface="Arial" panose="020B0604020202020204" pitchFamily="34" charset="0"/>
              </a:rPr>
              <a:t>Chatbot</a:t>
            </a:r>
            <a:r>
              <a:rPr lang="en-US" i="1" dirty="0">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rPr>
              <a:t> Available </a:t>
            </a:r>
            <a:r>
              <a:rPr lang="en-US" dirty="0" err="1">
                <a:latin typeface="Arial" panose="020B0604020202020204" pitchFamily="34" charset="0"/>
                <a:cs typeface="Arial" panose="020B0604020202020204" pitchFamily="34" charset="0"/>
              </a:rPr>
              <a:t>at:</a:t>
            </a:r>
            <a:r>
              <a:rPr lang="en-US" u="sng" dirty="0" err="1">
                <a:latin typeface="Arial" panose="020B0604020202020204" pitchFamily="34" charset="0"/>
                <a:cs typeface="Arial" panose="020B0604020202020204" pitchFamily="34" charset="0"/>
                <a:hlinkClick r:id="rId22"/>
              </a:rPr>
              <a:t>https</a:t>
            </a:r>
            <a:r>
              <a:rPr lang="en-US" u="sng" dirty="0">
                <a:latin typeface="Arial" panose="020B0604020202020204" pitchFamily="34" charset="0"/>
                <a:cs typeface="Arial" panose="020B0604020202020204" pitchFamily="34" charset="0"/>
                <a:hlinkClick r:id="rId22"/>
              </a:rPr>
              <a:t>://www.radicalminds.in/blog/ai-chatbot-24-7-support-logistics</a:t>
            </a:r>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Rapp, A. and Boldi, A., (2023). Exploring the lived experience of behavior change technologies: Towards an existential model of behavior change for HCI. ACM Transactions on Computer-Human Interaction, 30(6), pp.1-50. Available </a:t>
            </a:r>
            <a:r>
              <a:rPr lang="en-US" dirty="0" err="1">
                <a:latin typeface="Arial" panose="020B0604020202020204" pitchFamily="34" charset="0"/>
                <a:cs typeface="Arial" panose="020B0604020202020204" pitchFamily="34" charset="0"/>
              </a:rPr>
              <a:t>at:</a:t>
            </a:r>
            <a:r>
              <a:rPr lang="en-US" u="sng" dirty="0" err="1">
                <a:latin typeface="Arial" panose="020B0604020202020204" pitchFamily="34" charset="0"/>
                <a:cs typeface="Arial" panose="020B0604020202020204" pitchFamily="34" charset="0"/>
                <a:hlinkClick r:id="rId23"/>
              </a:rPr>
              <a:t>https</a:t>
            </a:r>
            <a:r>
              <a:rPr lang="en-US" u="sng" dirty="0">
                <a:latin typeface="Arial" panose="020B0604020202020204" pitchFamily="34" charset="0"/>
                <a:cs typeface="Arial" panose="020B0604020202020204" pitchFamily="34" charset="0"/>
                <a:hlinkClick r:id="rId23"/>
              </a:rPr>
              <a:t>://dl.acm.org/</a:t>
            </a:r>
            <a:r>
              <a:rPr lang="en-US" u="sng" dirty="0" err="1">
                <a:latin typeface="Arial" panose="020B0604020202020204" pitchFamily="34" charset="0"/>
                <a:cs typeface="Arial" panose="020B0604020202020204" pitchFamily="34" charset="0"/>
                <a:hlinkClick r:id="rId23"/>
              </a:rPr>
              <a:t>doi</a:t>
            </a:r>
            <a:r>
              <a:rPr lang="en-US" u="sng" dirty="0">
                <a:latin typeface="Arial" panose="020B0604020202020204" pitchFamily="34" charset="0"/>
                <a:cs typeface="Arial" panose="020B0604020202020204" pitchFamily="34" charset="0"/>
                <a:hlinkClick r:id="rId23"/>
              </a:rPr>
              <a:t>/pdf/10.1145/3603497</a:t>
            </a:r>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RCGP, (2026), Perinatal and menstrual cycle mental health, Available </a:t>
            </a:r>
            <a:r>
              <a:rPr lang="en-US" dirty="0" err="1">
                <a:latin typeface="Arial" panose="020B0604020202020204" pitchFamily="34" charset="0"/>
                <a:cs typeface="Arial" panose="020B0604020202020204" pitchFamily="34" charset="0"/>
              </a:rPr>
              <a:t>at:</a:t>
            </a:r>
            <a:r>
              <a:rPr lang="en-US" u="sng" dirty="0" err="1">
                <a:latin typeface="Arial" panose="020B0604020202020204" pitchFamily="34" charset="0"/>
                <a:cs typeface="Arial" panose="020B0604020202020204" pitchFamily="34" charset="0"/>
                <a:hlinkClick r:id="rId24"/>
              </a:rPr>
              <a:t>https</a:t>
            </a:r>
            <a:r>
              <a:rPr lang="en-US" u="sng" dirty="0">
                <a:latin typeface="Arial" panose="020B0604020202020204" pitchFamily="34" charset="0"/>
                <a:cs typeface="Arial" panose="020B0604020202020204" pitchFamily="34" charset="0"/>
                <a:hlinkClick r:id="rId24"/>
              </a:rPr>
              <a:t>://elearning.rcgp.org.uk/mod/book/tool/print/</a:t>
            </a:r>
            <a:r>
              <a:rPr lang="en-US" u="sng" dirty="0" err="1">
                <a:latin typeface="Arial" panose="020B0604020202020204" pitchFamily="34" charset="0"/>
                <a:cs typeface="Arial" panose="020B0604020202020204" pitchFamily="34" charset="0"/>
                <a:hlinkClick r:id="rId24"/>
              </a:rPr>
              <a:t>index.php?id</a:t>
            </a:r>
            <a:r>
              <a:rPr lang="en-US" u="sng" dirty="0">
                <a:latin typeface="Arial" panose="020B0604020202020204" pitchFamily="34" charset="0"/>
                <a:cs typeface="Arial" panose="020B0604020202020204" pitchFamily="34" charset="0"/>
                <a:hlinkClick r:id="rId24"/>
              </a:rPr>
              <a:t>=13115&amp;chapterid=606</a:t>
            </a:r>
            <a:endParaRPr lang="en-US"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325736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1800" b="1" dirty="0">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p:txBody>
          <a:bodyPr>
            <a:noAutofit/>
          </a:bodyPr>
          <a:lstStyle/>
          <a:p>
            <a:pPr algn="just"/>
            <a:r>
              <a:rPr lang="en-US" sz="600" dirty="0" err="1">
                <a:latin typeface="Arial" panose="020B0604020202020204" pitchFamily="34" charset="0"/>
                <a:cs typeface="Arial" panose="020B0604020202020204" pitchFamily="34" charset="0"/>
              </a:rPr>
              <a:t>Sankunni</a:t>
            </a:r>
            <a:r>
              <a:rPr lang="en-US" sz="600" dirty="0">
                <a:latin typeface="Arial" panose="020B0604020202020204" pitchFamily="34" charset="0"/>
                <a:cs typeface="Arial" panose="020B0604020202020204" pitchFamily="34" charset="0"/>
              </a:rPr>
              <a:t>, (2026), India risks falling behind in AI infrastructure race as global spending soars: MUFG, Available </a:t>
            </a:r>
            <a:r>
              <a:rPr lang="en-US" sz="600" dirty="0" err="1">
                <a:latin typeface="Arial" panose="020B0604020202020204" pitchFamily="34" charset="0"/>
                <a:cs typeface="Arial" panose="020B0604020202020204" pitchFamily="34" charset="0"/>
              </a:rPr>
              <a:t>at:</a:t>
            </a:r>
            <a:r>
              <a:rPr lang="en-US" sz="600" u="sng" dirty="0" err="1">
                <a:latin typeface="Arial" panose="020B0604020202020204" pitchFamily="34" charset="0"/>
                <a:cs typeface="Arial" panose="020B0604020202020204" pitchFamily="34" charset="0"/>
                <a:hlinkClick r:id="rId2"/>
              </a:rPr>
              <a:t>https</a:t>
            </a:r>
            <a:r>
              <a:rPr lang="en-US" sz="600" u="sng" dirty="0">
                <a:latin typeface="Arial" panose="020B0604020202020204" pitchFamily="34" charset="0"/>
                <a:cs typeface="Arial" panose="020B0604020202020204" pitchFamily="34" charset="0"/>
                <a:hlinkClick r:id="rId2"/>
              </a:rPr>
              <a:t>://www.fortuneindia.com/technology/india-risks-falling-behind-in-ai-infrastructure-race-as-global-spending-soars-mufg/146227</a:t>
            </a:r>
            <a:endParaRPr lang="en-US" sz="600" dirty="0">
              <a:latin typeface="Arial" panose="020B0604020202020204" pitchFamily="34" charset="0"/>
              <a:cs typeface="Arial" panose="020B0604020202020204" pitchFamily="34" charset="0"/>
            </a:endParaRPr>
          </a:p>
          <a:p>
            <a:pPr algn="just"/>
            <a:r>
              <a:rPr lang="en-US" sz="600" dirty="0" err="1">
                <a:latin typeface="Arial" panose="020B0604020202020204" pitchFamily="34" charset="0"/>
                <a:cs typeface="Arial" panose="020B0604020202020204" pitchFamily="34" charset="0"/>
              </a:rPr>
              <a:t>Shaip</a:t>
            </a:r>
            <a:r>
              <a:rPr lang="en-US" sz="600" dirty="0">
                <a:latin typeface="Arial" panose="020B0604020202020204" pitchFamily="34" charset="0"/>
                <a:cs typeface="Arial" panose="020B0604020202020204" pitchFamily="34" charset="0"/>
              </a:rPr>
              <a:t>, (2026), AI-Powered Telemedicine: Use Cases, Benefits, and Real-World Challenges, Available </a:t>
            </a:r>
            <a:r>
              <a:rPr lang="en-US" sz="600" dirty="0" err="1">
                <a:latin typeface="Arial" panose="020B0604020202020204" pitchFamily="34" charset="0"/>
                <a:cs typeface="Arial" panose="020B0604020202020204" pitchFamily="34" charset="0"/>
              </a:rPr>
              <a:t>at:</a:t>
            </a:r>
            <a:r>
              <a:rPr lang="en-US" sz="600" u="sng" dirty="0" err="1">
                <a:latin typeface="Arial" panose="020B0604020202020204" pitchFamily="34" charset="0"/>
                <a:cs typeface="Arial" panose="020B0604020202020204" pitchFamily="34" charset="0"/>
                <a:hlinkClick r:id="rId3"/>
              </a:rPr>
              <a:t>https</a:t>
            </a:r>
            <a:r>
              <a:rPr lang="en-US" sz="600" u="sng" dirty="0">
                <a:latin typeface="Arial" panose="020B0604020202020204" pitchFamily="34" charset="0"/>
                <a:cs typeface="Arial" panose="020B0604020202020204" pitchFamily="34" charset="0"/>
                <a:hlinkClick r:id="rId3"/>
              </a:rPr>
              <a:t>://www.shaip.com/blog/ai-in-telemedicine/</a:t>
            </a:r>
            <a:endParaRPr lang="en-US" sz="600" dirty="0">
              <a:latin typeface="Arial" panose="020B0604020202020204" pitchFamily="34" charset="0"/>
              <a:cs typeface="Arial" panose="020B0604020202020204" pitchFamily="34" charset="0"/>
            </a:endParaRPr>
          </a:p>
          <a:p>
            <a:pPr algn="just"/>
            <a:r>
              <a:rPr lang="en-US" sz="600" dirty="0">
                <a:latin typeface="Arial" panose="020B0604020202020204" pitchFamily="34" charset="0"/>
                <a:cs typeface="Arial" panose="020B0604020202020204" pitchFamily="34" charset="0"/>
              </a:rPr>
              <a:t>Stein Elger, R., </a:t>
            </a:r>
            <a:r>
              <a:rPr lang="en-US" sz="600" dirty="0" err="1">
                <a:latin typeface="Arial" panose="020B0604020202020204" pitchFamily="34" charset="0"/>
                <a:cs typeface="Arial" panose="020B0604020202020204" pitchFamily="34" charset="0"/>
              </a:rPr>
              <a:t>Foti</a:t>
            </a:r>
            <a:r>
              <a:rPr lang="en-US" sz="600" dirty="0">
                <a:latin typeface="Arial" panose="020B0604020202020204" pitchFamily="34" charset="0"/>
                <a:cs typeface="Arial" panose="020B0604020202020204" pitchFamily="34" charset="0"/>
              </a:rPr>
              <a:t>, T.R., Reid, C.N., Pacheco </a:t>
            </a:r>
            <a:r>
              <a:rPr lang="en-US" sz="600" dirty="0" err="1">
                <a:latin typeface="Arial" panose="020B0604020202020204" pitchFamily="34" charset="0"/>
                <a:cs typeface="Arial" panose="020B0604020202020204" pitchFamily="34" charset="0"/>
              </a:rPr>
              <a:t>Garrillo</a:t>
            </a:r>
            <a:r>
              <a:rPr lang="en-US" sz="600" dirty="0">
                <a:latin typeface="Arial" panose="020B0604020202020204" pitchFamily="34" charset="0"/>
                <a:cs typeface="Arial" panose="020B0604020202020204" pitchFamily="34" charset="0"/>
              </a:rPr>
              <a:t>, M., </a:t>
            </a:r>
            <a:r>
              <a:rPr lang="en-US" sz="600" dirty="0" err="1">
                <a:latin typeface="Arial" panose="020B0604020202020204" pitchFamily="34" charset="0"/>
                <a:cs typeface="Arial" panose="020B0604020202020204" pitchFamily="34" charset="0"/>
              </a:rPr>
              <a:t>Afolabi</a:t>
            </a:r>
            <a:r>
              <a:rPr lang="en-US" sz="600" dirty="0">
                <a:latin typeface="Arial" panose="020B0604020202020204" pitchFamily="34" charset="0"/>
                <a:cs typeface="Arial" panose="020B0604020202020204" pitchFamily="34" charset="0"/>
              </a:rPr>
              <a:t>, A., Kaur </a:t>
            </a:r>
            <a:r>
              <a:rPr lang="en-US" sz="600" dirty="0" err="1">
                <a:latin typeface="Arial" panose="020B0604020202020204" pitchFamily="34" charset="0"/>
                <a:cs typeface="Arial" panose="020B0604020202020204" pitchFamily="34" charset="0"/>
              </a:rPr>
              <a:t>Ratta</a:t>
            </a:r>
            <a:r>
              <a:rPr lang="en-US" sz="600" dirty="0">
                <a:latin typeface="Arial" panose="020B0604020202020204" pitchFamily="34" charset="0"/>
                <a:cs typeface="Arial" panose="020B0604020202020204" pitchFamily="34" charset="0"/>
              </a:rPr>
              <a:t>, A., Fryer, K. and Marshall, J., (2025). The role of social support in shaping maternal experiences during the postpartum hospital stay: A qualitative study. Women's Health, 21, p.17455057251385367. Available </a:t>
            </a:r>
            <a:r>
              <a:rPr lang="en-US" sz="600" dirty="0" err="1">
                <a:latin typeface="Arial" panose="020B0604020202020204" pitchFamily="34" charset="0"/>
                <a:cs typeface="Arial" panose="020B0604020202020204" pitchFamily="34" charset="0"/>
              </a:rPr>
              <a:t>at:</a:t>
            </a:r>
            <a:r>
              <a:rPr lang="en-US" sz="600" u="sng" dirty="0" err="1">
                <a:latin typeface="Arial" panose="020B0604020202020204" pitchFamily="34" charset="0"/>
                <a:cs typeface="Arial" panose="020B0604020202020204" pitchFamily="34" charset="0"/>
                <a:hlinkClick r:id="rId4"/>
              </a:rPr>
              <a:t>https</a:t>
            </a:r>
            <a:r>
              <a:rPr lang="en-US" sz="600" u="sng" dirty="0">
                <a:latin typeface="Arial" panose="020B0604020202020204" pitchFamily="34" charset="0"/>
                <a:cs typeface="Arial" panose="020B0604020202020204" pitchFamily="34" charset="0"/>
                <a:hlinkClick r:id="rId4"/>
              </a:rPr>
              <a:t>://journals.sagepub.com/</a:t>
            </a:r>
            <a:r>
              <a:rPr lang="en-US" sz="600" u="sng" dirty="0" err="1">
                <a:latin typeface="Arial" panose="020B0604020202020204" pitchFamily="34" charset="0"/>
                <a:cs typeface="Arial" panose="020B0604020202020204" pitchFamily="34" charset="0"/>
                <a:hlinkClick r:id="rId4"/>
              </a:rPr>
              <a:t>doi</a:t>
            </a:r>
            <a:r>
              <a:rPr lang="en-US" sz="600" u="sng" dirty="0">
                <a:latin typeface="Arial" panose="020B0604020202020204" pitchFamily="34" charset="0"/>
                <a:cs typeface="Arial" panose="020B0604020202020204" pitchFamily="34" charset="0"/>
                <a:hlinkClick r:id="rId4"/>
              </a:rPr>
              <a:t>/pdf/10.1177/17455057251385367</a:t>
            </a:r>
            <a:endParaRPr lang="en-US" sz="600" dirty="0">
              <a:latin typeface="Arial" panose="020B0604020202020204" pitchFamily="34" charset="0"/>
              <a:cs typeface="Arial" panose="020B0604020202020204" pitchFamily="34" charset="0"/>
            </a:endParaRPr>
          </a:p>
          <a:p>
            <a:pPr algn="just"/>
            <a:r>
              <a:rPr lang="en-US" sz="600" dirty="0">
                <a:latin typeface="Arial" panose="020B0604020202020204" pitchFamily="34" charset="0"/>
                <a:cs typeface="Arial" panose="020B0604020202020204" pitchFamily="34" charset="0"/>
              </a:rPr>
              <a:t>The Lancet, (2019), Spatial </a:t>
            </a:r>
            <a:r>
              <a:rPr lang="en-US" sz="600" dirty="0" err="1">
                <a:latin typeface="Arial" panose="020B0604020202020204" pitchFamily="34" charset="0"/>
                <a:cs typeface="Arial" panose="020B0604020202020204" pitchFamily="34" charset="0"/>
              </a:rPr>
              <a:t>lifecourse</a:t>
            </a:r>
            <a:r>
              <a:rPr lang="en-US" sz="600" dirty="0">
                <a:latin typeface="Arial" panose="020B0604020202020204" pitchFamily="34" charset="0"/>
                <a:cs typeface="Arial" panose="020B0604020202020204" pitchFamily="34" charset="0"/>
              </a:rPr>
              <a:t> epidemiology, Available </a:t>
            </a:r>
            <a:r>
              <a:rPr lang="en-US" sz="600" dirty="0" err="1">
                <a:latin typeface="Arial" panose="020B0604020202020204" pitchFamily="34" charset="0"/>
                <a:cs typeface="Arial" panose="020B0604020202020204" pitchFamily="34" charset="0"/>
              </a:rPr>
              <a:t>at:</a:t>
            </a:r>
            <a:r>
              <a:rPr lang="en-US" sz="600" u="sng" dirty="0" err="1">
                <a:latin typeface="Arial" panose="020B0604020202020204" pitchFamily="34" charset="0"/>
                <a:cs typeface="Arial" panose="020B0604020202020204" pitchFamily="34" charset="0"/>
                <a:hlinkClick r:id="rId5"/>
              </a:rPr>
              <a:t>https</a:t>
            </a:r>
            <a:r>
              <a:rPr lang="en-US" sz="600" u="sng" dirty="0">
                <a:latin typeface="Arial" panose="020B0604020202020204" pitchFamily="34" charset="0"/>
                <a:cs typeface="Arial" panose="020B0604020202020204" pitchFamily="34" charset="0"/>
                <a:hlinkClick r:id="rId5"/>
              </a:rPr>
              <a:t>://www.thelancet.com/journals/lanplh/article/PIIS2542-5196%2818%2930245-6/fulltext</a:t>
            </a:r>
            <a:endParaRPr lang="en-US" sz="600" dirty="0">
              <a:latin typeface="Arial" panose="020B0604020202020204" pitchFamily="34" charset="0"/>
              <a:cs typeface="Arial" panose="020B0604020202020204" pitchFamily="34" charset="0"/>
            </a:endParaRPr>
          </a:p>
          <a:p>
            <a:pPr algn="just"/>
            <a:r>
              <a:rPr lang="en-US" sz="600" dirty="0">
                <a:latin typeface="Arial" panose="020B0604020202020204" pitchFamily="34" charset="0"/>
                <a:cs typeface="Arial" panose="020B0604020202020204" pitchFamily="34" charset="0"/>
              </a:rPr>
              <a:t>The Telehealth innovation, (2026), </a:t>
            </a:r>
            <a:r>
              <a:rPr lang="en-US" sz="600" i="1" dirty="0">
                <a:latin typeface="Arial" panose="020B0604020202020204" pitchFamily="34" charset="0"/>
                <a:cs typeface="Arial" panose="020B0604020202020204" pitchFamily="34" charset="0"/>
              </a:rPr>
              <a:t>Technology &amp; Healthcare Education</a:t>
            </a:r>
            <a:r>
              <a:rPr lang="en-US" sz="600" dirty="0">
                <a:latin typeface="Arial" panose="020B0604020202020204" pitchFamily="34" charset="0"/>
                <a:cs typeface="Arial" panose="020B0604020202020204" pitchFamily="34" charset="0"/>
              </a:rPr>
              <a:t>, Available </a:t>
            </a:r>
            <a:r>
              <a:rPr lang="en-US" sz="600" dirty="0" err="1">
                <a:latin typeface="Arial" panose="020B0604020202020204" pitchFamily="34" charset="0"/>
                <a:cs typeface="Arial" panose="020B0604020202020204" pitchFamily="34" charset="0"/>
              </a:rPr>
              <a:t>at:</a:t>
            </a:r>
            <a:r>
              <a:rPr lang="en-US" sz="600" u="sng" dirty="0" err="1">
                <a:latin typeface="Arial" panose="020B0604020202020204" pitchFamily="34" charset="0"/>
                <a:cs typeface="Arial" panose="020B0604020202020204" pitchFamily="34" charset="0"/>
                <a:hlinkClick r:id="rId6"/>
              </a:rPr>
              <a:t>https</a:t>
            </a:r>
            <a:r>
              <a:rPr lang="en-US" sz="600" u="sng" dirty="0">
                <a:latin typeface="Arial" panose="020B0604020202020204" pitchFamily="34" charset="0"/>
                <a:cs typeface="Arial" panose="020B0604020202020204" pitchFamily="34" charset="0"/>
                <a:hlinkClick r:id="rId6"/>
              </a:rPr>
              <a:t>://www.thehealthovation.com/news/topics/technology-healthcare-education/</a:t>
            </a:r>
            <a:endParaRPr lang="en-US" sz="600" dirty="0">
              <a:latin typeface="Arial" panose="020B0604020202020204" pitchFamily="34" charset="0"/>
              <a:cs typeface="Arial" panose="020B0604020202020204" pitchFamily="34" charset="0"/>
            </a:endParaRPr>
          </a:p>
          <a:p>
            <a:pPr algn="just"/>
            <a:r>
              <a:rPr lang="en-US" sz="600" dirty="0">
                <a:latin typeface="Arial" panose="020B0604020202020204" pitchFamily="34" charset="0"/>
                <a:cs typeface="Arial" panose="020B0604020202020204" pitchFamily="34" charset="0"/>
              </a:rPr>
              <a:t>Thew, H.Z., Yap, A.Q.R., Tan, T.Q., Goh, J.H. and Chen, T.C., (2026). The Integration and Promotion of Appropriate Use of Digital Technology for Health in Low-and Middle-Income Countries. In The Handbook of Public Health in the Asia-Pacific (pp. 233-256). Singapore: Springer Nature Singapore. Available </a:t>
            </a:r>
            <a:r>
              <a:rPr lang="en-US" sz="600" dirty="0" err="1">
                <a:latin typeface="Arial" panose="020B0604020202020204" pitchFamily="34" charset="0"/>
                <a:cs typeface="Arial" panose="020B0604020202020204" pitchFamily="34" charset="0"/>
              </a:rPr>
              <a:t>at:</a:t>
            </a:r>
            <a:r>
              <a:rPr lang="en-US" sz="600" u="sng" dirty="0" err="1">
                <a:latin typeface="Arial" panose="020B0604020202020204" pitchFamily="34" charset="0"/>
                <a:cs typeface="Arial" panose="020B0604020202020204" pitchFamily="34" charset="0"/>
                <a:hlinkClick r:id="rId7"/>
              </a:rPr>
              <a:t>https</a:t>
            </a:r>
            <a:r>
              <a:rPr lang="en-US" sz="600" u="sng" dirty="0">
                <a:latin typeface="Arial" panose="020B0604020202020204" pitchFamily="34" charset="0"/>
                <a:cs typeface="Arial" panose="020B0604020202020204" pitchFamily="34" charset="0"/>
                <a:hlinkClick r:id="rId7"/>
              </a:rPr>
              <a:t>://www.researchgate.net/profile/Tatt-Quan-Tan/publication/398740190_The_Integration_and_Promotion_of_Appropriate_Use_of_Digital_Technology_for_Health_in_Low-_and_Middle-Income_Countries/links/6989bc275d60ab48356c443c/The-Integration-and-Promotion-of-Appropriate-Use-of-Digital-Technology-for-Health-in-Low-and-Middle-Income-Countries.pdf</a:t>
            </a:r>
            <a:endParaRPr lang="en-US" sz="600" dirty="0">
              <a:latin typeface="Arial" panose="020B0604020202020204" pitchFamily="34" charset="0"/>
              <a:cs typeface="Arial" panose="020B0604020202020204" pitchFamily="34" charset="0"/>
            </a:endParaRPr>
          </a:p>
          <a:p>
            <a:pPr algn="just"/>
            <a:r>
              <a:rPr lang="en-US" sz="600" dirty="0" err="1">
                <a:latin typeface="Arial" panose="020B0604020202020204" pitchFamily="34" charset="0"/>
                <a:cs typeface="Arial" panose="020B0604020202020204" pitchFamily="34" charset="0"/>
              </a:rPr>
              <a:t>Tikhomirov</a:t>
            </a:r>
            <a:r>
              <a:rPr lang="en-US" sz="600" dirty="0">
                <a:latin typeface="Arial" panose="020B0604020202020204" pitchFamily="34" charset="0"/>
                <a:cs typeface="Arial" panose="020B0604020202020204" pitchFamily="34" charset="0"/>
              </a:rPr>
              <a:t>, (2024), Top Telemedicine Trends Shaping the Future of Digital Health, Available </a:t>
            </a:r>
            <a:r>
              <a:rPr lang="en-US" sz="600" dirty="0" err="1">
                <a:latin typeface="Arial" panose="020B0604020202020204" pitchFamily="34" charset="0"/>
                <a:cs typeface="Arial" panose="020B0604020202020204" pitchFamily="34" charset="0"/>
              </a:rPr>
              <a:t>at:</a:t>
            </a:r>
            <a:r>
              <a:rPr lang="en-US" sz="600" u="sng" dirty="0" err="1">
                <a:latin typeface="Arial" panose="020B0604020202020204" pitchFamily="34" charset="0"/>
                <a:cs typeface="Arial" panose="020B0604020202020204" pitchFamily="34" charset="0"/>
                <a:hlinkClick r:id="rId8"/>
              </a:rPr>
              <a:t>https</a:t>
            </a:r>
            <a:r>
              <a:rPr lang="en-US" sz="600" u="sng" dirty="0">
                <a:latin typeface="Arial" panose="020B0604020202020204" pitchFamily="34" charset="0"/>
                <a:cs typeface="Arial" panose="020B0604020202020204" pitchFamily="34" charset="0"/>
                <a:hlinkClick r:id="rId8"/>
              </a:rPr>
              <a:t>://beetroot.co/healthcare/top-telemedicine-trends-shaping-the-future-of-digital-health/</a:t>
            </a:r>
            <a:endParaRPr lang="en-US" sz="600" dirty="0">
              <a:latin typeface="Arial" panose="020B0604020202020204" pitchFamily="34" charset="0"/>
              <a:cs typeface="Arial" panose="020B0604020202020204" pitchFamily="34" charset="0"/>
            </a:endParaRPr>
          </a:p>
          <a:p>
            <a:pPr algn="just"/>
            <a:r>
              <a:rPr lang="en-US" sz="600" dirty="0">
                <a:latin typeface="Arial" panose="020B0604020202020204" pitchFamily="34" charset="0"/>
                <a:cs typeface="Arial" panose="020B0604020202020204" pitchFamily="34" charset="0"/>
              </a:rPr>
              <a:t>TLC, (2026), AI challenging Conventional Management Theories and Planning, Available </a:t>
            </a:r>
            <a:r>
              <a:rPr lang="en-US" sz="600" dirty="0" err="1">
                <a:latin typeface="Arial" panose="020B0604020202020204" pitchFamily="34" charset="0"/>
                <a:cs typeface="Arial" panose="020B0604020202020204" pitchFamily="34" charset="0"/>
              </a:rPr>
              <a:t>at:</a:t>
            </a:r>
            <a:r>
              <a:rPr lang="en-US" sz="600" u="sng" dirty="0" err="1">
                <a:latin typeface="Arial" panose="020B0604020202020204" pitchFamily="34" charset="0"/>
                <a:cs typeface="Arial" panose="020B0604020202020204" pitchFamily="34" charset="0"/>
                <a:hlinkClick r:id="rId9"/>
              </a:rPr>
              <a:t>https</a:t>
            </a:r>
            <a:r>
              <a:rPr lang="en-US" sz="600" u="sng" dirty="0">
                <a:latin typeface="Arial" panose="020B0604020202020204" pitchFamily="34" charset="0"/>
                <a:cs typeface="Arial" panose="020B0604020202020204" pitchFamily="34" charset="0"/>
                <a:hlinkClick r:id="rId9"/>
              </a:rPr>
              <a:t>://3ai.in/</a:t>
            </a:r>
            <a:r>
              <a:rPr lang="en-US" sz="600" u="sng" dirty="0" err="1">
                <a:latin typeface="Arial" panose="020B0604020202020204" pitchFamily="34" charset="0"/>
                <a:cs typeface="Arial" panose="020B0604020202020204" pitchFamily="34" charset="0"/>
                <a:hlinkClick r:id="rId9"/>
              </a:rPr>
              <a:t>ai</a:t>
            </a:r>
            <a:r>
              <a:rPr lang="en-US" sz="600" u="sng" dirty="0">
                <a:latin typeface="Arial" panose="020B0604020202020204" pitchFamily="34" charset="0"/>
                <a:cs typeface="Arial" panose="020B0604020202020204" pitchFamily="34" charset="0"/>
                <a:hlinkClick r:id="rId9"/>
              </a:rPr>
              <a:t>-challenging-conventional-management-theories-and-planning/</a:t>
            </a:r>
            <a:endParaRPr lang="en-US" sz="600" dirty="0">
              <a:latin typeface="Arial" panose="020B0604020202020204" pitchFamily="34" charset="0"/>
              <a:cs typeface="Arial" panose="020B0604020202020204" pitchFamily="34" charset="0"/>
            </a:endParaRPr>
          </a:p>
          <a:p>
            <a:pPr algn="just"/>
            <a:r>
              <a:rPr lang="en-US" sz="600" dirty="0">
                <a:latin typeface="Arial" panose="020B0604020202020204" pitchFamily="34" charset="0"/>
                <a:cs typeface="Arial" panose="020B0604020202020204" pitchFamily="34" charset="0"/>
              </a:rPr>
              <a:t>TOI, (2026), </a:t>
            </a:r>
            <a:r>
              <a:rPr lang="en-US" sz="600" i="1" dirty="0">
                <a:latin typeface="Arial" panose="020B0604020202020204" pitchFamily="34" charset="0"/>
                <a:cs typeface="Arial" panose="020B0604020202020204" pitchFamily="34" charset="0"/>
              </a:rPr>
              <a:t>Why the internet keeps going down every few weeks</a:t>
            </a:r>
            <a:r>
              <a:rPr lang="en-US" sz="600" dirty="0">
                <a:latin typeface="Arial" panose="020B0604020202020204" pitchFamily="34" charset="0"/>
                <a:cs typeface="Arial" panose="020B0604020202020204" pitchFamily="34" charset="0"/>
              </a:rPr>
              <a:t>, Available </a:t>
            </a:r>
            <a:r>
              <a:rPr lang="en-US" sz="600" dirty="0" err="1">
                <a:latin typeface="Arial" panose="020B0604020202020204" pitchFamily="34" charset="0"/>
                <a:cs typeface="Arial" panose="020B0604020202020204" pitchFamily="34" charset="0"/>
              </a:rPr>
              <a:t>at:</a:t>
            </a:r>
            <a:r>
              <a:rPr lang="en-US" sz="600" u="sng" dirty="0" err="1">
                <a:latin typeface="Arial" panose="020B0604020202020204" pitchFamily="34" charset="0"/>
                <a:cs typeface="Arial" panose="020B0604020202020204" pitchFamily="34" charset="0"/>
                <a:hlinkClick r:id="rId10"/>
              </a:rPr>
              <a:t>https</a:t>
            </a:r>
            <a:r>
              <a:rPr lang="en-US" sz="600" u="sng" dirty="0">
                <a:latin typeface="Arial" panose="020B0604020202020204" pitchFamily="34" charset="0"/>
                <a:cs typeface="Arial" panose="020B0604020202020204" pitchFamily="34" charset="0"/>
                <a:hlinkClick r:id="rId10"/>
              </a:rPr>
              <a:t>://timesofindia.indiatimes.com/technology/tech-news/why-the-internet-keeps-going-down-every-few-weeks/</a:t>
            </a:r>
            <a:r>
              <a:rPr lang="en-US" sz="600" u="sng" dirty="0" err="1">
                <a:latin typeface="Arial" panose="020B0604020202020204" pitchFamily="34" charset="0"/>
                <a:cs typeface="Arial" panose="020B0604020202020204" pitchFamily="34" charset="0"/>
                <a:hlinkClick r:id="rId10"/>
              </a:rPr>
              <a:t>articleshow</a:t>
            </a:r>
            <a:r>
              <a:rPr lang="en-US" sz="600" u="sng" dirty="0">
                <a:latin typeface="Arial" panose="020B0604020202020204" pitchFamily="34" charset="0"/>
                <a:cs typeface="Arial" panose="020B0604020202020204" pitchFamily="34" charset="0"/>
                <a:hlinkClick r:id="rId10"/>
              </a:rPr>
              <a:t>/125479192.cms</a:t>
            </a:r>
            <a:endParaRPr lang="en-US" sz="600" dirty="0">
              <a:latin typeface="Arial" panose="020B0604020202020204" pitchFamily="34" charset="0"/>
              <a:cs typeface="Arial" panose="020B0604020202020204" pitchFamily="34" charset="0"/>
            </a:endParaRPr>
          </a:p>
          <a:p>
            <a:pPr algn="just"/>
            <a:r>
              <a:rPr lang="en-US" sz="600" dirty="0">
                <a:latin typeface="Arial" panose="020B0604020202020204" pitchFamily="34" charset="0"/>
                <a:cs typeface="Arial" panose="020B0604020202020204" pitchFamily="34" charset="0"/>
              </a:rPr>
              <a:t>Tome, M., Laurent, X., </a:t>
            </a:r>
            <a:r>
              <a:rPr lang="en-US" sz="600" dirty="0" err="1">
                <a:latin typeface="Arial" panose="020B0604020202020204" pitchFamily="34" charset="0"/>
                <a:cs typeface="Arial" panose="020B0604020202020204" pitchFamily="34" charset="0"/>
              </a:rPr>
              <a:t>Georgiev</a:t>
            </a:r>
            <a:r>
              <a:rPr lang="en-US" sz="600" dirty="0">
                <a:latin typeface="Arial" panose="020B0604020202020204" pitchFamily="34" charset="0"/>
                <a:cs typeface="Arial" panose="020B0604020202020204" pitchFamily="34" charset="0"/>
              </a:rPr>
              <a:t>, K., </a:t>
            </a:r>
            <a:r>
              <a:rPr lang="en-US" sz="600" dirty="0" err="1">
                <a:latin typeface="Arial" panose="020B0604020202020204" pitchFamily="34" charset="0"/>
                <a:cs typeface="Arial" panose="020B0604020202020204" pitchFamily="34" charset="0"/>
              </a:rPr>
              <a:t>Tolladay</a:t>
            </a:r>
            <a:r>
              <a:rPr lang="en-US" sz="600" dirty="0">
                <a:latin typeface="Arial" panose="020B0604020202020204" pitchFamily="34" charset="0"/>
                <a:cs typeface="Arial" panose="020B0604020202020204" pitchFamily="34" charset="0"/>
              </a:rPr>
              <a:t>, J., Collins, S., </a:t>
            </a:r>
            <a:r>
              <a:rPr lang="en-US" sz="600" dirty="0" err="1">
                <a:latin typeface="Arial" panose="020B0604020202020204" pitchFamily="34" charset="0"/>
                <a:cs typeface="Arial" panose="020B0604020202020204" pitchFamily="34" charset="0"/>
              </a:rPr>
              <a:t>Hedgecott</a:t>
            </a:r>
            <a:r>
              <a:rPr lang="en-US" sz="600" dirty="0">
                <a:latin typeface="Arial" panose="020B0604020202020204" pitchFamily="34" charset="0"/>
                <a:cs typeface="Arial" panose="020B0604020202020204" pitchFamily="34" charset="0"/>
              </a:rPr>
              <a:t>, D., </a:t>
            </a:r>
            <a:r>
              <a:rPr lang="en-US" sz="600" dirty="0" err="1">
                <a:latin typeface="Arial" panose="020B0604020202020204" pitchFamily="34" charset="0"/>
                <a:cs typeface="Arial" panose="020B0604020202020204" pitchFamily="34" charset="0"/>
              </a:rPr>
              <a:t>Bozhilova</a:t>
            </a:r>
            <a:r>
              <a:rPr lang="en-US" sz="600" dirty="0">
                <a:latin typeface="Arial" panose="020B0604020202020204" pitchFamily="34" charset="0"/>
                <a:cs typeface="Arial" panose="020B0604020202020204" pitchFamily="34" charset="0"/>
              </a:rPr>
              <a:t>, L.V., </a:t>
            </a:r>
            <a:r>
              <a:rPr lang="en-US" sz="600" dirty="0" err="1">
                <a:latin typeface="Arial" panose="020B0604020202020204" pitchFamily="34" charset="0"/>
                <a:cs typeface="Arial" panose="020B0604020202020204" pitchFamily="34" charset="0"/>
              </a:rPr>
              <a:t>Hirst</a:t>
            </a:r>
            <a:r>
              <a:rPr lang="en-US" sz="600" dirty="0">
                <a:latin typeface="Arial" panose="020B0604020202020204" pitchFamily="34" charset="0"/>
                <a:cs typeface="Arial" panose="020B0604020202020204" pitchFamily="34" charset="0"/>
              </a:rPr>
              <a:t>, J.E., </a:t>
            </a:r>
            <a:r>
              <a:rPr lang="en-US" sz="600" dirty="0" err="1">
                <a:latin typeface="Arial" panose="020B0604020202020204" pitchFamily="34" charset="0"/>
                <a:cs typeface="Arial" panose="020B0604020202020204" pitchFamily="34" charset="0"/>
              </a:rPr>
              <a:t>Impey</a:t>
            </a:r>
            <a:r>
              <a:rPr lang="en-US" sz="600" dirty="0">
                <a:latin typeface="Arial" panose="020B0604020202020204" pitchFamily="34" charset="0"/>
                <a:cs typeface="Arial" panose="020B0604020202020204" pitchFamily="34" charset="0"/>
              </a:rPr>
              <a:t>, L. and Georgieva, A., 2026. Multicenter Usability Evaluation and Co-Development of a Digital Decision-Support Tool for Labor Triage: Mixed Methods Study. </a:t>
            </a:r>
            <a:r>
              <a:rPr lang="en-US" sz="600" i="1" dirty="0">
                <a:latin typeface="Arial" panose="020B0604020202020204" pitchFamily="34" charset="0"/>
                <a:cs typeface="Arial" panose="020B0604020202020204" pitchFamily="34" charset="0"/>
              </a:rPr>
              <a:t>JMIR Human Factors</a:t>
            </a:r>
            <a:r>
              <a:rPr lang="en-US" sz="600" dirty="0">
                <a:latin typeface="Arial" panose="020B0604020202020204" pitchFamily="34" charset="0"/>
                <a:cs typeface="Arial" panose="020B0604020202020204" pitchFamily="34" charset="0"/>
              </a:rPr>
              <a:t>, </a:t>
            </a:r>
            <a:r>
              <a:rPr lang="en-US" sz="600" i="1" dirty="0">
                <a:latin typeface="Arial" panose="020B0604020202020204" pitchFamily="34" charset="0"/>
                <a:cs typeface="Arial" panose="020B0604020202020204" pitchFamily="34" charset="0"/>
              </a:rPr>
              <a:t>13</a:t>
            </a:r>
            <a:r>
              <a:rPr lang="en-US" sz="600" dirty="0">
                <a:latin typeface="Arial" panose="020B0604020202020204" pitchFamily="34" charset="0"/>
                <a:cs typeface="Arial" panose="020B0604020202020204" pitchFamily="34" charset="0"/>
              </a:rPr>
              <a:t>, p.e87589. Available </a:t>
            </a:r>
            <a:r>
              <a:rPr lang="en-US" sz="600" dirty="0" err="1">
                <a:latin typeface="Arial" panose="020B0604020202020204" pitchFamily="34" charset="0"/>
                <a:cs typeface="Arial" panose="020B0604020202020204" pitchFamily="34" charset="0"/>
              </a:rPr>
              <a:t>at:</a:t>
            </a:r>
            <a:r>
              <a:rPr lang="en-US" sz="600" u="sng" dirty="0" err="1">
                <a:latin typeface="Arial" panose="020B0604020202020204" pitchFamily="34" charset="0"/>
                <a:cs typeface="Arial" panose="020B0604020202020204" pitchFamily="34" charset="0"/>
                <a:hlinkClick r:id="rId11"/>
              </a:rPr>
              <a:t>https</a:t>
            </a:r>
            <a:r>
              <a:rPr lang="en-US" sz="600" u="sng" dirty="0">
                <a:latin typeface="Arial" panose="020B0604020202020204" pitchFamily="34" charset="0"/>
                <a:cs typeface="Arial" panose="020B0604020202020204" pitchFamily="34" charset="0"/>
                <a:hlinkClick r:id="rId11"/>
              </a:rPr>
              <a:t>://humanfactors.jmir.org/2026/1/e87589</a:t>
            </a:r>
            <a:endParaRPr lang="en-US" sz="600" dirty="0">
              <a:latin typeface="Arial" panose="020B0604020202020204" pitchFamily="34" charset="0"/>
              <a:cs typeface="Arial" panose="020B0604020202020204" pitchFamily="34" charset="0"/>
            </a:endParaRPr>
          </a:p>
          <a:p>
            <a:pPr algn="just"/>
            <a:r>
              <a:rPr lang="en-US" sz="600" dirty="0">
                <a:latin typeface="Arial" panose="020B0604020202020204" pitchFamily="34" charset="0"/>
                <a:cs typeface="Arial" panose="020B0604020202020204" pitchFamily="34" charset="0"/>
              </a:rPr>
              <a:t>Ulfiana, E., </a:t>
            </a:r>
            <a:r>
              <a:rPr lang="en-US" sz="600" dirty="0" err="1">
                <a:latin typeface="Arial" panose="020B0604020202020204" pitchFamily="34" charset="0"/>
                <a:cs typeface="Arial" panose="020B0604020202020204" pitchFamily="34" charset="0"/>
              </a:rPr>
              <a:t>Rahayu</a:t>
            </a:r>
            <a:r>
              <a:rPr lang="en-US" sz="600" dirty="0">
                <a:latin typeface="Arial" panose="020B0604020202020204" pitchFamily="34" charset="0"/>
                <a:cs typeface="Arial" panose="020B0604020202020204" pitchFamily="34" charset="0"/>
              </a:rPr>
              <a:t>, T., </a:t>
            </a:r>
            <a:r>
              <a:rPr lang="en-US" sz="600" dirty="0" err="1">
                <a:latin typeface="Arial" panose="020B0604020202020204" pitchFamily="34" charset="0"/>
                <a:cs typeface="Arial" panose="020B0604020202020204" pitchFamily="34" charset="0"/>
              </a:rPr>
              <a:t>Wijayanti</a:t>
            </a:r>
            <a:r>
              <a:rPr lang="en-US" sz="600" dirty="0">
                <a:latin typeface="Arial" panose="020B0604020202020204" pitchFamily="34" charset="0"/>
                <a:cs typeface="Arial" panose="020B0604020202020204" pitchFamily="34" charset="0"/>
              </a:rPr>
              <a:t>, Y., </a:t>
            </a:r>
            <a:r>
              <a:rPr lang="en-US" sz="600" dirty="0" err="1">
                <a:latin typeface="Arial" panose="020B0604020202020204" pitchFamily="34" charset="0"/>
                <a:cs typeface="Arial" panose="020B0604020202020204" pitchFamily="34" charset="0"/>
              </a:rPr>
              <a:t>Ningrum</a:t>
            </a:r>
            <a:r>
              <a:rPr lang="en-US" sz="600" dirty="0">
                <a:latin typeface="Arial" panose="020B0604020202020204" pitchFamily="34" charset="0"/>
                <a:cs typeface="Arial" panose="020B0604020202020204" pitchFamily="34" charset="0"/>
              </a:rPr>
              <a:t>, D.N.A., </a:t>
            </a:r>
            <a:r>
              <a:rPr lang="en-US" sz="600" dirty="0" err="1">
                <a:latin typeface="Arial" panose="020B0604020202020204" pitchFamily="34" charset="0"/>
                <a:cs typeface="Arial" panose="020B0604020202020204" pitchFamily="34" charset="0"/>
              </a:rPr>
              <a:t>Fadlilah</a:t>
            </a:r>
            <a:r>
              <a:rPr lang="en-US" sz="600" dirty="0">
                <a:latin typeface="Arial" panose="020B0604020202020204" pitchFamily="34" charset="0"/>
                <a:cs typeface="Arial" panose="020B0604020202020204" pitchFamily="34" charset="0"/>
              </a:rPr>
              <a:t>, A.A. and Hasan, F., (2025). Factors associated with postpartum complications: A systematic review to inform early detection strategies. F1000Research, 14, p.649. Available </a:t>
            </a:r>
            <a:r>
              <a:rPr lang="en-US" sz="600" dirty="0" err="1">
                <a:latin typeface="Arial" panose="020B0604020202020204" pitchFamily="34" charset="0"/>
                <a:cs typeface="Arial" panose="020B0604020202020204" pitchFamily="34" charset="0"/>
              </a:rPr>
              <a:t>at:</a:t>
            </a:r>
            <a:r>
              <a:rPr lang="en-US" sz="600" u="sng" dirty="0" err="1">
                <a:latin typeface="Arial" panose="020B0604020202020204" pitchFamily="34" charset="0"/>
                <a:cs typeface="Arial" panose="020B0604020202020204" pitchFamily="34" charset="0"/>
                <a:hlinkClick r:id="rId12"/>
              </a:rPr>
              <a:t>https</a:t>
            </a:r>
            <a:r>
              <a:rPr lang="en-US" sz="600" u="sng" dirty="0">
                <a:latin typeface="Arial" panose="020B0604020202020204" pitchFamily="34" charset="0"/>
                <a:cs typeface="Arial" panose="020B0604020202020204" pitchFamily="34" charset="0"/>
                <a:hlinkClick r:id="rId12"/>
              </a:rPr>
              <a:t>://pmc.ncbi.nlm.nih.gov/articles/PMC12612618/</a:t>
            </a:r>
            <a:endParaRPr lang="en-US" sz="600" dirty="0">
              <a:latin typeface="Arial" panose="020B0604020202020204" pitchFamily="34" charset="0"/>
              <a:cs typeface="Arial" panose="020B0604020202020204" pitchFamily="34" charset="0"/>
            </a:endParaRPr>
          </a:p>
          <a:p>
            <a:pPr algn="just"/>
            <a:r>
              <a:rPr lang="en-US" sz="600" dirty="0">
                <a:latin typeface="Arial" panose="020B0604020202020204" pitchFamily="34" charset="0"/>
                <a:cs typeface="Arial" panose="020B0604020202020204" pitchFamily="34" charset="0"/>
              </a:rPr>
              <a:t>Unanah, O.V. and Aidoo, E.M., (2025). The potential of AI technologies to address and reduce disparities within the healthcare system by enabling more personalized and efficient patient engagement and care management. World J </a:t>
            </a:r>
            <a:r>
              <a:rPr lang="en-US" sz="600" dirty="0" err="1">
                <a:latin typeface="Arial" panose="020B0604020202020204" pitchFamily="34" charset="0"/>
                <a:cs typeface="Arial" panose="020B0604020202020204" pitchFamily="34" charset="0"/>
              </a:rPr>
              <a:t>Adv</a:t>
            </a:r>
            <a:r>
              <a:rPr lang="en-US" sz="600" dirty="0">
                <a:latin typeface="Arial" panose="020B0604020202020204" pitchFamily="34" charset="0"/>
                <a:cs typeface="Arial" panose="020B0604020202020204" pitchFamily="34" charset="0"/>
              </a:rPr>
              <a:t> Res Rev, 25(2), pp.2643-64. Available </a:t>
            </a:r>
            <a:r>
              <a:rPr lang="en-US" sz="600" dirty="0" err="1">
                <a:latin typeface="Arial" panose="020B0604020202020204" pitchFamily="34" charset="0"/>
                <a:cs typeface="Arial" panose="020B0604020202020204" pitchFamily="34" charset="0"/>
              </a:rPr>
              <a:t>at:</a:t>
            </a:r>
            <a:r>
              <a:rPr lang="en-US" sz="600" u="sng" dirty="0" err="1">
                <a:latin typeface="Arial" panose="020B0604020202020204" pitchFamily="34" charset="0"/>
                <a:cs typeface="Arial" panose="020B0604020202020204" pitchFamily="34" charset="0"/>
                <a:hlinkClick r:id="rId13"/>
              </a:rPr>
              <a:t>https</a:t>
            </a:r>
            <a:r>
              <a:rPr lang="en-US" sz="600" u="sng" dirty="0">
                <a:latin typeface="Arial" panose="020B0604020202020204" pitchFamily="34" charset="0"/>
                <a:cs typeface="Arial" panose="020B0604020202020204" pitchFamily="34" charset="0"/>
                <a:hlinkClick r:id="rId13"/>
              </a:rPr>
              <a:t>://www.researchgate.net/profile/Onyekachukwu-Unanah/publication/389527293_The_potential_of_AI_technologies_to_address_and_reduce_disparities_within_the_healthcare_system_by_enabling_more_personalized_and_efficient_patient_engagement_and_care_management/links/67c726a196e7fb48b9d88af7/The-potential-of-AI-technologies-to-address-and-reduce-disparities-within-the-healthcare-system-by-enabling-more-personalized-and-efficient-patient-engagement-and-care-management.pdf</a:t>
            </a:r>
            <a:endParaRPr lang="en-US" sz="600" dirty="0">
              <a:latin typeface="Arial" panose="020B0604020202020204" pitchFamily="34" charset="0"/>
              <a:cs typeface="Arial" panose="020B0604020202020204" pitchFamily="34" charset="0"/>
            </a:endParaRPr>
          </a:p>
          <a:p>
            <a:pPr algn="just"/>
            <a:r>
              <a:rPr lang="en-US" sz="600" dirty="0">
                <a:latin typeface="Arial" panose="020B0604020202020204" pitchFamily="34" charset="0"/>
                <a:cs typeface="Arial" panose="020B0604020202020204" pitchFamily="34" charset="0"/>
              </a:rPr>
              <a:t>WHO, (2026), Perinatal mental health, Available </a:t>
            </a:r>
            <a:r>
              <a:rPr lang="en-US" sz="600" dirty="0" err="1">
                <a:latin typeface="Arial" panose="020B0604020202020204" pitchFamily="34" charset="0"/>
                <a:cs typeface="Arial" panose="020B0604020202020204" pitchFamily="34" charset="0"/>
              </a:rPr>
              <a:t>at:</a:t>
            </a:r>
            <a:r>
              <a:rPr lang="en-US" sz="600" u="sng" dirty="0" err="1">
                <a:latin typeface="Arial" panose="020B0604020202020204" pitchFamily="34" charset="0"/>
                <a:cs typeface="Arial" panose="020B0604020202020204" pitchFamily="34" charset="0"/>
                <a:hlinkClick r:id="rId14"/>
              </a:rPr>
              <a:t>https</a:t>
            </a:r>
            <a:r>
              <a:rPr lang="en-US" sz="600" u="sng" dirty="0">
                <a:latin typeface="Arial" panose="020B0604020202020204" pitchFamily="34" charset="0"/>
                <a:cs typeface="Arial" panose="020B0604020202020204" pitchFamily="34" charset="0"/>
                <a:hlinkClick r:id="rId14"/>
              </a:rPr>
              <a:t>://www.who.int/teams/mental-health-and-substance-use/promotion-prevention/perinatal-mental-health</a:t>
            </a:r>
            <a:endParaRPr lang="en-US" sz="600" dirty="0">
              <a:latin typeface="Arial" panose="020B0604020202020204" pitchFamily="34" charset="0"/>
              <a:cs typeface="Arial" panose="020B0604020202020204" pitchFamily="34" charset="0"/>
            </a:endParaRPr>
          </a:p>
          <a:p>
            <a:pPr algn="just"/>
            <a:r>
              <a:rPr lang="en-US" sz="600" dirty="0">
                <a:latin typeface="Arial" panose="020B0604020202020204" pitchFamily="34" charset="0"/>
                <a:cs typeface="Arial" panose="020B0604020202020204" pitchFamily="34" charset="0"/>
              </a:rPr>
              <a:t>Yadav, S., 2025, Model Evaluation in AI: Making Sense of Accuracy, Precision, Recall &amp; More, Available </a:t>
            </a:r>
            <a:r>
              <a:rPr lang="en-US" sz="600" dirty="0" err="1">
                <a:latin typeface="Arial" panose="020B0604020202020204" pitchFamily="34" charset="0"/>
                <a:cs typeface="Arial" panose="020B0604020202020204" pitchFamily="34" charset="0"/>
              </a:rPr>
              <a:t>at:</a:t>
            </a:r>
            <a:r>
              <a:rPr lang="en-US" sz="600" u="sng" dirty="0" err="1">
                <a:latin typeface="Arial" panose="020B0604020202020204" pitchFamily="34" charset="0"/>
                <a:cs typeface="Arial" panose="020B0604020202020204" pitchFamily="34" charset="0"/>
                <a:hlinkClick r:id="rId15"/>
              </a:rPr>
              <a:t>https</a:t>
            </a:r>
            <a:r>
              <a:rPr lang="en-US" sz="600" u="sng" dirty="0">
                <a:latin typeface="Arial" panose="020B0604020202020204" pitchFamily="34" charset="0"/>
                <a:cs typeface="Arial" panose="020B0604020202020204" pitchFamily="34" charset="0"/>
                <a:hlinkClick r:id="rId15"/>
              </a:rPr>
              <a:t>://medium.com/@</a:t>
            </a:r>
            <a:r>
              <a:rPr lang="en-US" sz="600" u="sng" dirty="0" err="1">
                <a:latin typeface="Arial" panose="020B0604020202020204" pitchFamily="34" charset="0"/>
                <a:cs typeface="Arial" panose="020B0604020202020204" pitchFamily="34" charset="0"/>
                <a:hlinkClick r:id="rId15"/>
              </a:rPr>
              <a:t>saurabh_yadav</a:t>
            </a:r>
            <a:r>
              <a:rPr lang="en-US" sz="600" u="sng" dirty="0">
                <a:latin typeface="Arial" panose="020B0604020202020204" pitchFamily="34" charset="0"/>
                <a:cs typeface="Arial" panose="020B0604020202020204" pitchFamily="34" charset="0"/>
                <a:hlinkClick r:id="rId15"/>
              </a:rPr>
              <a:t>/model-evaluation-in-ai-making-sense-of-accuracy-precision-recall-more-e35a9a1522f4</a:t>
            </a:r>
            <a:endParaRPr lang="en-US" sz="600" dirty="0">
              <a:latin typeface="Arial" panose="020B0604020202020204" pitchFamily="34" charset="0"/>
              <a:cs typeface="Arial" panose="020B0604020202020204" pitchFamily="34" charset="0"/>
            </a:endParaRPr>
          </a:p>
          <a:p>
            <a:pPr algn="just"/>
            <a:r>
              <a:rPr lang="en-US" sz="600" dirty="0">
                <a:latin typeface="Arial" panose="020B0604020202020204" pitchFamily="34" charset="0"/>
                <a:cs typeface="Arial" panose="020B0604020202020204" pitchFamily="34" charset="0"/>
              </a:rPr>
              <a:t>Yang, H. and Lin, D.M., (2026). Conversational AI for perinatal mental health: promise, limits, and a human-AI stepped-care framework. Frontiers in Psychiatry, 17, p.1847854. Available </a:t>
            </a:r>
            <a:r>
              <a:rPr lang="en-US" sz="600" dirty="0" err="1">
                <a:latin typeface="Arial" panose="020B0604020202020204" pitchFamily="34" charset="0"/>
                <a:cs typeface="Arial" panose="020B0604020202020204" pitchFamily="34" charset="0"/>
              </a:rPr>
              <a:t>at:</a:t>
            </a:r>
            <a:r>
              <a:rPr lang="en-US" sz="600" u="sng" dirty="0" err="1">
                <a:latin typeface="Arial" panose="020B0604020202020204" pitchFamily="34" charset="0"/>
                <a:cs typeface="Arial" panose="020B0604020202020204" pitchFamily="34" charset="0"/>
                <a:hlinkClick r:id="rId16"/>
              </a:rPr>
              <a:t>https</a:t>
            </a:r>
            <a:r>
              <a:rPr lang="en-US" sz="600" u="sng" dirty="0">
                <a:latin typeface="Arial" panose="020B0604020202020204" pitchFamily="34" charset="0"/>
                <a:cs typeface="Arial" panose="020B0604020202020204" pitchFamily="34" charset="0"/>
                <a:hlinkClick r:id="rId16"/>
              </a:rPr>
              <a:t>://www.frontiersin.org/journals/psychiatry/articles/10.3389/fpsyt.2026.1847854/pdf</a:t>
            </a:r>
            <a:endParaRPr lang="en-US" sz="600" dirty="0">
              <a:latin typeface="Arial" panose="020B0604020202020204" pitchFamily="34" charset="0"/>
              <a:cs typeface="Arial" panose="020B0604020202020204" pitchFamily="34" charset="0"/>
            </a:endParaRPr>
          </a:p>
          <a:p>
            <a:pPr algn="just"/>
            <a:r>
              <a:rPr lang="en-US" sz="600" dirty="0">
                <a:latin typeface="Arial" panose="020B0604020202020204" pitchFamily="34" charset="0"/>
                <a:cs typeface="Arial" panose="020B0604020202020204" pitchFamily="34" charset="0"/>
              </a:rPr>
              <a:t>Zhang, Y., Joly, R., </a:t>
            </a:r>
            <a:r>
              <a:rPr lang="en-US" sz="600" dirty="0" err="1">
                <a:latin typeface="Arial" panose="020B0604020202020204" pitchFamily="34" charset="0"/>
                <a:cs typeface="Arial" panose="020B0604020202020204" pitchFamily="34" charset="0"/>
              </a:rPr>
              <a:t>Beecy</a:t>
            </a:r>
            <a:r>
              <a:rPr lang="en-US" sz="600" dirty="0">
                <a:latin typeface="Arial" panose="020B0604020202020204" pitchFamily="34" charset="0"/>
                <a:cs typeface="Arial" panose="020B0604020202020204" pitchFamily="34" charset="0"/>
              </a:rPr>
              <a:t>, A.N., Principe, S., </a:t>
            </a:r>
            <a:r>
              <a:rPr lang="en-US" sz="600" dirty="0" err="1">
                <a:latin typeface="Arial" panose="020B0604020202020204" pitchFamily="34" charset="0"/>
                <a:cs typeface="Arial" panose="020B0604020202020204" pitchFamily="34" charset="0"/>
              </a:rPr>
              <a:t>Satpathy</a:t>
            </a:r>
            <a:r>
              <a:rPr lang="en-US" sz="600" dirty="0">
                <a:latin typeface="Arial" panose="020B0604020202020204" pitchFamily="34" charset="0"/>
                <a:cs typeface="Arial" panose="020B0604020202020204" pitchFamily="34" charset="0"/>
              </a:rPr>
              <a:t>, S., Gore, A., Reilly, T., Lang, M., </a:t>
            </a:r>
            <a:r>
              <a:rPr lang="en-US" sz="600" dirty="0" err="1">
                <a:latin typeface="Arial" panose="020B0604020202020204" pitchFamily="34" charset="0"/>
                <a:cs typeface="Arial" panose="020B0604020202020204" pitchFamily="34" charset="0"/>
              </a:rPr>
              <a:t>Sathi</a:t>
            </a:r>
            <a:r>
              <a:rPr lang="en-US" sz="600" dirty="0">
                <a:latin typeface="Arial" panose="020B0604020202020204" pitchFamily="34" charset="0"/>
                <a:cs typeface="Arial" panose="020B0604020202020204" pitchFamily="34" charset="0"/>
              </a:rPr>
              <a:t>, N., </a:t>
            </a:r>
            <a:r>
              <a:rPr lang="en-US" sz="600" dirty="0" err="1">
                <a:latin typeface="Arial" panose="020B0604020202020204" pitchFamily="34" charset="0"/>
                <a:cs typeface="Arial" panose="020B0604020202020204" pitchFamily="34" charset="0"/>
              </a:rPr>
              <a:t>Uy</a:t>
            </a:r>
            <a:r>
              <a:rPr lang="en-US" sz="600" dirty="0">
                <a:latin typeface="Arial" panose="020B0604020202020204" pitchFamily="34" charset="0"/>
                <a:cs typeface="Arial" panose="020B0604020202020204" pitchFamily="34" charset="0"/>
              </a:rPr>
              <a:t>, C. and Adams, M., (2024). Implementation of a machine learning risk prediction model for postpartum depression in the electronic health records. AMIA Summits on Translational Science Proceedings, (2024), p.1057. Available </a:t>
            </a:r>
            <a:r>
              <a:rPr lang="en-US" sz="600" dirty="0" err="1">
                <a:latin typeface="Arial" panose="020B0604020202020204" pitchFamily="34" charset="0"/>
                <a:cs typeface="Arial" panose="020B0604020202020204" pitchFamily="34" charset="0"/>
              </a:rPr>
              <a:t>at:</a:t>
            </a:r>
            <a:r>
              <a:rPr lang="en-US" sz="600" u="sng" dirty="0" err="1">
                <a:latin typeface="Arial" panose="020B0604020202020204" pitchFamily="34" charset="0"/>
                <a:cs typeface="Arial" panose="020B0604020202020204" pitchFamily="34" charset="0"/>
                <a:hlinkClick r:id="rId17"/>
              </a:rPr>
              <a:t>https</a:t>
            </a:r>
            <a:r>
              <a:rPr lang="en-US" sz="600" u="sng" dirty="0">
                <a:latin typeface="Arial" panose="020B0604020202020204" pitchFamily="34" charset="0"/>
                <a:cs typeface="Arial" panose="020B0604020202020204" pitchFamily="34" charset="0"/>
                <a:hlinkClick r:id="rId17"/>
              </a:rPr>
              <a:t>://pmc.ncbi.nlm.nih.gov/articles/PMC11497630/</a:t>
            </a:r>
            <a:endParaRPr lang="en-US" sz="600" dirty="0">
              <a:latin typeface="Arial" panose="020B0604020202020204" pitchFamily="34" charset="0"/>
              <a:cs typeface="Arial" panose="020B0604020202020204" pitchFamily="34" charset="0"/>
            </a:endParaRPr>
          </a:p>
          <a:p>
            <a:pPr algn="just"/>
            <a:endParaRPr lang="en-GB" sz="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99815874"/>
      </p:ext>
    </p:extLst>
  </p:cSld>
  <p:clrMapOvr>
    <a:masterClrMapping/>
  </p:clrMapOvr>
</p:sld>
</file>

<file path=ppt/theme/theme1.xml><?xml version="1.0" encoding="utf-8"?>
<a:theme xmlns:a="http://schemas.openxmlformats.org/drawingml/2006/main" name="2_Atlas">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C0CB9708-C445-4049-9D7F-4C8684E69AF3}"/>
    </a:ext>
  </a:extLst>
</a:theme>
</file>

<file path=ppt/theme/theme2.xml><?xml version="1.0" encoding="utf-8"?>
<a:theme xmlns:a="http://schemas.openxmlformats.org/drawingml/2006/main" name="Basi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3.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4.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78C30D"/>
      </a:accent1>
      <a:accent2>
        <a:srgbClr val="099B62"/>
      </a:accent2>
      <a:accent3>
        <a:srgbClr val="21CFDF"/>
      </a:accent3>
      <a:accent4>
        <a:srgbClr val="179FDF"/>
      </a:accent4>
      <a:accent5>
        <a:srgbClr val="E75710"/>
      </a:accent5>
      <a:accent6>
        <a:srgbClr val="F89C19"/>
      </a:accent6>
      <a:hlink>
        <a:srgbClr val="7CDE25"/>
      </a:hlink>
      <a:folHlink>
        <a:srgbClr val="BCE8A8"/>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C0EF0781-FB17-4F1F-B3B1-699933968CEA}"/>
    </a:ext>
  </a:extLst>
</a:theme>
</file>

<file path=ppt/theme/theme5.xml><?xml version="1.0" encoding="utf-8"?>
<a:theme xmlns:a="http://schemas.openxmlformats.org/drawingml/2006/main" name="1_Atlas">
  <a:themeElements>
    <a:clrScheme name="Atlas">
      <a:dk1>
        <a:sysClr val="windowText" lastClr="000000"/>
      </a:dk1>
      <a:lt1>
        <a:sysClr val="window" lastClr="FFFFFF"/>
      </a:lt1>
      <a:dk2>
        <a:srgbClr val="454545"/>
      </a:dk2>
      <a:lt2>
        <a:srgbClr val="E0E0E0"/>
      </a:lt2>
      <a:accent1>
        <a:srgbClr val="78C30D"/>
      </a:accent1>
      <a:accent2>
        <a:srgbClr val="099B62"/>
      </a:accent2>
      <a:accent3>
        <a:srgbClr val="21CFDF"/>
      </a:accent3>
      <a:accent4>
        <a:srgbClr val="179FDF"/>
      </a:accent4>
      <a:accent5>
        <a:srgbClr val="E75710"/>
      </a:accent5>
      <a:accent6>
        <a:srgbClr val="F89C19"/>
      </a:accent6>
      <a:hlink>
        <a:srgbClr val="7CDE25"/>
      </a:hlink>
      <a:folHlink>
        <a:srgbClr val="BCE8A8"/>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C0EF0781-FB17-4F1F-B3B1-699933968CEA}"/>
    </a:ext>
  </a:extLst>
</a:theme>
</file>

<file path=ppt/theme/themeOverride1.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2.xml><?xml version="1.0" encoding="utf-8"?>
<a:themeOverride xmlns:a="http://schemas.openxmlformats.org/drawingml/2006/main">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themeOverride>
</file>

<file path=ppt/theme/themeOverride3.xml><?xml version="1.0" encoding="utf-8"?>
<a:themeOverride xmlns:a="http://schemas.openxmlformats.org/drawingml/2006/main">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themeOverride>
</file>

<file path=ppt/theme/themeOverride4.xml><?xml version="1.0" encoding="utf-8"?>
<a:themeOverride xmlns:a="http://schemas.openxmlformats.org/drawingml/2006/main">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themeOverride>
</file>

<file path=ppt/theme/themeOverride5.xml><?xml version="1.0" encoding="utf-8"?>
<a:themeOverride xmlns:a="http://schemas.openxmlformats.org/drawingml/2006/main">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themeOverride>
</file>

<file path=ppt/theme/themeOverride6.xml><?xml version="1.0" encoding="utf-8"?>
<a:themeOverride xmlns:a="http://schemas.openxmlformats.org/drawingml/2006/main">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themeOverride>
</file>

<file path=ppt/theme/themeOverride7.xml><?xml version="1.0" encoding="utf-8"?>
<a:themeOverride xmlns:a="http://schemas.openxmlformats.org/drawingml/2006/main">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themeOverride>
</file>

<file path=docProps/app.xml><?xml version="1.0" encoding="utf-8"?>
<Properties xmlns="http://schemas.openxmlformats.org/officeDocument/2006/extended-properties" xmlns:vt="http://schemas.openxmlformats.org/officeDocument/2006/docPropsVTypes">
  <Template>Facet</Template>
  <TotalTime>3541</TotalTime>
  <Words>7906</Words>
  <Application>Microsoft Office PowerPoint</Application>
  <PresentationFormat>Widescreen</PresentationFormat>
  <Paragraphs>271</Paragraphs>
  <Slides>48</Slides>
  <Notes>0</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48</vt:i4>
      </vt:variant>
    </vt:vector>
  </HeadingPairs>
  <TitlesOfParts>
    <vt:vector size="61" baseType="lpstr">
      <vt:lpstr>Arial</vt:lpstr>
      <vt:lpstr>Calibri Light</vt:lpstr>
      <vt:lpstr>Corbel</vt:lpstr>
      <vt:lpstr>Rockwell</vt:lpstr>
      <vt:lpstr>Times New Roman</vt:lpstr>
      <vt:lpstr>Trebuchet MS</vt:lpstr>
      <vt:lpstr>Wingdings</vt:lpstr>
      <vt:lpstr>Wingdings 3</vt:lpstr>
      <vt:lpstr>2_Atlas</vt:lpstr>
      <vt:lpstr>Basis</vt:lpstr>
      <vt:lpstr>Facet</vt:lpstr>
      <vt:lpstr>Atlas</vt:lpstr>
      <vt:lpstr>1_Atlas</vt:lpstr>
      <vt:lpstr>Programme: MSc Public Health and Social Care in Practice  Module Name: Population Health and Digital Health Promotion Module Code: LCHS7009 Lecturer: Diola Bijlhout  Assignment Title: Component 3 Group Project Presentation  </vt:lpstr>
      <vt:lpstr>Aim</vt:lpstr>
      <vt:lpstr>Digital health technology</vt:lpstr>
      <vt:lpstr>Why is Postnatal Depression a UK Public Health Priority?</vt:lpstr>
      <vt:lpstr>Epidemiology and Disease Burden</vt:lpstr>
      <vt:lpstr>Targeting age of Postnatal Depression</vt:lpstr>
      <vt:lpstr>Risk Factors and Determinants</vt:lpstr>
      <vt:lpstr>Consequences if Left Untreated</vt:lpstr>
      <vt:lpstr>Current National Policies and Guidelines</vt:lpstr>
      <vt:lpstr>Current Management and Existing Gaps</vt:lpstr>
      <vt:lpstr>Evidence Supporting Digital Telehealth Intervention</vt:lpstr>
      <vt:lpstr>Why AI-Enabled Telehealth is the Most Appropriate Intervention</vt:lpstr>
      <vt:lpstr>Key Justification </vt:lpstr>
      <vt:lpstr>From Evidence to Implementation </vt:lpstr>
      <vt:lpstr>Application of PRECEDE-PROCEED model  (Phase 1–4)</vt:lpstr>
      <vt:lpstr>PRECEDE Phase 3–4 </vt:lpstr>
      <vt:lpstr>Behavior Change Theory</vt:lpstr>
      <vt:lpstr>Intervention Design</vt:lpstr>
      <vt:lpstr>Stakeholders and Partnership Working </vt:lpstr>
      <vt:lpstr>Implementation Plan </vt:lpstr>
      <vt:lpstr>Resources and Workforce </vt:lpstr>
      <vt:lpstr>Potential Barriers and Mitigation</vt:lpstr>
      <vt:lpstr>Transition and Summary </vt:lpstr>
      <vt:lpstr>Successful Implementation Needs more than Technology </vt:lpstr>
      <vt:lpstr>Key stakeholder Supporting Implementation</vt:lpstr>
      <vt:lpstr>Stakeholder Roles in Intervention Delivery </vt:lpstr>
      <vt:lpstr>Organisational and Operational barriers </vt:lpstr>
      <vt:lpstr>Community and Patient Barriers </vt:lpstr>
      <vt:lpstr>Digital Implementation and Technical Barriers </vt:lpstr>
      <vt:lpstr>Legal Consideration for AI-enabled Telehealth </vt:lpstr>
      <vt:lpstr>Ethical Consideration in Digital Mental Healthcare </vt:lpstr>
      <vt:lpstr>Strategies to Overcome Implementation Barriers</vt:lpstr>
      <vt:lpstr>Transition and Key message </vt:lpstr>
      <vt:lpstr>Evaluating the Benefits of AI-enabled Telehealth </vt:lpstr>
      <vt:lpstr>Benefit for Women Experiencing Postnatal Depression </vt:lpstr>
      <vt:lpstr>Benefits for Communities and Families</vt:lpstr>
      <vt:lpstr>Benefits for Healthcare services and NHS </vt:lpstr>
      <vt:lpstr>Health Promotion and Public Health Benefits </vt:lpstr>
      <vt:lpstr>Public Health and Policy Implication for NHS </vt:lpstr>
      <vt:lpstr>Implications for Future Research</vt:lpstr>
      <vt:lpstr>Implication for Professional Development and Education </vt:lpstr>
      <vt:lpstr>Future Recommendations </vt:lpstr>
      <vt:lpstr>Overall Conclusion </vt:lpstr>
      <vt:lpstr>References</vt:lpstr>
      <vt:lpstr>References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amipatel18082003@gmail.com</cp:lastModifiedBy>
  <cp:revision>3</cp:revision>
  <dcterms:created xsi:type="dcterms:W3CDTF">2026-07-23T08:00:46Z</dcterms:created>
  <dcterms:modified xsi:type="dcterms:W3CDTF">2026-08-10T09:38:06Z</dcterms:modified>
</cp:coreProperties>
</file>