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7"/>
  </p:notesMasterIdLst>
  <p:sldIdLst>
    <p:sldId id="264" r:id="rId2"/>
    <p:sldId id="256" r:id="rId3"/>
    <p:sldId id="258" r:id="rId4"/>
    <p:sldId id="257" r:id="rId5"/>
    <p:sldId id="259" r:id="rId6"/>
    <p:sldId id="260" r:id="rId7"/>
    <p:sldId id="261" r:id="rId8"/>
    <p:sldId id="262" r:id="rId9"/>
    <p:sldId id="263" r:id="rId10"/>
    <p:sldId id="265" r:id="rId11"/>
    <p:sldId id="266" r:id="rId12"/>
    <p:sldId id="267" r:id="rId13"/>
    <p:sldId id="268" r:id="rId14"/>
    <p:sldId id="269" r:id="rId15"/>
    <p:sldId id="270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613"/>
    <p:restoredTop sz="94710"/>
  </p:normalViewPr>
  <p:slideViewPr>
    <p:cSldViewPr snapToGrid="0">
      <p:cViewPr varScale="1">
        <p:scale>
          <a:sx n="76" d="100"/>
          <a:sy n="76" d="100"/>
        </p:scale>
        <p:origin x="77" y="101"/>
      </p:cViewPr>
      <p:guideLst/>
    </p:cSldViewPr>
  </p:slideViewPr>
  <p:notesTextViewPr>
    <p:cViewPr>
      <p:scale>
        <a:sx n="3" d="2"/>
        <a:sy n="3" d="2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72E1088-456B-3F40-A381-4522F129C7AF}" type="datetimeFigureOut">
              <a:rPr lang="en-GB" smtClean="0"/>
              <a:t>21/04/2026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3E2E09-D867-3C45-8AAC-DEBDE80F71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8864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33E2E09-D867-3C45-8AAC-DEBDE80F7117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345114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33E2E09-D867-3C45-8AAC-DEBDE80F7117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332767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33E2E09-D867-3C45-8AAC-DEBDE80F7117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948530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33E2E09-D867-3C45-8AAC-DEBDE80F7117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68186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33E2E09-D867-3C45-8AAC-DEBDE80F7117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326778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33E2E09-D867-3C45-8AAC-DEBDE80F7117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9718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33E2E09-D867-3C45-8AAC-DEBDE80F7117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842137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33E2E09-D867-3C45-8AAC-DEBDE80F7117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629320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33E2E09-D867-3C45-8AAC-DEBDE80F7117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461667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33E2E09-D867-3C45-8AAC-DEBDE80F7117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097551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33E2E09-D867-3C45-8AAC-DEBDE80F7117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932902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33E2E09-D867-3C45-8AAC-DEBDE80F7117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6240449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33E2E09-D867-3C45-8AAC-DEBDE80F7117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741109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DAEAEC-6239-607B-CEF9-BA773CE9771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1F50706-2B00-C3ED-7183-ED2DB6108EC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98643AA-776A-912F-37D5-C5F387B3F3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1A1C2E-5298-9940-8BA3-14E7A69BCFE1}" type="datetimeFigureOut">
              <a:rPr lang="en-GB" smtClean="0"/>
              <a:t>21/04/2026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BF642B0-308A-8485-19F6-3628FF9935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5C469E-0B70-A9B1-6F87-B1AE5E2716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685CC1-FC80-624D-9528-AACA8A2297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016936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9F2325-6265-42A9-DA34-E256EFE8EC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D07557-4FD3-49D8-2559-B92A8955058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C49715F-E575-E91E-8FAF-F7A75D5286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1A1C2E-5298-9940-8BA3-14E7A69BCFE1}" type="datetimeFigureOut">
              <a:rPr lang="en-GB" smtClean="0"/>
              <a:t>21/04/2026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9FBF42B-E282-7274-9052-3818DFD386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F7F5E9-D3FF-29CC-F293-F34E78667A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685CC1-FC80-624D-9528-AACA8A2297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05421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549D22-D4B4-2676-37D7-E39387C01F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18363AB-78CE-8BB2-4B02-DB55FFCC082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7B73FEF-F566-4564-A9B1-6814147F17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1A1C2E-5298-9940-8BA3-14E7A69BCFE1}" type="datetimeFigureOut">
              <a:rPr lang="en-GB" smtClean="0"/>
              <a:t>21/04/2026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49EFFAE-9FBD-E8AC-B6C1-6537127B64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2BC748-DE40-4B6F-2F31-BCD339A04C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685CC1-FC80-624D-9528-AACA8A2297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14935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AFFDD4-2BAF-7FC6-6B7A-3FA4AB58F8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153850-0278-FCF5-5FCF-F59AB34EB06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F430F01-E417-95F4-091D-71945E4C9A6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5BFA77E-5E04-5008-AF15-6973432776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1A1C2E-5298-9940-8BA3-14E7A69BCFE1}" type="datetimeFigureOut">
              <a:rPr lang="en-GB" smtClean="0"/>
              <a:t>21/04/2026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157C914-42FE-FD07-4AD6-957F63E1F2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6B70D56-B672-E645-AA86-F6094632CB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685CC1-FC80-624D-9528-AACA8A2297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04763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6CD41A-0835-2ACC-BDDF-993EAE2084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232A730-7C27-4886-5960-BD6C1ADCFFA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A3E392D-A39F-DE29-4292-E9B7A7DD54C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30E63C5-129B-F1ED-8BD5-E50DB83EF14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C908E49-72DE-0A8F-D3F5-25BC6837029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D571B71-EB58-E69C-7DFE-62556E3C95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1A1C2E-5298-9940-8BA3-14E7A69BCFE1}" type="datetimeFigureOut">
              <a:rPr lang="en-GB" smtClean="0"/>
              <a:t>21/04/2026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2E74916-669A-11FB-D0E9-59715558B2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0D81AF5-E3C6-6AFB-0098-8C12870F79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685CC1-FC80-624D-9528-AACA8A2297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286122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057A3E-D03A-C1A9-DA0E-5BBE2F8A99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2610076-15DA-2929-677F-F0BE1A9736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1A1C2E-5298-9940-8BA3-14E7A69BCFE1}" type="datetimeFigureOut">
              <a:rPr lang="en-GB" smtClean="0"/>
              <a:t>21/04/2026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94D4A31-84AA-C3F1-2DAB-02D3B8327A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61559BE-2DC6-30FF-A318-F3AD5BE103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685CC1-FC80-624D-9528-AACA8A2297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465439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26D3C03-CC23-087E-1210-28CFAA5B55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1A1C2E-5298-9940-8BA3-14E7A69BCFE1}" type="datetimeFigureOut">
              <a:rPr lang="en-GB" smtClean="0"/>
              <a:t>21/04/2026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FED2445-6ED7-9309-6FDE-C284B7F465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2CA2CE5-ACA1-2417-3630-E8216A46E1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685CC1-FC80-624D-9528-AACA8A2297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819816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C63FD0-AD6E-E242-3CCC-BE1B2C811A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A4F403-4497-621D-B9C0-46D5108007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B5EEBF4-4B49-0D00-88E2-3EEA9BEC391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1EA3272-2365-2E1D-27FB-1511E76588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1A1C2E-5298-9940-8BA3-14E7A69BCFE1}" type="datetimeFigureOut">
              <a:rPr lang="en-GB" smtClean="0"/>
              <a:t>21/04/2026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A253BC9-8493-F0BF-675F-CF410E9544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54FFA57-17E4-CD0B-D43D-010BBB2778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685CC1-FC80-624D-9528-AACA8A2297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99373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A81865-468A-E78A-A7D9-493BAC3542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C917A0B-A3D1-4AB3-90B4-0EDCD7C3C3C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8645964-354B-9BCE-D105-8C835984CA6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58B34BC-BC00-E163-ECF9-48655B9825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1A1C2E-5298-9940-8BA3-14E7A69BCFE1}" type="datetimeFigureOut">
              <a:rPr lang="en-GB" smtClean="0"/>
              <a:t>21/04/2026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784D3EB-4A1D-04A1-6751-C8D925F752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0C2E4F2-3D25-4768-F79B-A515FE0D54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685CC1-FC80-624D-9528-AACA8A2297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388942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B4EC2A-C06B-10DA-A3F8-E2C2295060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C06A2AC-72E0-6026-2ED3-4DB725EAE8B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FA6C2FE-43B3-2E86-D01C-D591C8C12B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1A1C2E-5298-9940-8BA3-14E7A69BCFE1}" type="datetimeFigureOut">
              <a:rPr lang="en-GB" smtClean="0"/>
              <a:t>21/04/2026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A693110-E908-4219-0AAB-74AD6BFEAF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8EB13F-6E5E-7B1C-C9FA-FBEEB0E4AA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685CC1-FC80-624D-9528-AACA8A2297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480008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6B221C7-9B93-A09F-FA30-CAA35624DA0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812D220-C285-C6BC-A8CD-8E21DBBEAC0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03AC2E0-C3A8-8643-FA27-EC9822BE19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1A1C2E-5298-9940-8BA3-14E7A69BCFE1}" type="datetimeFigureOut">
              <a:rPr lang="en-GB" smtClean="0"/>
              <a:t>21/04/2026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7F5A9F-2BCA-F2C6-68F7-139EAAB873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8F8ECAE-C44A-827C-E15A-298378ABBB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685CC1-FC80-624D-9528-AACA8A2297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040871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C31C5A3-2A82-74D5-CA00-EFF66E2224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BDB8932-284F-AC3A-3939-FE61EDD7AE9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7324FA5-79AF-30C3-A964-40D3300888D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81A1C2E-5298-9940-8BA3-14E7A69BCFE1}" type="datetimeFigureOut">
              <a:rPr lang="en-GB" smtClean="0"/>
              <a:t>21/04/2026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64D98F0-DF77-37ED-4FA3-F5708B2A5DB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A0BCCA-AE66-A516-ED88-EF92B30899B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5685CC1-FC80-624D-9528-AACA8A2297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84250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1.png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image" Target="../media/image1.png"/><Relationship Id="rId5" Type="http://schemas.openxmlformats.org/officeDocument/2006/relationships/image" Target="../media/image3.png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image" Target="../media/image1.png"/><Relationship Id="rId5" Type="http://schemas.openxmlformats.org/officeDocument/2006/relationships/image" Target="../media/image4.png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image" Target="../media/image1.png"/><Relationship Id="rId5" Type="http://schemas.openxmlformats.org/officeDocument/2006/relationships/image" Target="../media/image5.png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image" Target="../media/image1.png"/><Relationship Id="rId5" Type="http://schemas.openxmlformats.org/officeDocument/2006/relationships/image" Target="../media/image6.png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image" Target="../media/image1.png"/><Relationship Id="rId5" Type="http://schemas.openxmlformats.org/officeDocument/2006/relationships/image" Target="../media/image7.png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4" Type="http://schemas.openxmlformats.org/officeDocument/2006/relationships/image" Target="../media/image1.pn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england.nhs.uk/about/equality/equality-hub/national-healthcare-inequalities-improvement-programme/core20plus5/" TargetMode="External"/><Relationship Id="rId3" Type="http://schemas.openxmlformats.org/officeDocument/2006/relationships/hyperlink" Target="https://www.legislation.gov.uk/ukpga/2018/12/contents/enacted" TargetMode="External"/><Relationship Id="rId7" Type="http://schemas.openxmlformats.org/officeDocument/2006/relationships/hyperlink" Target="https://www.longtermplan.nhs.uk/" TargetMode="External"/><Relationship Id="rId2" Type="http://schemas.openxmlformats.org/officeDocument/2006/relationships/hyperlink" Target="https://www.cancerresearchuk.org/health-professional/cancer-statistics/statistics-by-cancer-type/breast-cancer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nhs.uk/conditions/breast-cancer/" TargetMode="External"/><Relationship Id="rId5" Type="http://schemas.openxmlformats.org/officeDocument/2006/relationships/hyperlink" Target="https://www.nice.org.uk/guidance/ng101" TargetMode="External"/><Relationship Id="rId10" Type="http://schemas.openxmlformats.org/officeDocument/2006/relationships/hyperlink" Target="https://www.nmc.org.uk/standards/code/" TargetMode="External"/><Relationship Id="rId4" Type="http://schemas.openxmlformats.org/officeDocument/2006/relationships/hyperlink" Target="https://www.macmillan.org.uk/cancer-information-and-support/breast-cancer" TargetMode="External"/><Relationship Id="rId9" Type="http://schemas.openxmlformats.org/officeDocument/2006/relationships/hyperlink" Target="https://www.nice.org.uk/guidance/cg90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709F1D5-B0F1-4714-A239-E5B61C1619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228FB460-D3FF-4440-A020-05982A09E5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40546" y="1011045"/>
            <a:ext cx="4369859" cy="4369859"/>
          </a:xfrm>
          <a:prstGeom prst="roundRect">
            <a:avLst>
              <a:gd name="adj" fmla="val 2757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A48CCCD-8827-4830-06F3-66D17254DF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6825" y="1112969"/>
            <a:ext cx="4300973" cy="4166010"/>
          </a:xfrm>
        </p:spPr>
        <p:txBody>
          <a:bodyPr>
            <a:normAutofit/>
          </a:bodyPr>
          <a:lstStyle/>
          <a:p>
            <a:r>
              <a:rPr lang="en-US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Care Plan for a Patient with Breast Cancer</a:t>
            </a:r>
            <a:br>
              <a:rPr lang="en-US" dirty="0">
                <a:solidFill>
                  <a:srgbClr val="FFFFFF"/>
                </a:solidFill>
              </a:rPr>
            </a:br>
            <a:endParaRPr lang="en-GB" b="1" dirty="0">
              <a:solidFill>
                <a:srgbClr val="FFFFFF"/>
              </a:solidFill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4847E93-7DC1-4D4B-8829-B19AA7137C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30529" y="0"/>
            <a:ext cx="1155142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5566D6E1-03A1-4D73-A4E0-35D74D568A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961511" y="-1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F835A99-04AC-494A-A572-AFE8413CC9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2936831"/>
            <a:ext cx="159741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4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A832AC-60A9-285A-402D-D80D546B8E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70185" y="1579207"/>
            <a:ext cx="5257799" cy="4889350"/>
          </a:xfrm>
        </p:spPr>
        <p:txBody>
          <a:bodyPr anchor="t">
            <a:normAutofit/>
          </a:bodyPr>
          <a:lstStyle/>
          <a:p>
            <a:pPr lvl="0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Student Name: Cheila Tavares</a:t>
            </a:r>
          </a:p>
          <a:p>
            <a:pPr lvl="0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Student Number: 2430825</a:t>
            </a:r>
          </a:p>
          <a:p>
            <a:pPr lvl="0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Lecturer's Name: Lou (Angela) Wells</a:t>
            </a:r>
          </a:p>
          <a:p>
            <a:pPr lvl="0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Module Code and Title:BMHP5023, Introduction to Physiology</a:t>
            </a:r>
          </a:p>
          <a:p>
            <a:pPr lvl="0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Assessment Title: Care Plan for a Patient with Breast Cancer</a:t>
            </a:r>
          </a:p>
          <a:p>
            <a:pPr lvl="0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Date of Submission: 21th April 2026</a:t>
            </a:r>
          </a:p>
          <a:p>
            <a:endParaRPr lang="en-GB" sz="2400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7B786209-1B0B-4CA9-9BDD-F7327066A8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835649"/>
            <a:ext cx="1548180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2D2964BB-484D-45AE-AD66-D407D06296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418308" y="5717905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6691AC69-A76E-4DAB-B565-468B6B87AC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132972" y="6258755"/>
            <a:ext cx="1565940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pic>
        <p:nvPicPr>
          <p:cNvPr id="4" name="Slide 1">
            <a:hlinkClick r:id="" action="ppaction://media"/>
            <a:extLst>
              <a:ext uri="{FF2B5EF4-FFF2-40B4-BE49-F238E27FC236}">
                <a16:creationId xmlns:a16="http://schemas.microsoft.com/office/drawing/2014/main" id="{4435A1C2-9A9E-3F54-E8DE-F83027158EA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0356432" y="5474223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14450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5445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1ECAB1E8-8195-4748-BE71-FF806D8689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!!text rectangle">
            <a:extLst>
              <a:ext uri="{FF2B5EF4-FFF2-40B4-BE49-F238E27FC236}">
                <a16:creationId xmlns:a16="http://schemas.microsoft.com/office/drawing/2014/main" id="{57F6BDD4-E066-4008-8011-6CC31AEB45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9575" y="633619"/>
            <a:ext cx="4279383" cy="5495925"/>
          </a:xfrm>
          <a:prstGeom prst="rect">
            <a:avLst/>
          </a:prstGeom>
          <a:ln w="9525">
            <a:solidFill>
              <a:srgbClr val="E1E1E1"/>
            </a:solidFill>
          </a:ln>
          <a:effectLst>
            <a:outerShdw blurRad="50800" dist="38100" dir="2700000" algn="t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456FC54-B318-75DD-8A0C-19317F544F0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41247" y="978619"/>
            <a:ext cx="3410712" cy="110642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just"/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  <a:br>
              <a:rPr lang="en-US" sz="2800" dirty="0"/>
            </a:br>
            <a:endParaRPr lang="en-US" sz="2800" dirty="0"/>
          </a:p>
        </p:txBody>
      </p:sp>
      <p:sp>
        <p:nvSpPr>
          <p:cNvPr id="14" name="!!accent">
            <a:extLst>
              <a:ext uri="{FF2B5EF4-FFF2-40B4-BE49-F238E27FC236}">
                <a16:creationId xmlns:a16="http://schemas.microsoft.com/office/drawing/2014/main" id="{2711A8FB-68FC-45FC-B01E-38F809E2D4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5567" y="1170432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2A865FE3-5FC9-4049-87CF-30019C46C0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7459" y="2121408"/>
            <a:ext cx="3328416" cy="9144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578D6E7-0D1B-22F5-8439-36D8160DF94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41247" y="2359152"/>
            <a:ext cx="3410712" cy="3425043"/>
          </a:xfrm>
        </p:spPr>
        <p:txBody>
          <a:bodyPr vert="horz" lIns="91440" tIns="45720" rIns="91440" bIns="45720" rtlCol="0">
            <a:normAutofit fontScale="92500" lnSpcReduction="20000"/>
          </a:bodyPr>
          <a:lstStyle/>
          <a:p>
            <a:pPr marL="342900" lvl="0" indent="-228600" algn="l"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Breast cancer: most common cancer in the UK (Cancer Research UK, 2023)</a:t>
            </a:r>
          </a:p>
          <a:p>
            <a:pPr marL="342900" lvl="0" indent="-228600" algn="l"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Approximately 55,900 new cases diagnosed annually in the UK (Cancer Research UK, 2023)</a:t>
            </a:r>
          </a:p>
          <a:p>
            <a:pPr marL="342900" lvl="0" indent="-228600" algn="l"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Classified under 'Cancers' — a leading health priority in the NHS Long Term Plan (NHS England, 2019)</a:t>
            </a:r>
          </a:p>
          <a:p>
            <a:pPr marL="342900" lvl="0" indent="-228600" algn="l"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5-year survival rate approximately 85% with early detection and treatment (NHS, 2023)</a:t>
            </a:r>
          </a:p>
          <a:p>
            <a:pPr marL="342900" lvl="0" indent="-228600" algn="l"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Aim: to present an evidence-based, person-</a:t>
            </a:r>
            <a:r>
              <a:rPr 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centred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care plan for a fictional patient with breast cancer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endParaRPr lang="en-US" sz="1400" dirty="0"/>
          </a:p>
        </p:txBody>
      </p:sp>
      <p:pic>
        <p:nvPicPr>
          <p:cNvPr id="5" name="Picture 4" descr="A screenshot of a graph&#10;&#10;AI-generated content may be incorrect.">
            <a:extLst>
              <a:ext uri="{FF2B5EF4-FFF2-40B4-BE49-F238E27FC236}">
                <a16:creationId xmlns:a16="http://schemas.microsoft.com/office/drawing/2014/main" id="{8EF29259-BB19-A748-9B2B-94ECFDDB337A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b="248"/>
          <a:stretch>
            <a:fillRect/>
          </a:stretch>
        </p:blipFill>
        <p:spPr>
          <a:xfrm>
            <a:off x="5056622" y="681419"/>
            <a:ext cx="6657213" cy="5495162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AC637BB-9E08-6C3C-917E-3A67C2842F2F}"/>
              </a:ext>
            </a:extLst>
          </p:cNvPr>
          <p:cNvSpPr txBox="1"/>
          <p:nvPr/>
        </p:nvSpPr>
        <p:spPr>
          <a:xfrm>
            <a:off x="7191632" y="6388443"/>
            <a:ext cx="31598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Cancer Research UK (2023) </a:t>
            </a:r>
          </a:p>
        </p:txBody>
      </p:sp>
      <p:pic>
        <p:nvPicPr>
          <p:cNvPr id="4" name="Slide 2">
            <a:hlinkClick r:id="" action="ppaction://media"/>
            <a:extLst>
              <a:ext uri="{FF2B5EF4-FFF2-40B4-BE49-F238E27FC236}">
                <a16:creationId xmlns:a16="http://schemas.microsoft.com/office/drawing/2014/main" id="{A8812739-B15D-592D-AAED-287F436A1D2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295062" y="926750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35529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177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01CC55D-ED54-4C5C-95E6-10947BD110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B8DF5FE-0F86-A4C3-D796-2974778EDF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560" y="856180"/>
            <a:ext cx="4560584" cy="1128068"/>
          </a:xfrm>
        </p:spPr>
        <p:txBody>
          <a:bodyPr anchor="ctr">
            <a:normAutofit fontScale="90000"/>
          </a:bodyPr>
          <a:lstStyle/>
          <a:p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Anatomy and physiology - the breast (part 1) </a:t>
            </a:r>
            <a:br>
              <a:rPr lang="en-US" sz="2500" dirty="0"/>
            </a:br>
            <a:endParaRPr lang="en-GB" sz="2500" dirty="0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1DE889C7-FAD6-4397-98E2-05D5034844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083484"/>
            <a:ext cx="355196" cy="673460"/>
            <a:chOff x="0" y="823811"/>
            <a:chExt cx="355196" cy="67346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23811"/>
              <a:ext cx="87363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9341" y="823811"/>
              <a:ext cx="195855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5" name="Rectangle 14">
            <a:extLst>
              <a:ext uri="{FF2B5EF4-FFF2-40B4-BE49-F238E27FC236}">
                <a16:creationId xmlns:a16="http://schemas.microsoft.com/office/drawing/2014/main" id="{3873B707-463F-40B0-8227-E8CC6C67EB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65085" y="2090569"/>
            <a:ext cx="429768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D85DE7-BBF0-8AF7-ED08-5BB11A4388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0719" y="2330505"/>
            <a:ext cx="4559425" cy="3979585"/>
          </a:xfrm>
        </p:spPr>
        <p:txBody>
          <a:bodyPr anchor="ctr">
            <a:normAutofit/>
          </a:bodyPr>
          <a:lstStyle/>
          <a:p>
            <a:pPr lvl="0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Breast tissue: composed of glandular (lobes and lobules), ductal, stromal and adipose tissue (Tortora &amp; Derrickson, 2017)</a:t>
            </a:r>
          </a:p>
          <a:p>
            <a:pPr lvl="0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Lobes: 15–20 lobes per breast, each containing lobules where milk is produced</a:t>
            </a:r>
          </a:p>
          <a:p>
            <a:pPr lvl="0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Lactiferous ducts: carry milk from lobules to the nipple</a:t>
            </a:r>
          </a:p>
          <a:p>
            <a:pPr lvl="0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Lymphatic system: extensive lymphatic drainage, primarily to axillary lymph nodes (</a:t>
            </a:r>
            <a:r>
              <a:rPr 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Marieb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&amp; Hoehn, 2019)</a:t>
            </a:r>
          </a:p>
          <a:p>
            <a:pPr lvl="0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Blood supply: internal thoracic and lateral thoracic arteries</a:t>
            </a:r>
          </a:p>
          <a:p>
            <a:endParaRPr lang="en-GB" sz="1700" dirty="0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C13237C8-E62C-4F0D-A318-BD6FB6C2D1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810" y="513853"/>
            <a:ext cx="6009366" cy="5834577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diagram of a breast&#10;&#10;Description automatically generated">
            <a:extLst>
              <a:ext uri="{FF2B5EF4-FFF2-40B4-BE49-F238E27FC236}">
                <a16:creationId xmlns:a16="http://schemas.microsoft.com/office/drawing/2014/main" id="{22C81BBF-3EDB-36E0-FED7-FF106375FA9B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" b="1838"/>
          <a:stretch>
            <a:fillRect/>
          </a:stretch>
        </p:blipFill>
        <p:spPr>
          <a:xfrm>
            <a:off x="5977788" y="799352"/>
            <a:ext cx="5425410" cy="5259296"/>
          </a:xfrm>
          <a:prstGeom prst="rect">
            <a:avLst/>
          </a:prstGeom>
        </p:spPr>
      </p:pic>
      <p:pic>
        <p:nvPicPr>
          <p:cNvPr id="5" name="Slide 3">
            <a:hlinkClick r:id="" action="ppaction://media"/>
            <a:extLst>
              <a:ext uri="{FF2B5EF4-FFF2-40B4-BE49-F238E27FC236}">
                <a16:creationId xmlns:a16="http://schemas.microsoft.com/office/drawing/2014/main" id="{B43C9AED-0E22-D0CE-31FB-22E780AFB9E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3982531" y="5758138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683809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0277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FF47CB7-972F-479F-A36D-9E72D26EC8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0D153B68-5844-490D-8E67-F616D6D72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1766176" cy="2061837"/>
          </a:xfrm>
          <a:custGeom>
            <a:avLst/>
            <a:gdLst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13657 w 10768629"/>
              <a:gd name="connsiteY144" fmla="*/ 1730706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84330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</a:cxnLst>
            <a:rect l="l" t="t" r="r" b="b"/>
            <a:pathLst>
              <a:path w="10768629" h="1978172">
                <a:moveTo>
                  <a:pt x="0" y="0"/>
                </a:moveTo>
                <a:lnTo>
                  <a:pt x="10768629" y="0"/>
                </a:lnTo>
                <a:lnTo>
                  <a:pt x="10733254" y="31439"/>
                </a:lnTo>
                <a:lnTo>
                  <a:pt x="10727085" y="37910"/>
                </a:lnTo>
                <a:cubicBezTo>
                  <a:pt x="10712973" y="56080"/>
                  <a:pt x="10699457" y="78430"/>
                  <a:pt x="10675953" y="68623"/>
                </a:cubicBezTo>
                <a:cubicBezTo>
                  <a:pt x="10685972" y="89202"/>
                  <a:pt x="10641629" y="69781"/>
                  <a:pt x="10637091" y="90361"/>
                </a:cubicBezTo>
                <a:cubicBezTo>
                  <a:pt x="10635214" y="107005"/>
                  <a:pt x="10621323" y="104993"/>
                  <a:pt x="10610971" y="110764"/>
                </a:cubicBezTo>
                <a:cubicBezTo>
                  <a:pt x="10603980" y="127568"/>
                  <a:pt x="10551417" y="141180"/>
                  <a:pt x="10532872" y="138028"/>
                </a:cubicBezTo>
                <a:cubicBezTo>
                  <a:pt x="10480300" y="119072"/>
                  <a:pt x="10440532" y="186296"/>
                  <a:pt x="10398558" y="172911"/>
                </a:cubicBezTo>
                <a:cubicBezTo>
                  <a:pt x="10387708" y="174114"/>
                  <a:pt x="10378792" y="177646"/>
                  <a:pt x="10371128" y="182609"/>
                </a:cubicBezTo>
                <a:lnTo>
                  <a:pt x="10352178" y="199976"/>
                </a:lnTo>
                <a:lnTo>
                  <a:pt x="10351815" y="211879"/>
                </a:lnTo>
                <a:lnTo>
                  <a:pt x="10337471" y="218661"/>
                </a:lnTo>
                <a:lnTo>
                  <a:pt x="10334625" y="222351"/>
                </a:lnTo>
                <a:cubicBezTo>
                  <a:pt x="10321108" y="225227"/>
                  <a:pt x="10278615" y="228401"/>
                  <a:pt x="10256365" y="235917"/>
                </a:cubicBezTo>
                <a:cubicBezTo>
                  <a:pt x="10218136" y="258033"/>
                  <a:pt x="10224552" y="209685"/>
                  <a:pt x="10201127" y="267448"/>
                </a:cubicBezTo>
                <a:cubicBezTo>
                  <a:pt x="10121320" y="273476"/>
                  <a:pt x="10040763" y="345580"/>
                  <a:pt x="9961218" y="326720"/>
                </a:cubicBezTo>
                <a:cubicBezTo>
                  <a:pt x="9980173" y="341621"/>
                  <a:pt x="9883038" y="318484"/>
                  <a:pt x="9859715" y="355698"/>
                </a:cubicBezTo>
                <a:cubicBezTo>
                  <a:pt x="9812822" y="367758"/>
                  <a:pt x="9752089" y="383830"/>
                  <a:pt x="9679867" y="399081"/>
                </a:cubicBezTo>
                <a:cubicBezTo>
                  <a:pt x="9618357" y="415668"/>
                  <a:pt x="9525492" y="446315"/>
                  <a:pt x="9490654" y="455225"/>
                </a:cubicBezTo>
                <a:lnTo>
                  <a:pt x="9470837" y="452539"/>
                </a:lnTo>
                <a:lnTo>
                  <a:pt x="9469082" y="454891"/>
                </a:lnTo>
                <a:cubicBezTo>
                  <a:pt x="9460057" y="461184"/>
                  <a:pt x="9453495" y="461729"/>
                  <a:pt x="9448038" y="459733"/>
                </a:cubicBezTo>
                <a:lnTo>
                  <a:pt x="9396821" y="455795"/>
                </a:lnTo>
                <a:lnTo>
                  <a:pt x="9392197" y="459796"/>
                </a:lnTo>
                <a:lnTo>
                  <a:pt x="9347994" y="464462"/>
                </a:lnTo>
                <a:cubicBezTo>
                  <a:pt x="9347959" y="465155"/>
                  <a:pt x="9347925" y="465846"/>
                  <a:pt x="9347889" y="466539"/>
                </a:cubicBezTo>
                <a:cubicBezTo>
                  <a:pt x="9346648" y="471307"/>
                  <a:pt x="9343831" y="475025"/>
                  <a:pt x="9337639" y="476654"/>
                </a:cubicBezTo>
                <a:cubicBezTo>
                  <a:pt x="9354547" y="503661"/>
                  <a:pt x="9307720" y="510631"/>
                  <a:pt x="9287964" y="513052"/>
                </a:cubicBezTo>
                <a:cubicBezTo>
                  <a:pt x="9269905" y="526173"/>
                  <a:pt x="9245386" y="544358"/>
                  <a:pt x="9229283" y="555377"/>
                </a:cubicBezTo>
                <a:lnTo>
                  <a:pt x="9220274" y="557502"/>
                </a:lnTo>
                <a:cubicBezTo>
                  <a:pt x="9220250" y="557668"/>
                  <a:pt x="9220226" y="557835"/>
                  <a:pt x="9220202" y="558001"/>
                </a:cubicBezTo>
                <a:cubicBezTo>
                  <a:pt x="9218468" y="559434"/>
                  <a:pt x="9215591" y="560497"/>
                  <a:pt x="9210908" y="561147"/>
                </a:cubicBezTo>
                <a:lnTo>
                  <a:pt x="9186374" y="565502"/>
                </a:lnTo>
                <a:lnTo>
                  <a:pt x="9181058" y="569943"/>
                </a:lnTo>
                <a:lnTo>
                  <a:pt x="9167549" y="584727"/>
                </a:lnTo>
                <a:lnTo>
                  <a:pt x="9149110" y="598906"/>
                </a:lnTo>
                <a:cubicBezTo>
                  <a:pt x="9133575" y="594395"/>
                  <a:pt x="9087390" y="636567"/>
                  <a:pt x="9078556" y="644039"/>
                </a:cubicBezTo>
                <a:lnTo>
                  <a:pt x="8996399" y="690055"/>
                </a:lnTo>
                <a:cubicBezTo>
                  <a:pt x="8913147" y="777045"/>
                  <a:pt x="8867993" y="772591"/>
                  <a:pt x="8803791" y="813860"/>
                </a:cubicBezTo>
                <a:cubicBezTo>
                  <a:pt x="8745270" y="819906"/>
                  <a:pt x="8690049" y="823612"/>
                  <a:pt x="8636202" y="848463"/>
                </a:cubicBezTo>
                <a:cubicBezTo>
                  <a:pt x="8594799" y="860014"/>
                  <a:pt x="8568613" y="864779"/>
                  <a:pt x="8555372" y="883171"/>
                </a:cubicBezTo>
                <a:lnTo>
                  <a:pt x="8507229" y="901665"/>
                </a:lnTo>
                <a:lnTo>
                  <a:pt x="8428473" y="927985"/>
                </a:lnTo>
                <a:cubicBezTo>
                  <a:pt x="8428287" y="929817"/>
                  <a:pt x="8428100" y="931648"/>
                  <a:pt x="8427914" y="933480"/>
                </a:cubicBezTo>
                <a:lnTo>
                  <a:pt x="8420327" y="941984"/>
                </a:lnTo>
                <a:lnTo>
                  <a:pt x="8394729" y="948347"/>
                </a:lnTo>
                <a:lnTo>
                  <a:pt x="8380548" y="987916"/>
                </a:lnTo>
                <a:lnTo>
                  <a:pt x="8375330" y="965444"/>
                </a:lnTo>
                <a:cubicBezTo>
                  <a:pt x="8372375" y="964202"/>
                  <a:pt x="8344433" y="977378"/>
                  <a:pt x="8340796" y="980522"/>
                </a:cubicBezTo>
                <a:cubicBezTo>
                  <a:pt x="8328292" y="982128"/>
                  <a:pt x="8319237" y="991089"/>
                  <a:pt x="8304438" y="996739"/>
                </a:cubicBezTo>
                <a:cubicBezTo>
                  <a:pt x="8297193" y="1005683"/>
                  <a:pt x="8289328" y="1014568"/>
                  <a:pt x="8280929" y="1023089"/>
                </a:cubicBezTo>
                <a:lnTo>
                  <a:pt x="8275760" y="1027772"/>
                </a:lnTo>
                <a:lnTo>
                  <a:pt x="8275478" y="1027605"/>
                </a:lnTo>
                <a:cubicBezTo>
                  <a:pt x="8273970" y="1028076"/>
                  <a:pt x="8251461" y="1029408"/>
                  <a:pt x="8249003" y="1032033"/>
                </a:cubicBezTo>
                <a:lnTo>
                  <a:pt x="8203836" y="1037347"/>
                </a:lnTo>
                <a:cubicBezTo>
                  <a:pt x="8172789" y="1049890"/>
                  <a:pt x="8148166" y="1034625"/>
                  <a:pt x="8122936" y="1063113"/>
                </a:cubicBezTo>
                <a:cubicBezTo>
                  <a:pt x="8093850" y="1074757"/>
                  <a:pt x="8066781" y="1075350"/>
                  <a:pt x="8043658" y="1092746"/>
                </a:cubicBezTo>
                <a:cubicBezTo>
                  <a:pt x="8032157" y="1089174"/>
                  <a:pt x="8022145" y="1089998"/>
                  <a:pt x="8015351" y="1105478"/>
                </a:cubicBezTo>
                <a:cubicBezTo>
                  <a:pt x="7987544" y="1113006"/>
                  <a:pt x="7977708" y="1099152"/>
                  <a:pt x="7963145" y="1119346"/>
                </a:cubicBezTo>
                <a:cubicBezTo>
                  <a:pt x="7942622" y="1098880"/>
                  <a:pt x="7943760" y="1109516"/>
                  <a:pt x="7938145" y="1120225"/>
                </a:cubicBezTo>
                <a:lnTo>
                  <a:pt x="7937238" y="1121204"/>
                </a:lnTo>
                <a:lnTo>
                  <a:pt x="7934398" y="1118240"/>
                </a:lnTo>
                <a:lnTo>
                  <a:pt x="7918248" y="1124371"/>
                </a:lnTo>
                <a:lnTo>
                  <a:pt x="7914119" y="1127653"/>
                </a:lnTo>
                <a:cubicBezTo>
                  <a:pt x="7911201" y="1129547"/>
                  <a:pt x="7909169" y="1130331"/>
                  <a:pt x="7907658" y="1130350"/>
                </a:cubicBezTo>
                <a:lnTo>
                  <a:pt x="7907434" y="1130103"/>
                </a:lnTo>
                <a:lnTo>
                  <a:pt x="7901508" y="1133245"/>
                </a:lnTo>
                <a:cubicBezTo>
                  <a:pt x="7891644" y="1139271"/>
                  <a:pt x="7882185" y="1145815"/>
                  <a:pt x="7873287" y="1152609"/>
                </a:cubicBezTo>
                <a:cubicBezTo>
                  <a:pt x="7864672" y="1141906"/>
                  <a:pt x="7845199" y="1159242"/>
                  <a:pt x="7834833" y="1153868"/>
                </a:cubicBezTo>
                <a:lnTo>
                  <a:pt x="7828661" y="1139994"/>
                </a:lnTo>
                <a:lnTo>
                  <a:pt x="7823966" y="1143178"/>
                </a:lnTo>
                <a:lnTo>
                  <a:pt x="7815078" y="1151776"/>
                </a:lnTo>
                <a:cubicBezTo>
                  <a:pt x="7813692" y="1152943"/>
                  <a:pt x="7812687" y="1153116"/>
                  <a:pt x="7812026" y="1151522"/>
                </a:cubicBezTo>
                <a:cubicBezTo>
                  <a:pt x="7806555" y="1153054"/>
                  <a:pt x="7788673" y="1159989"/>
                  <a:pt x="7782249" y="1160970"/>
                </a:cubicBezTo>
                <a:lnTo>
                  <a:pt x="7773476" y="1157414"/>
                </a:lnTo>
                <a:lnTo>
                  <a:pt x="7769600" y="1157365"/>
                </a:lnTo>
                <a:lnTo>
                  <a:pt x="7752631" y="1172815"/>
                </a:lnTo>
                <a:lnTo>
                  <a:pt x="7739392" y="1192062"/>
                </a:lnTo>
                <a:lnTo>
                  <a:pt x="7677677" y="1216394"/>
                </a:lnTo>
                <a:lnTo>
                  <a:pt x="7586920" y="1261888"/>
                </a:lnTo>
                <a:cubicBezTo>
                  <a:pt x="7556723" y="1298911"/>
                  <a:pt x="7489187" y="1284518"/>
                  <a:pt x="7486100" y="1292563"/>
                </a:cubicBezTo>
                <a:cubicBezTo>
                  <a:pt x="7454875" y="1308356"/>
                  <a:pt x="7453335" y="1326361"/>
                  <a:pt x="7411323" y="1340732"/>
                </a:cubicBezTo>
                <a:cubicBezTo>
                  <a:pt x="7372519" y="1390006"/>
                  <a:pt x="7288617" y="1403664"/>
                  <a:pt x="7240698" y="1438832"/>
                </a:cubicBezTo>
                <a:cubicBezTo>
                  <a:pt x="7206467" y="1417136"/>
                  <a:pt x="7227555" y="1441678"/>
                  <a:pt x="7197675" y="1447530"/>
                </a:cubicBezTo>
                <a:cubicBezTo>
                  <a:pt x="7211601" y="1474927"/>
                  <a:pt x="7159483" y="1444981"/>
                  <a:pt x="7164788" y="1480293"/>
                </a:cubicBezTo>
                <a:cubicBezTo>
                  <a:pt x="7159184" y="1480240"/>
                  <a:pt x="7153584" y="1479075"/>
                  <a:pt x="7147929" y="1477641"/>
                </a:cubicBezTo>
                <a:lnTo>
                  <a:pt x="7144965" y="1476908"/>
                </a:lnTo>
                <a:lnTo>
                  <a:pt x="7134299" y="1479969"/>
                </a:lnTo>
                <a:lnTo>
                  <a:pt x="7129809" y="1473339"/>
                </a:lnTo>
                <a:lnTo>
                  <a:pt x="7112688" y="1472575"/>
                </a:lnTo>
                <a:cubicBezTo>
                  <a:pt x="7106506" y="1473449"/>
                  <a:pt x="7100123" y="1475741"/>
                  <a:pt x="7093470" y="1480300"/>
                </a:cubicBezTo>
                <a:cubicBezTo>
                  <a:pt x="7079039" y="1501274"/>
                  <a:pt x="7048991" y="1495718"/>
                  <a:pt x="7025034" y="1506934"/>
                </a:cubicBezTo>
                <a:lnTo>
                  <a:pt x="7014783" y="1515868"/>
                </a:lnTo>
                <a:lnTo>
                  <a:pt x="6979706" y="1523511"/>
                </a:lnTo>
                <a:lnTo>
                  <a:pt x="6977890" y="1525793"/>
                </a:lnTo>
                <a:cubicBezTo>
                  <a:pt x="6971996" y="1527914"/>
                  <a:pt x="6959488" y="1529941"/>
                  <a:pt x="6944339" y="1536237"/>
                </a:cubicBezTo>
                <a:lnTo>
                  <a:pt x="6886996" y="1563569"/>
                </a:lnTo>
                <a:lnTo>
                  <a:pt x="6874510" y="1558469"/>
                </a:lnTo>
                <a:lnTo>
                  <a:pt x="6871943" y="1554651"/>
                </a:lnTo>
                <a:lnTo>
                  <a:pt x="6856174" y="1562024"/>
                </a:lnTo>
                <a:lnTo>
                  <a:pt x="6842321" y="1560554"/>
                </a:lnTo>
                <a:lnTo>
                  <a:pt x="6832713" y="1569357"/>
                </a:lnTo>
                <a:lnTo>
                  <a:pt x="6816351" y="1571495"/>
                </a:lnTo>
                <a:cubicBezTo>
                  <a:pt x="6810216" y="1571510"/>
                  <a:pt x="6803310" y="1571324"/>
                  <a:pt x="6795800" y="1572010"/>
                </a:cubicBezTo>
                <a:lnTo>
                  <a:pt x="6777546" y="1568661"/>
                </a:lnTo>
                <a:lnTo>
                  <a:pt x="6751528" y="1574143"/>
                </a:lnTo>
                <a:cubicBezTo>
                  <a:pt x="6731455" y="1578562"/>
                  <a:pt x="6712054" y="1582098"/>
                  <a:pt x="6691966" y="1582255"/>
                </a:cubicBezTo>
                <a:cubicBezTo>
                  <a:pt x="6677921" y="1590738"/>
                  <a:pt x="6663787" y="1595441"/>
                  <a:pt x="6646941" y="1588471"/>
                </a:cubicBezTo>
                <a:cubicBezTo>
                  <a:pt x="6605135" y="1597971"/>
                  <a:pt x="6598373" y="1612583"/>
                  <a:pt x="6568576" y="1606488"/>
                </a:cubicBezTo>
                <a:cubicBezTo>
                  <a:pt x="6562510" y="1614734"/>
                  <a:pt x="6558067" y="1619360"/>
                  <a:pt x="6554358" y="1621701"/>
                </a:cubicBezTo>
                <a:cubicBezTo>
                  <a:pt x="6543227" y="1628727"/>
                  <a:pt x="6538724" y="1615196"/>
                  <a:pt x="6516968" y="1617195"/>
                </a:cubicBezTo>
                <a:cubicBezTo>
                  <a:pt x="6493173" y="1617368"/>
                  <a:pt x="6528193" y="1598652"/>
                  <a:pt x="6506479" y="1602227"/>
                </a:cubicBezTo>
                <a:cubicBezTo>
                  <a:pt x="6486674" y="1613929"/>
                  <a:pt x="6478484" y="1593997"/>
                  <a:pt x="6458436" y="1607332"/>
                </a:cubicBezTo>
                <a:cubicBezTo>
                  <a:pt x="6471168" y="1620800"/>
                  <a:pt x="6410323" y="1615478"/>
                  <a:pt x="6414786" y="1628815"/>
                </a:cubicBezTo>
                <a:cubicBezTo>
                  <a:pt x="6385942" y="1615041"/>
                  <a:pt x="6386569" y="1640238"/>
                  <a:pt x="6357085" y="1640846"/>
                </a:cubicBezTo>
                <a:cubicBezTo>
                  <a:pt x="6341163" y="1636809"/>
                  <a:pt x="6331497" y="1637754"/>
                  <a:pt x="6322636" y="1648213"/>
                </a:cubicBezTo>
                <a:cubicBezTo>
                  <a:pt x="6248448" y="1627802"/>
                  <a:pt x="6286748" y="1654976"/>
                  <a:pt x="6226172" y="1654676"/>
                </a:cubicBezTo>
                <a:lnTo>
                  <a:pt x="6221217" y="1654506"/>
                </a:lnTo>
                <a:lnTo>
                  <a:pt x="6204956" y="1664280"/>
                </a:lnTo>
                <a:cubicBezTo>
                  <a:pt x="6204728" y="1665114"/>
                  <a:pt x="6204498" y="1665947"/>
                  <a:pt x="6204270" y="1666782"/>
                </a:cubicBezTo>
                <a:lnTo>
                  <a:pt x="6143810" y="1661963"/>
                </a:lnTo>
                <a:lnTo>
                  <a:pt x="6136560" y="1665728"/>
                </a:lnTo>
                <a:lnTo>
                  <a:pt x="6096155" y="1656951"/>
                </a:lnTo>
                <a:lnTo>
                  <a:pt x="6075812" y="1655422"/>
                </a:lnTo>
                <a:lnTo>
                  <a:pt x="6039495" y="1649680"/>
                </a:lnTo>
                <a:lnTo>
                  <a:pt x="6036523" y="1652121"/>
                </a:lnTo>
                <a:lnTo>
                  <a:pt x="6029328" y="1649904"/>
                </a:lnTo>
                <a:lnTo>
                  <a:pt x="6024075" y="1652779"/>
                </a:lnTo>
                <a:lnTo>
                  <a:pt x="6018085" y="1652030"/>
                </a:lnTo>
                <a:cubicBezTo>
                  <a:pt x="6006658" y="1653831"/>
                  <a:pt x="5968194" y="1662035"/>
                  <a:pt x="5955513" y="1663584"/>
                </a:cubicBezTo>
                <a:lnTo>
                  <a:pt x="5941996" y="1661326"/>
                </a:lnTo>
                <a:lnTo>
                  <a:pt x="5931789" y="1669915"/>
                </a:lnTo>
                <a:lnTo>
                  <a:pt x="5888686" y="1672175"/>
                </a:lnTo>
                <a:lnTo>
                  <a:pt x="5873794" y="1665454"/>
                </a:lnTo>
                <a:lnTo>
                  <a:pt x="5860022" y="1660635"/>
                </a:lnTo>
                <a:lnTo>
                  <a:pt x="5858237" y="1660649"/>
                </a:lnTo>
                <a:lnTo>
                  <a:pt x="5840319" y="1660798"/>
                </a:lnTo>
                <a:lnTo>
                  <a:pt x="5806984" y="1661075"/>
                </a:lnTo>
                <a:cubicBezTo>
                  <a:pt x="5785708" y="1661533"/>
                  <a:pt x="5764126" y="1662974"/>
                  <a:pt x="5742351" y="1667489"/>
                </a:cubicBezTo>
                <a:cubicBezTo>
                  <a:pt x="5659069" y="1645168"/>
                  <a:pt x="5615134" y="1706361"/>
                  <a:pt x="5521171" y="1671626"/>
                </a:cubicBezTo>
                <a:cubicBezTo>
                  <a:pt x="5491803" y="1671296"/>
                  <a:pt x="5498089" y="1662666"/>
                  <a:pt x="5457384" y="1683952"/>
                </a:cubicBezTo>
                <a:cubicBezTo>
                  <a:pt x="5356959" y="1699287"/>
                  <a:pt x="5078905" y="1774579"/>
                  <a:pt x="4950070" y="1748401"/>
                </a:cubicBezTo>
                <a:cubicBezTo>
                  <a:pt x="4918276" y="1752255"/>
                  <a:pt x="4891043" y="1756936"/>
                  <a:pt x="4872172" y="1757222"/>
                </a:cubicBezTo>
                <a:lnTo>
                  <a:pt x="4809524" y="1761033"/>
                </a:lnTo>
                <a:cubicBezTo>
                  <a:pt x="4791324" y="1772975"/>
                  <a:pt x="4777258" y="1754591"/>
                  <a:pt x="4759058" y="1766533"/>
                </a:cubicBezTo>
                <a:cubicBezTo>
                  <a:pt x="4747481" y="1770744"/>
                  <a:pt x="4734604" y="1772921"/>
                  <a:pt x="4719749" y="1771811"/>
                </a:cubicBezTo>
                <a:cubicBezTo>
                  <a:pt x="4671168" y="1780243"/>
                  <a:pt x="4634134" y="1775931"/>
                  <a:pt x="4568686" y="1786141"/>
                </a:cubicBezTo>
                <a:cubicBezTo>
                  <a:pt x="4544667" y="1777910"/>
                  <a:pt x="4432547" y="1778168"/>
                  <a:pt x="4418751" y="1796932"/>
                </a:cubicBezTo>
                <a:cubicBezTo>
                  <a:pt x="4403360" y="1801488"/>
                  <a:pt x="4385278" y="1795746"/>
                  <a:pt x="4378377" y="1815528"/>
                </a:cubicBezTo>
                <a:cubicBezTo>
                  <a:pt x="4366870" y="1839461"/>
                  <a:pt x="4337372" y="1814003"/>
                  <a:pt x="4320575" y="1832722"/>
                </a:cubicBezTo>
                <a:cubicBezTo>
                  <a:pt x="4277898" y="1857053"/>
                  <a:pt x="4243945" y="1846759"/>
                  <a:pt x="4211935" y="1860177"/>
                </a:cubicBezTo>
                <a:cubicBezTo>
                  <a:pt x="4181519" y="1859584"/>
                  <a:pt x="4171342" y="1859762"/>
                  <a:pt x="4101228" y="1868717"/>
                </a:cubicBezTo>
                <a:cubicBezTo>
                  <a:pt x="4080159" y="1876188"/>
                  <a:pt x="4039427" y="1877381"/>
                  <a:pt x="3973223" y="1881015"/>
                </a:cubicBezTo>
                <a:cubicBezTo>
                  <a:pt x="3971330" y="1884974"/>
                  <a:pt x="3952843" y="1879225"/>
                  <a:pt x="3900992" y="1880603"/>
                </a:cubicBezTo>
                <a:cubicBezTo>
                  <a:pt x="3849141" y="1881981"/>
                  <a:pt x="3740060" y="1895686"/>
                  <a:pt x="3662119" y="1889285"/>
                </a:cubicBezTo>
                <a:cubicBezTo>
                  <a:pt x="3565155" y="1881322"/>
                  <a:pt x="3613412" y="1915150"/>
                  <a:pt x="3496919" y="1873180"/>
                </a:cubicBezTo>
                <a:cubicBezTo>
                  <a:pt x="3488062" y="1895719"/>
                  <a:pt x="3474293" y="1876288"/>
                  <a:pt x="3449433" y="1889681"/>
                </a:cubicBezTo>
                <a:cubicBezTo>
                  <a:pt x="3406553" y="1891629"/>
                  <a:pt x="3413217" y="1897797"/>
                  <a:pt x="3369766" y="1916653"/>
                </a:cubicBezTo>
                <a:cubicBezTo>
                  <a:pt x="3338805" y="1929531"/>
                  <a:pt x="3289487" y="1928617"/>
                  <a:pt x="3269672" y="1938036"/>
                </a:cubicBezTo>
                <a:lnTo>
                  <a:pt x="3224897" y="1943733"/>
                </a:lnTo>
                <a:cubicBezTo>
                  <a:pt x="3188693" y="1949271"/>
                  <a:pt x="3178540" y="1909145"/>
                  <a:pt x="3161463" y="1946591"/>
                </a:cubicBezTo>
                <a:lnTo>
                  <a:pt x="3112044" y="1935614"/>
                </a:lnTo>
                <a:lnTo>
                  <a:pt x="3069716" y="1930463"/>
                </a:lnTo>
                <a:cubicBezTo>
                  <a:pt x="3049937" y="1924285"/>
                  <a:pt x="3047816" y="1925644"/>
                  <a:pt x="3005773" y="1915878"/>
                </a:cubicBezTo>
                <a:cubicBezTo>
                  <a:pt x="2978838" y="1921092"/>
                  <a:pt x="2967972" y="1927319"/>
                  <a:pt x="2897201" y="1926772"/>
                </a:cubicBezTo>
                <a:lnTo>
                  <a:pt x="2783891" y="1931749"/>
                </a:lnTo>
                <a:cubicBezTo>
                  <a:pt x="2753098" y="1932794"/>
                  <a:pt x="2731621" y="1915151"/>
                  <a:pt x="2712447" y="1933044"/>
                </a:cubicBezTo>
                <a:cubicBezTo>
                  <a:pt x="2621923" y="1990472"/>
                  <a:pt x="2637976" y="1949546"/>
                  <a:pt x="2560151" y="1963609"/>
                </a:cubicBezTo>
                <a:cubicBezTo>
                  <a:pt x="2472084" y="1973456"/>
                  <a:pt x="2423631" y="1962133"/>
                  <a:pt x="2367221" y="1971884"/>
                </a:cubicBezTo>
                <a:cubicBezTo>
                  <a:pt x="2355331" y="1950582"/>
                  <a:pt x="2295649" y="1950006"/>
                  <a:pt x="2272130" y="1961162"/>
                </a:cubicBezTo>
                <a:cubicBezTo>
                  <a:pt x="2229336" y="1964326"/>
                  <a:pt x="2232627" y="1943953"/>
                  <a:pt x="2189404" y="1978172"/>
                </a:cubicBezTo>
                <a:cubicBezTo>
                  <a:pt x="2153824" y="1968017"/>
                  <a:pt x="2114605" y="1969166"/>
                  <a:pt x="2077704" y="1965002"/>
                </a:cubicBezTo>
                <a:cubicBezTo>
                  <a:pt x="2053064" y="1962036"/>
                  <a:pt x="2051584" y="1971011"/>
                  <a:pt x="2033299" y="1969042"/>
                </a:cubicBezTo>
                <a:cubicBezTo>
                  <a:pt x="2015014" y="1967073"/>
                  <a:pt x="1998956" y="1958903"/>
                  <a:pt x="1967996" y="1953187"/>
                </a:cubicBezTo>
                <a:cubicBezTo>
                  <a:pt x="1924117" y="1970917"/>
                  <a:pt x="1915668" y="1940297"/>
                  <a:pt x="1855805" y="1926082"/>
                </a:cubicBezTo>
                <a:cubicBezTo>
                  <a:pt x="1830663" y="1943732"/>
                  <a:pt x="1810564" y="1935694"/>
                  <a:pt x="1790957" y="1919460"/>
                </a:cubicBezTo>
                <a:cubicBezTo>
                  <a:pt x="1732588" y="1924884"/>
                  <a:pt x="1679506" y="1900619"/>
                  <a:pt x="1613978" y="1891581"/>
                </a:cubicBezTo>
                <a:cubicBezTo>
                  <a:pt x="1542961" y="1912227"/>
                  <a:pt x="1506863" y="1865666"/>
                  <a:pt x="1436831" y="1856201"/>
                </a:cubicBezTo>
                <a:cubicBezTo>
                  <a:pt x="1409149" y="1862955"/>
                  <a:pt x="1416370" y="1829853"/>
                  <a:pt x="1357365" y="1832140"/>
                </a:cubicBezTo>
                <a:cubicBezTo>
                  <a:pt x="1285880" y="1811785"/>
                  <a:pt x="1273193" y="1786872"/>
                  <a:pt x="1232341" y="1785942"/>
                </a:cubicBezTo>
                <a:cubicBezTo>
                  <a:pt x="1223903" y="1792798"/>
                  <a:pt x="1160576" y="1793911"/>
                  <a:pt x="1162595" y="1784330"/>
                </a:cubicBezTo>
                <a:cubicBezTo>
                  <a:pt x="1153167" y="1787110"/>
                  <a:pt x="1122206" y="1805077"/>
                  <a:pt x="1120257" y="1789615"/>
                </a:cubicBezTo>
                <a:cubicBezTo>
                  <a:pt x="1073149" y="1786750"/>
                  <a:pt x="1034361" y="1768718"/>
                  <a:pt x="991903" y="1786741"/>
                </a:cubicBezTo>
                <a:cubicBezTo>
                  <a:pt x="966383" y="1781126"/>
                  <a:pt x="949501" y="1800915"/>
                  <a:pt x="883960" y="1809389"/>
                </a:cubicBezTo>
                <a:cubicBezTo>
                  <a:pt x="836064" y="1808194"/>
                  <a:pt x="826980" y="1826610"/>
                  <a:pt x="766531" y="1805053"/>
                </a:cubicBezTo>
                <a:cubicBezTo>
                  <a:pt x="732778" y="1801141"/>
                  <a:pt x="694055" y="1787044"/>
                  <a:pt x="669779" y="1800537"/>
                </a:cubicBezTo>
                <a:cubicBezTo>
                  <a:pt x="645252" y="1794709"/>
                  <a:pt x="563495" y="1813232"/>
                  <a:pt x="523898" y="1811085"/>
                </a:cubicBezTo>
                <a:cubicBezTo>
                  <a:pt x="457555" y="1798530"/>
                  <a:pt x="395227" y="1824052"/>
                  <a:pt x="360251" y="1830735"/>
                </a:cubicBezTo>
                <a:cubicBezTo>
                  <a:pt x="313564" y="1825583"/>
                  <a:pt x="298281" y="1811622"/>
                  <a:pt x="255207" y="1818275"/>
                </a:cubicBezTo>
                <a:cubicBezTo>
                  <a:pt x="206572" y="1839769"/>
                  <a:pt x="160277" y="1836800"/>
                  <a:pt x="101803" y="1870647"/>
                </a:cubicBezTo>
                <a:cubicBezTo>
                  <a:pt x="85849" y="1910002"/>
                  <a:pt x="27997" y="1845258"/>
                  <a:pt x="25397" y="1888443"/>
                </a:cubicBezTo>
                <a:cubicBezTo>
                  <a:pt x="19096" y="1881154"/>
                  <a:pt x="11260" y="1878398"/>
                  <a:pt x="2370" y="1878311"/>
                </a:cubicBezTo>
                <a:lnTo>
                  <a:pt x="0" y="1878785"/>
                </a:lnTo>
                <a:lnTo>
                  <a:pt x="0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7A05315-4B2D-A024-9694-8A7443041E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4" y="609597"/>
            <a:ext cx="9392421" cy="1330841"/>
          </a:xfrm>
        </p:spPr>
        <p:txBody>
          <a:bodyPr>
            <a:normAutofit/>
          </a:bodyPr>
          <a:lstStyle/>
          <a:p>
            <a:b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Anatomy and physiology - hormonal regulation </a:t>
            </a:r>
            <a:br>
              <a:rPr lang="en-US" sz="2800" dirty="0"/>
            </a:br>
            <a:endParaRPr lang="en-GB" sz="28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592F70-4101-FAB0-EB9D-9EF1EF2CE19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37034" y="2198362"/>
            <a:ext cx="4958966" cy="3917773"/>
          </a:xfrm>
        </p:spPr>
        <p:txBody>
          <a:bodyPr>
            <a:normAutofit/>
          </a:bodyPr>
          <a:lstStyle/>
          <a:p>
            <a:pPr lvl="0"/>
            <a:r>
              <a:rPr 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Oestrogen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and progesterone: stimulate ductal and lobular growth respectively (</a:t>
            </a:r>
            <a:r>
              <a:rPr 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Marieb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&amp; Hoehn, 2019)</a:t>
            </a:r>
          </a:p>
          <a:p>
            <a:pPr lvl="0"/>
            <a:r>
              <a:rPr 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Oestrogen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receptors (ER) present on breast epithelial cells,  key in hormone-sensitive cancers</a:t>
            </a:r>
          </a:p>
          <a:p>
            <a:pPr lvl="0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Prolactin: stimulates milk production post-partum</a:t>
            </a:r>
          </a:p>
          <a:p>
            <a:pPr lvl="0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Cell cycle regulation: normal breast cells undergo controlled proliferation and apoptosis (NICE, 2023)</a:t>
            </a:r>
          </a:p>
          <a:p>
            <a:pPr lvl="0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Proto-oncogenes (e.g. HER2) and </a:t>
            </a:r>
            <a:r>
              <a:rPr 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tumour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suppressor genes (e.g. BRCA1, BRCA2) maintain cellular homeostasis (Cancer Research UK, 2023)</a:t>
            </a:r>
          </a:p>
          <a:p>
            <a:endParaRPr lang="en-GB" sz="16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8ECACD4-6519-BF90-1E0E-3BB864E1EEC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00800" y="1715590"/>
            <a:ext cx="5529943" cy="4372426"/>
          </a:xfrm>
          <a:prstGeom prst="rect">
            <a:avLst/>
          </a:prstGeom>
        </p:spPr>
      </p:pic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9A0D773F-7A7D-4DBB-9DEA-86BB8B8F4B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5381624" y="6209414"/>
            <a:ext cx="6810375" cy="648586"/>
          </a:xfrm>
          <a:custGeom>
            <a:avLst/>
            <a:gdLst>
              <a:gd name="connsiteX0" fmla="*/ 0 w 10753706"/>
              <a:gd name="connsiteY0" fmla="*/ 0 h 1027260"/>
              <a:gd name="connsiteX1" fmla="*/ 10753706 w 10753706"/>
              <a:gd name="connsiteY1" fmla="*/ 0 h 1027260"/>
              <a:gd name="connsiteX2" fmla="*/ 10748809 w 10753706"/>
              <a:gd name="connsiteY2" fmla="*/ 2522 h 1027260"/>
              <a:gd name="connsiteX3" fmla="*/ 10725330 w 10753706"/>
              <a:gd name="connsiteY3" fmla="*/ 11977 h 1027260"/>
              <a:gd name="connsiteX4" fmla="*/ 10615423 w 10753706"/>
              <a:gd name="connsiteY4" fmla="*/ 52967 h 1027260"/>
              <a:gd name="connsiteX5" fmla="*/ 10533936 w 10753706"/>
              <a:gd name="connsiteY5" fmla="*/ 53095 h 1027260"/>
              <a:gd name="connsiteX6" fmla="*/ 10466876 w 10753706"/>
              <a:gd name="connsiteY6" fmla="*/ 45180 h 1027260"/>
              <a:gd name="connsiteX7" fmla="*/ 10355090 w 10753706"/>
              <a:gd name="connsiteY7" fmla="*/ 89741 h 1027260"/>
              <a:gd name="connsiteX8" fmla="*/ 10087145 w 10753706"/>
              <a:gd name="connsiteY8" fmla="*/ 66115 h 1027260"/>
              <a:gd name="connsiteX9" fmla="*/ 10015902 w 10753706"/>
              <a:gd name="connsiteY9" fmla="*/ 76178 h 1027260"/>
              <a:gd name="connsiteX10" fmla="*/ 9806005 w 10753706"/>
              <a:gd name="connsiteY10" fmla="*/ 102435 h 1027260"/>
              <a:gd name="connsiteX11" fmla="*/ 9602583 w 10753706"/>
              <a:gd name="connsiteY11" fmla="*/ 179170 h 1027260"/>
              <a:gd name="connsiteX12" fmla="*/ 9469719 w 10753706"/>
              <a:gd name="connsiteY12" fmla="*/ 174721 h 1027260"/>
              <a:gd name="connsiteX13" fmla="*/ 9408692 w 10753706"/>
              <a:gd name="connsiteY13" fmla="*/ 189513 h 1027260"/>
              <a:gd name="connsiteX14" fmla="*/ 9364151 w 10753706"/>
              <a:gd name="connsiteY14" fmla="*/ 194072 h 1027260"/>
              <a:gd name="connsiteX15" fmla="*/ 9337751 w 10753706"/>
              <a:gd name="connsiteY15" fmla="*/ 197579 h 1027260"/>
              <a:gd name="connsiteX16" fmla="*/ 9297166 w 10753706"/>
              <a:gd name="connsiteY16" fmla="*/ 216558 h 1027260"/>
              <a:gd name="connsiteX17" fmla="*/ 9123859 w 10753706"/>
              <a:gd name="connsiteY17" fmla="*/ 237356 h 1027260"/>
              <a:gd name="connsiteX18" fmla="*/ 8950741 w 10753706"/>
              <a:gd name="connsiteY18" fmla="*/ 238020 h 1027260"/>
              <a:gd name="connsiteX19" fmla="*/ 8718236 w 10753706"/>
              <a:gd name="connsiteY19" fmla="*/ 303148 h 1027260"/>
              <a:gd name="connsiteX20" fmla="*/ 8694011 w 10753706"/>
              <a:gd name="connsiteY20" fmla="*/ 308812 h 1027260"/>
              <a:gd name="connsiteX21" fmla="*/ 8611976 w 10753706"/>
              <a:gd name="connsiteY21" fmla="*/ 324819 h 1027260"/>
              <a:gd name="connsiteX22" fmla="*/ 8562074 w 10753706"/>
              <a:gd name="connsiteY22" fmla="*/ 337971 h 1027260"/>
              <a:gd name="connsiteX23" fmla="*/ 8501724 w 10753706"/>
              <a:gd name="connsiteY23" fmla="*/ 360865 h 1027260"/>
              <a:gd name="connsiteX24" fmla="*/ 8504489 w 10753706"/>
              <a:gd name="connsiteY24" fmla="*/ 364790 h 1027260"/>
              <a:gd name="connsiteX25" fmla="*/ 8492774 w 10753706"/>
              <a:gd name="connsiteY25" fmla="*/ 366181 h 1027260"/>
              <a:gd name="connsiteX26" fmla="*/ 8466405 w 10753706"/>
              <a:gd name="connsiteY26" fmla="*/ 368724 h 1027260"/>
              <a:gd name="connsiteX27" fmla="*/ 8427069 w 10753706"/>
              <a:gd name="connsiteY27" fmla="*/ 387211 h 1027260"/>
              <a:gd name="connsiteX28" fmla="*/ 8387766 w 10753706"/>
              <a:gd name="connsiteY28" fmla="*/ 377161 h 1027260"/>
              <a:gd name="connsiteX29" fmla="*/ 8315874 w 10753706"/>
              <a:gd name="connsiteY29" fmla="*/ 395527 h 1027260"/>
              <a:gd name="connsiteX30" fmla="*/ 8274474 w 10753706"/>
              <a:gd name="connsiteY30" fmla="*/ 405112 h 1027260"/>
              <a:gd name="connsiteX31" fmla="*/ 8234664 w 10753706"/>
              <a:gd name="connsiteY31" fmla="*/ 410219 h 1027260"/>
              <a:gd name="connsiteX32" fmla="*/ 8211268 w 10753706"/>
              <a:gd name="connsiteY32" fmla="*/ 416791 h 1027260"/>
              <a:gd name="connsiteX33" fmla="*/ 8188615 w 10753706"/>
              <a:gd name="connsiteY33" fmla="*/ 421755 h 1027260"/>
              <a:gd name="connsiteX34" fmla="*/ 8179981 w 10753706"/>
              <a:gd name="connsiteY34" fmla="*/ 420402 h 1027260"/>
              <a:gd name="connsiteX35" fmla="*/ 8179307 w 10753706"/>
              <a:gd name="connsiteY35" fmla="*/ 422516 h 1027260"/>
              <a:gd name="connsiteX36" fmla="*/ 8147929 w 10753706"/>
              <a:gd name="connsiteY36" fmla="*/ 450302 h 1027260"/>
              <a:gd name="connsiteX37" fmla="*/ 8089136 w 10753706"/>
              <a:gd name="connsiteY37" fmla="*/ 465283 h 1027260"/>
              <a:gd name="connsiteX38" fmla="*/ 8049973 w 10753706"/>
              <a:gd name="connsiteY38" fmla="*/ 454121 h 1027260"/>
              <a:gd name="connsiteX39" fmla="*/ 7965913 w 10753706"/>
              <a:gd name="connsiteY39" fmla="*/ 464415 h 1027260"/>
              <a:gd name="connsiteX40" fmla="*/ 7945093 w 10753706"/>
              <a:gd name="connsiteY40" fmla="*/ 464798 h 1027260"/>
              <a:gd name="connsiteX41" fmla="*/ 7935335 w 10753706"/>
              <a:gd name="connsiteY41" fmla="*/ 462442 h 1027260"/>
              <a:gd name="connsiteX42" fmla="*/ 7904779 w 10753706"/>
              <a:gd name="connsiteY42" fmla="*/ 471429 h 1027260"/>
              <a:gd name="connsiteX43" fmla="*/ 7855604 w 10753706"/>
              <a:gd name="connsiteY43" fmla="*/ 480199 h 1027260"/>
              <a:gd name="connsiteX44" fmla="*/ 7832630 w 10753706"/>
              <a:gd name="connsiteY44" fmla="*/ 485371 h 1027260"/>
              <a:gd name="connsiteX45" fmla="*/ 7812438 w 10753706"/>
              <a:gd name="connsiteY45" fmla="*/ 485391 h 1027260"/>
              <a:gd name="connsiteX46" fmla="*/ 7701399 w 10753706"/>
              <a:gd name="connsiteY46" fmla="*/ 495197 h 1027260"/>
              <a:gd name="connsiteX47" fmla="*/ 7674778 w 10753706"/>
              <a:gd name="connsiteY47" fmla="*/ 494723 h 1027260"/>
              <a:gd name="connsiteX48" fmla="*/ 7660445 w 10753706"/>
              <a:gd name="connsiteY48" fmla="*/ 490194 h 1027260"/>
              <a:gd name="connsiteX49" fmla="*/ 7651781 w 10753706"/>
              <a:gd name="connsiteY49" fmla="*/ 493084 h 1027260"/>
              <a:gd name="connsiteX50" fmla="*/ 7584807 w 10753706"/>
              <a:gd name="connsiteY50" fmla="*/ 499490 h 1027260"/>
              <a:gd name="connsiteX51" fmla="*/ 7541324 w 10753706"/>
              <a:gd name="connsiteY51" fmla="*/ 504184 h 1027260"/>
              <a:gd name="connsiteX52" fmla="*/ 7541756 w 10753706"/>
              <a:gd name="connsiteY52" fmla="*/ 512184 h 1027260"/>
              <a:gd name="connsiteX53" fmla="*/ 7503906 w 10753706"/>
              <a:gd name="connsiteY53" fmla="*/ 518551 h 1027260"/>
              <a:gd name="connsiteX54" fmla="*/ 7460411 w 10753706"/>
              <a:gd name="connsiteY54" fmla="*/ 517415 h 1027260"/>
              <a:gd name="connsiteX55" fmla="*/ 7460116 w 10753706"/>
              <a:gd name="connsiteY55" fmla="*/ 517548 h 1027260"/>
              <a:gd name="connsiteX56" fmla="*/ 7297810 w 10753706"/>
              <a:gd name="connsiteY56" fmla="*/ 563947 h 1027260"/>
              <a:gd name="connsiteX57" fmla="*/ 6946388 w 10753706"/>
              <a:gd name="connsiteY57" fmla="*/ 665244 h 1027260"/>
              <a:gd name="connsiteX58" fmla="*/ 6741704 w 10753706"/>
              <a:gd name="connsiteY58" fmla="*/ 679365 h 1027260"/>
              <a:gd name="connsiteX59" fmla="*/ 6624680 w 10753706"/>
              <a:gd name="connsiteY59" fmla="*/ 677674 h 1027260"/>
              <a:gd name="connsiteX60" fmla="*/ 6605700 w 10753706"/>
              <a:gd name="connsiteY60" fmla="*/ 683566 h 1027260"/>
              <a:gd name="connsiteX61" fmla="*/ 6576922 w 10753706"/>
              <a:gd name="connsiteY61" fmla="*/ 683030 h 1027260"/>
              <a:gd name="connsiteX62" fmla="*/ 6405123 w 10753706"/>
              <a:gd name="connsiteY62" fmla="*/ 721946 h 1027260"/>
              <a:gd name="connsiteX63" fmla="*/ 6368938 w 10753706"/>
              <a:gd name="connsiteY63" fmla="*/ 717341 h 1027260"/>
              <a:gd name="connsiteX64" fmla="*/ 6295102 w 10753706"/>
              <a:gd name="connsiteY64" fmla="*/ 729508 h 1027260"/>
              <a:gd name="connsiteX65" fmla="*/ 6202084 w 10753706"/>
              <a:gd name="connsiteY65" fmla="*/ 767091 h 1027260"/>
              <a:gd name="connsiteX66" fmla="*/ 6067157 w 10753706"/>
              <a:gd name="connsiteY66" fmla="*/ 790339 h 1027260"/>
              <a:gd name="connsiteX67" fmla="*/ 6061443 w 10753706"/>
              <a:gd name="connsiteY67" fmla="*/ 796151 h 1027260"/>
              <a:gd name="connsiteX68" fmla="*/ 6051406 w 10753706"/>
              <a:gd name="connsiteY68" fmla="*/ 800684 h 1027260"/>
              <a:gd name="connsiteX69" fmla="*/ 6049097 w 10753706"/>
              <a:gd name="connsiteY69" fmla="*/ 800636 h 1027260"/>
              <a:gd name="connsiteX70" fmla="*/ 6034222 w 10753706"/>
              <a:gd name="connsiteY70" fmla="*/ 804110 h 1027260"/>
              <a:gd name="connsiteX71" fmla="*/ 6033121 w 10753706"/>
              <a:gd name="connsiteY71" fmla="*/ 806078 h 1027260"/>
              <a:gd name="connsiteX72" fmla="*/ 6023593 w 10753706"/>
              <a:gd name="connsiteY72" fmla="*/ 808842 h 1027260"/>
              <a:gd name="connsiteX73" fmla="*/ 6006639 w 10753706"/>
              <a:gd name="connsiteY73" fmla="*/ 815304 h 1027260"/>
              <a:gd name="connsiteX74" fmla="*/ 6001762 w 10753706"/>
              <a:gd name="connsiteY74" fmla="*/ 815557 h 1027260"/>
              <a:gd name="connsiteX75" fmla="*/ 5973534 w 10753706"/>
              <a:gd name="connsiteY75" fmla="*/ 823815 h 1027260"/>
              <a:gd name="connsiteX76" fmla="*/ 5972336 w 10753706"/>
              <a:gd name="connsiteY76" fmla="*/ 823476 h 1027260"/>
              <a:gd name="connsiteX77" fmla="*/ 5960841 w 10753706"/>
              <a:gd name="connsiteY77" fmla="*/ 823819 h 1027260"/>
              <a:gd name="connsiteX78" fmla="*/ 5940719 w 10753706"/>
              <a:gd name="connsiteY78" fmla="*/ 825514 h 1027260"/>
              <a:gd name="connsiteX79" fmla="*/ 5884298 w 10753706"/>
              <a:gd name="connsiteY79" fmla="*/ 823806 h 1027260"/>
              <a:gd name="connsiteX80" fmla="*/ 5854779 w 10753706"/>
              <a:gd name="connsiteY80" fmla="*/ 832365 h 1027260"/>
              <a:gd name="connsiteX81" fmla="*/ 5848382 w 10753706"/>
              <a:gd name="connsiteY81" fmla="*/ 833844 h 1027260"/>
              <a:gd name="connsiteX82" fmla="*/ 5848066 w 10753706"/>
              <a:gd name="connsiteY82" fmla="*/ 833772 h 1027260"/>
              <a:gd name="connsiteX83" fmla="*/ 5840944 w 10753706"/>
              <a:gd name="connsiteY83" fmla="*/ 835132 h 1027260"/>
              <a:gd name="connsiteX84" fmla="*/ 5836719 w 10753706"/>
              <a:gd name="connsiteY84" fmla="*/ 836539 h 1027260"/>
              <a:gd name="connsiteX85" fmla="*/ 5824311 w 10753706"/>
              <a:gd name="connsiteY85" fmla="*/ 839408 h 1027260"/>
              <a:gd name="connsiteX86" fmla="*/ 5818788 w 10753706"/>
              <a:gd name="connsiteY86" fmla="*/ 839727 h 1027260"/>
              <a:gd name="connsiteX87" fmla="*/ 5763953 w 10753706"/>
              <a:gd name="connsiteY87" fmla="*/ 834282 h 1027260"/>
              <a:gd name="connsiteX88" fmla="*/ 5667748 w 10753706"/>
              <a:gd name="connsiteY88" fmla="*/ 840211 h 1027260"/>
              <a:gd name="connsiteX89" fmla="*/ 5573108 w 10753706"/>
              <a:gd name="connsiteY89" fmla="*/ 847611 h 1027260"/>
              <a:gd name="connsiteX90" fmla="*/ 5539137 w 10753706"/>
              <a:gd name="connsiteY90" fmla="*/ 851033 h 1027260"/>
              <a:gd name="connsiteX91" fmla="*/ 5510651 w 10753706"/>
              <a:gd name="connsiteY91" fmla="*/ 844215 h 1027260"/>
              <a:gd name="connsiteX92" fmla="*/ 5457331 w 10753706"/>
              <a:gd name="connsiteY92" fmla="*/ 839159 h 1027260"/>
              <a:gd name="connsiteX93" fmla="*/ 5410613 w 10753706"/>
              <a:gd name="connsiteY93" fmla="*/ 834358 h 1027260"/>
              <a:gd name="connsiteX94" fmla="*/ 5370040 w 10753706"/>
              <a:gd name="connsiteY94" fmla="*/ 862127 h 1027260"/>
              <a:gd name="connsiteX95" fmla="*/ 5318778 w 10753706"/>
              <a:gd name="connsiteY95" fmla="*/ 855310 h 1027260"/>
              <a:gd name="connsiteX96" fmla="*/ 5298645 w 10753706"/>
              <a:gd name="connsiteY96" fmla="*/ 855171 h 1027260"/>
              <a:gd name="connsiteX97" fmla="*/ 5253828 w 10753706"/>
              <a:gd name="connsiteY97" fmla="*/ 859670 h 1027260"/>
              <a:gd name="connsiteX98" fmla="*/ 5216955 w 10753706"/>
              <a:gd name="connsiteY98" fmla="*/ 866245 h 1027260"/>
              <a:gd name="connsiteX99" fmla="*/ 5214344 w 10753706"/>
              <a:gd name="connsiteY99" fmla="*/ 868102 h 1027260"/>
              <a:gd name="connsiteX100" fmla="*/ 5195561 w 10753706"/>
              <a:gd name="connsiteY100" fmla="*/ 869949 h 1027260"/>
              <a:gd name="connsiteX101" fmla="*/ 5182555 w 10753706"/>
              <a:gd name="connsiteY101" fmla="*/ 873542 h 1027260"/>
              <a:gd name="connsiteX102" fmla="*/ 5172552 w 10753706"/>
              <a:gd name="connsiteY102" fmla="*/ 878801 h 1027260"/>
              <a:gd name="connsiteX103" fmla="*/ 5027993 w 10753706"/>
              <a:gd name="connsiteY103" fmla="*/ 889666 h 1027260"/>
              <a:gd name="connsiteX104" fmla="*/ 4939844 w 10753706"/>
              <a:gd name="connsiteY104" fmla="*/ 934802 h 1027260"/>
              <a:gd name="connsiteX105" fmla="*/ 4792576 w 10753706"/>
              <a:gd name="connsiteY105" fmla="*/ 934820 h 1027260"/>
              <a:gd name="connsiteX106" fmla="*/ 4602423 w 10753706"/>
              <a:gd name="connsiteY106" fmla="*/ 958063 h 1027260"/>
              <a:gd name="connsiteX107" fmla="*/ 4290656 w 10753706"/>
              <a:gd name="connsiteY107" fmla="*/ 969152 h 1027260"/>
              <a:gd name="connsiteX108" fmla="*/ 3952334 w 10753706"/>
              <a:gd name="connsiteY108" fmla="*/ 954043 h 1027260"/>
              <a:gd name="connsiteX109" fmla="*/ 3858560 w 10753706"/>
              <a:gd name="connsiteY109" fmla="*/ 948781 h 1027260"/>
              <a:gd name="connsiteX110" fmla="*/ 3846597 w 10753706"/>
              <a:gd name="connsiteY110" fmla="*/ 948382 h 1027260"/>
              <a:gd name="connsiteX111" fmla="*/ 3736044 w 10753706"/>
              <a:gd name="connsiteY111" fmla="*/ 947759 h 1027260"/>
              <a:gd name="connsiteX112" fmla="*/ 3713136 w 10753706"/>
              <a:gd name="connsiteY112" fmla="*/ 946963 h 1027260"/>
              <a:gd name="connsiteX113" fmla="*/ 3695939 w 10753706"/>
              <a:gd name="connsiteY113" fmla="*/ 943639 h 1027260"/>
              <a:gd name="connsiteX114" fmla="*/ 3694125 w 10753706"/>
              <a:gd name="connsiteY114" fmla="*/ 940567 h 1027260"/>
              <a:gd name="connsiteX115" fmla="*/ 3681925 w 10753706"/>
              <a:gd name="connsiteY115" fmla="*/ 939706 h 1027260"/>
              <a:gd name="connsiteX116" fmla="*/ 3679204 w 10753706"/>
              <a:gd name="connsiteY116" fmla="*/ 938926 h 1027260"/>
              <a:gd name="connsiteX117" fmla="*/ 3615656 w 10753706"/>
              <a:gd name="connsiteY117" fmla="*/ 940320 h 1027260"/>
              <a:gd name="connsiteX118" fmla="*/ 3567983 w 10753706"/>
              <a:gd name="connsiteY118" fmla="*/ 935596 h 1027260"/>
              <a:gd name="connsiteX119" fmla="*/ 3422423 w 10753706"/>
              <a:gd name="connsiteY119" fmla="*/ 932129 h 1027260"/>
              <a:gd name="connsiteX120" fmla="*/ 3310925 w 10753706"/>
              <a:gd name="connsiteY120" fmla="*/ 911072 h 1027260"/>
              <a:gd name="connsiteX121" fmla="*/ 3139421 w 10753706"/>
              <a:gd name="connsiteY121" fmla="*/ 934151 h 1027260"/>
              <a:gd name="connsiteX122" fmla="*/ 2996922 w 10753706"/>
              <a:gd name="connsiteY122" fmla="*/ 927537 h 1027260"/>
              <a:gd name="connsiteX123" fmla="*/ 2982785 w 10753706"/>
              <a:gd name="connsiteY123" fmla="*/ 931453 h 1027260"/>
              <a:gd name="connsiteX124" fmla="*/ 2967478 w 10753706"/>
              <a:gd name="connsiteY124" fmla="*/ 933397 h 1027260"/>
              <a:gd name="connsiteX125" fmla="*/ 2948552 w 10753706"/>
              <a:gd name="connsiteY125" fmla="*/ 932961 h 1027260"/>
              <a:gd name="connsiteX126" fmla="*/ 2944404 w 10753706"/>
              <a:gd name="connsiteY126" fmla="*/ 934452 h 1027260"/>
              <a:gd name="connsiteX127" fmla="*/ 2908608 w 10753706"/>
              <a:gd name="connsiteY127" fmla="*/ 937205 h 1027260"/>
              <a:gd name="connsiteX128" fmla="*/ 2904443 w 10753706"/>
              <a:gd name="connsiteY128" fmla="*/ 936455 h 1027260"/>
              <a:gd name="connsiteX129" fmla="*/ 2868935 w 10753706"/>
              <a:gd name="connsiteY129" fmla="*/ 938022 h 1027260"/>
              <a:gd name="connsiteX130" fmla="*/ 2868586 w 10753706"/>
              <a:gd name="connsiteY130" fmla="*/ 937487 h 1027260"/>
              <a:gd name="connsiteX131" fmla="*/ 2859191 w 10753706"/>
              <a:gd name="connsiteY131" fmla="*/ 935503 h 1027260"/>
              <a:gd name="connsiteX132" fmla="*/ 2840915 w 10753706"/>
              <a:gd name="connsiteY132" fmla="*/ 932977 h 1027260"/>
              <a:gd name="connsiteX133" fmla="*/ 2763509 w 10753706"/>
              <a:gd name="connsiteY133" fmla="*/ 921850 h 1027260"/>
              <a:gd name="connsiteX134" fmla="*/ 2756121 w 10753706"/>
              <a:gd name="connsiteY134" fmla="*/ 921864 h 1027260"/>
              <a:gd name="connsiteX135" fmla="*/ 2755998 w 10753706"/>
              <a:gd name="connsiteY135" fmla="*/ 921739 h 1027260"/>
              <a:gd name="connsiteX136" fmla="*/ 2748255 w 10753706"/>
              <a:gd name="connsiteY136" fmla="*/ 921505 h 1027260"/>
              <a:gd name="connsiteX137" fmla="*/ 2694601 w 10753706"/>
              <a:gd name="connsiteY137" fmla="*/ 915575 h 1027260"/>
              <a:gd name="connsiteX138" fmla="*/ 2635357 w 10753706"/>
              <a:gd name="connsiteY138" fmla="*/ 910976 h 1027260"/>
              <a:gd name="connsiteX139" fmla="*/ 2601047 w 10753706"/>
              <a:gd name="connsiteY139" fmla="*/ 910263 h 1027260"/>
              <a:gd name="connsiteX140" fmla="*/ 2507482 w 10753706"/>
              <a:gd name="connsiteY140" fmla="*/ 906211 h 1027260"/>
              <a:gd name="connsiteX141" fmla="*/ 2413884 w 10753706"/>
              <a:gd name="connsiteY141" fmla="*/ 900545 h 1027260"/>
              <a:gd name="connsiteX142" fmla="*/ 2368912 w 10753706"/>
              <a:gd name="connsiteY142" fmla="*/ 888755 h 1027260"/>
              <a:gd name="connsiteX143" fmla="*/ 2349490 w 10753706"/>
              <a:gd name="connsiteY143" fmla="*/ 889719 h 1027260"/>
              <a:gd name="connsiteX144" fmla="*/ 2344290 w 10753706"/>
              <a:gd name="connsiteY144" fmla="*/ 890584 h 1027260"/>
              <a:gd name="connsiteX145" fmla="*/ 2336488 w 10753706"/>
              <a:gd name="connsiteY145" fmla="*/ 891058 h 1027260"/>
              <a:gd name="connsiteX146" fmla="*/ 2329015 w 10753706"/>
              <a:gd name="connsiteY146" fmla="*/ 891627 h 1027260"/>
              <a:gd name="connsiteX147" fmla="*/ 2293898 w 10753706"/>
              <a:gd name="connsiteY147" fmla="*/ 896431 h 1027260"/>
              <a:gd name="connsiteX148" fmla="*/ 2243927 w 10753706"/>
              <a:gd name="connsiteY148" fmla="*/ 888076 h 1027260"/>
              <a:gd name="connsiteX149" fmla="*/ 2223920 w 10753706"/>
              <a:gd name="connsiteY149" fmla="*/ 887331 h 1027260"/>
              <a:gd name="connsiteX150" fmla="*/ 2213081 w 10753706"/>
              <a:gd name="connsiteY150" fmla="*/ 886302 h 1027260"/>
              <a:gd name="connsiteX151" fmla="*/ 2212307 w 10753706"/>
              <a:gd name="connsiteY151" fmla="*/ 885829 h 1027260"/>
              <a:gd name="connsiteX152" fmla="*/ 2152321 w 10753706"/>
              <a:gd name="connsiteY152" fmla="*/ 894418 h 1027260"/>
              <a:gd name="connsiteX153" fmla="*/ 2140985 w 10753706"/>
              <a:gd name="connsiteY153" fmla="*/ 895968 h 1027260"/>
              <a:gd name="connsiteX154" fmla="*/ 2121210 w 10753706"/>
              <a:gd name="connsiteY154" fmla="*/ 899354 h 1027260"/>
              <a:gd name="connsiteX155" fmla="*/ 2119146 w 10753706"/>
              <a:gd name="connsiteY155" fmla="*/ 899033 h 1027260"/>
              <a:gd name="connsiteX156" fmla="*/ 2105666 w 10753706"/>
              <a:gd name="connsiteY156" fmla="*/ 902240 h 1027260"/>
              <a:gd name="connsiteX157" fmla="*/ 2094924 w 10753706"/>
              <a:gd name="connsiteY157" fmla="*/ 907203 h 1027260"/>
              <a:gd name="connsiteX158" fmla="*/ 1949478 w 10753706"/>
              <a:gd name="connsiteY158" fmla="*/ 913748 h 1027260"/>
              <a:gd name="connsiteX159" fmla="*/ 1749684 w 10753706"/>
              <a:gd name="connsiteY159" fmla="*/ 942223 h 1027260"/>
              <a:gd name="connsiteX160" fmla="*/ 1585576 w 10753706"/>
              <a:gd name="connsiteY160" fmla="*/ 954170 h 1027260"/>
              <a:gd name="connsiteX161" fmla="*/ 1476250 w 10753706"/>
              <a:gd name="connsiteY161" fmla="*/ 950653 h 1027260"/>
              <a:gd name="connsiteX162" fmla="*/ 1433927 w 10753706"/>
              <a:gd name="connsiteY162" fmla="*/ 959926 h 1027260"/>
              <a:gd name="connsiteX163" fmla="*/ 1414893 w 10753706"/>
              <a:gd name="connsiteY163" fmla="*/ 957671 h 1027260"/>
              <a:gd name="connsiteX164" fmla="*/ 1411585 w 10753706"/>
              <a:gd name="connsiteY164" fmla="*/ 957179 h 1027260"/>
              <a:gd name="connsiteX165" fmla="*/ 1398896 w 10753706"/>
              <a:gd name="connsiteY165" fmla="*/ 957460 h 1027260"/>
              <a:gd name="connsiteX166" fmla="*/ 1394632 w 10753706"/>
              <a:gd name="connsiteY166" fmla="*/ 954725 h 1027260"/>
              <a:gd name="connsiteX167" fmla="*/ 1375043 w 10753706"/>
              <a:gd name="connsiteY167" fmla="*/ 953132 h 1027260"/>
              <a:gd name="connsiteX168" fmla="*/ 1351876 w 10753706"/>
              <a:gd name="connsiteY168" fmla="*/ 954436 h 1027260"/>
              <a:gd name="connsiteX169" fmla="*/ 1242676 w 10753706"/>
              <a:gd name="connsiteY169" fmla="*/ 963767 h 1027260"/>
              <a:gd name="connsiteX170" fmla="*/ 1205993 w 10753706"/>
              <a:gd name="connsiteY170" fmla="*/ 974080 h 1027260"/>
              <a:gd name="connsiteX171" fmla="*/ 1052221 w 10753706"/>
              <a:gd name="connsiteY171" fmla="*/ 963954 h 1027260"/>
              <a:gd name="connsiteX172" fmla="*/ 968270 w 10753706"/>
              <a:gd name="connsiteY172" fmla="*/ 964761 h 1027260"/>
              <a:gd name="connsiteX173" fmla="*/ 874493 w 10753706"/>
              <a:gd name="connsiteY173" fmla="*/ 998122 h 1027260"/>
              <a:gd name="connsiteX174" fmla="*/ 814411 w 10753706"/>
              <a:gd name="connsiteY174" fmla="*/ 1007391 h 1027260"/>
              <a:gd name="connsiteX175" fmla="*/ 688604 w 10753706"/>
              <a:gd name="connsiteY175" fmla="*/ 1015631 h 1027260"/>
              <a:gd name="connsiteX176" fmla="*/ 618171 w 10753706"/>
              <a:gd name="connsiteY176" fmla="*/ 1027260 h 1027260"/>
              <a:gd name="connsiteX177" fmla="*/ 570379 w 10753706"/>
              <a:gd name="connsiteY177" fmla="*/ 1023487 h 1027260"/>
              <a:gd name="connsiteX178" fmla="*/ 482519 w 10753706"/>
              <a:gd name="connsiteY178" fmla="*/ 1002108 h 1027260"/>
              <a:gd name="connsiteX179" fmla="*/ 475319 w 10753706"/>
              <a:gd name="connsiteY179" fmla="*/ 1009922 h 1027260"/>
              <a:gd name="connsiteX180" fmla="*/ 431104 w 10753706"/>
              <a:gd name="connsiteY180" fmla="*/ 1009317 h 1027260"/>
              <a:gd name="connsiteX181" fmla="*/ 363782 w 10753706"/>
              <a:gd name="connsiteY181" fmla="*/ 1007585 h 1027260"/>
              <a:gd name="connsiteX182" fmla="*/ 325533 w 10753706"/>
              <a:gd name="connsiteY182" fmla="*/ 1008502 h 1027260"/>
              <a:gd name="connsiteX183" fmla="*/ 220429 w 10753706"/>
              <a:gd name="connsiteY183" fmla="*/ 1008927 h 1027260"/>
              <a:gd name="connsiteX184" fmla="*/ 114676 w 10753706"/>
              <a:gd name="connsiteY184" fmla="*/ 1007765 h 1027260"/>
              <a:gd name="connsiteX185" fmla="*/ 13470 w 10753706"/>
              <a:gd name="connsiteY185" fmla="*/ 998544 h 1027260"/>
              <a:gd name="connsiteX186" fmla="*/ 0 w 10753706"/>
              <a:gd name="connsiteY186" fmla="*/ 997355 h 1027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</a:cxnLst>
            <a:rect l="l" t="t" r="r" b="b"/>
            <a:pathLst>
              <a:path w="10753706" h="1027260">
                <a:moveTo>
                  <a:pt x="0" y="0"/>
                </a:moveTo>
                <a:lnTo>
                  <a:pt x="10753706" y="0"/>
                </a:lnTo>
                <a:lnTo>
                  <a:pt x="10748809" y="2522"/>
                </a:lnTo>
                <a:cubicBezTo>
                  <a:pt x="10744031" y="4644"/>
                  <a:pt x="10737551" y="7204"/>
                  <a:pt x="10725330" y="11977"/>
                </a:cubicBezTo>
                <a:cubicBezTo>
                  <a:pt x="10700888" y="21523"/>
                  <a:pt x="10652058" y="39304"/>
                  <a:pt x="10615423" y="52967"/>
                </a:cubicBezTo>
                <a:cubicBezTo>
                  <a:pt x="10598524" y="49017"/>
                  <a:pt x="10550674" y="61360"/>
                  <a:pt x="10533936" y="53095"/>
                </a:cubicBezTo>
                <a:cubicBezTo>
                  <a:pt x="10519435" y="55674"/>
                  <a:pt x="10480156" y="49393"/>
                  <a:pt x="10466876" y="45180"/>
                </a:cubicBezTo>
                <a:cubicBezTo>
                  <a:pt x="10443145" y="68059"/>
                  <a:pt x="10382269" y="71294"/>
                  <a:pt x="10355090" y="89741"/>
                </a:cubicBezTo>
                <a:cubicBezTo>
                  <a:pt x="10286222" y="95376"/>
                  <a:pt x="10146285" y="63529"/>
                  <a:pt x="10087145" y="66115"/>
                </a:cubicBezTo>
                <a:cubicBezTo>
                  <a:pt x="10067575" y="79584"/>
                  <a:pt x="10043111" y="68921"/>
                  <a:pt x="10015902" y="76178"/>
                </a:cubicBezTo>
                <a:cubicBezTo>
                  <a:pt x="9952302" y="84628"/>
                  <a:pt x="9893286" y="103337"/>
                  <a:pt x="9806005" y="102435"/>
                </a:cubicBezTo>
                <a:cubicBezTo>
                  <a:pt x="9782247" y="141133"/>
                  <a:pt x="9674787" y="151643"/>
                  <a:pt x="9602583" y="179170"/>
                </a:cubicBezTo>
                <a:cubicBezTo>
                  <a:pt x="9557658" y="187584"/>
                  <a:pt x="9478290" y="154235"/>
                  <a:pt x="9469719" y="174721"/>
                </a:cubicBezTo>
                <a:cubicBezTo>
                  <a:pt x="9443779" y="165070"/>
                  <a:pt x="9431317" y="185692"/>
                  <a:pt x="9408692" y="189513"/>
                </a:cubicBezTo>
                <a:cubicBezTo>
                  <a:pt x="9387154" y="183843"/>
                  <a:pt x="9380475" y="191089"/>
                  <a:pt x="9364151" y="194072"/>
                </a:cubicBezTo>
                <a:cubicBezTo>
                  <a:pt x="9354686" y="190222"/>
                  <a:pt x="9340485" y="191782"/>
                  <a:pt x="9337751" y="197579"/>
                </a:cubicBezTo>
                <a:cubicBezTo>
                  <a:pt x="9349566" y="209270"/>
                  <a:pt x="9297468" y="207714"/>
                  <a:pt x="9297166" y="216558"/>
                </a:cubicBezTo>
                <a:cubicBezTo>
                  <a:pt x="9269057" y="220999"/>
                  <a:pt x="9139630" y="221783"/>
                  <a:pt x="9123859" y="237356"/>
                </a:cubicBezTo>
                <a:cubicBezTo>
                  <a:pt x="9068176" y="249209"/>
                  <a:pt x="8975349" y="235349"/>
                  <a:pt x="8950741" y="238020"/>
                </a:cubicBezTo>
                <a:cubicBezTo>
                  <a:pt x="8916265" y="215428"/>
                  <a:pt x="8822808" y="292026"/>
                  <a:pt x="8718236" y="303148"/>
                </a:cubicBezTo>
                <a:cubicBezTo>
                  <a:pt x="8703111" y="302060"/>
                  <a:pt x="8695551" y="302792"/>
                  <a:pt x="8694011" y="308812"/>
                </a:cubicBezTo>
                <a:cubicBezTo>
                  <a:pt x="8661810" y="312764"/>
                  <a:pt x="8637956" y="329628"/>
                  <a:pt x="8611976" y="324819"/>
                </a:cubicBezTo>
                <a:cubicBezTo>
                  <a:pt x="8621849" y="336388"/>
                  <a:pt x="8562809" y="325917"/>
                  <a:pt x="8562074" y="337971"/>
                </a:cubicBezTo>
                <a:cubicBezTo>
                  <a:pt x="8543699" y="343978"/>
                  <a:pt x="8511321" y="356396"/>
                  <a:pt x="8501724" y="360865"/>
                </a:cubicBezTo>
                <a:lnTo>
                  <a:pt x="8504489" y="364790"/>
                </a:lnTo>
                <a:lnTo>
                  <a:pt x="8492774" y="366181"/>
                </a:lnTo>
                <a:lnTo>
                  <a:pt x="8466405" y="368724"/>
                </a:lnTo>
                <a:cubicBezTo>
                  <a:pt x="8455454" y="372229"/>
                  <a:pt x="8440175" y="385805"/>
                  <a:pt x="8427069" y="387211"/>
                </a:cubicBezTo>
                <a:cubicBezTo>
                  <a:pt x="8400442" y="392215"/>
                  <a:pt x="8397079" y="382989"/>
                  <a:pt x="8387766" y="377161"/>
                </a:cubicBezTo>
                <a:cubicBezTo>
                  <a:pt x="8369233" y="378548"/>
                  <a:pt x="8334756" y="390869"/>
                  <a:pt x="8315874" y="395527"/>
                </a:cubicBezTo>
                <a:cubicBezTo>
                  <a:pt x="8306664" y="400500"/>
                  <a:pt x="8272845" y="393679"/>
                  <a:pt x="8274474" y="405112"/>
                </a:cubicBezTo>
                <a:cubicBezTo>
                  <a:pt x="8255483" y="406194"/>
                  <a:pt x="8244963" y="408376"/>
                  <a:pt x="8234664" y="410219"/>
                </a:cubicBezTo>
                <a:lnTo>
                  <a:pt x="8211268" y="416791"/>
                </a:lnTo>
                <a:cubicBezTo>
                  <a:pt x="8204720" y="419941"/>
                  <a:pt x="8197411" y="422004"/>
                  <a:pt x="8188615" y="421755"/>
                </a:cubicBezTo>
                <a:lnTo>
                  <a:pt x="8179981" y="420402"/>
                </a:lnTo>
                <a:lnTo>
                  <a:pt x="8179307" y="422516"/>
                </a:lnTo>
                <a:cubicBezTo>
                  <a:pt x="8179027" y="425797"/>
                  <a:pt x="8175790" y="448341"/>
                  <a:pt x="8147929" y="450302"/>
                </a:cubicBezTo>
                <a:cubicBezTo>
                  <a:pt x="8130300" y="457967"/>
                  <a:pt x="8114933" y="461015"/>
                  <a:pt x="8089136" y="465283"/>
                </a:cubicBezTo>
                <a:cubicBezTo>
                  <a:pt x="8072810" y="465920"/>
                  <a:pt x="8069376" y="451569"/>
                  <a:pt x="8049973" y="454121"/>
                </a:cubicBezTo>
                <a:cubicBezTo>
                  <a:pt x="7974508" y="471465"/>
                  <a:pt x="8006050" y="447139"/>
                  <a:pt x="7965913" y="464415"/>
                </a:cubicBezTo>
                <a:cubicBezTo>
                  <a:pt x="7958234" y="466025"/>
                  <a:pt x="7951405" y="465800"/>
                  <a:pt x="7945093" y="464798"/>
                </a:cubicBezTo>
                <a:lnTo>
                  <a:pt x="7935335" y="462442"/>
                </a:lnTo>
                <a:lnTo>
                  <a:pt x="7904779" y="471429"/>
                </a:lnTo>
                <a:cubicBezTo>
                  <a:pt x="7889387" y="474999"/>
                  <a:pt x="7872867" y="477951"/>
                  <a:pt x="7855604" y="480199"/>
                </a:cubicBezTo>
                <a:cubicBezTo>
                  <a:pt x="7850005" y="476378"/>
                  <a:pt x="7838628" y="483595"/>
                  <a:pt x="7832630" y="485371"/>
                </a:cubicBezTo>
                <a:cubicBezTo>
                  <a:pt x="7831473" y="482645"/>
                  <a:pt x="7816623" y="482661"/>
                  <a:pt x="7812438" y="485391"/>
                </a:cubicBezTo>
                <a:cubicBezTo>
                  <a:pt x="7709470" y="505049"/>
                  <a:pt x="7759426" y="473956"/>
                  <a:pt x="7701399" y="495197"/>
                </a:cubicBezTo>
                <a:cubicBezTo>
                  <a:pt x="7690986" y="496989"/>
                  <a:pt x="7682397" y="496365"/>
                  <a:pt x="7674778" y="494723"/>
                </a:cubicBezTo>
                <a:lnTo>
                  <a:pt x="7660445" y="490194"/>
                </a:lnTo>
                <a:lnTo>
                  <a:pt x="7651781" y="493084"/>
                </a:lnTo>
                <a:cubicBezTo>
                  <a:pt x="7616113" y="496548"/>
                  <a:pt x="7603273" y="491735"/>
                  <a:pt x="7584807" y="499490"/>
                </a:cubicBezTo>
                <a:cubicBezTo>
                  <a:pt x="7549256" y="490212"/>
                  <a:pt x="7563949" y="500167"/>
                  <a:pt x="7541324" y="504184"/>
                </a:cubicBezTo>
                <a:cubicBezTo>
                  <a:pt x="7523851" y="508307"/>
                  <a:pt x="7559546" y="509825"/>
                  <a:pt x="7541756" y="512184"/>
                </a:cubicBezTo>
                <a:cubicBezTo>
                  <a:pt x="7520963" y="510864"/>
                  <a:pt x="7525755" y="520497"/>
                  <a:pt x="7503906" y="518551"/>
                </a:cubicBezTo>
                <a:cubicBezTo>
                  <a:pt x="7505924" y="510774"/>
                  <a:pt x="7464361" y="523683"/>
                  <a:pt x="7460411" y="517415"/>
                </a:cubicBezTo>
                <a:lnTo>
                  <a:pt x="7460116" y="517548"/>
                </a:lnTo>
                <a:cubicBezTo>
                  <a:pt x="7447785" y="530928"/>
                  <a:pt x="7310141" y="550568"/>
                  <a:pt x="7297810" y="563947"/>
                </a:cubicBezTo>
                <a:cubicBezTo>
                  <a:pt x="7221791" y="605698"/>
                  <a:pt x="7039072" y="646008"/>
                  <a:pt x="6946388" y="665244"/>
                </a:cubicBezTo>
                <a:cubicBezTo>
                  <a:pt x="6853704" y="684480"/>
                  <a:pt x="6804875" y="677485"/>
                  <a:pt x="6741704" y="679365"/>
                </a:cubicBezTo>
                <a:lnTo>
                  <a:pt x="6624680" y="677674"/>
                </a:lnTo>
                <a:lnTo>
                  <a:pt x="6605700" y="683566"/>
                </a:lnTo>
                <a:cubicBezTo>
                  <a:pt x="6603309" y="685184"/>
                  <a:pt x="6599550" y="685647"/>
                  <a:pt x="6576922" y="683030"/>
                </a:cubicBezTo>
                <a:cubicBezTo>
                  <a:pt x="6527275" y="698355"/>
                  <a:pt x="6440981" y="702347"/>
                  <a:pt x="6405123" y="721946"/>
                </a:cubicBezTo>
                <a:cubicBezTo>
                  <a:pt x="6407963" y="715467"/>
                  <a:pt x="6383450" y="712913"/>
                  <a:pt x="6368938" y="717341"/>
                </a:cubicBezTo>
                <a:cubicBezTo>
                  <a:pt x="6377914" y="692119"/>
                  <a:pt x="6315316" y="744281"/>
                  <a:pt x="6295102" y="729508"/>
                </a:cubicBezTo>
                <a:cubicBezTo>
                  <a:pt x="6300358" y="744473"/>
                  <a:pt x="6240070" y="776254"/>
                  <a:pt x="6202084" y="767091"/>
                </a:cubicBezTo>
                <a:cubicBezTo>
                  <a:pt x="6152826" y="774744"/>
                  <a:pt x="6122010" y="790367"/>
                  <a:pt x="6067157" y="790339"/>
                </a:cubicBezTo>
                <a:cubicBezTo>
                  <a:pt x="6066310" y="792484"/>
                  <a:pt x="6064283" y="794403"/>
                  <a:pt x="6061443" y="796151"/>
                </a:cubicBezTo>
                <a:lnTo>
                  <a:pt x="6051406" y="800684"/>
                </a:lnTo>
                <a:lnTo>
                  <a:pt x="6049097" y="800636"/>
                </a:lnTo>
                <a:cubicBezTo>
                  <a:pt x="6040408" y="801393"/>
                  <a:pt x="6036299" y="802645"/>
                  <a:pt x="6034222" y="804110"/>
                </a:cubicBezTo>
                <a:lnTo>
                  <a:pt x="6033121" y="806078"/>
                </a:lnTo>
                <a:lnTo>
                  <a:pt x="6023593" y="808842"/>
                </a:lnTo>
                <a:lnTo>
                  <a:pt x="6006639" y="815304"/>
                </a:lnTo>
                <a:lnTo>
                  <a:pt x="6001762" y="815557"/>
                </a:lnTo>
                <a:lnTo>
                  <a:pt x="5973534" y="823815"/>
                </a:lnTo>
                <a:lnTo>
                  <a:pt x="5972336" y="823476"/>
                </a:lnTo>
                <a:cubicBezTo>
                  <a:pt x="5969004" y="822901"/>
                  <a:pt x="5965329" y="822833"/>
                  <a:pt x="5960841" y="823819"/>
                </a:cubicBezTo>
                <a:cubicBezTo>
                  <a:pt x="5955860" y="815655"/>
                  <a:pt x="5953515" y="821882"/>
                  <a:pt x="5940719" y="825514"/>
                </a:cubicBezTo>
                <a:cubicBezTo>
                  <a:pt x="5930130" y="813644"/>
                  <a:pt x="5900943" y="827979"/>
                  <a:pt x="5884298" y="823806"/>
                </a:cubicBezTo>
                <a:cubicBezTo>
                  <a:pt x="5875133" y="826741"/>
                  <a:pt x="5865250" y="829630"/>
                  <a:pt x="5854779" y="832365"/>
                </a:cubicBezTo>
                <a:lnTo>
                  <a:pt x="5848382" y="833844"/>
                </a:lnTo>
                <a:lnTo>
                  <a:pt x="5848066" y="833772"/>
                </a:lnTo>
                <a:cubicBezTo>
                  <a:pt x="5846273" y="833879"/>
                  <a:pt x="5844018" y="834284"/>
                  <a:pt x="5840944" y="835132"/>
                </a:cubicBezTo>
                <a:lnTo>
                  <a:pt x="5836719" y="836539"/>
                </a:lnTo>
                <a:lnTo>
                  <a:pt x="5824311" y="839408"/>
                </a:lnTo>
                <a:lnTo>
                  <a:pt x="5818788" y="839727"/>
                </a:lnTo>
                <a:cubicBezTo>
                  <a:pt x="5797008" y="838594"/>
                  <a:pt x="5786883" y="822081"/>
                  <a:pt x="5763953" y="834282"/>
                </a:cubicBezTo>
                <a:cubicBezTo>
                  <a:pt x="5726813" y="837521"/>
                  <a:pt x="5699446" y="830949"/>
                  <a:pt x="5667748" y="840211"/>
                </a:cubicBezTo>
                <a:cubicBezTo>
                  <a:pt x="5632959" y="843205"/>
                  <a:pt x="5601436" y="842280"/>
                  <a:pt x="5573108" y="847611"/>
                </a:cubicBezTo>
                <a:cubicBezTo>
                  <a:pt x="5560030" y="845832"/>
                  <a:pt x="5549547" y="851598"/>
                  <a:pt x="5539137" y="851033"/>
                </a:cubicBezTo>
                <a:cubicBezTo>
                  <a:pt x="5528728" y="850467"/>
                  <a:pt x="5529256" y="837509"/>
                  <a:pt x="5510651" y="844215"/>
                </a:cubicBezTo>
                <a:cubicBezTo>
                  <a:pt x="5494241" y="833607"/>
                  <a:pt x="5466101" y="839171"/>
                  <a:pt x="5457331" y="839159"/>
                </a:cubicBezTo>
                <a:lnTo>
                  <a:pt x="5410613" y="834358"/>
                </a:lnTo>
                <a:lnTo>
                  <a:pt x="5370040" y="862127"/>
                </a:lnTo>
                <a:cubicBezTo>
                  <a:pt x="5357863" y="856469"/>
                  <a:pt x="5319115" y="868069"/>
                  <a:pt x="5318778" y="855310"/>
                </a:cubicBezTo>
                <a:cubicBezTo>
                  <a:pt x="5303920" y="857760"/>
                  <a:pt x="5296727" y="863736"/>
                  <a:pt x="5298645" y="855171"/>
                </a:cubicBezTo>
                <a:cubicBezTo>
                  <a:pt x="5287819" y="855897"/>
                  <a:pt x="5267444" y="857825"/>
                  <a:pt x="5253828" y="859670"/>
                </a:cubicBezTo>
                <a:lnTo>
                  <a:pt x="5216955" y="866245"/>
                </a:lnTo>
                <a:lnTo>
                  <a:pt x="5214344" y="868102"/>
                </a:lnTo>
                <a:cubicBezTo>
                  <a:pt x="5210778" y="868719"/>
                  <a:pt x="5200859" y="869042"/>
                  <a:pt x="5195561" y="869949"/>
                </a:cubicBezTo>
                <a:lnTo>
                  <a:pt x="5182555" y="873542"/>
                </a:lnTo>
                <a:cubicBezTo>
                  <a:pt x="5178496" y="875023"/>
                  <a:pt x="5175066" y="876746"/>
                  <a:pt x="5172552" y="878801"/>
                </a:cubicBezTo>
                <a:cubicBezTo>
                  <a:pt x="5121406" y="873797"/>
                  <a:pt x="5080096" y="886529"/>
                  <a:pt x="5027993" y="889666"/>
                </a:cubicBezTo>
                <a:cubicBezTo>
                  <a:pt x="4999924" y="877115"/>
                  <a:pt x="4946973" y="919452"/>
                  <a:pt x="4939844" y="934802"/>
                </a:cubicBezTo>
                <a:cubicBezTo>
                  <a:pt x="4895154" y="940701"/>
                  <a:pt x="4844006" y="928240"/>
                  <a:pt x="4792576" y="934820"/>
                </a:cubicBezTo>
                <a:lnTo>
                  <a:pt x="4602423" y="958063"/>
                </a:lnTo>
                <a:cubicBezTo>
                  <a:pt x="4488530" y="967131"/>
                  <a:pt x="4399004" y="969822"/>
                  <a:pt x="4290656" y="969152"/>
                </a:cubicBezTo>
                <a:cubicBezTo>
                  <a:pt x="4182308" y="968482"/>
                  <a:pt x="4046938" y="971167"/>
                  <a:pt x="3952334" y="954043"/>
                </a:cubicBezTo>
                <a:lnTo>
                  <a:pt x="3858560" y="948781"/>
                </a:lnTo>
                <a:lnTo>
                  <a:pt x="3846597" y="948382"/>
                </a:lnTo>
                <a:cubicBezTo>
                  <a:pt x="3807516" y="956616"/>
                  <a:pt x="3767475" y="941640"/>
                  <a:pt x="3736044" y="947759"/>
                </a:cubicBezTo>
                <a:cubicBezTo>
                  <a:pt x="3727323" y="948128"/>
                  <a:pt x="3719828" y="947771"/>
                  <a:pt x="3713136" y="946963"/>
                </a:cubicBezTo>
                <a:lnTo>
                  <a:pt x="3695939" y="943639"/>
                </a:lnTo>
                <a:lnTo>
                  <a:pt x="3694125" y="940567"/>
                </a:lnTo>
                <a:lnTo>
                  <a:pt x="3681925" y="939706"/>
                </a:lnTo>
                <a:lnTo>
                  <a:pt x="3679204" y="938926"/>
                </a:lnTo>
                <a:cubicBezTo>
                  <a:pt x="3668160" y="939028"/>
                  <a:pt x="3634193" y="940875"/>
                  <a:pt x="3615656" y="940320"/>
                </a:cubicBezTo>
                <a:cubicBezTo>
                  <a:pt x="3582626" y="936974"/>
                  <a:pt x="3593904" y="949140"/>
                  <a:pt x="3567983" y="935596"/>
                </a:cubicBezTo>
                <a:cubicBezTo>
                  <a:pt x="3504185" y="939048"/>
                  <a:pt x="3482818" y="922224"/>
                  <a:pt x="3422423" y="932129"/>
                </a:cubicBezTo>
                <a:cubicBezTo>
                  <a:pt x="3369166" y="933413"/>
                  <a:pt x="3329486" y="910108"/>
                  <a:pt x="3310925" y="911072"/>
                </a:cubicBezTo>
                <a:cubicBezTo>
                  <a:pt x="3261363" y="909787"/>
                  <a:pt x="3198415" y="933574"/>
                  <a:pt x="3139421" y="934151"/>
                </a:cubicBezTo>
                <a:cubicBezTo>
                  <a:pt x="3088799" y="931012"/>
                  <a:pt x="3038941" y="938464"/>
                  <a:pt x="2996922" y="927537"/>
                </a:cubicBezTo>
                <a:cubicBezTo>
                  <a:pt x="2992673" y="929234"/>
                  <a:pt x="2987900" y="930498"/>
                  <a:pt x="2982785" y="931453"/>
                </a:cubicBezTo>
                <a:lnTo>
                  <a:pt x="2967478" y="933397"/>
                </a:lnTo>
                <a:lnTo>
                  <a:pt x="2948552" y="932961"/>
                </a:lnTo>
                <a:lnTo>
                  <a:pt x="2944404" y="934452"/>
                </a:lnTo>
                <a:lnTo>
                  <a:pt x="2908608" y="937205"/>
                </a:lnTo>
                <a:lnTo>
                  <a:pt x="2904443" y="936455"/>
                </a:lnTo>
                <a:lnTo>
                  <a:pt x="2868935" y="938022"/>
                </a:lnTo>
                <a:lnTo>
                  <a:pt x="2868586" y="937487"/>
                </a:lnTo>
                <a:cubicBezTo>
                  <a:pt x="2866994" y="936327"/>
                  <a:pt x="2864292" y="935538"/>
                  <a:pt x="2859191" y="935503"/>
                </a:cubicBezTo>
                <a:cubicBezTo>
                  <a:pt x="2869075" y="927418"/>
                  <a:pt x="2856828" y="932364"/>
                  <a:pt x="2840915" y="932977"/>
                </a:cubicBezTo>
                <a:lnTo>
                  <a:pt x="2763509" y="921850"/>
                </a:lnTo>
                <a:lnTo>
                  <a:pt x="2756121" y="921864"/>
                </a:lnTo>
                <a:cubicBezTo>
                  <a:pt x="2756081" y="921822"/>
                  <a:pt x="2756039" y="921781"/>
                  <a:pt x="2755998" y="921739"/>
                </a:cubicBezTo>
                <a:cubicBezTo>
                  <a:pt x="2754445" y="921476"/>
                  <a:pt x="2752036" y="921380"/>
                  <a:pt x="2748255" y="921505"/>
                </a:cubicBezTo>
                <a:lnTo>
                  <a:pt x="2694601" y="915575"/>
                </a:lnTo>
                <a:cubicBezTo>
                  <a:pt x="2671223" y="919874"/>
                  <a:pt x="2666972" y="913376"/>
                  <a:pt x="2635357" y="910976"/>
                </a:cubicBezTo>
                <a:cubicBezTo>
                  <a:pt x="2621906" y="915051"/>
                  <a:pt x="2611315" y="913542"/>
                  <a:pt x="2601047" y="910263"/>
                </a:cubicBezTo>
                <a:cubicBezTo>
                  <a:pt x="2570084" y="912074"/>
                  <a:pt x="2542135" y="907435"/>
                  <a:pt x="2507482" y="906211"/>
                </a:cubicBezTo>
                <a:cubicBezTo>
                  <a:pt x="2469706" y="911437"/>
                  <a:pt x="2450920" y="901812"/>
                  <a:pt x="2413884" y="900545"/>
                </a:cubicBezTo>
                <a:cubicBezTo>
                  <a:pt x="2381338" y="909664"/>
                  <a:pt x="2387753" y="892438"/>
                  <a:pt x="2368912" y="888755"/>
                </a:cubicBezTo>
                <a:lnTo>
                  <a:pt x="2349490" y="889719"/>
                </a:lnTo>
                <a:lnTo>
                  <a:pt x="2344290" y="890584"/>
                </a:lnTo>
                <a:cubicBezTo>
                  <a:pt x="2340673" y="891041"/>
                  <a:pt x="2338228" y="891167"/>
                  <a:pt x="2336488" y="891058"/>
                </a:cubicBezTo>
                <a:lnTo>
                  <a:pt x="2329015" y="891627"/>
                </a:lnTo>
                <a:cubicBezTo>
                  <a:pt x="2316843" y="893039"/>
                  <a:pt x="2305064" y="894669"/>
                  <a:pt x="2293898" y="896431"/>
                </a:cubicBezTo>
                <a:cubicBezTo>
                  <a:pt x="2282637" y="890404"/>
                  <a:pt x="2242346" y="900851"/>
                  <a:pt x="2243927" y="888076"/>
                </a:cubicBezTo>
                <a:cubicBezTo>
                  <a:pt x="2228778" y="890081"/>
                  <a:pt x="2220725" y="895845"/>
                  <a:pt x="2223920" y="887331"/>
                </a:cubicBezTo>
                <a:cubicBezTo>
                  <a:pt x="2218877" y="887756"/>
                  <a:pt x="2215583" y="887254"/>
                  <a:pt x="2213081" y="886302"/>
                </a:cubicBezTo>
                <a:lnTo>
                  <a:pt x="2212307" y="885829"/>
                </a:lnTo>
                <a:lnTo>
                  <a:pt x="2152321" y="894418"/>
                </a:lnTo>
                <a:lnTo>
                  <a:pt x="2140985" y="895968"/>
                </a:lnTo>
                <a:lnTo>
                  <a:pt x="2121210" y="899354"/>
                </a:lnTo>
                <a:lnTo>
                  <a:pt x="2119146" y="899033"/>
                </a:lnTo>
                <a:lnTo>
                  <a:pt x="2105666" y="902240"/>
                </a:lnTo>
                <a:cubicBezTo>
                  <a:pt x="2101407" y="903601"/>
                  <a:pt x="2097735" y="905221"/>
                  <a:pt x="2094924" y="907203"/>
                </a:cubicBezTo>
                <a:cubicBezTo>
                  <a:pt x="2044793" y="900664"/>
                  <a:pt x="2001785" y="912168"/>
                  <a:pt x="1949478" y="913748"/>
                </a:cubicBezTo>
                <a:cubicBezTo>
                  <a:pt x="1891937" y="919585"/>
                  <a:pt x="1810334" y="935486"/>
                  <a:pt x="1749684" y="942223"/>
                </a:cubicBezTo>
                <a:lnTo>
                  <a:pt x="1585576" y="954170"/>
                </a:lnTo>
                <a:cubicBezTo>
                  <a:pt x="1549165" y="943719"/>
                  <a:pt x="1511425" y="950847"/>
                  <a:pt x="1476250" y="950653"/>
                </a:cubicBezTo>
                <a:cubicBezTo>
                  <a:pt x="1488515" y="961596"/>
                  <a:pt x="1432660" y="946795"/>
                  <a:pt x="1433927" y="959926"/>
                </a:cubicBezTo>
                <a:cubicBezTo>
                  <a:pt x="1427485" y="959475"/>
                  <a:pt x="1421205" y="958623"/>
                  <a:pt x="1414893" y="957671"/>
                </a:cubicBezTo>
                <a:lnTo>
                  <a:pt x="1411585" y="957179"/>
                </a:lnTo>
                <a:lnTo>
                  <a:pt x="1398896" y="957460"/>
                </a:lnTo>
                <a:lnTo>
                  <a:pt x="1394632" y="954725"/>
                </a:lnTo>
                <a:lnTo>
                  <a:pt x="1375043" y="953132"/>
                </a:lnTo>
                <a:cubicBezTo>
                  <a:pt x="1367813" y="952970"/>
                  <a:pt x="1360155" y="953305"/>
                  <a:pt x="1351876" y="954436"/>
                </a:cubicBezTo>
                <a:cubicBezTo>
                  <a:pt x="1325912" y="963028"/>
                  <a:pt x="1274459" y="952492"/>
                  <a:pt x="1242676" y="963767"/>
                </a:cubicBezTo>
                <a:cubicBezTo>
                  <a:pt x="1230276" y="966918"/>
                  <a:pt x="1216715" y="977098"/>
                  <a:pt x="1205993" y="974080"/>
                </a:cubicBezTo>
                <a:cubicBezTo>
                  <a:pt x="1174251" y="974112"/>
                  <a:pt x="1086982" y="964420"/>
                  <a:pt x="1052221" y="963954"/>
                </a:cubicBezTo>
                <a:cubicBezTo>
                  <a:pt x="1038515" y="970622"/>
                  <a:pt x="1009522" y="962342"/>
                  <a:pt x="968270" y="964761"/>
                </a:cubicBezTo>
                <a:cubicBezTo>
                  <a:pt x="943437" y="973698"/>
                  <a:pt x="900136" y="991017"/>
                  <a:pt x="874493" y="998122"/>
                </a:cubicBezTo>
                <a:cubicBezTo>
                  <a:pt x="848849" y="1005226"/>
                  <a:pt x="853424" y="1009427"/>
                  <a:pt x="814411" y="1007391"/>
                </a:cubicBezTo>
                <a:cubicBezTo>
                  <a:pt x="765926" y="1022821"/>
                  <a:pt x="732885" y="1009859"/>
                  <a:pt x="688604" y="1015631"/>
                </a:cubicBezTo>
                <a:cubicBezTo>
                  <a:pt x="638045" y="1020877"/>
                  <a:pt x="677999" y="1011556"/>
                  <a:pt x="618171" y="1027260"/>
                </a:cubicBezTo>
                <a:cubicBezTo>
                  <a:pt x="609680" y="1023165"/>
                  <a:pt x="583253" y="1020277"/>
                  <a:pt x="570379" y="1023487"/>
                </a:cubicBezTo>
                <a:cubicBezTo>
                  <a:pt x="543992" y="1022523"/>
                  <a:pt x="505183" y="1001686"/>
                  <a:pt x="482519" y="1002108"/>
                </a:cubicBezTo>
                <a:cubicBezTo>
                  <a:pt x="464011" y="1002285"/>
                  <a:pt x="495211" y="1007995"/>
                  <a:pt x="475319" y="1009922"/>
                </a:cubicBezTo>
                <a:cubicBezTo>
                  <a:pt x="450818" y="1011135"/>
                  <a:pt x="454804" y="1022539"/>
                  <a:pt x="431104" y="1009317"/>
                </a:cubicBezTo>
                <a:cubicBezTo>
                  <a:pt x="406857" y="1014651"/>
                  <a:pt x="399686" y="1008456"/>
                  <a:pt x="363782" y="1007585"/>
                </a:cubicBezTo>
                <a:cubicBezTo>
                  <a:pt x="350440" y="1012231"/>
                  <a:pt x="338145" y="1011245"/>
                  <a:pt x="325533" y="1008502"/>
                </a:cubicBezTo>
                <a:cubicBezTo>
                  <a:pt x="291944" y="1011745"/>
                  <a:pt x="259251" y="1008497"/>
                  <a:pt x="220429" y="1008927"/>
                </a:cubicBezTo>
                <a:cubicBezTo>
                  <a:pt x="180594" y="1015852"/>
                  <a:pt x="156150" y="1007265"/>
                  <a:pt x="114676" y="1007765"/>
                </a:cubicBezTo>
                <a:cubicBezTo>
                  <a:pt x="85718" y="1006195"/>
                  <a:pt x="43316" y="1001491"/>
                  <a:pt x="13470" y="998544"/>
                </a:cubicBezTo>
                <a:lnTo>
                  <a:pt x="0" y="997355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5" name="Slide 4">
            <a:hlinkClick r:id="" action="ppaction://media"/>
            <a:extLst>
              <a:ext uri="{FF2B5EF4-FFF2-40B4-BE49-F238E27FC236}">
                <a16:creationId xmlns:a16="http://schemas.microsoft.com/office/drawing/2014/main" id="{9535BF5A-8FBD-E805-ABCF-F71D5C186CA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625384" y="5628772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7036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0549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AC17DE74-01C9-4859-B65A-85CF999E85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Freeform: Shape 22">
            <a:extLst>
              <a:ext uri="{FF2B5EF4-FFF2-40B4-BE49-F238E27FC236}">
                <a16:creationId xmlns:a16="http://schemas.microsoft.com/office/drawing/2014/main" id="{068C0432-0E90-4CC1-8CD3-D44A90DF07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2347414"/>
          </a:xfrm>
          <a:custGeom>
            <a:avLst/>
            <a:gdLst>
              <a:gd name="connsiteX0" fmla="*/ 0 w 12192000"/>
              <a:gd name="connsiteY0" fmla="*/ 0 h 2347414"/>
              <a:gd name="connsiteX1" fmla="*/ 12192000 w 12192000"/>
              <a:gd name="connsiteY1" fmla="*/ 0 h 2347414"/>
              <a:gd name="connsiteX2" fmla="*/ 12192000 w 12192000"/>
              <a:gd name="connsiteY2" fmla="*/ 1736458 h 2347414"/>
              <a:gd name="connsiteX3" fmla="*/ 11967601 w 12192000"/>
              <a:gd name="connsiteY3" fmla="*/ 1784034 h 2347414"/>
              <a:gd name="connsiteX4" fmla="*/ 10829000 w 12192000"/>
              <a:gd name="connsiteY4" fmla="*/ 1983294 h 2347414"/>
              <a:gd name="connsiteX5" fmla="*/ 10743779 w 12192000"/>
              <a:gd name="connsiteY5" fmla="*/ 1996027 h 2347414"/>
              <a:gd name="connsiteX6" fmla="*/ 10829254 w 12192000"/>
              <a:gd name="connsiteY6" fmla="*/ 1987751 h 2347414"/>
              <a:gd name="connsiteX7" fmla="*/ 10847162 w 12192000"/>
              <a:gd name="connsiteY7" fmla="*/ 1988388 h 2347414"/>
              <a:gd name="connsiteX8" fmla="*/ 11575155 w 12192000"/>
              <a:gd name="connsiteY8" fmla="*/ 1921415 h 2347414"/>
              <a:gd name="connsiteX9" fmla="*/ 12192000 w 12192000"/>
              <a:gd name="connsiteY9" fmla="*/ 1851213 h 2347414"/>
              <a:gd name="connsiteX10" fmla="*/ 12192000 w 12192000"/>
              <a:gd name="connsiteY10" fmla="*/ 1907356 h 2347414"/>
              <a:gd name="connsiteX11" fmla="*/ 12035532 w 12192000"/>
              <a:gd name="connsiteY11" fmla="*/ 1927033 h 2347414"/>
              <a:gd name="connsiteX12" fmla="*/ 11576932 w 12192000"/>
              <a:gd name="connsiteY12" fmla="*/ 1976291 h 2347414"/>
              <a:gd name="connsiteX13" fmla="*/ 10627316 w 12192000"/>
              <a:gd name="connsiteY13" fmla="*/ 2061470 h 2347414"/>
              <a:gd name="connsiteX14" fmla="*/ 9804196 w 12192000"/>
              <a:gd name="connsiteY14" fmla="*/ 2123478 h 2347414"/>
              <a:gd name="connsiteX15" fmla="*/ 9243851 w 12192000"/>
              <a:gd name="connsiteY15" fmla="*/ 2180008 h 2347414"/>
              <a:gd name="connsiteX16" fmla="*/ 8731259 w 12192000"/>
              <a:gd name="connsiteY16" fmla="*/ 2225081 h 2347414"/>
              <a:gd name="connsiteX17" fmla="*/ 8065752 w 12192000"/>
              <a:gd name="connsiteY17" fmla="*/ 2271681 h 2347414"/>
              <a:gd name="connsiteX18" fmla="*/ 7658065 w 12192000"/>
              <a:gd name="connsiteY18" fmla="*/ 2292562 h 2347414"/>
              <a:gd name="connsiteX19" fmla="*/ 6531024 w 12192000"/>
              <a:gd name="connsiteY19" fmla="*/ 2324138 h 2347414"/>
              <a:gd name="connsiteX20" fmla="*/ 6178331 w 12192000"/>
              <a:gd name="connsiteY20" fmla="*/ 2345655 h 2347414"/>
              <a:gd name="connsiteX21" fmla="*/ 5977282 w 12192000"/>
              <a:gd name="connsiteY21" fmla="*/ 2344127 h 2347414"/>
              <a:gd name="connsiteX22" fmla="*/ 5367658 w 12192000"/>
              <a:gd name="connsiteY22" fmla="*/ 2329230 h 2347414"/>
              <a:gd name="connsiteX23" fmla="*/ 4387306 w 12192000"/>
              <a:gd name="connsiteY23" fmla="*/ 2288614 h 2347414"/>
              <a:gd name="connsiteX24" fmla="*/ 4180287 w 12192000"/>
              <a:gd name="connsiteY24" fmla="*/ 2280211 h 2347414"/>
              <a:gd name="connsiteX25" fmla="*/ 3842199 w 12192000"/>
              <a:gd name="connsiteY25" fmla="*/ 2257039 h 2347414"/>
              <a:gd name="connsiteX26" fmla="*/ 3730309 w 12192000"/>
              <a:gd name="connsiteY26" fmla="*/ 2251182 h 2347414"/>
              <a:gd name="connsiteX27" fmla="*/ 3425496 w 12192000"/>
              <a:gd name="connsiteY27" fmla="*/ 2231320 h 2347414"/>
              <a:gd name="connsiteX28" fmla="*/ 3076106 w 12192000"/>
              <a:gd name="connsiteY28" fmla="*/ 2201781 h 2347414"/>
              <a:gd name="connsiteX29" fmla="*/ 2819682 w 12192000"/>
              <a:gd name="connsiteY29" fmla="*/ 2182427 h 2347414"/>
              <a:gd name="connsiteX30" fmla="*/ 2525539 w 12192000"/>
              <a:gd name="connsiteY30" fmla="*/ 2152888 h 2347414"/>
              <a:gd name="connsiteX31" fmla="*/ 2311915 w 12192000"/>
              <a:gd name="connsiteY31" fmla="*/ 2133536 h 2347414"/>
              <a:gd name="connsiteX32" fmla="*/ 2054223 w 12192000"/>
              <a:gd name="connsiteY32" fmla="*/ 2104760 h 2347414"/>
              <a:gd name="connsiteX33" fmla="*/ 1865367 w 12192000"/>
              <a:gd name="connsiteY33" fmla="*/ 2084770 h 2347414"/>
              <a:gd name="connsiteX34" fmla="*/ 1629263 w 12192000"/>
              <a:gd name="connsiteY34" fmla="*/ 2055996 h 2347414"/>
              <a:gd name="connsiteX35" fmla="*/ 1458823 w 12192000"/>
              <a:gd name="connsiteY35" fmla="*/ 2035751 h 2347414"/>
              <a:gd name="connsiteX36" fmla="*/ 1241390 w 12192000"/>
              <a:gd name="connsiteY36" fmla="*/ 2007103 h 2347414"/>
              <a:gd name="connsiteX37" fmla="*/ 1047453 w 12192000"/>
              <a:gd name="connsiteY37" fmla="*/ 1980748 h 2347414"/>
              <a:gd name="connsiteX38" fmla="*/ 814907 w 12192000"/>
              <a:gd name="connsiteY38" fmla="*/ 1949045 h 2347414"/>
              <a:gd name="connsiteX39" fmla="*/ 592649 w 12192000"/>
              <a:gd name="connsiteY39" fmla="*/ 1913776 h 2347414"/>
              <a:gd name="connsiteX40" fmla="*/ 343591 w 12192000"/>
              <a:gd name="connsiteY40" fmla="*/ 1872650 h 2347414"/>
              <a:gd name="connsiteX41" fmla="*/ 35731 w 12192000"/>
              <a:gd name="connsiteY41" fmla="*/ 1821722 h 2347414"/>
              <a:gd name="connsiteX42" fmla="*/ 0 w 12192000"/>
              <a:gd name="connsiteY42" fmla="*/ 1814848 h 2347414"/>
              <a:gd name="connsiteX43" fmla="*/ 0 w 12192000"/>
              <a:gd name="connsiteY43" fmla="*/ 1758489 h 2347414"/>
              <a:gd name="connsiteX44" fmla="*/ 274248 w 12192000"/>
              <a:gd name="connsiteY44" fmla="*/ 1808735 h 2347414"/>
              <a:gd name="connsiteX45" fmla="*/ 498157 w 12192000"/>
              <a:gd name="connsiteY45" fmla="*/ 1846167 h 2347414"/>
              <a:gd name="connsiteX46" fmla="*/ 722828 w 12192000"/>
              <a:gd name="connsiteY46" fmla="*/ 1878635 h 2347414"/>
              <a:gd name="connsiteX47" fmla="*/ 949913 w 12192000"/>
              <a:gd name="connsiteY47" fmla="*/ 1912375 h 2347414"/>
              <a:gd name="connsiteX48" fmla="*/ 1195414 w 12192000"/>
              <a:gd name="connsiteY48" fmla="*/ 1947516 h 2347414"/>
              <a:gd name="connsiteX49" fmla="*/ 1342867 w 12192000"/>
              <a:gd name="connsiteY49" fmla="*/ 1968397 h 2347414"/>
              <a:gd name="connsiteX50" fmla="*/ 1518007 w 12192000"/>
              <a:gd name="connsiteY50" fmla="*/ 1988006 h 2347414"/>
              <a:gd name="connsiteX51" fmla="*/ 1701403 w 12192000"/>
              <a:gd name="connsiteY51" fmla="*/ 2010669 h 2347414"/>
              <a:gd name="connsiteX52" fmla="*/ 1879210 w 12192000"/>
              <a:gd name="connsiteY52" fmla="*/ 2031167 h 2347414"/>
              <a:gd name="connsiteX53" fmla="*/ 2068702 w 12192000"/>
              <a:gd name="connsiteY53" fmla="*/ 2052940 h 2347414"/>
              <a:gd name="connsiteX54" fmla="*/ 2212090 w 12192000"/>
              <a:gd name="connsiteY54" fmla="*/ 2067583 h 2347414"/>
              <a:gd name="connsiteX55" fmla="*/ 2416949 w 12192000"/>
              <a:gd name="connsiteY55" fmla="*/ 2089609 h 2347414"/>
              <a:gd name="connsiteX56" fmla="*/ 2582055 w 12192000"/>
              <a:gd name="connsiteY56" fmla="*/ 2105397 h 2347414"/>
              <a:gd name="connsiteX57" fmla="*/ 2802282 w 12192000"/>
              <a:gd name="connsiteY57" fmla="*/ 2126405 h 2347414"/>
              <a:gd name="connsiteX58" fmla="*/ 2984916 w 12192000"/>
              <a:gd name="connsiteY58" fmla="*/ 2141684 h 2347414"/>
              <a:gd name="connsiteX59" fmla="*/ 3241847 w 12192000"/>
              <a:gd name="connsiteY59" fmla="*/ 2164094 h 2347414"/>
              <a:gd name="connsiteX60" fmla="*/ 3439848 w 12192000"/>
              <a:gd name="connsiteY60" fmla="*/ 2176826 h 2347414"/>
              <a:gd name="connsiteX61" fmla="*/ 3658678 w 12192000"/>
              <a:gd name="connsiteY61" fmla="*/ 2194523 h 2347414"/>
              <a:gd name="connsiteX62" fmla="*/ 3881317 w 12192000"/>
              <a:gd name="connsiteY62" fmla="*/ 2206491 h 2347414"/>
              <a:gd name="connsiteX63" fmla="*/ 4148916 w 12192000"/>
              <a:gd name="connsiteY63" fmla="*/ 2225081 h 2347414"/>
              <a:gd name="connsiteX64" fmla="*/ 4468337 w 12192000"/>
              <a:gd name="connsiteY64" fmla="*/ 2237813 h 2347414"/>
              <a:gd name="connsiteX65" fmla="*/ 4605375 w 12192000"/>
              <a:gd name="connsiteY65" fmla="*/ 2240232 h 2347414"/>
              <a:gd name="connsiteX66" fmla="*/ 4527647 w 12192000"/>
              <a:gd name="connsiteY66" fmla="*/ 2236412 h 2347414"/>
              <a:gd name="connsiteX67" fmla="*/ 4175589 w 12192000"/>
              <a:gd name="connsiteY67" fmla="*/ 2212985 h 2347414"/>
              <a:gd name="connsiteX68" fmla="*/ 3988255 w 12192000"/>
              <a:gd name="connsiteY68" fmla="*/ 2200253 h 2347414"/>
              <a:gd name="connsiteX69" fmla="*/ 3686492 w 12192000"/>
              <a:gd name="connsiteY69" fmla="*/ 2176062 h 2347414"/>
              <a:gd name="connsiteX70" fmla="*/ 3517320 w 12192000"/>
              <a:gd name="connsiteY70" fmla="*/ 2163330 h 2347414"/>
              <a:gd name="connsiteX71" fmla="*/ 3258357 w 12192000"/>
              <a:gd name="connsiteY71" fmla="*/ 2139519 h 2347414"/>
              <a:gd name="connsiteX72" fmla="*/ 3101506 w 12192000"/>
              <a:gd name="connsiteY72" fmla="*/ 2126787 h 2347414"/>
              <a:gd name="connsiteX73" fmla="*/ 2809395 w 12192000"/>
              <a:gd name="connsiteY73" fmla="*/ 2097502 h 2347414"/>
              <a:gd name="connsiteX74" fmla="*/ 2598566 w 12192000"/>
              <a:gd name="connsiteY74" fmla="*/ 2078532 h 2347414"/>
              <a:gd name="connsiteX75" fmla="*/ 2337444 w 12192000"/>
              <a:gd name="connsiteY75" fmla="*/ 2048611 h 2347414"/>
              <a:gd name="connsiteX76" fmla="*/ 2091054 w 12192000"/>
              <a:gd name="connsiteY76" fmla="*/ 2023146 h 2347414"/>
              <a:gd name="connsiteX77" fmla="*/ 1755761 w 12192000"/>
              <a:gd name="connsiteY77" fmla="*/ 1981384 h 2347414"/>
              <a:gd name="connsiteX78" fmla="*/ 1441169 w 12192000"/>
              <a:gd name="connsiteY78" fmla="*/ 1943824 h 2347414"/>
              <a:gd name="connsiteX79" fmla="*/ 1017607 w 12192000"/>
              <a:gd name="connsiteY79" fmla="*/ 1883345 h 2347414"/>
              <a:gd name="connsiteX80" fmla="*/ 594427 w 12192000"/>
              <a:gd name="connsiteY80" fmla="*/ 1821849 h 2347414"/>
              <a:gd name="connsiteX81" fmla="*/ 200711 w 12192000"/>
              <a:gd name="connsiteY81" fmla="*/ 1755132 h 2347414"/>
              <a:gd name="connsiteX82" fmla="*/ 0 w 12192000"/>
              <a:gd name="connsiteY82" fmla="*/ 1718743 h 23474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</a:cxnLst>
            <a:rect l="l" t="t" r="r" b="b"/>
            <a:pathLst>
              <a:path w="12192000" h="2347414">
                <a:moveTo>
                  <a:pt x="0" y="0"/>
                </a:moveTo>
                <a:lnTo>
                  <a:pt x="12192000" y="0"/>
                </a:lnTo>
                <a:lnTo>
                  <a:pt x="12192000" y="1736458"/>
                </a:lnTo>
                <a:lnTo>
                  <a:pt x="11967601" y="1784034"/>
                </a:lnTo>
                <a:cubicBezTo>
                  <a:pt x="11589888" y="1859409"/>
                  <a:pt x="11209762" y="1923961"/>
                  <a:pt x="10829000" y="1983294"/>
                </a:cubicBezTo>
                <a:lnTo>
                  <a:pt x="10743779" y="1996027"/>
                </a:lnTo>
                <a:cubicBezTo>
                  <a:pt x="10772495" y="1996778"/>
                  <a:pt x="10801211" y="1993989"/>
                  <a:pt x="10829254" y="1987751"/>
                </a:cubicBezTo>
                <a:cubicBezTo>
                  <a:pt x="10835198" y="1988337"/>
                  <a:pt x="10841180" y="1988553"/>
                  <a:pt x="10847162" y="1988388"/>
                </a:cubicBezTo>
                <a:cubicBezTo>
                  <a:pt x="11090123" y="1968907"/>
                  <a:pt x="11332703" y="1945734"/>
                  <a:pt x="11575155" y="1921415"/>
                </a:cubicBezTo>
                <a:lnTo>
                  <a:pt x="12192000" y="1851213"/>
                </a:lnTo>
                <a:lnTo>
                  <a:pt x="12192000" y="1907356"/>
                </a:lnTo>
                <a:lnTo>
                  <a:pt x="12035532" y="1927033"/>
                </a:lnTo>
                <a:cubicBezTo>
                  <a:pt x="11882793" y="1944747"/>
                  <a:pt x="11729910" y="1961077"/>
                  <a:pt x="11576932" y="1976291"/>
                </a:cubicBezTo>
                <a:cubicBezTo>
                  <a:pt x="11260690" y="2008122"/>
                  <a:pt x="10944193" y="2037279"/>
                  <a:pt x="10627316" y="2061470"/>
                </a:cubicBezTo>
                <a:cubicBezTo>
                  <a:pt x="10352985" y="2082351"/>
                  <a:pt x="10078401" y="2100431"/>
                  <a:pt x="9804196" y="2123478"/>
                </a:cubicBezTo>
                <a:cubicBezTo>
                  <a:pt x="9617118" y="2139137"/>
                  <a:pt x="9430675" y="2161674"/>
                  <a:pt x="9243851" y="2180008"/>
                </a:cubicBezTo>
                <a:cubicBezTo>
                  <a:pt x="9073157" y="2196433"/>
                  <a:pt x="8902207" y="2211966"/>
                  <a:pt x="8731259" y="2225081"/>
                </a:cubicBezTo>
                <a:cubicBezTo>
                  <a:pt x="8509507" y="2242054"/>
                  <a:pt x="8287667" y="2257586"/>
                  <a:pt x="8065752" y="2271681"/>
                </a:cubicBezTo>
                <a:cubicBezTo>
                  <a:pt x="7929984" y="2280466"/>
                  <a:pt x="7793961" y="2285814"/>
                  <a:pt x="7658065" y="2292562"/>
                </a:cubicBezTo>
                <a:cubicBezTo>
                  <a:pt x="7282640" y="2311661"/>
                  <a:pt x="6906704" y="2314208"/>
                  <a:pt x="6531024" y="2324138"/>
                </a:cubicBezTo>
                <a:cubicBezTo>
                  <a:pt x="6413417" y="2327322"/>
                  <a:pt x="6295937" y="2338399"/>
                  <a:pt x="6178331" y="2345655"/>
                </a:cubicBezTo>
                <a:cubicBezTo>
                  <a:pt x="6111271" y="2349730"/>
                  <a:pt x="6044342" y="2345655"/>
                  <a:pt x="5977282" y="2344127"/>
                </a:cubicBezTo>
                <a:cubicBezTo>
                  <a:pt x="5774073" y="2338908"/>
                  <a:pt x="5570866" y="2334960"/>
                  <a:pt x="5367658" y="2329230"/>
                </a:cubicBezTo>
                <a:cubicBezTo>
                  <a:pt x="5040746" y="2319809"/>
                  <a:pt x="4713963" y="2306274"/>
                  <a:pt x="4387306" y="2288614"/>
                </a:cubicBezTo>
                <a:cubicBezTo>
                  <a:pt x="4318342" y="2284796"/>
                  <a:pt x="4249253" y="2284286"/>
                  <a:pt x="4180287" y="2280211"/>
                </a:cubicBezTo>
                <a:cubicBezTo>
                  <a:pt x="4067634" y="2273463"/>
                  <a:pt x="3954980" y="2265060"/>
                  <a:pt x="3842199" y="2257039"/>
                </a:cubicBezTo>
                <a:cubicBezTo>
                  <a:pt x="3804988" y="2254492"/>
                  <a:pt x="3767648" y="2254620"/>
                  <a:pt x="3730309" y="2251182"/>
                </a:cubicBezTo>
                <a:cubicBezTo>
                  <a:pt x="3628704" y="2242142"/>
                  <a:pt x="3527101" y="2238449"/>
                  <a:pt x="3425496" y="2231320"/>
                </a:cubicBezTo>
                <a:cubicBezTo>
                  <a:pt x="3308906" y="2222534"/>
                  <a:pt x="3192569" y="2211330"/>
                  <a:pt x="3076106" y="2201781"/>
                </a:cubicBezTo>
                <a:cubicBezTo>
                  <a:pt x="2990757" y="2194905"/>
                  <a:pt x="2905157" y="2190067"/>
                  <a:pt x="2819682" y="2182427"/>
                </a:cubicBezTo>
                <a:cubicBezTo>
                  <a:pt x="2721507" y="2173515"/>
                  <a:pt x="2623586" y="2162311"/>
                  <a:pt x="2525539" y="2152888"/>
                </a:cubicBezTo>
                <a:cubicBezTo>
                  <a:pt x="2454289" y="2145886"/>
                  <a:pt x="2383038" y="2140920"/>
                  <a:pt x="2311915" y="2133536"/>
                </a:cubicBezTo>
                <a:cubicBezTo>
                  <a:pt x="2225933" y="2124749"/>
                  <a:pt x="2140204" y="2114182"/>
                  <a:pt x="2054223" y="2104760"/>
                </a:cubicBezTo>
                <a:cubicBezTo>
                  <a:pt x="1990719" y="2097758"/>
                  <a:pt x="1928233" y="2092028"/>
                  <a:pt x="1865367" y="2084770"/>
                </a:cubicBezTo>
                <a:cubicBezTo>
                  <a:pt x="1786622" y="2075603"/>
                  <a:pt x="1708006" y="2065545"/>
                  <a:pt x="1629263" y="2055996"/>
                </a:cubicBezTo>
                <a:cubicBezTo>
                  <a:pt x="1572492" y="2049120"/>
                  <a:pt x="1515595" y="2043264"/>
                  <a:pt x="1458823" y="2035751"/>
                </a:cubicBezTo>
                <a:cubicBezTo>
                  <a:pt x="1386303" y="2026585"/>
                  <a:pt x="1313784" y="2016780"/>
                  <a:pt x="1241390" y="2007103"/>
                </a:cubicBezTo>
                <a:lnTo>
                  <a:pt x="1047453" y="1980748"/>
                </a:lnTo>
                <a:cubicBezTo>
                  <a:pt x="969980" y="1970180"/>
                  <a:pt x="892254" y="1960377"/>
                  <a:pt x="814907" y="1949045"/>
                </a:cubicBezTo>
                <a:cubicBezTo>
                  <a:pt x="740609" y="1938094"/>
                  <a:pt x="666692" y="1925744"/>
                  <a:pt x="592649" y="1913776"/>
                </a:cubicBezTo>
                <a:cubicBezTo>
                  <a:pt x="509587" y="1900280"/>
                  <a:pt x="426653" y="1886274"/>
                  <a:pt x="343591" y="1872650"/>
                </a:cubicBezTo>
                <a:cubicBezTo>
                  <a:pt x="240972" y="1855716"/>
                  <a:pt x="138225" y="1839673"/>
                  <a:pt x="35731" y="1821722"/>
                </a:cubicBezTo>
                <a:lnTo>
                  <a:pt x="0" y="1814848"/>
                </a:lnTo>
                <a:lnTo>
                  <a:pt x="0" y="1758489"/>
                </a:lnTo>
                <a:lnTo>
                  <a:pt x="274248" y="1808735"/>
                </a:lnTo>
                <a:cubicBezTo>
                  <a:pt x="348926" y="1821467"/>
                  <a:pt x="423604" y="1832798"/>
                  <a:pt x="498157" y="1846167"/>
                </a:cubicBezTo>
                <a:cubicBezTo>
                  <a:pt x="572708" y="1859536"/>
                  <a:pt x="647896" y="1867813"/>
                  <a:pt x="722828" y="1878635"/>
                </a:cubicBezTo>
                <a:cubicBezTo>
                  <a:pt x="797762" y="1889457"/>
                  <a:pt x="874219" y="1901426"/>
                  <a:pt x="949913" y="1912375"/>
                </a:cubicBezTo>
                <a:cubicBezTo>
                  <a:pt x="1031704" y="1924343"/>
                  <a:pt x="1113496" y="1935802"/>
                  <a:pt x="1195414" y="1947516"/>
                </a:cubicBezTo>
                <a:cubicBezTo>
                  <a:pt x="1244566" y="1954519"/>
                  <a:pt x="1293589" y="1962285"/>
                  <a:pt x="1342867" y="1968397"/>
                </a:cubicBezTo>
                <a:cubicBezTo>
                  <a:pt x="1401162" y="1975656"/>
                  <a:pt x="1459712" y="1981130"/>
                  <a:pt x="1518007" y="1988006"/>
                </a:cubicBezTo>
                <a:cubicBezTo>
                  <a:pt x="1579224" y="1995263"/>
                  <a:pt x="1640186" y="2003411"/>
                  <a:pt x="1701403" y="2010669"/>
                </a:cubicBezTo>
                <a:cubicBezTo>
                  <a:pt x="1762618" y="2017926"/>
                  <a:pt x="1820279" y="2024292"/>
                  <a:pt x="1879210" y="2031167"/>
                </a:cubicBezTo>
                <a:cubicBezTo>
                  <a:pt x="1942712" y="2038425"/>
                  <a:pt x="2006214" y="2046064"/>
                  <a:pt x="2068702" y="2052940"/>
                </a:cubicBezTo>
                <a:cubicBezTo>
                  <a:pt x="2116455" y="2058160"/>
                  <a:pt x="2164335" y="2062362"/>
                  <a:pt x="2212090" y="2067583"/>
                </a:cubicBezTo>
                <a:cubicBezTo>
                  <a:pt x="2280419" y="2074967"/>
                  <a:pt x="2348493" y="2085152"/>
                  <a:pt x="2416949" y="2089609"/>
                </a:cubicBezTo>
                <a:cubicBezTo>
                  <a:pt x="2472070" y="2093302"/>
                  <a:pt x="2526936" y="2099540"/>
                  <a:pt x="2582055" y="2105397"/>
                </a:cubicBezTo>
                <a:cubicBezTo>
                  <a:pt x="2655337" y="2113291"/>
                  <a:pt x="2729001" y="2119785"/>
                  <a:pt x="2802282" y="2126405"/>
                </a:cubicBezTo>
                <a:cubicBezTo>
                  <a:pt x="2862991" y="2131753"/>
                  <a:pt x="2924207" y="2136337"/>
                  <a:pt x="2984916" y="2141684"/>
                </a:cubicBezTo>
                <a:cubicBezTo>
                  <a:pt x="3070516" y="2149324"/>
                  <a:pt x="3156373" y="2152888"/>
                  <a:pt x="3241847" y="2164094"/>
                </a:cubicBezTo>
                <a:cubicBezTo>
                  <a:pt x="3307255" y="2172624"/>
                  <a:pt x="3374060" y="2169822"/>
                  <a:pt x="3439848" y="2176826"/>
                </a:cubicBezTo>
                <a:cubicBezTo>
                  <a:pt x="3512622" y="2184592"/>
                  <a:pt x="3585777" y="2186247"/>
                  <a:pt x="3658678" y="2194523"/>
                </a:cubicBezTo>
                <a:cubicBezTo>
                  <a:pt x="3731578" y="2202800"/>
                  <a:pt x="3807019" y="2201781"/>
                  <a:pt x="3881317" y="2206491"/>
                </a:cubicBezTo>
                <a:cubicBezTo>
                  <a:pt x="3970222" y="2212094"/>
                  <a:pt x="4059124" y="2223552"/>
                  <a:pt x="4148916" y="2225081"/>
                </a:cubicBezTo>
                <a:cubicBezTo>
                  <a:pt x="4255600" y="2226736"/>
                  <a:pt x="4361779" y="2236539"/>
                  <a:pt x="4468337" y="2237813"/>
                </a:cubicBezTo>
                <a:cubicBezTo>
                  <a:pt x="4511390" y="2238577"/>
                  <a:pt x="4554190" y="2246852"/>
                  <a:pt x="4605375" y="2240232"/>
                </a:cubicBezTo>
                <a:cubicBezTo>
                  <a:pt x="4574131" y="2238704"/>
                  <a:pt x="4550762" y="2237940"/>
                  <a:pt x="4527647" y="2236412"/>
                </a:cubicBezTo>
                <a:cubicBezTo>
                  <a:pt x="4410293" y="2228773"/>
                  <a:pt x="4292942" y="2220751"/>
                  <a:pt x="4175589" y="2212985"/>
                </a:cubicBezTo>
                <a:cubicBezTo>
                  <a:pt x="4113101" y="2208783"/>
                  <a:pt x="4050615" y="2205219"/>
                  <a:pt x="3988255" y="2200253"/>
                </a:cubicBezTo>
                <a:cubicBezTo>
                  <a:pt x="3887668" y="2192487"/>
                  <a:pt x="3787079" y="2184082"/>
                  <a:pt x="3686492" y="2176062"/>
                </a:cubicBezTo>
                <a:cubicBezTo>
                  <a:pt x="3630102" y="2171605"/>
                  <a:pt x="3573711" y="2168040"/>
                  <a:pt x="3517320" y="2163330"/>
                </a:cubicBezTo>
                <a:cubicBezTo>
                  <a:pt x="3430958" y="2155689"/>
                  <a:pt x="3344721" y="2147159"/>
                  <a:pt x="3258357" y="2139519"/>
                </a:cubicBezTo>
                <a:cubicBezTo>
                  <a:pt x="3206031" y="2134809"/>
                  <a:pt x="3153705" y="2131371"/>
                  <a:pt x="3101506" y="2126787"/>
                </a:cubicBezTo>
                <a:cubicBezTo>
                  <a:pt x="3004220" y="2117365"/>
                  <a:pt x="2907061" y="2106798"/>
                  <a:pt x="2809395" y="2097502"/>
                </a:cubicBezTo>
                <a:cubicBezTo>
                  <a:pt x="2739161" y="2090628"/>
                  <a:pt x="2668673" y="2085916"/>
                  <a:pt x="2598566" y="2078532"/>
                </a:cubicBezTo>
                <a:cubicBezTo>
                  <a:pt x="2511441" y="2069365"/>
                  <a:pt x="2424569" y="2058160"/>
                  <a:pt x="2337444" y="2048611"/>
                </a:cubicBezTo>
                <a:cubicBezTo>
                  <a:pt x="2255399" y="2039699"/>
                  <a:pt x="2173099" y="2032950"/>
                  <a:pt x="2091054" y="2023146"/>
                </a:cubicBezTo>
                <a:cubicBezTo>
                  <a:pt x="1979162" y="2010414"/>
                  <a:pt x="1867524" y="1995008"/>
                  <a:pt x="1755761" y="1981384"/>
                </a:cubicBezTo>
                <a:cubicBezTo>
                  <a:pt x="1650982" y="1968652"/>
                  <a:pt x="1545821" y="1957830"/>
                  <a:pt x="1441169" y="1943824"/>
                </a:cubicBezTo>
                <a:cubicBezTo>
                  <a:pt x="1299813" y="1924980"/>
                  <a:pt x="1158837" y="1903718"/>
                  <a:pt x="1017607" y="1883345"/>
                </a:cubicBezTo>
                <a:cubicBezTo>
                  <a:pt x="876378" y="1862974"/>
                  <a:pt x="735402" y="1844003"/>
                  <a:pt x="594427" y="1821849"/>
                </a:cubicBezTo>
                <a:cubicBezTo>
                  <a:pt x="462850" y="1801222"/>
                  <a:pt x="331526" y="1778304"/>
                  <a:pt x="200711" y="1755132"/>
                </a:cubicBezTo>
                <a:lnTo>
                  <a:pt x="0" y="1718743"/>
                </a:lnTo>
                <a:close/>
              </a:path>
            </a:pathLst>
          </a:custGeom>
          <a:solidFill>
            <a:schemeClr val="accent2"/>
          </a:solidFill>
          <a:ln w="8199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A3E9001-C560-CE27-4CFF-B5586DA9DF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01221"/>
            <a:ext cx="10515600" cy="1348065"/>
          </a:xfrm>
        </p:spPr>
        <p:txBody>
          <a:bodyPr>
            <a:normAutofit/>
          </a:bodyPr>
          <a:lstStyle/>
          <a:p>
            <a:r>
              <a:rPr lang="en-US" sz="4200" b="1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Pathophysiology of breast cancer </a:t>
            </a:r>
            <a:br>
              <a:rPr lang="en-US" sz="4200">
                <a:solidFill>
                  <a:srgbClr val="FFFFFF"/>
                </a:solidFill>
              </a:rPr>
            </a:br>
            <a:endParaRPr lang="en-GB" sz="420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E7CA05-6C7F-12F1-04C7-DD91E8CD3C1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586789"/>
            <a:ext cx="10515600" cy="3590174"/>
          </a:xfrm>
        </p:spPr>
        <p:txBody>
          <a:bodyPr>
            <a:normAutofit/>
          </a:bodyPr>
          <a:lstStyle/>
          <a:p>
            <a:pPr lvl="0"/>
            <a:r>
              <a:rPr lang="en-US" sz="2000">
                <a:latin typeface="Arial" panose="020B0604020202020204" pitchFamily="34" charset="0"/>
                <a:cs typeface="Arial" panose="020B0604020202020204" pitchFamily="34" charset="0"/>
              </a:rPr>
              <a:t>Cancer arises from uncontrolled proliferation of abnormal breast cells, loss of cell cycle control (NICE, 2023)</a:t>
            </a:r>
          </a:p>
          <a:p>
            <a:pPr lvl="0"/>
            <a:r>
              <a:rPr lang="en-US" sz="2000">
                <a:latin typeface="Arial" panose="020B0604020202020204" pitchFamily="34" charset="0"/>
                <a:cs typeface="Arial" panose="020B0604020202020204" pitchFamily="34" charset="0"/>
              </a:rPr>
              <a:t>Most common type: invasive ductal carcinoma (IDC) - originates in milk ducts (Cancer Research UK, 2023)</a:t>
            </a:r>
          </a:p>
          <a:p>
            <a:pPr lvl="0"/>
            <a:r>
              <a:rPr lang="en-US" sz="2000">
                <a:latin typeface="Arial" panose="020B0604020202020204" pitchFamily="34" charset="0"/>
                <a:cs typeface="Arial" panose="020B0604020202020204" pitchFamily="34" charset="0"/>
              </a:rPr>
              <a:t>Tumour growth driven by: genetic mutations (BRCA1/2), hormonal stimulation (ER+), HER2 overexpression</a:t>
            </a:r>
          </a:p>
          <a:p>
            <a:pPr lvl="0"/>
            <a:r>
              <a:rPr lang="en-US" sz="2000">
                <a:latin typeface="Arial" panose="020B0604020202020204" pitchFamily="34" charset="0"/>
                <a:cs typeface="Arial" panose="020B0604020202020204" pitchFamily="34" charset="0"/>
              </a:rPr>
              <a:t>Metastatic spread: via lymphatics to axillary nodes → distant sites (bone, liver, lung, brain)</a:t>
            </a:r>
          </a:p>
          <a:p>
            <a:pPr lvl="0"/>
            <a:r>
              <a:rPr lang="en-US" sz="2000">
                <a:latin typeface="Arial" panose="020B0604020202020204" pitchFamily="34" charset="0"/>
                <a:cs typeface="Arial" panose="020B0604020202020204" pitchFamily="34" charset="0"/>
              </a:rPr>
              <a:t>Staging: TNM system (T = tumour size, N = nodal involvement, M = metastasis) (NICE NG101, 2023)</a:t>
            </a:r>
          </a:p>
          <a:p>
            <a:pPr lvl="0"/>
            <a:r>
              <a:rPr lang="en-US" sz="2000">
                <a:latin typeface="Arial" panose="020B0604020202020204" pitchFamily="34" charset="0"/>
                <a:cs typeface="Arial" panose="020B0604020202020204" pitchFamily="34" charset="0"/>
              </a:rPr>
              <a:t>Sarah's diagnosis: Stage II invasive ductal carcinoma, ER-positive, HER2-negative</a:t>
            </a:r>
          </a:p>
          <a:p>
            <a:endParaRPr lang="en-GB" sz="2000"/>
          </a:p>
        </p:txBody>
      </p:sp>
      <p:pic>
        <p:nvPicPr>
          <p:cNvPr id="4" name="Slide 5">
            <a:hlinkClick r:id="" action="ppaction://media"/>
            <a:extLst>
              <a:ext uri="{FF2B5EF4-FFF2-40B4-BE49-F238E27FC236}">
                <a16:creationId xmlns:a16="http://schemas.microsoft.com/office/drawing/2014/main" id="{C72F9A94-E8BF-78F4-43EB-98F63DD8ABA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0867961" y="5689600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316546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3093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FF47CB7-972F-479F-A36D-9E72D26EC8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0D153B68-5844-490D-8E67-F616D6D72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1766176" cy="2061837"/>
          </a:xfrm>
          <a:custGeom>
            <a:avLst/>
            <a:gdLst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13657 w 10768629"/>
              <a:gd name="connsiteY144" fmla="*/ 1730706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84330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</a:cxnLst>
            <a:rect l="l" t="t" r="r" b="b"/>
            <a:pathLst>
              <a:path w="10768629" h="1978172">
                <a:moveTo>
                  <a:pt x="0" y="0"/>
                </a:moveTo>
                <a:lnTo>
                  <a:pt x="10768629" y="0"/>
                </a:lnTo>
                <a:lnTo>
                  <a:pt x="10733254" y="31439"/>
                </a:lnTo>
                <a:lnTo>
                  <a:pt x="10727085" y="37910"/>
                </a:lnTo>
                <a:cubicBezTo>
                  <a:pt x="10712973" y="56080"/>
                  <a:pt x="10699457" y="78430"/>
                  <a:pt x="10675953" y="68623"/>
                </a:cubicBezTo>
                <a:cubicBezTo>
                  <a:pt x="10685972" y="89202"/>
                  <a:pt x="10641629" y="69781"/>
                  <a:pt x="10637091" y="90361"/>
                </a:cubicBezTo>
                <a:cubicBezTo>
                  <a:pt x="10635214" y="107005"/>
                  <a:pt x="10621323" y="104993"/>
                  <a:pt x="10610971" y="110764"/>
                </a:cubicBezTo>
                <a:cubicBezTo>
                  <a:pt x="10603980" y="127568"/>
                  <a:pt x="10551417" y="141180"/>
                  <a:pt x="10532872" y="138028"/>
                </a:cubicBezTo>
                <a:cubicBezTo>
                  <a:pt x="10480300" y="119072"/>
                  <a:pt x="10440532" y="186296"/>
                  <a:pt x="10398558" y="172911"/>
                </a:cubicBezTo>
                <a:cubicBezTo>
                  <a:pt x="10387708" y="174114"/>
                  <a:pt x="10378792" y="177646"/>
                  <a:pt x="10371128" y="182609"/>
                </a:cubicBezTo>
                <a:lnTo>
                  <a:pt x="10352178" y="199976"/>
                </a:lnTo>
                <a:lnTo>
                  <a:pt x="10351815" y="211879"/>
                </a:lnTo>
                <a:lnTo>
                  <a:pt x="10337471" y="218661"/>
                </a:lnTo>
                <a:lnTo>
                  <a:pt x="10334625" y="222351"/>
                </a:lnTo>
                <a:cubicBezTo>
                  <a:pt x="10321108" y="225227"/>
                  <a:pt x="10278615" y="228401"/>
                  <a:pt x="10256365" y="235917"/>
                </a:cubicBezTo>
                <a:cubicBezTo>
                  <a:pt x="10218136" y="258033"/>
                  <a:pt x="10224552" y="209685"/>
                  <a:pt x="10201127" y="267448"/>
                </a:cubicBezTo>
                <a:cubicBezTo>
                  <a:pt x="10121320" y="273476"/>
                  <a:pt x="10040763" y="345580"/>
                  <a:pt x="9961218" y="326720"/>
                </a:cubicBezTo>
                <a:cubicBezTo>
                  <a:pt x="9980173" y="341621"/>
                  <a:pt x="9883038" y="318484"/>
                  <a:pt x="9859715" y="355698"/>
                </a:cubicBezTo>
                <a:cubicBezTo>
                  <a:pt x="9812822" y="367758"/>
                  <a:pt x="9752089" y="383830"/>
                  <a:pt x="9679867" y="399081"/>
                </a:cubicBezTo>
                <a:cubicBezTo>
                  <a:pt x="9618357" y="415668"/>
                  <a:pt x="9525492" y="446315"/>
                  <a:pt x="9490654" y="455225"/>
                </a:cubicBezTo>
                <a:lnTo>
                  <a:pt x="9470837" y="452539"/>
                </a:lnTo>
                <a:lnTo>
                  <a:pt x="9469082" y="454891"/>
                </a:lnTo>
                <a:cubicBezTo>
                  <a:pt x="9460057" y="461184"/>
                  <a:pt x="9453495" y="461729"/>
                  <a:pt x="9448038" y="459733"/>
                </a:cubicBezTo>
                <a:lnTo>
                  <a:pt x="9396821" y="455795"/>
                </a:lnTo>
                <a:lnTo>
                  <a:pt x="9392197" y="459796"/>
                </a:lnTo>
                <a:lnTo>
                  <a:pt x="9347994" y="464462"/>
                </a:lnTo>
                <a:cubicBezTo>
                  <a:pt x="9347959" y="465155"/>
                  <a:pt x="9347925" y="465846"/>
                  <a:pt x="9347889" y="466539"/>
                </a:cubicBezTo>
                <a:cubicBezTo>
                  <a:pt x="9346648" y="471307"/>
                  <a:pt x="9343831" y="475025"/>
                  <a:pt x="9337639" y="476654"/>
                </a:cubicBezTo>
                <a:cubicBezTo>
                  <a:pt x="9354547" y="503661"/>
                  <a:pt x="9307720" y="510631"/>
                  <a:pt x="9287964" y="513052"/>
                </a:cubicBezTo>
                <a:cubicBezTo>
                  <a:pt x="9269905" y="526173"/>
                  <a:pt x="9245386" y="544358"/>
                  <a:pt x="9229283" y="555377"/>
                </a:cubicBezTo>
                <a:lnTo>
                  <a:pt x="9220274" y="557502"/>
                </a:lnTo>
                <a:cubicBezTo>
                  <a:pt x="9220250" y="557668"/>
                  <a:pt x="9220226" y="557835"/>
                  <a:pt x="9220202" y="558001"/>
                </a:cubicBezTo>
                <a:cubicBezTo>
                  <a:pt x="9218468" y="559434"/>
                  <a:pt x="9215591" y="560497"/>
                  <a:pt x="9210908" y="561147"/>
                </a:cubicBezTo>
                <a:lnTo>
                  <a:pt x="9186374" y="565502"/>
                </a:lnTo>
                <a:lnTo>
                  <a:pt x="9181058" y="569943"/>
                </a:lnTo>
                <a:lnTo>
                  <a:pt x="9167549" y="584727"/>
                </a:lnTo>
                <a:lnTo>
                  <a:pt x="9149110" y="598906"/>
                </a:lnTo>
                <a:cubicBezTo>
                  <a:pt x="9133575" y="594395"/>
                  <a:pt x="9087390" y="636567"/>
                  <a:pt x="9078556" y="644039"/>
                </a:cubicBezTo>
                <a:lnTo>
                  <a:pt x="8996399" y="690055"/>
                </a:lnTo>
                <a:cubicBezTo>
                  <a:pt x="8913147" y="777045"/>
                  <a:pt x="8867993" y="772591"/>
                  <a:pt x="8803791" y="813860"/>
                </a:cubicBezTo>
                <a:cubicBezTo>
                  <a:pt x="8745270" y="819906"/>
                  <a:pt x="8690049" y="823612"/>
                  <a:pt x="8636202" y="848463"/>
                </a:cubicBezTo>
                <a:cubicBezTo>
                  <a:pt x="8594799" y="860014"/>
                  <a:pt x="8568613" y="864779"/>
                  <a:pt x="8555372" y="883171"/>
                </a:cubicBezTo>
                <a:lnTo>
                  <a:pt x="8507229" y="901665"/>
                </a:lnTo>
                <a:lnTo>
                  <a:pt x="8428473" y="927985"/>
                </a:lnTo>
                <a:cubicBezTo>
                  <a:pt x="8428287" y="929817"/>
                  <a:pt x="8428100" y="931648"/>
                  <a:pt x="8427914" y="933480"/>
                </a:cubicBezTo>
                <a:lnTo>
                  <a:pt x="8420327" y="941984"/>
                </a:lnTo>
                <a:lnTo>
                  <a:pt x="8394729" y="948347"/>
                </a:lnTo>
                <a:lnTo>
                  <a:pt x="8380548" y="987916"/>
                </a:lnTo>
                <a:lnTo>
                  <a:pt x="8375330" y="965444"/>
                </a:lnTo>
                <a:cubicBezTo>
                  <a:pt x="8372375" y="964202"/>
                  <a:pt x="8344433" y="977378"/>
                  <a:pt x="8340796" y="980522"/>
                </a:cubicBezTo>
                <a:cubicBezTo>
                  <a:pt x="8328292" y="982128"/>
                  <a:pt x="8319237" y="991089"/>
                  <a:pt x="8304438" y="996739"/>
                </a:cubicBezTo>
                <a:cubicBezTo>
                  <a:pt x="8297193" y="1005683"/>
                  <a:pt x="8289328" y="1014568"/>
                  <a:pt x="8280929" y="1023089"/>
                </a:cubicBezTo>
                <a:lnTo>
                  <a:pt x="8275760" y="1027772"/>
                </a:lnTo>
                <a:lnTo>
                  <a:pt x="8275478" y="1027605"/>
                </a:lnTo>
                <a:cubicBezTo>
                  <a:pt x="8273970" y="1028076"/>
                  <a:pt x="8251461" y="1029408"/>
                  <a:pt x="8249003" y="1032033"/>
                </a:cubicBezTo>
                <a:lnTo>
                  <a:pt x="8203836" y="1037347"/>
                </a:lnTo>
                <a:cubicBezTo>
                  <a:pt x="8172789" y="1049890"/>
                  <a:pt x="8148166" y="1034625"/>
                  <a:pt x="8122936" y="1063113"/>
                </a:cubicBezTo>
                <a:cubicBezTo>
                  <a:pt x="8093850" y="1074757"/>
                  <a:pt x="8066781" y="1075350"/>
                  <a:pt x="8043658" y="1092746"/>
                </a:cubicBezTo>
                <a:cubicBezTo>
                  <a:pt x="8032157" y="1089174"/>
                  <a:pt x="8022145" y="1089998"/>
                  <a:pt x="8015351" y="1105478"/>
                </a:cubicBezTo>
                <a:cubicBezTo>
                  <a:pt x="7987544" y="1113006"/>
                  <a:pt x="7977708" y="1099152"/>
                  <a:pt x="7963145" y="1119346"/>
                </a:cubicBezTo>
                <a:cubicBezTo>
                  <a:pt x="7942622" y="1098880"/>
                  <a:pt x="7943760" y="1109516"/>
                  <a:pt x="7938145" y="1120225"/>
                </a:cubicBezTo>
                <a:lnTo>
                  <a:pt x="7937238" y="1121204"/>
                </a:lnTo>
                <a:lnTo>
                  <a:pt x="7934398" y="1118240"/>
                </a:lnTo>
                <a:lnTo>
                  <a:pt x="7918248" y="1124371"/>
                </a:lnTo>
                <a:lnTo>
                  <a:pt x="7914119" y="1127653"/>
                </a:lnTo>
                <a:cubicBezTo>
                  <a:pt x="7911201" y="1129547"/>
                  <a:pt x="7909169" y="1130331"/>
                  <a:pt x="7907658" y="1130350"/>
                </a:cubicBezTo>
                <a:lnTo>
                  <a:pt x="7907434" y="1130103"/>
                </a:lnTo>
                <a:lnTo>
                  <a:pt x="7901508" y="1133245"/>
                </a:lnTo>
                <a:cubicBezTo>
                  <a:pt x="7891644" y="1139271"/>
                  <a:pt x="7882185" y="1145815"/>
                  <a:pt x="7873287" y="1152609"/>
                </a:cubicBezTo>
                <a:cubicBezTo>
                  <a:pt x="7864672" y="1141906"/>
                  <a:pt x="7845199" y="1159242"/>
                  <a:pt x="7834833" y="1153868"/>
                </a:cubicBezTo>
                <a:lnTo>
                  <a:pt x="7828661" y="1139994"/>
                </a:lnTo>
                <a:lnTo>
                  <a:pt x="7823966" y="1143178"/>
                </a:lnTo>
                <a:lnTo>
                  <a:pt x="7815078" y="1151776"/>
                </a:lnTo>
                <a:cubicBezTo>
                  <a:pt x="7813692" y="1152943"/>
                  <a:pt x="7812687" y="1153116"/>
                  <a:pt x="7812026" y="1151522"/>
                </a:cubicBezTo>
                <a:cubicBezTo>
                  <a:pt x="7806555" y="1153054"/>
                  <a:pt x="7788673" y="1159989"/>
                  <a:pt x="7782249" y="1160970"/>
                </a:cubicBezTo>
                <a:lnTo>
                  <a:pt x="7773476" y="1157414"/>
                </a:lnTo>
                <a:lnTo>
                  <a:pt x="7769600" y="1157365"/>
                </a:lnTo>
                <a:lnTo>
                  <a:pt x="7752631" y="1172815"/>
                </a:lnTo>
                <a:lnTo>
                  <a:pt x="7739392" y="1192062"/>
                </a:lnTo>
                <a:lnTo>
                  <a:pt x="7677677" y="1216394"/>
                </a:lnTo>
                <a:lnTo>
                  <a:pt x="7586920" y="1261888"/>
                </a:lnTo>
                <a:cubicBezTo>
                  <a:pt x="7556723" y="1298911"/>
                  <a:pt x="7489187" y="1284518"/>
                  <a:pt x="7486100" y="1292563"/>
                </a:cubicBezTo>
                <a:cubicBezTo>
                  <a:pt x="7454875" y="1308356"/>
                  <a:pt x="7453335" y="1326361"/>
                  <a:pt x="7411323" y="1340732"/>
                </a:cubicBezTo>
                <a:cubicBezTo>
                  <a:pt x="7372519" y="1390006"/>
                  <a:pt x="7288617" y="1403664"/>
                  <a:pt x="7240698" y="1438832"/>
                </a:cubicBezTo>
                <a:cubicBezTo>
                  <a:pt x="7206467" y="1417136"/>
                  <a:pt x="7227555" y="1441678"/>
                  <a:pt x="7197675" y="1447530"/>
                </a:cubicBezTo>
                <a:cubicBezTo>
                  <a:pt x="7211601" y="1474927"/>
                  <a:pt x="7159483" y="1444981"/>
                  <a:pt x="7164788" y="1480293"/>
                </a:cubicBezTo>
                <a:cubicBezTo>
                  <a:pt x="7159184" y="1480240"/>
                  <a:pt x="7153584" y="1479075"/>
                  <a:pt x="7147929" y="1477641"/>
                </a:cubicBezTo>
                <a:lnTo>
                  <a:pt x="7144965" y="1476908"/>
                </a:lnTo>
                <a:lnTo>
                  <a:pt x="7134299" y="1479969"/>
                </a:lnTo>
                <a:lnTo>
                  <a:pt x="7129809" y="1473339"/>
                </a:lnTo>
                <a:lnTo>
                  <a:pt x="7112688" y="1472575"/>
                </a:lnTo>
                <a:cubicBezTo>
                  <a:pt x="7106506" y="1473449"/>
                  <a:pt x="7100123" y="1475741"/>
                  <a:pt x="7093470" y="1480300"/>
                </a:cubicBezTo>
                <a:cubicBezTo>
                  <a:pt x="7079039" y="1501274"/>
                  <a:pt x="7048991" y="1495718"/>
                  <a:pt x="7025034" y="1506934"/>
                </a:cubicBezTo>
                <a:lnTo>
                  <a:pt x="7014783" y="1515868"/>
                </a:lnTo>
                <a:lnTo>
                  <a:pt x="6979706" y="1523511"/>
                </a:lnTo>
                <a:lnTo>
                  <a:pt x="6977890" y="1525793"/>
                </a:lnTo>
                <a:cubicBezTo>
                  <a:pt x="6971996" y="1527914"/>
                  <a:pt x="6959488" y="1529941"/>
                  <a:pt x="6944339" y="1536237"/>
                </a:cubicBezTo>
                <a:lnTo>
                  <a:pt x="6886996" y="1563569"/>
                </a:lnTo>
                <a:lnTo>
                  <a:pt x="6874510" y="1558469"/>
                </a:lnTo>
                <a:lnTo>
                  <a:pt x="6871943" y="1554651"/>
                </a:lnTo>
                <a:lnTo>
                  <a:pt x="6856174" y="1562024"/>
                </a:lnTo>
                <a:lnTo>
                  <a:pt x="6842321" y="1560554"/>
                </a:lnTo>
                <a:lnTo>
                  <a:pt x="6832713" y="1569357"/>
                </a:lnTo>
                <a:lnTo>
                  <a:pt x="6816351" y="1571495"/>
                </a:lnTo>
                <a:cubicBezTo>
                  <a:pt x="6810216" y="1571510"/>
                  <a:pt x="6803310" y="1571324"/>
                  <a:pt x="6795800" y="1572010"/>
                </a:cubicBezTo>
                <a:lnTo>
                  <a:pt x="6777546" y="1568661"/>
                </a:lnTo>
                <a:lnTo>
                  <a:pt x="6751528" y="1574143"/>
                </a:lnTo>
                <a:cubicBezTo>
                  <a:pt x="6731455" y="1578562"/>
                  <a:pt x="6712054" y="1582098"/>
                  <a:pt x="6691966" y="1582255"/>
                </a:cubicBezTo>
                <a:cubicBezTo>
                  <a:pt x="6677921" y="1590738"/>
                  <a:pt x="6663787" y="1595441"/>
                  <a:pt x="6646941" y="1588471"/>
                </a:cubicBezTo>
                <a:cubicBezTo>
                  <a:pt x="6605135" y="1597971"/>
                  <a:pt x="6598373" y="1612583"/>
                  <a:pt x="6568576" y="1606488"/>
                </a:cubicBezTo>
                <a:cubicBezTo>
                  <a:pt x="6562510" y="1614734"/>
                  <a:pt x="6558067" y="1619360"/>
                  <a:pt x="6554358" y="1621701"/>
                </a:cubicBezTo>
                <a:cubicBezTo>
                  <a:pt x="6543227" y="1628727"/>
                  <a:pt x="6538724" y="1615196"/>
                  <a:pt x="6516968" y="1617195"/>
                </a:cubicBezTo>
                <a:cubicBezTo>
                  <a:pt x="6493173" y="1617368"/>
                  <a:pt x="6528193" y="1598652"/>
                  <a:pt x="6506479" y="1602227"/>
                </a:cubicBezTo>
                <a:cubicBezTo>
                  <a:pt x="6486674" y="1613929"/>
                  <a:pt x="6478484" y="1593997"/>
                  <a:pt x="6458436" y="1607332"/>
                </a:cubicBezTo>
                <a:cubicBezTo>
                  <a:pt x="6471168" y="1620800"/>
                  <a:pt x="6410323" y="1615478"/>
                  <a:pt x="6414786" y="1628815"/>
                </a:cubicBezTo>
                <a:cubicBezTo>
                  <a:pt x="6385942" y="1615041"/>
                  <a:pt x="6386569" y="1640238"/>
                  <a:pt x="6357085" y="1640846"/>
                </a:cubicBezTo>
                <a:cubicBezTo>
                  <a:pt x="6341163" y="1636809"/>
                  <a:pt x="6331497" y="1637754"/>
                  <a:pt x="6322636" y="1648213"/>
                </a:cubicBezTo>
                <a:cubicBezTo>
                  <a:pt x="6248448" y="1627802"/>
                  <a:pt x="6286748" y="1654976"/>
                  <a:pt x="6226172" y="1654676"/>
                </a:cubicBezTo>
                <a:lnTo>
                  <a:pt x="6221217" y="1654506"/>
                </a:lnTo>
                <a:lnTo>
                  <a:pt x="6204956" y="1664280"/>
                </a:lnTo>
                <a:cubicBezTo>
                  <a:pt x="6204728" y="1665114"/>
                  <a:pt x="6204498" y="1665947"/>
                  <a:pt x="6204270" y="1666782"/>
                </a:cubicBezTo>
                <a:lnTo>
                  <a:pt x="6143810" y="1661963"/>
                </a:lnTo>
                <a:lnTo>
                  <a:pt x="6136560" y="1665728"/>
                </a:lnTo>
                <a:lnTo>
                  <a:pt x="6096155" y="1656951"/>
                </a:lnTo>
                <a:lnTo>
                  <a:pt x="6075812" y="1655422"/>
                </a:lnTo>
                <a:lnTo>
                  <a:pt x="6039495" y="1649680"/>
                </a:lnTo>
                <a:lnTo>
                  <a:pt x="6036523" y="1652121"/>
                </a:lnTo>
                <a:lnTo>
                  <a:pt x="6029328" y="1649904"/>
                </a:lnTo>
                <a:lnTo>
                  <a:pt x="6024075" y="1652779"/>
                </a:lnTo>
                <a:lnTo>
                  <a:pt x="6018085" y="1652030"/>
                </a:lnTo>
                <a:cubicBezTo>
                  <a:pt x="6006658" y="1653831"/>
                  <a:pt x="5968194" y="1662035"/>
                  <a:pt x="5955513" y="1663584"/>
                </a:cubicBezTo>
                <a:lnTo>
                  <a:pt x="5941996" y="1661326"/>
                </a:lnTo>
                <a:lnTo>
                  <a:pt x="5931789" y="1669915"/>
                </a:lnTo>
                <a:lnTo>
                  <a:pt x="5888686" y="1672175"/>
                </a:lnTo>
                <a:lnTo>
                  <a:pt x="5873794" y="1665454"/>
                </a:lnTo>
                <a:lnTo>
                  <a:pt x="5860022" y="1660635"/>
                </a:lnTo>
                <a:lnTo>
                  <a:pt x="5858237" y="1660649"/>
                </a:lnTo>
                <a:lnTo>
                  <a:pt x="5840319" y="1660798"/>
                </a:lnTo>
                <a:lnTo>
                  <a:pt x="5806984" y="1661075"/>
                </a:lnTo>
                <a:cubicBezTo>
                  <a:pt x="5785708" y="1661533"/>
                  <a:pt x="5764126" y="1662974"/>
                  <a:pt x="5742351" y="1667489"/>
                </a:cubicBezTo>
                <a:cubicBezTo>
                  <a:pt x="5659069" y="1645168"/>
                  <a:pt x="5615134" y="1706361"/>
                  <a:pt x="5521171" y="1671626"/>
                </a:cubicBezTo>
                <a:cubicBezTo>
                  <a:pt x="5491803" y="1671296"/>
                  <a:pt x="5498089" y="1662666"/>
                  <a:pt x="5457384" y="1683952"/>
                </a:cubicBezTo>
                <a:cubicBezTo>
                  <a:pt x="5356959" y="1699287"/>
                  <a:pt x="5078905" y="1774579"/>
                  <a:pt x="4950070" y="1748401"/>
                </a:cubicBezTo>
                <a:cubicBezTo>
                  <a:pt x="4918276" y="1752255"/>
                  <a:pt x="4891043" y="1756936"/>
                  <a:pt x="4872172" y="1757222"/>
                </a:cubicBezTo>
                <a:lnTo>
                  <a:pt x="4809524" y="1761033"/>
                </a:lnTo>
                <a:cubicBezTo>
                  <a:pt x="4791324" y="1772975"/>
                  <a:pt x="4777258" y="1754591"/>
                  <a:pt x="4759058" y="1766533"/>
                </a:cubicBezTo>
                <a:cubicBezTo>
                  <a:pt x="4747481" y="1770744"/>
                  <a:pt x="4734604" y="1772921"/>
                  <a:pt x="4719749" y="1771811"/>
                </a:cubicBezTo>
                <a:cubicBezTo>
                  <a:pt x="4671168" y="1780243"/>
                  <a:pt x="4634134" y="1775931"/>
                  <a:pt x="4568686" y="1786141"/>
                </a:cubicBezTo>
                <a:cubicBezTo>
                  <a:pt x="4544667" y="1777910"/>
                  <a:pt x="4432547" y="1778168"/>
                  <a:pt x="4418751" y="1796932"/>
                </a:cubicBezTo>
                <a:cubicBezTo>
                  <a:pt x="4403360" y="1801488"/>
                  <a:pt x="4385278" y="1795746"/>
                  <a:pt x="4378377" y="1815528"/>
                </a:cubicBezTo>
                <a:cubicBezTo>
                  <a:pt x="4366870" y="1839461"/>
                  <a:pt x="4337372" y="1814003"/>
                  <a:pt x="4320575" y="1832722"/>
                </a:cubicBezTo>
                <a:cubicBezTo>
                  <a:pt x="4277898" y="1857053"/>
                  <a:pt x="4243945" y="1846759"/>
                  <a:pt x="4211935" y="1860177"/>
                </a:cubicBezTo>
                <a:cubicBezTo>
                  <a:pt x="4181519" y="1859584"/>
                  <a:pt x="4171342" y="1859762"/>
                  <a:pt x="4101228" y="1868717"/>
                </a:cubicBezTo>
                <a:cubicBezTo>
                  <a:pt x="4080159" y="1876188"/>
                  <a:pt x="4039427" y="1877381"/>
                  <a:pt x="3973223" y="1881015"/>
                </a:cubicBezTo>
                <a:cubicBezTo>
                  <a:pt x="3971330" y="1884974"/>
                  <a:pt x="3952843" y="1879225"/>
                  <a:pt x="3900992" y="1880603"/>
                </a:cubicBezTo>
                <a:cubicBezTo>
                  <a:pt x="3849141" y="1881981"/>
                  <a:pt x="3740060" y="1895686"/>
                  <a:pt x="3662119" y="1889285"/>
                </a:cubicBezTo>
                <a:cubicBezTo>
                  <a:pt x="3565155" y="1881322"/>
                  <a:pt x="3613412" y="1915150"/>
                  <a:pt x="3496919" y="1873180"/>
                </a:cubicBezTo>
                <a:cubicBezTo>
                  <a:pt x="3488062" y="1895719"/>
                  <a:pt x="3474293" y="1876288"/>
                  <a:pt x="3449433" y="1889681"/>
                </a:cubicBezTo>
                <a:cubicBezTo>
                  <a:pt x="3406553" y="1891629"/>
                  <a:pt x="3413217" y="1897797"/>
                  <a:pt x="3369766" y="1916653"/>
                </a:cubicBezTo>
                <a:cubicBezTo>
                  <a:pt x="3338805" y="1929531"/>
                  <a:pt x="3289487" y="1928617"/>
                  <a:pt x="3269672" y="1938036"/>
                </a:cubicBezTo>
                <a:lnTo>
                  <a:pt x="3224897" y="1943733"/>
                </a:lnTo>
                <a:cubicBezTo>
                  <a:pt x="3188693" y="1949271"/>
                  <a:pt x="3178540" y="1909145"/>
                  <a:pt x="3161463" y="1946591"/>
                </a:cubicBezTo>
                <a:lnTo>
                  <a:pt x="3112044" y="1935614"/>
                </a:lnTo>
                <a:lnTo>
                  <a:pt x="3069716" y="1930463"/>
                </a:lnTo>
                <a:cubicBezTo>
                  <a:pt x="3049937" y="1924285"/>
                  <a:pt x="3047816" y="1925644"/>
                  <a:pt x="3005773" y="1915878"/>
                </a:cubicBezTo>
                <a:cubicBezTo>
                  <a:pt x="2978838" y="1921092"/>
                  <a:pt x="2967972" y="1927319"/>
                  <a:pt x="2897201" y="1926772"/>
                </a:cubicBezTo>
                <a:lnTo>
                  <a:pt x="2783891" y="1931749"/>
                </a:lnTo>
                <a:cubicBezTo>
                  <a:pt x="2753098" y="1932794"/>
                  <a:pt x="2731621" y="1915151"/>
                  <a:pt x="2712447" y="1933044"/>
                </a:cubicBezTo>
                <a:cubicBezTo>
                  <a:pt x="2621923" y="1990472"/>
                  <a:pt x="2637976" y="1949546"/>
                  <a:pt x="2560151" y="1963609"/>
                </a:cubicBezTo>
                <a:cubicBezTo>
                  <a:pt x="2472084" y="1973456"/>
                  <a:pt x="2423631" y="1962133"/>
                  <a:pt x="2367221" y="1971884"/>
                </a:cubicBezTo>
                <a:cubicBezTo>
                  <a:pt x="2355331" y="1950582"/>
                  <a:pt x="2295649" y="1950006"/>
                  <a:pt x="2272130" y="1961162"/>
                </a:cubicBezTo>
                <a:cubicBezTo>
                  <a:pt x="2229336" y="1964326"/>
                  <a:pt x="2232627" y="1943953"/>
                  <a:pt x="2189404" y="1978172"/>
                </a:cubicBezTo>
                <a:cubicBezTo>
                  <a:pt x="2153824" y="1968017"/>
                  <a:pt x="2114605" y="1969166"/>
                  <a:pt x="2077704" y="1965002"/>
                </a:cubicBezTo>
                <a:cubicBezTo>
                  <a:pt x="2053064" y="1962036"/>
                  <a:pt x="2051584" y="1971011"/>
                  <a:pt x="2033299" y="1969042"/>
                </a:cubicBezTo>
                <a:cubicBezTo>
                  <a:pt x="2015014" y="1967073"/>
                  <a:pt x="1998956" y="1958903"/>
                  <a:pt x="1967996" y="1953187"/>
                </a:cubicBezTo>
                <a:cubicBezTo>
                  <a:pt x="1924117" y="1970917"/>
                  <a:pt x="1915668" y="1940297"/>
                  <a:pt x="1855805" y="1926082"/>
                </a:cubicBezTo>
                <a:cubicBezTo>
                  <a:pt x="1830663" y="1943732"/>
                  <a:pt x="1810564" y="1935694"/>
                  <a:pt x="1790957" y="1919460"/>
                </a:cubicBezTo>
                <a:cubicBezTo>
                  <a:pt x="1732588" y="1924884"/>
                  <a:pt x="1679506" y="1900619"/>
                  <a:pt x="1613978" y="1891581"/>
                </a:cubicBezTo>
                <a:cubicBezTo>
                  <a:pt x="1542961" y="1912227"/>
                  <a:pt x="1506863" y="1865666"/>
                  <a:pt x="1436831" y="1856201"/>
                </a:cubicBezTo>
                <a:cubicBezTo>
                  <a:pt x="1409149" y="1862955"/>
                  <a:pt x="1416370" y="1829853"/>
                  <a:pt x="1357365" y="1832140"/>
                </a:cubicBezTo>
                <a:cubicBezTo>
                  <a:pt x="1285880" y="1811785"/>
                  <a:pt x="1273193" y="1786872"/>
                  <a:pt x="1232341" y="1785942"/>
                </a:cubicBezTo>
                <a:cubicBezTo>
                  <a:pt x="1223903" y="1792798"/>
                  <a:pt x="1160576" y="1793911"/>
                  <a:pt x="1162595" y="1784330"/>
                </a:cubicBezTo>
                <a:cubicBezTo>
                  <a:pt x="1153167" y="1787110"/>
                  <a:pt x="1122206" y="1805077"/>
                  <a:pt x="1120257" y="1789615"/>
                </a:cubicBezTo>
                <a:cubicBezTo>
                  <a:pt x="1073149" y="1786750"/>
                  <a:pt x="1034361" y="1768718"/>
                  <a:pt x="991903" y="1786741"/>
                </a:cubicBezTo>
                <a:cubicBezTo>
                  <a:pt x="966383" y="1781126"/>
                  <a:pt x="949501" y="1800915"/>
                  <a:pt x="883960" y="1809389"/>
                </a:cubicBezTo>
                <a:cubicBezTo>
                  <a:pt x="836064" y="1808194"/>
                  <a:pt x="826980" y="1826610"/>
                  <a:pt x="766531" y="1805053"/>
                </a:cubicBezTo>
                <a:cubicBezTo>
                  <a:pt x="732778" y="1801141"/>
                  <a:pt x="694055" y="1787044"/>
                  <a:pt x="669779" y="1800537"/>
                </a:cubicBezTo>
                <a:cubicBezTo>
                  <a:pt x="645252" y="1794709"/>
                  <a:pt x="563495" y="1813232"/>
                  <a:pt x="523898" y="1811085"/>
                </a:cubicBezTo>
                <a:cubicBezTo>
                  <a:pt x="457555" y="1798530"/>
                  <a:pt x="395227" y="1824052"/>
                  <a:pt x="360251" y="1830735"/>
                </a:cubicBezTo>
                <a:cubicBezTo>
                  <a:pt x="313564" y="1825583"/>
                  <a:pt x="298281" y="1811622"/>
                  <a:pt x="255207" y="1818275"/>
                </a:cubicBezTo>
                <a:cubicBezTo>
                  <a:pt x="206572" y="1839769"/>
                  <a:pt x="160277" y="1836800"/>
                  <a:pt x="101803" y="1870647"/>
                </a:cubicBezTo>
                <a:cubicBezTo>
                  <a:pt x="85849" y="1910002"/>
                  <a:pt x="27997" y="1845258"/>
                  <a:pt x="25397" y="1888443"/>
                </a:cubicBezTo>
                <a:cubicBezTo>
                  <a:pt x="19096" y="1881154"/>
                  <a:pt x="11260" y="1878398"/>
                  <a:pt x="2370" y="1878311"/>
                </a:cubicBezTo>
                <a:lnTo>
                  <a:pt x="0" y="1878785"/>
                </a:lnTo>
                <a:lnTo>
                  <a:pt x="0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AC6E691-A5BE-6111-8C0E-939823938A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4" y="609597"/>
            <a:ext cx="9392421" cy="1330841"/>
          </a:xfrm>
        </p:spPr>
        <p:txBody>
          <a:bodyPr>
            <a:normAutofit/>
          </a:bodyPr>
          <a:lstStyle/>
          <a:p>
            <a:r>
              <a:rPr lang="en-US" sz="3100" b="1" dirty="0">
                <a:latin typeface="Arial" panose="020B0604020202020204" pitchFamily="34" charset="0"/>
                <a:cs typeface="Arial" panose="020B0604020202020204" pitchFamily="34" charset="0"/>
              </a:rPr>
              <a:t>Fictional patient profile — Sarah Mensah</a:t>
            </a:r>
            <a:br>
              <a:rPr lang="en-US" sz="4100" dirty="0"/>
            </a:br>
            <a:endParaRPr lang="en-GB" sz="41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55F454-73D9-19E2-D7F9-E1A01D4930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37034" y="2198362"/>
            <a:ext cx="4958966" cy="3917773"/>
          </a:xfrm>
        </p:spPr>
        <p:txBody>
          <a:bodyPr>
            <a:normAutofit/>
          </a:bodyPr>
          <a:lstStyle/>
          <a:p>
            <a:pPr lvl="0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Name: Sarah Mensah (fictional) | Age: 48 | Gender: Female</a:t>
            </a:r>
          </a:p>
          <a:p>
            <a:pPr lvl="0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Ethnicity: Black African-British | Occupation: secondary school teacher</a:t>
            </a:r>
          </a:p>
          <a:p>
            <a:pPr lvl="0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Diagnosis: Stage II invasive ductal carcinoma, left breast, ER-positive, HER2-negative</a:t>
            </a:r>
          </a:p>
          <a:p>
            <a:pPr lvl="0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BMI: 28.3 kg/m² (overweight) | Menopausal status: </a:t>
            </a:r>
            <a:r>
              <a:rPr 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perimenopausal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Family history: mother diagnosed with breast cancer age 52</a:t>
            </a:r>
          </a:p>
          <a:p>
            <a:pPr lvl="0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Social history: married, 2 children; moderate alcohol intake (15 units/week); non-smoker; low physical activity</a:t>
            </a:r>
          </a:p>
          <a:p>
            <a:endParaRPr lang="en-GB" sz="17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8417676-F898-5EAD-1CDF-56CAA997628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22423" y="1872343"/>
            <a:ext cx="5443753" cy="4136571"/>
          </a:xfrm>
          <a:prstGeom prst="rect">
            <a:avLst/>
          </a:prstGeom>
        </p:spPr>
      </p:pic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9A0D773F-7A7D-4DBB-9DEA-86BB8B8F4B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5381624" y="6209414"/>
            <a:ext cx="6810375" cy="648586"/>
          </a:xfrm>
          <a:custGeom>
            <a:avLst/>
            <a:gdLst>
              <a:gd name="connsiteX0" fmla="*/ 0 w 10753706"/>
              <a:gd name="connsiteY0" fmla="*/ 0 h 1027260"/>
              <a:gd name="connsiteX1" fmla="*/ 10753706 w 10753706"/>
              <a:gd name="connsiteY1" fmla="*/ 0 h 1027260"/>
              <a:gd name="connsiteX2" fmla="*/ 10748809 w 10753706"/>
              <a:gd name="connsiteY2" fmla="*/ 2522 h 1027260"/>
              <a:gd name="connsiteX3" fmla="*/ 10725330 w 10753706"/>
              <a:gd name="connsiteY3" fmla="*/ 11977 h 1027260"/>
              <a:gd name="connsiteX4" fmla="*/ 10615423 w 10753706"/>
              <a:gd name="connsiteY4" fmla="*/ 52967 h 1027260"/>
              <a:gd name="connsiteX5" fmla="*/ 10533936 w 10753706"/>
              <a:gd name="connsiteY5" fmla="*/ 53095 h 1027260"/>
              <a:gd name="connsiteX6" fmla="*/ 10466876 w 10753706"/>
              <a:gd name="connsiteY6" fmla="*/ 45180 h 1027260"/>
              <a:gd name="connsiteX7" fmla="*/ 10355090 w 10753706"/>
              <a:gd name="connsiteY7" fmla="*/ 89741 h 1027260"/>
              <a:gd name="connsiteX8" fmla="*/ 10087145 w 10753706"/>
              <a:gd name="connsiteY8" fmla="*/ 66115 h 1027260"/>
              <a:gd name="connsiteX9" fmla="*/ 10015902 w 10753706"/>
              <a:gd name="connsiteY9" fmla="*/ 76178 h 1027260"/>
              <a:gd name="connsiteX10" fmla="*/ 9806005 w 10753706"/>
              <a:gd name="connsiteY10" fmla="*/ 102435 h 1027260"/>
              <a:gd name="connsiteX11" fmla="*/ 9602583 w 10753706"/>
              <a:gd name="connsiteY11" fmla="*/ 179170 h 1027260"/>
              <a:gd name="connsiteX12" fmla="*/ 9469719 w 10753706"/>
              <a:gd name="connsiteY12" fmla="*/ 174721 h 1027260"/>
              <a:gd name="connsiteX13" fmla="*/ 9408692 w 10753706"/>
              <a:gd name="connsiteY13" fmla="*/ 189513 h 1027260"/>
              <a:gd name="connsiteX14" fmla="*/ 9364151 w 10753706"/>
              <a:gd name="connsiteY14" fmla="*/ 194072 h 1027260"/>
              <a:gd name="connsiteX15" fmla="*/ 9337751 w 10753706"/>
              <a:gd name="connsiteY15" fmla="*/ 197579 h 1027260"/>
              <a:gd name="connsiteX16" fmla="*/ 9297166 w 10753706"/>
              <a:gd name="connsiteY16" fmla="*/ 216558 h 1027260"/>
              <a:gd name="connsiteX17" fmla="*/ 9123859 w 10753706"/>
              <a:gd name="connsiteY17" fmla="*/ 237356 h 1027260"/>
              <a:gd name="connsiteX18" fmla="*/ 8950741 w 10753706"/>
              <a:gd name="connsiteY18" fmla="*/ 238020 h 1027260"/>
              <a:gd name="connsiteX19" fmla="*/ 8718236 w 10753706"/>
              <a:gd name="connsiteY19" fmla="*/ 303148 h 1027260"/>
              <a:gd name="connsiteX20" fmla="*/ 8694011 w 10753706"/>
              <a:gd name="connsiteY20" fmla="*/ 308812 h 1027260"/>
              <a:gd name="connsiteX21" fmla="*/ 8611976 w 10753706"/>
              <a:gd name="connsiteY21" fmla="*/ 324819 h 1027260"/>
              <a:gd name="connsiteX22" fmla="*/ 8562074 w 10753706"/>
              <a:gd name="connsiteY22" fmla="*/ 337971 h 1027260"/>
              <a:gd name="connsiteX23" fmla="*/ 8501724 w 10753706"/>
              <a:gd name="connsiteY23" fmla="*/ 360865 h 1027260"/>
              <a:gd name="connsiteX24" fmla="*/ 8504489 w 10753706"/>
              <a:gd name="connsiteY24" fmla="*/ 364790 h 1027260"/>
              <a:gd name="connsiteX25" fmla="*/ 8492774 w 10753706"/>
              <a:gd name="connsiteY25" fmla="*/ 366181 h 1027260"/>
              <a:gd name="connsiteX26" fmla="*/ 8466405 w 10753706"/>
              <a:gd name="connsiteY26" fmla="*/ 368724 h 1027260"/>
              <a:gd name="connsiteX27" fmla="*/ 8427069 w 10753706"/>
              <a:gd name="connsiteY27" fmla="*/ 387211 h 1027260"/>
              <a:gd name="connsiteX28" fmla="*/ 8387766 w 10753706"/>
              <a:gd name="connsiteY28" fmla="*/ 377161 h 1027260"/>
              <a:gd name="connsiteX29" fmla="*/ 8315874 w 10753706"/>
              <a:gd name="connsiteY29" fmla="*/ 395527 h 1027260"/>
              <a:gd name="connsiteX30" fmla="*/ 8274474 w 10753706"/>
              <a:gd name="connsiteY30" fmla="*/ 405112 h 1027260"/>
              <a:gd name="connsiteX31" fmla="*/ 8234664 w 10753706"/>
              <a:gd name="connsiteY31" fmla="*/ 410219 h 1027260"/>
              <a:gd name="connsiteX32" fmla="*/ 8211268 w 10753706"/>
              <a:gd name="connsiteY32" fmla="*/ 416791 h 1027260"/>
              <a:gd name="connsiteX33" fmla="*/ 8188615 w 10753706"/>
              <a:gd name="connsiteY33" fmla="*/ 421755 h 1027260"/>
              <a:gd name="connsiteX34" fmla="*/ 8179981 w 10753706"/>
              <a:gd name="connsiteY34" fmla="*/ 420402 h 1027260"/>
              <a:gd name="connsiteX35" fmla="*/ 8179307 w 10753706"/>
              <a:gd name="connsiteY35" fmla="*/ 422516 h 1027260"/>
              <a:gd name="connsiteX36" fmla="*/ 8147929 w 10753706"/>
              <a:gd name="connsiteY36" fmla="*/ 450302 h 1027260"/>
              <a:gd name="connsiteX37" fmla="*/ 8089136 w 10753706"/>
              <a:gd name="connsiteY37" fmla="*/ 465283 h 1027260"/>
              <a:gd name="connsiteX38" fmla="*/ 8049973 w 10753706"/>
              <a:gd name="connsiteY38" fmla="*/ 454121 h 1027260"/>
              <a:gd name="connsiteX39" fmla="*/ 7965913 w 10753706"/>
              <a:gd name="connsiteY39" fmla="*/ 464415 h 1027260"/>
              <a:gd name="connsiteX40" fmla="*/ 7945093 w 10753706"/>
              <a:gd name="connsiteY40" fmla="*/ 464798 h 1027260"/>
              <a:gd name="connsiteX41" fmla="*/ 7935335 w 10753706"/>
              <a:gd name="connsiteY41" fmla="*/ 462442 h 1027260"/>
              <a:gd name="connsiteX42" fmla="*/ 7904779 w 10753706"/>
              <a:gd name="connsiteY42" fmla="*/ 471429 h 1027260"/>
              <a:gd name="connsiteX43" fmla="*/ 7855604 w 10753706"/>
              <a:gd name="connsiteY43" fmla="*/ 480199 h 1027260"/>
              <a:gd name="connsiteX44" fmla="*/ 7832630 w 10753706"/>
              <a:gd name="connsiteY44" fmla="*/ 485371 h 1027260"/>
              <a:gd name="connsiteX45" fmla="*/ 7812438 w 10753706"/>
              <a:gd name="connsiteY45" fmla="*/ 485391 h 1027260"/>
              <a:gd name="connsiteX46" fmla="*/ 7701399 w 10753706"/>
              <a:gd name="connsiteY46" fmla="*/ 495197 h 1027260"/>
              <a:gd name="connsiteX47" fmla="*/ 7674778 w 10753706"/>
              <a:gd name="connsiteY47" fmla="*/ 494723 h 1027260"/>
              <a:gd name="connsiteX48" fmla="*/ 7660445 w 10753706"/>
              <a:gd name="connsiteY48" fmla="*/ 490194 h 1027260"/>
              <a:gd name="connsiteX49" fmla="*/ 7651781 w 10753706"/>
              <a:gd name="connsiteY49" fmla="*/ 493084 h 1027260"/>
              <a:gd name="connsiteX50" fmla="*/ 7584807 w 10753706"/>
              <a:gd name="connsiteY50" fmla="*/ 499490 h 1027260"/>
              <a:gd name="connsiteX51" fmla="*/ 7541324 w 10753706"/>
              <a:gd name="connsiteY51" fmla="*/ 504184 h 1027260"/>
              <a:gd name="connsiteX52" fmla="*/ 7541756 w 10753706"/>
              <a:gd name="connsiteY52" fmla="*/ 512184 h 1027260"/>
              <a:gd name="connsiteX53" fmla="*/ 7503906 w 10753706"/>
              <a:gd name="connsiteY53" fmla="*/ 518551 h 1027260"/>
              <a:gd name="connsiteX54" fmla="*/ 7460411 w 10753706"/>
              <a:gd name="connsiteY54" fmla="*/ 517415 h 1027260"/>
              <a:gd name="connsiteX55" fmla="*/ 7460116 w 10753706"/>
              <a:gd name="connsiteY55" fmla="*/ 517548 h 1027260"/>
              <a:gd name="connsiteX56" fmla="*/ 7297810 w 10753706"/>
              <a:gd name="connsiteY56" fmla="*/ 563947 h 1027260"/>
              <a:gd name="connsiteX57" fmla="*/ 6946388 w 10753706"/>
              <a:gd name="connsiteY57" fmla="*/ 665244 h 1027260"/>
              <a:gd name="connsiteX58" fmla="*/ 6741704 w 10753706"/>
              <a:gd name="connsiteY58" fmla="*/ 679365 h 1027260"/>
              <a:gd name="connsiteX59" fmla="*/ 6624680 w 10753706"/>
              <a:gd name="connsiteY59" fmla="*/ 677674 h 1027260"/>
              <a:gd name="connsiteX60" fmla="*/ 6605700 w 10753706"/>
              <a:gd name="connsiteY60" fmla="*/ 683566 h 1027260"/>
              <a:gd name="connsiteX61" fmla="*/ 6576922 w 10753706"/>
              <a:gd name="connsiteY61" fmla="*/ 683030 h 1027260"/>
              <a:gd name="connsiteX62" fmla="*/ 6405123 w 10753706"/>
              <a:gd name="connsiteY62" fmla="*/ 721946 h 1027260"/>
              <a:gd name="connsiteX63" fmla="*/ 6368938 w 10753706"/>
              <a:gd name="connsiteY63" fmla="*/ 717341 h 1027260"/>
              <a:gd name="connsiteX64" fmla="*/ 6295102 w 10753706"/>
              <a:gd name="connsiteY64" fmla="*/ 729508 h 1027260"/>
              <a:gd name="connsiteX65" fmla="*/ 6202084 w 10753706"/>
              <a:gd name="connsiteY65" fmla="*/ 767091 h 1027260"/>
              <a:gd name="connsiteX66" fmla="*/ 6067157 w 10753706"/>
              <a:gd name="connsiteY66" fmla="*/ 790339 h 1027260"/>
              <a:gd name="connsiteX67" fmla="*/ 6061443 w 10753706"/>
              <a:gd name="connsiteY67" fmla="*/ 796151 h 1027260"/>
              <a:gd name="connsiteX68" fmla="*/ 6051406 w 10753706"/>
              <a:gd name="connsiteY68" fmla="*/ 800684 h 1027260"/>
              <a:gd name="connsiteX69" fmla="*/ 6049097 w 10753706"/>
              <a:gd name="connsiteY69" fmla="*/ 800636 h 1027260"/>
              <a:gd name="connsiteX70" fmla="*/ 6034222 w 10753706"/>
              <a:gd name="connsiteY70" fmla="*/ 804110 h 1027260"/>
              <a:gd name="connsiteX71" fmla="*/ 6033121 w 10753706"/>
              <a:gd name="connsiteY71" fmla="*/ 806078 h 1027260"/>
              <a:gd name="connsiteX72" fmla="*/ 6023593 w 10753706"/>
              <a:gd name="connsiteY72" fmla="*/ 808842 h 1027260"/>
              <a:gd name="connsiteX73" fmla="*/ 6006639 w 10753706"/>
              <a:gd name="connsiteY73" fmla="*/ 815304 h 1027260"/>
              <a:gd name="connsiteX74" fmla="*/ 6001762 w 10753706"/>
              <a:gd name="connsiteY74" fmla="*/ 815557 h 1027260"/>
              <a:gd name="connsiteX75" fmla="*/ 5973534 w 10753706"/>
              <a:gd name="connsiteY75" fmla="*/ 823815 h 1027260"/>
              <a:gd name="connsiteX76" fmla="*/ 5972336 w 10753706"/>
              <a:gd name="connsiteY76" fmla="*/ 823476 h 1027260"/>
              <a:gd name="connsiteX77" fmla="*/ 5960841 w 10753706"/>
              <a:gd name="connsiteY77" fmla="*/ 823819 h 1027260"/>
              <a:gd name="connsiteX78" fmla="*/ 5940719 w 10753706"/>
              <a:gd name="connsiteY78" fmla="*/ 825514 h 1027260"/>
              <a:gd name="connsiteX79" fmla="*/ 5884298 w 10753706"/>
              <a:gd name="connsiteY79" fmla="*/ 823806 h 1027260"/>
              <a:gd name="connsiteX80" fmla="*/ 5854779 w 10753706"/>
              <a:gd name="connsiteY80" fmla="*/ 832365 h 1027260"/>
              <a:gd name="connsiteX81" fmla="*/ 5848382 w 10753706"/>
              <a:gd name="connsiteY81" fmla="*/ 833844 h 1027260"/>
              <a:gd name="connsiteX82" fmla="*/ 5848066 w 10753706"/>
              <a:gd name="connsiteY82" fmla="*/ 833772 h 1027260"/>
              <a:gd name="connsiteX83" fmla="*/ 5840944 w 10753706"/>
              <a:gd name="connsiteY83" fmla="*/ 835132 h 1027260"/>
              <a:gd name="connsiteX84" fmla="*/ 5836719 w 10753706"/>
              <a:gd name="connsiteY84" fmla="*/ 836539 h 1027260"/>
              <a:gd name="connsiteX85" fmla="*/ 5824311 w 10753706"/>
              <a:gd name="connsiteY85" fmla="*/ 839408 h 1027260"/>
              <a:gd name="connsiteX86" fmla="*/ 5818788 w 10753706"/>
              <a:gd name="connsiteY86" fmla="*/ 839727 h 1027260"/>
              <a:gd name="connsiteX87" fmla="*/ 5763953 w 10753706"/>
              <a:gd name="connsiteY87" fmla="*/ 834282 h 1027260"/>
              <a:gd name="connsiteX88" fmla="*/ 5667748 w 10753706"/>
              <a:gd name="connsiteY88" fmla="*/ 840211 h 1027260"/>
              <a:gd name="connsiteX89" fmla="*/ 5573108 w 10753706"/>
              <a:gd name="connsiteY89" fmla="*/ 847611 h 1027260"/>
              <a:gd name="connsiteX90" fmla="*/ 5539137 w 10753706"/>
              <a:gd name="connsiteY90" fmla="*/ 851033 h 1027260"/>
              <a:gd name="connsiteX91" fmla="*/ 5510651 w 10753706"/>
              <a:gd name="connsiteY91" fmla="*/ 844215 h 1027260"/>
              <a:gd name="connsiteX92" fmla="*/ 5457331 w 10753706"/>
              <a:gd name="connsiteY92" fmla="*/ 839159 h 1027260"/>
              <a:gd name="connsiteX93" fmla="*/ 5410613 w 10753706"/>
              <a:gd name="connsiteY93" fmla="*/ 834358 h 1027260"/>
              <a:gd name="connsiteX94" fmla="*/ 5370040 w 10753706"/>
              <a:gd name="connsiteY94" fmla="*/ 862127 h 1027260"/>
              <a:gd name="connsiteX95" fmla="*/ 5318778 w 10753706"/>
              <a:gd name="connsiteY95" fmla="*/ 855310 h 1027260"/>
              <a:gd name="connsiteX96" fmla="*/ 5298645 w 10753706"/>
              <a:gd name="connsiteY96" fmla="*/ 855171 h 1027260"/>
              <a:gd name="connsiteX97" fmla="*/ 5253828 w 10753706"/>
              <a:gd name="connsiteY97" fmla="*/ 859670 h 1027260"/>
              <a:gd name="connsiteX98" fmla="*/ 5216955 w 10753706"/>
              <a:gd name="connsiteY98" fmla="*/ 866245 h 1027260"/>
              <a:gd name="connsiteX99" fmla="*/ 5214344 w 10753706"/>
              <a:gd name="connsiteY99" fmla="*/ 868102 h 1027260"/>
              <a:gd name="connsiteX100" fmla="*/ 5195561 w 10753706"/>
              <a:gd name="connsiteY100" fmla="*/ 869949 h 1027260"/>
              <a:gd name="connsiteX101" fmla="*/ 5182555 w 10753706"/>
              <a:gd name="connsiteY101" fmla="*/ 873542 h 1027260"/>
              <a:gd name="connsiteX102" fmla="*/ 5172552 w 10753706"/>
              <a:gd name="connsiteY102" fmla="*/ 878801 h 1027260"/>
              <a:gd name="connsiteX103" fmla="*/ 5027993 w 10753706"/>
              <a:gd name="connsiteY103" fmla="*/ 889666 h 1027260"/>
              <a:gd name="connsiteX104" fmla="*/ 4939844 w 10753706"/>
              <a:gd name="connsiteY104" fmla="*/ 934802 h 1027260"/>
              <a:gd name="connsiteX105" fmla="*/ 4792576 w 10753706"/>
              <a:gd name="connsiteY105" fmla="*/ 934820 h 1027260"/>
              <a:gd name="connsiteX106" fmla="*/ 4602423 w 10753706"/>
              <a:gd name="connsiteY106" fmla="*/ 958063 h 1027260"/>
              <a:gd name="connsiteX107" fmla="*/ 4290656 w 10753706"/>
              <a:gd name="connsiteY107" fmla="*/ 969152 h 1027260"/>
              <a:gd name="connsiteX108" fmla="*/ 3952334 w 10753706"/>
              <a:gd name="connsiteY108" fmla="*/ 954043 h 1027260"/>
              <a:gd name="connsiteX109" fmla="*/ 3858560 w 10753706"/>
              <a:gd name="connsiteY109" fmla="*/ 948781 h 1027260"/>
              <a:gd name="connsiteX110" fmla="*/ 3846597 w 10753706"/>
              <a:gd name="connsiteY110" fmla="*/ 948382 h 1027260"/>
              <a:gd name="connsiteX111" fmla="*/ 3736044 w 10753706"/>
              <a:gd name="connsiteY111" fmla="*/ 947759 h 1027260"/>
              <a:gd name="connsiteX112" fmla="*/ 3713136 w 10753706"/>
              <a:gd name="connsiteY112" fmla="*/ 946963 h 1027260"/>
              <a:gd name="connsiteX113" fmla="*/ 3695939 w 10753706"/>
              <a:gd name="connsiteY113" fmla="*/ 943639 h 1027260"/>
              <a:gd name="connsiteX114" fmla="*/ 3694125 w 10753706"/>
              <a:gd name="connsiteY114" fmla="*/ 940567 h 1027260"/>
              <a:gd name="connsiteX115" fmla="*/ 3681925 w 10753706"/>
              <a:gd name="connsiteY115" fmla="*/ 939706 h 1027260"/>
              <a:gd name="connsiteX116" fmla="*/ 3679204 w 10753706"/>
              <a:gd name="connsiteY116" fmla="*/ 938926 h 1027260"/>
              <a:gd name="connsiteX117" fmla="*/ 3615656 w 10753706"/>
              <a:gd name="connsiteY117" fmla="*/ 940320 h 1027260"/>
              <a:gd name="connsiteX118" fmla="*/ 3567983 w 10753706"/>
              <a:gd name="connsiteY118" fmla="*/ 935596 h 1027260"/>
              <a:gd name="connsiteX119" fmla="*/ 3422423 w 10753706"/>
              <a:gd name="connsiteY119" fmla="*/ 932129 h 1027260"/>
              <a:gd name="connsiteX120" fmla="*/ 3310925 w 10753706"/>
              <a:gd name="connsiteY120" fmla="*/ 911072 h 1027260"/>
              <a:gd name="connsiteX121" fmla="*/ 3139421 w 10753706"/>
              <a:gd name="connsiteY121" fmla="*/ 934151 h 1027260"/>
              <a:gd name="connsiteX122" fmla="*/ 2996922 w 10753706"/>
              <a:gd name="connsiteY122" fmla="*/ 927537 h 1027260"/>
              <a:gd name="connsiteX123" fmla="*/ 2982785 w 10753706"/>
              <a:gd name="connsiteY123" fmla="*/ 931453 h 1027260"/>
              <a:gd name="connsiteX124" fmla="*/ 2967478 w 10753706"/>
              <a:gd name="connsiteY124" fmla="*/ 933397 h 1027260"/>
              <a:gd name="connsiteX125" fmla="*/ 2948552 w 10753706"/>
              <a:gd name="connsiteY125" fmla="*/ 932961 h 1027260"/>
              <a:gd name="connsiteX126" fmla="*/ 2944404 w 10753706"/>
              <a:gd name="connsiteY126" fmla="*/ 934452 h 1027260"/>
              <a:gd name="connsiteX127" fmla="*/ 2908608 w 10753706"/>
              <a:gd name="connsiteY127" fmla="*/ 937205 h 1027260"/>
              <a:gd name="connsiteX128" fmla="*/ 2904443 w 10753706"/>
              <a:gd name="connsiteY128" fmla="*/ 936455 h 1027260"/>
              <a:gd name="connsiteX129" fmla="*/ 2868935 w 10753706"/>
              <a:gd name="connsiteY129" fmla="*/ 938022 h 1027260"/>
              <a:gd name="connsiteX130" fmla="*/ 2868586 w 10753706"/>
              <a:gd name="connsiteY130" fmla="*/ 937487 h 1027260"/>
              <a:gd name="connsiteX131" fmla="*/ 2859191 w 10753706"/>
              <a:gd name="connsiteY131" fmla="*/ 935503 h 1027260"/>
              <a:gd name="connsiteX132" fmla="*/ 2840915 w 10753706"/>
              <a:gd name="connsiteY132" fmla="*/ 932977 h 1027260"/>
              <a:gd name="connsiteX133" fmla="*/ 2763509 w 10753706"/>
              <a:gd name="connsiteY133" fmla="*/ 921850 h 1027260"/>
              <a:gd name="connsiteX134" fmla="*/ 2756121 w 10753706"/>
              <a:gd name="connsiteY134" fmla="*/ 921864 h 1027260"/>
              <a:gd name="connsiteX135" fmla="*/ 2755998 w 10753706"/>
              <a:gd name="connsiteY135" fmla="*/ 921739 h 1027260"/>
              <a:gd name="connsiteX136" fmla="*/ 2748255 w 10753706"/>
              <a:gd name="connsiteY136" fmla="*/ 921505 h 1027260"/>
              <a:gd name="connsiteX137" fmla="*/ 2694601 w 10753706"/>
              <a:gd name="connsiteY137" fmla="*/ 915575 h 1027260"/>
              <a:gd name="connsiteX138" fmla="*/ 2635357 w 10753706"/>
              <a:gd name="connsiteY138" fmla="*/ 910976 h 1027260"/>
              <a:gd name="connsiteX139" fmla="*/ 2601047 w 10753706"/>
              <a:gd name="connsiteY139" fmla="*/ 910263 h 1027260"/>
              <a:gd name="connsiteX140" fmla="*/ 2507482 w 10753706"/>
              <a:gd name="connsiteY140" fmla="*/ 906211 h 1027260"/>
              <a:gd name="connsiteX141" fmla="*/ 2413884 w 10753706"/>
              <a:gd name="connsiteY141" fmla="*/ 900545 h 1027260"/>
              <a:gd name="connsiteX142" fmla="*/ 2368912 w 10753706"/>
              <a:gd name="connsiteY142" fmla="*/ 888755 h 1027260"/>
              <a:gd name="connsiteX143" fmla="*/ 2349490 w 10753706"/>
              <a:gd name="connsiteY143" fmla="*/ 889719 h 1027260"/>
              <a:gd name="connsiteX144" fmla="*/ 2344290 w 10753706"/>
              <a:gd name="connsiteY144" fmla="*/ 890584 h 1027260"/>
              <a:gd name="connsiteX145" fmla="*/ 2336488 w 10753706"/>
              <a:gd name="connsiteY145" fmla="*/ 891058 h 1027260"/>
              <a:gd name="connsiteX146" fmla="*/ 2329015 w 10753706"/>
              <a:gd name="connsiteY146" fmla="*/ 891627 h 1027260"/>
              <a:gd name="connsiteX147" fmla="*/ 2293898 w 10753706"/>
              <a:gd name="connsiteY147" fmla="*/ 896431 h 1027260"/>
              <a:gd name="connsiteX148" fmla="*/ 2243927 w 10753706"/>
              <a:gd name="connsiteY148" fmla="*/ 888076 h 1027260"/>
              <a:gd name="connsiteX149" fmla="*/ 2223920 w 10753706"/>
              <a:gd name="connsiteY149" fmla="*/ 887331 h 1027260"/>
              <a:gd name="connsiteX150" fmla="*/ 2213081 w 10753706"/>
              <a:gd name="connsiteY150" fmla="*/ 886302 h 1027260"/>
              <a:gd name="connsiteX151" fmla="*/ 2212307 w 10753706"/>
              <a:gd name="connsiteY151" fmla="*/ 885829 h 1027260"/>
              <a:gd name="connsiteX152" fmla="*/ 2152321 w 10753706"/>
              <a:gd name="connsiteY152" fmla="*/ 894418 h 1027260"/>
              <a:gd name="connsiteX153" fmla="*/ 2140985 w 10753706"/>
              <a:gd name="connsiteY153" fmla="*/ 895968 h 1027260"/>
              <a:gd name="connsiteX154" fmla="*/ 2121210 w 10753706"/>
              <a:gd name="connsiteY154" fmla="*/ 899354 h 1027260"/>
              <a:gd name="connsiteX155" fmla="*/ 2119146 w 10753706"/>
              <a:gd name="connsiteY155" fmla="*/ 899033 h 1027260"/>
              <a:gd name="connsiteX156" fmla="*/ 2105666 w 10753706"/>
              <a:gd name="connsiteY156" fmla="*/ 902240 h 1027260"/>
              <a:gd name="connsiteX157" fmla="*/ 2094924 w 10753706"/>
              <a:gd name="connsiteY157" fmla="*/ 907203 h 1027260"/>
              <a:gd name="connsiteX158" fmla="*/ 1949478 w 10753706"/>
              <a:gd name="connsiteY158" fmla="*/ 913748 h 1027260"/>
              <a:gd name="connsiteX159" fmla="*/ 1749684 w 10753706"/>
              <a:gd name="connsiteY159" fmla="*/ 942223 h 1027260"/>
              <a:gd name="connsiteX160" fmla="*/ 1585576 w 10753706"/>
              <a:gd name="connsiteY160" fmla="*/ 954170 h 1027260"/>
              <a:gd name="connsiteX161" fmla="*/ 1476250 w 10753706"/>
              <a:gd name="connsiteY161" fmla="*/ 950653 h 1027260"/>
              <a:gd name="connsiteX162" fmla="*/ 1433927 w 10753706"/>
              <a:gd name="connsiteY162" fmla="*/ 959926 h 1027260"/>
              <a:gd name="connsiteX163" fmla="*/ 1414893 w 10753706"/>
              <a:gd name="connsiteY163" fmla="*/ 957671 h 1027260"/>
              <a:gd name="connsiteX164" fmla="*/ 1411585 w 10753706"/>
              <a:gd name="connsiteY164" fmla="*/ 957179 h 1027260"/>
              <a:gd name="connsiteX165" fmla="*/ 1398896 w 10753706"/>
              <a:gd name="connsiteY165" fmla="*/ 957460 h 1027260"/>
              <a:gd name="connsiteX166" fmla="*/ 1394632 w 10753706"/>
              <a:gd name="connsiteY166" fmla="*/ 954725 h 1027260"/>
              <a:gd name="connsiteX167" fmla="*/ 1375043 w 10753706"/>
              <a:gd name="connsiteY167" fmla="*/ 953132 h 1027260"/>
              <a:gd name="connsiteX168" fmla="*/ 1351876 w 10753706"/>
              <a:gd name="connsiteY168" fmla="*/ 954436 h 1027260"/>
              <a:gd name="connsiteX169" fmla="*/ 1242676 w 10753706"/>
              <a:gd name="connsiteY169" fmla="*/ 963767 h 1027260"/>
              <a:gd name="connsiteX170" fmla="*/ 1205993 w 10753706"/>
              <a:gd name="connsiteY170" fmla="*/ 974080 h 1027260"/>
              <a:gd name="connsiteX171" fmla="*/ 1052221 w 10753706"/>
              <a:gd name="connsiteY171" fmla="*/ 963954 h 1027260"/>
              <a:gd name="connsiteX172" fmla="*/ 968270 w 10753706"/>
              <a:gd name="connsiteY172" fmla="*/ 964761 h 1027260"/>
              <a:gd name="connsiteX173" fmla="*/ 874493 w 10753706"/>
              <a:gd name="connsiteY173" fmla="*/ 998122 h 1027260"/>
              <a:gd name="connsiteX174" fmla="*/ 814411 w 10753706"/>
              <a:gd name="connsiteY174" fmla="*/ 1007391 h 1027260"/>
              <a:gd name="connsiteX175" fmla="*/ 688604 w 10753706"/>
              <a:gd name="connsiteY175" fmla="*/ 1015631 h 1027260"/>
              <a:gd name="connsiteX176" fmla="*/ 618171 w 10753706"/>
              <a:gd name="connsiteY176" fmla="*/ 1027260 h 1027260"/>
              <a:gd name="connsiteX177" fmla="*/ 570379 w 10753706"/>
              <a:gd name="connsiteY177" fmla="*/ 1023487 h 1027260"/>
              <a:gd name="connsiteX178" fmla="*/ 482519 w 10753706"/>
              <a:gd name="connsiteY178" fmla="*/ 1002108 h 1027260"/>
              <a:gd name="connsiteX179" fmla="*/ 475319 w 10753706"/>
              <a:gd name="connsiteY179" fmla="*/ 1009922 h 1027260"/>
              <a:gd name="connsiteX180" fmla="*/ 431104 w 10753706"/>
              <a:gd name="connsiteY180" fmla="*/ 1009317 h 1027260"/>
              <a:gd name="connsiteX181" fmla="*/ 363782 w 10753706"/>
              <a:gd name="connsiteY181" fmla="*/ 1007585 h 1027260"/>
              <a:gd name="connsiteX182" fmla="*/ 325533 w 10753706"/>
              <a:gd name="connsiteY182" fmla="*/ 1008502 h 1027260"/>
              <a:gd name="connsiteX183" fmla="*/ 220429 w 10753706"/>
              <a:gd name="connsiteY183" fmla="*/ 1008927 h 1027260"/>
              <a:gd name="connsiteX184" fmla="*/ 114676 w 10753706"/>
              <a:gd name="connsiteY184" fmla="*/ 1007765 h 1027260"/>
              <a:gd name="connsiteX185" fmla="*/ 13470 w 10753706"/>
              <a:gd name="connsiteY185" fmla="*/ 998544 h 1027260"/>
              <a:gd name="connsiteX186" fmla="*/ 0 w 10753706"/>
              <a:gd name="connsiteY186" fmla="*/ 997355 h 1027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</a:cxnLst>
            <a:rect l="l" t="t" r="r" b="b"/>
            <a:pathLst>
              <a:path w="10753706" h="1027260">
                <a:moveTo>
                  <a:pt x="0" y="0"/>
                </a:moveTo>
                <a:lnTo>
                  <a:pt x="10753706" y="0"/>
                </a:lnTo>
                <a:lnTo>
                  <a:pt x="10748809" y="2522"/>
                </a:lnTo>
                <a:cubicBezTo>
                  <a:pt x="10744031" y="4644"/>
                  <a:pt x="10737551" y="7204"/>
                  <a:pt x="10725330" y="11977"/>
                </a:cubicBezTo>
                <a:cubicBezTo>
                  <a:pt x="10700888" y="21523"/>
                  <a:pt x="10652058" y="39304"/>
                  <a:pt x="10615423" y="52967"/>
                </a:cubicBezTo>
                <a:cubicBezTo>
                  <a:pt x="10598524" y="49017"/>
                  <a:pt x="10550674" y="61360"/>
                  <a:pt x="10533936" y="53095"/>
                </a:cubicBezTo>
                <a:cubicBezTo>
                  <a:pt x="10519435" y="55674"/>
                  <a:pt x="10480156" y="49393"/>
                  <a:pt x="10466876" y="45180"/>
                </a:cubicBezTo>
                <a:cubicBezTo>
                  <a:pt x="10443145" y="68059"/>
                  <a:pt x="10382269" y="71294"/>
                  <a:pt x="10355090" y="89741"/>
                </a:cubicBezTo>
                <a:cubicBezTo>
                  <a:pt x="10286222" y="95376"/>
                  <a:pt x="10146285" y="63529"/>
                  <a:pt x="10087145" y="66115"/>
                </a:cubicBezTo>
                <a:cubicBezTo>
                  <a:pt x="10067575" y="79584"/>
                  <a:pt x="10043111" y="68921"/>
                  <a:pt x="10015902" y="76178"/>
                </a:cubicBezTo>
                <a:cubicBezTo>
                  <a:pt x="9952302" y="84628"/>
                  <a:pt x="9893286" y="103337"/>
                  <a:pt x="9806005" y="102435"/>
                </a:cubicBezTo>
                <a:cubicBezTo>
                  <a:pt x="9782247" y="141133"/>
                  <a:pt x="9674787" y="151643"/>
                  <a:pt x="9602583" y="179170"/>
                </a:cubicBezTo>
                <a:cubicBezTo>
                  <a:pt x="9557658" y="187584"/>
                  <a:pt x="9478290" y="154235"/>
                  <a:pt x="9469719" y="174721"/>
                </a:cubicBezTo>
                <a:cubicBezTo>
                  <a:pt x="9443779" y="165070"/>
                  <a:pt x="9431317" y="185692"/>
                  <a:pt x="9408692" y="189513"/>
                </a:cubicBezTo>
                <a:cubicBezTo>
                  <a:pt x="9387154" y="183843"/>
                  <a:pt x="9380475" y="191089"/>
                  <a:pt x="9364151" y="194072"/>
                </a:cubicBezTo>
                <a:cubicBezTo>
                  <a:pt x="9354686" y="190222"/>
                  <a:pt x="9340485" y="191782"/>
                  <a:pt x="9337751" y="197579"/>
                </a:cubicBezTo>
                <a:cubicBezTo>
                  <a:pt x="9349566" y="209270"/>
                  <a:pt x="9297468" y="207714"/>
                  <a:pt x="9297166" y="216558"/>
                </a:cubicBezTo>
                <a:cubicBezTo>
                  <a:pt x="9269057" y="220999"/>
                  <a:pt x="9139630" y="221783"/>
                  <a:pt x="9123859" y="237356"/>
                </a:cubicBezTo>
                <a:cubicBezTo>
                  <a:pt x="9068176" y="249209"/>
                  <a:pt x="8975349" y="235349"/>
                  <a:pt x="8950741" y="238020"/>
                </a:cubicBezTo>
                <a:cubicBezTo>
                  <a:pt x="8916265" y="215428"/>
                  <a:pt x="8822808" y="292026"/>
                  <a:pt x="8718236" y="303148"/>
                </a:cubicBezTo>
                <a:cubicBezTo>
                  <a:pt x="8703111" y="302060"/>
                  <a:pt x="8695551" y="302792"/>
                  <a:pt x="8694011" y="308812"/>
                </a:cubicBezTo>
                <a:cubicBezTo>
                  <a:pt x="8661810" y="312764"/>
                  <a:pt x="8637956" y="329628"/>
                  <a:pt x="8611976" y="324819"/>
                </a:cubicBezTo>
                <a:cubicBezTo>
                  <a:pt x="8621849" y="336388"/>
                  <a:pt x="8562809" y="325917"/>
                  <a:pt x="8562074" y="337971"/>
                </a:cubicBezTo>
                <a:cubicBezTo>
                  <a:pt x="8543699" y="343978"/>
                  <a:pt x="8511321" y="356396"/>
                  <a:pt x="8501724" y="360865"/>
                </a:cubicBezTo>
                <a:lnTo>
                  <a:pt x="8504489" y="364790"/>
                </a:lnTo>
                <a:lnTo>
                  <a:pt x="8492774" y="366181"/>
                </a:lnTo>
                <a:lnTo>
                  <a:pt x="8466405" y="368724"/>
                </a:lnTo>
                <a:cubicBezTo>
                  <a:pt x="8455454" y="372229"/>
                  <a:pt x="8440175" y="385805"/>
                  <a:pt x="8427069" y="387211"/>
                </a:cubicBezTo>
                <a:cubicBezTo>
                  <a:pt x="8400442" y="392215"/>
                  <a:pt x="8397079" y="382989"/>
                  <a:pt x="8387766" y="377161"/>
                </a:cubicBezTo>
                <a:cubicBezTo>
                  <a:pt x="8369233" y="378548"/>
                  <a:pt x="8334756" y="390869"/>
                  <a:pt x="8315874" y="395527"/>
                </a:cubicBezTo>
                <a:cubicBezTo>
                  <a:pt x="8306664" y="400500"/>
                  <a:pt x="8272845" y="393679"/>
                  <a:pt x="8274474" y="405112"/>
                </a:cubicBezTo>
                <a:cubicBezTo>
                  <a:pt x="8255483" y="406194"/>
                  <a:pt x="8244963" y="408376"/>
                  <a:pt x="8234664" y="410219"/>
                </a:cubicBezTo>
                <a:lnTo>
                  <a:pt x="8211268" y="416791"/>
                </a:lnTo>
                <a:cubicBezTo>
                  <a:pt x="8204720" y="419941"/>
                  <a:pt x="8197411" y="422004"/>
                  <a:pt x="8188615" y="421755"/>
                </a:cubicBezTo>
                <a:lnTo>
                  <a:pt x="8179981" y="420402"/>
                </a:lnTo>
                <a:lnTo>
                  <a:pt x="8179307" y="422516"/>
                </a:lnTo>
                <a:cubicBezTo>
                  <a:pt x="8179027" y="425797"/>
                  <a:pt x="8175790" y="448341"/>
                  <a:pt x="8147929" y="450302"/>
                </a:cubicBezTo>
                <a:cubicBezTo>
                  <a:pt x="8130300" y="457967"/>
                  <a:pt x="8114933" y="461015"/>
                  <a:pt x="8089136" y="465283"/>
                </a:cubicBezTo>
                <a:cubicBezTo>
                  <a:pt x="8072810" y="465920"/>
                  <a:pt x="8069376" y="451569"/>
                  <a:pt x="8049973" y="454121"/>
                </a:cubicBezTo>
                <a:cubicBezTo>
                  <a:pt x="7974508" y="471465"/>
                  <a:pt x="8006050" y="447139"/>
                  <a:pt x="7965913" y="464415"/>
                </a:cubicBezTo>
                <a:cubicBezTo>
                  <a:pt x="7958234" y="466025"/>
                  <a:pt x="7951405" y="465800"/>
                  <a:pt x="7945093" y="464798"/>
                </a:cubicBezTo>
                <a:lnTo>
                  <a:pt x="7935335" y="462442"/>
                </a:lnTo>
                <a:lnTo>
                  <a:pt x="7904779" y="471429"/>
                </a:lnTo>
                <a:cubicBezTo>
                  <a:pt x="7889387" y="474999"/>
                  <a:pt x="7872867" y="477951"/>
                  <a:pt x="7855604" y="480199"/>
                </a:cubicBezTo>
                <a:cubicBezTo>
                  <a:pt x="7850005" y="476378"/>
                  <a:pt x="7838628" y="483595"/>
                  <a:pt x="7832630" y="485371"/>
                </a:cubicBezTo>
                <a:cubicBezTo>
                  <a:pt x="7831473" y="482645"/>
                  <a:pt x="7816623" y="482661"/>
                  <a:pt x="7812438" y="485391"/>
                </a:cubicBezTo>
                <a:cubicBezTo>
                  <a:pt x="7709470" y="505049"/>
                  <a:pt x="7759426" y="473956"/>
                  <a:pt x="7701399" y="495197"/>
                </a:cubicBezTo>
                <a:cubicBezTo>
                  <a:pt x="7690986" y="496989"/>
                  <a:pt x="7682397" y="496365"/>
                  <a:pt x="7674778" y="494723"/>
                </a:cubicBezTo>
                <a:lnTo>
                  <a:pt x="7660445" y="490194"/>
                </a:lnTo>
                <a:lnTo>
                  <a:pt x="7651781" y="493084"/>
                </a:lnTo>
                <a:cubicBezTo>
                  <a:pt x="7616113" y="496548"/>
                  <a:pt x="7603273" y="491735"/>
                  <a:pt x="7584807" y="499490"/>
                </a:cubicBezTo>
                <a:cubicBezTo>
                  <a:pt x="7549256" y="490212"/>
                  <a:pt x="7563949" y="500167"/>
                  <a:pt x="7541324" y="504184"/>
                </a:cubicBezTo>
                <a:cubicBezTo>
                  <a:pt x="7523851" y="508307"/>
                  <a:pt x="7559546" y="509825"/>
                  <a:pt x="7541756" y="512184"/>
                </a:cubicBezTo>
                <a:cubicBezTo>
                  <a:pt x="7520963" y="510864"/>
                  <a:pt x="7525755" y="520497"/>
                  <a:pt x="7503906" y="518551"/>
                </a:cubicBezTo>
                <a:cubicBezTo>
                  <a:pt x="7505924" y="510774"/>
                  <a:pt x="7464361" y="523683"/>
                  <a:pt x="7460411" y="517415"/>
                </a:cubicBezTo>
                <a:lnTo>
                  <a:pt x="7460116" y="517548"/>
                </a:lnTo>
                <a:cubicBezTo>
                  <a:pt x="7447785" y="530928"/>
                  <a:pt x="7310141" y="550568"/>
                  <a:pt x="7297810" y="563947"/>
                </a:cubicBezTo>
                <a:cubicBezTo>
                  <a:pt x="7221791" y="605698"/>
                  <a:pt x="7039072" y="646008"/>
                  <a:pt x="6946388" y="665244"/>
                </a:cubicBezTo>
                <a:cubicBezTo>
                  <a:pt x="6853704" y="684480"/>
                  <a:pt x="6804875" y="677485"/>
                  <a:pt x="6741704" y="679365"/>
                </a:cubicBezTo>
                <a:lnTo>
                  <a:pt x="6624680" y="677674"/>
                </a:lnTo>
                <a:lnTo>
                  <a:pt x="6605700" y="683566"/>
                </a:lnTo>
                <a:cubicBezTo>
                  <a:pt x="6603309" y="685184"/>
                  <a:pt x="6599550" y="685647"/>
                  <a:pt x="6576922" y="683030"/>
                </a:cubicBezTo>
                <a:cubicBezTo>
                  <a:pt x="6527275" y="698355"/>
                  <a:pt x="6440981" y="702347"/>
                  <a:pt x="6405123" y="721946"/>
                </a:cubicBezTo>
                <a:cubicBezTo>
                  <a:pt x="6407963" y="715467"/>
                  <a:pt x="6383450" y="712913"/>
                  <a:pt x="6368938" y="717341"/>
                </a:cubicBezTo>
                <a:cubicBezTo>
                  <a:pt x="6377914" y="692119"/>
                  <a:pt x="6315316" y="744281"/>
                  <a:pt x="6295102" y="729508"/>
                </a:cubicBezTo>
                <a:cubicBezTo>
                  <a:pt x="6300358" y="744473"/>
                  <a:pt x="6240070" y="776254"/>
                  <a:pt x="6202084" y="767091"/>
                </a:cubicBezTo>
                <a:cubicBezTo>
                  <a:pt x="6152826" y="774744"/>
                  <a:pt x="6122010" y="790367"/>
                  <a:pt x="6067157" y="790339"/>
                </a:cubicBezTo>
                <a:cubicBezTo>
                  <a:pt x="6066310" y="792484"/>
                  <a:pt x="6064283" y="794403"/>
                  <a:pt x="6061443" y="796151"/>
                </a:cubicBezTo>
                <a:lnTo>
                  <a:pt x="6051406" y="800684"/>
                </a:lnTo>
                <a:lnTo>
                  <a:pt x="6049097" y="800636"/>
                </a:lnTo>
                <a:cubicBezTo>
                  <a:pt x="6040408" y="801393"/>
                  <a:pt x="6036299" y="802645"/>
                  <a:pt x="6034222" y="804110"/>
                </a:cubicBezTo>
                <a:lnTo>
                  <a:pt x="6033121" y="806078"/>
                </a:lnTo>
                <a:lnTo>
                  <a:pt x="6023593" y="808842"/>
                </a:lnTo>
                <a:lnTo>
                  <a:pt x="6006639" y="815304"/>
                </a:lnTo>
                <a:lnTo>
                  <a:pt x="6001762" y="815557"/>
                </a:lnTo>
                <a:lnTo>
                  <a:pt x="5973534" y="823815"/>
                </a:lnTo>
                <a:lnTo>
                  <a:pt x="5972336" y="823476"/>
                </a:lnTo>
                <a:cubicBezTo>
                  <a:pt x="5969004" y="822901"/>
                  <a:pt x="5965329" y="822833"/>
                  <a:pt x="5960841" y="823819"/>
                </a:cubicBezTo>
                <a:cubicBezTo>
                  <a:pt x="5955860" y="815655"/>
                  <a:pt x="5953515" y="821882"/>
                  <a:pt x="5940719" y="825514"/>
                </a:cubicBezTo>
                <a:cubicBezTo>
                  <a:pt x="5930130" y="813644"/>
                  <a:pt x="5900943" y="827979"/>
                  <a:pt x="5884298" y="823806"/>
                </a:cubicBezTo>
                <a:cubicBezTo>
                  <a:pt x="5875133" y="826741"/>
                  <a:pt x="5865250" y="829630"/>
                  <a:pt x="5854779" y="832365"/>
                </a:cubicBezTo>
                <a:lnTo>
                  <a:pt x="5848382" y="833844"/>
                </a:lnTo>
                <a:lnTo>
                  <a:pt x="5848066" y="833772"/>
                </a:lnTo>
                <a:cubicBezTo>
                  <a:pt x="5846273" y="833879"/>
                  <a:pt x="5844018" y="834284"/>
                  <a:pt x="5840944" y="835132"/>
                </a:cubicBezTo>
                <a:lnTo>
                  <a:pt x="5836719" y="836539"/>
                </a:lnTo>
                <a:lnTo>
                  <a:pt x="5824311" y="839408"/>
                </a:lnTo>
                <a:lnTo>
                  <a:pt x="5818788" y="839727"/>
                </a:lnTo>
                <a:cubicBezTo>
                  <a:pt x="5797008" y="838594"/>
                  <a:pt x="5786883" y="822081"/>
                  <a:pt x="5763953" y="834282"/>
                </a:cubicBezTo>
                <a:cubicBezTo>
                  <a:pt x="5726813" y="837521"/>
                  <a:pt x="5699446" y="830949"/>
                  <a:pt x="5667748" y="840211"/>
                </a:cubicBezTo>
                <a:cubicBezTo>
                  <a:pt x="5632959" y="843205"/>
                  <a:pt x="5601436" y="842280"/>
                  <a:pt x="5573108" y="847611"/>
                </a:cubicBezTo>
                <a:cubicBezTo>
                  <a:pt x="5560030" y="845832"/>
                  <a:pt x="5549547" y="851598"/>
                  <a:pt x="5539137" y="851033"/>
                </a:cubicBezTo>
                <a:cubicBezTo>
                  <a:pt x="5528728" y="850467"/>
                  <a:pt x="5529256" y="837509"/>
                  <a:pt x="5510651" y="844215"/>
                </a:cubicBezTo>
                <a:cubicBezTo>
                  <a:pt x="5494241" y="833607"/>
                  <a:pt x="5466101" y="839171"/>
                  <a:pt x="5457331" y="839159"/>
                </a:cubicBezTo>
                <a:lnTo>
                  <a:pt x="5410613" y="834358"/>
                </a:lnTo>
                <a:lnTo>
                  <a:pt x="5370040" y="862127"/>
                </a:lnTo>
                <a:cubicBezTo>
                  <a:pt x="5357863" y="856469"/>
                  <a:pt x="5319115" y="868069"/>
                  <a:pt x="5318778" y="855310"/>
                </a:cubicBezTo>
                <a:cubicBezTo>
                  <a:pt x="5303920" y="857760"/>
                  <a:pt x="5296727" y="863736"/>
                  <a:pt x="5298645" y="855171"/>
                </a:cubicBezTo>
                <a:cubicBezTo>
                  <a:pt x="5287819" y="855897"/>
                  <a:pt x="5267444" y="857825"/>
                  <a:pt x="5253828" y="859670"/>
                </a:cubicBezTo>
                <a:lnTo>
                  <a:pt x="5216955" y="866245"/>
                </a:lnTo>
                <a:lnTo>
                  <a:pt x="5214344" y="868102"/>
                </a:lnTo>
                <a:cubicBezTo>
                  <a:pt x="5210778" y="868719"/>
                  <a:pt x="5200859" y="869042"/>
                  <a:pt x="5195561" y="869949"/>
                </a:cubicBezTo>
                <a:lnTo>
                  <a:pt x="5182555" y="873542"/>
                </a:lnTo>
                <a:cubicBezTo>
                  <a:pt x="5178496" y="875023"/>
                  <a:pt x="5175066" y="876746"/>
                  <a:pt x="5172552" y="878801"/>
                </a:cubicBezTo>
                <a:cubicBezTo>
                  <a:pt x="5121406" y="873797"/>
                  <a:pt x="5080096" y="886529"/>
                  <a:pt x="5027993" y="889666"/>
                </a:cubicBezTo>
                <a:cubicBezTo>
                  <a:pt x="4999924" y="877115"/>
                  <a:pt x="4946973" y="919452"/>
                  <a:pt x="4939844" y="934802"/>
                </a:cubicBezTo>
                <a:cubicBezTo>
                  <a:pt x="4895154" y="940701"/>
                  <a:pt x="4844006" y="928240"/>
                  <a:pt x="4792576" y="934820"/>
                </a:cubicBezTo>
                <a:lnTo>
                  <a:pt x="4602423" y="958063"/>
                </a:lnTo>
                <a:cubicBezTo>
                  <a:pt x="4488530" y="967131"/>
                  <a:pt x="4399004" y="969822"/>
                  <a:pt x="4290656" y="969152"/>
                </a:cubicBezTo>
                <a:cubicBezTo>
                  <a:pt x="4182308" y="968482"/>
                  <a:pt x="4046938" y="971167"/>
                  <a:pt x="3952334" y="954043"/>
                </a:cubicBezTo>
                <a:lnTo>
                  <a:pt x="3858560" y="948781"/>
                </a:lnTo>
                <a:lnTo>
                  <a:pt x="3846597" y="948382"/>
                </a:lnTo>
                <a:cubicBezTo>
                  <a:pt x="3807516" y="956616"/>
                  <a:pt x="3767475" y="941640"/>
                  <a:pt x="3736044" y="947759"/>
                </a:cubicBezTo>
                <a:cubicBezTo>
                  <a:pt x="3727323" y="948128"/>
                  <a:pt x="3719828" y="947771"/>
                  <a:pt x="3713136" y="946963"/>
                </a:cubicBezTo>
                <a:lnTo>
                  <a:pt x="3695939" y="943639"/>
                </a:lnTo>
                <a:lnTo>
                  <a:pt x="3694125" y="940567"/>
                </a:lnTo>
                <a:lnTo>
                  <a:pt x="3681925" y="939706"/>
                </a:lnTo>
                <a:lnTo>
                  <a:pt x="3679204" y="938926"/>
                </a:lnTo>
                <a:cubicBezTo>
                  <a:pt x="3668160" y="939028"/>
                  <a:pt x="3634193" y="940875"/>
                  <a:pt x="3615656" y="940320"/>
                </a:cubicBezTo>
                <a:cubicBezTo>
                  <a:pt x="3582626" y="936974"/>
                  <a:pt x="3593904" y="949140"/>
                  <a:pt x="3567983" y="935596"/>
                </a:cubicBezTo>
                <a:cubicBezTo>
                  <a:pt x="3504185" y="939048"/>
                  <a:pt x="3482818" y="922224"/>
                  <a:pt x="3422423" y="932129"/>
                </a:cubicBezTo>
                <a:cubicBezTo>
                  <a:pt x="3369166" y="933413"/>
                  <a:pt x="3329486" y="910108"/>
                  <a:pt x="3310925" y="911072"/>
                </a:cubicBezTo>
                <a:cubicBezTo>
                  <a:pt x="3261363" y="909787"/>
                  <a:pt x="3198415" y="933574"/>
                  <a:pt x="3139421" y="934151"/>
                </a:cubicBezTo>
                <a:cubicBezTo>
                  <a:pt x="3088799" y="931012"/>
                  <a:pt x="3038941" y="938464"/>
                  <a:pt x="2996922" y="927537"/>
                </a:cubicBezTo>
                <a:cubicBezTo>
                  <a:pt x="2992673" y="929234"/>
                  <a:pt x="2987900" y="930498"/>
                  <a:pt x="2982785" y="931453"/>
                </a:cubicBezTo>
                <a:lnTo>
                  <a:pt x="2967478" y="933397"/>
                </a:lnTo>
                <a:lnTo>
                  <a:pt x="2948552" y="932961"/>
                </a:lnTo>
                <a:lnTo>
                  <a:pt x="2944404" y="934452"/>
                </a:lnTo>
                <a:lnTo>
                  <a:pt x="2908608" y="937205"/>
                </a:lnTo>
                <a:lnTo>
                  <a:pt x="2904443" y="936455"/>
                </a:lnTo>
                <a:lnTo>
                  <a:pt x="2868935" y="938022"/>
                </a:lnTo>
                <a:lnTo>
                  <a:pt x="2868586" y="937487"/>
                </a:lnTo>
                <a:cubicBezTo>
                  <a:pt x="2866994" y="936327"/>
                  <a:pt x="2864292" y="935538"/>
                  <a:pt x="2859191" y="935503"/>
                </a:cubicBezTo>
                <a:cubicBezTo>
                  <a:pt x="2869075" y="927418"/>
                  <a:pt x="2856828" y="932364"/>
                  <a:pt x="2840915" y="932977"/>
                </a:cubicBezTo>
                <a:lnTo>
                  <a:pt x="2763509" y="921850"/>
                </a:lnTo>
                <a:lnTo>
                  <a:pt x="2756121" y="921864"/>
                </a:lnTo>
                <a:cubicBezTo>
                  <a:pt x="2756081" y="921822"/>
                  <a:pt x="2756039" y="921781"/>
                  <a:pt x="2755998" y="921739"/>
                </a:cubicBezTo>
                <a:cubicBezTo>
                  <a:pt x="2754445" y="921476"/>
                  <a:pt x="2752036" y="921380"/>
                  <a:pt x="2748255" y="921505"/>
                </a:cubicBezTo>
                <a:lnTo>
                  <a:pt x="2694601" y="915575"/>
                </a:lnTo>
                <a:cubicBezTo>
                  <a:pt x="2671223" y="919874"/>
                  <a:pt x="2666972" y="913376"/>
                  <a:pt x="2635357" y="910976"/>
                </a:cubicBezTo>
                <a:cubicBezTo>
                  <a:pt x="2621906" y="915051"/>
                  <a:pt x="2611315" y="913542"/>
                  <a:pt x="2601047" y="910263"/>
                </a:cubicBezTo>
                <a:cubicBezTo>
                  <a:pt x="2570084" y="912074"/>
                  <a:pt x="2542135" y="907435"/>
                  <a:pt x="2507482" y="906211"/>
                </a:cubicBezTo>
                <a:cubicBezTo>
                  <a:pt x="2469706" y="911437"/>
                  <a:pt x="2450920" y="901812"/>
                  <a:pt x="2413884" y="900545"/>
                </a:cubicBezTo>
                <a:cubicBezTo>
                  <a:pt x="2381338" y="909664"/>
                  <a:pt x="2387753" y="892438"/>
                  <a:pt x="2368912" y="888755"/>
                </a:cubicBezTo>
                <a:lnTo>
                  <a:pt x="2349490" y="889719"/>
                </a:lnTo>
                <a:lnTo>
                  <a:pt x="2344290" y="890584"/>
                </a:lnTo>
                <a:cubicBezTo>
                  <a:pt x="2340673" y="891041"/>
                  <a:pt x="2338228" y="891167"/>
                  <a:pt x="2336488" y="891058"/>
                </a:cubicBezTo>
                <a:lnTo>
                  <a:pt x="2329015" y="891627"/>
                </a:lnTo>
                <a:cubicBezTo>
                  <a:pt x="2316843" y="893039"/>
                  <a:pt x="2305064" y="894669"/>
                  <a:pt x="2293898" y="896431"/>
                </a:cubicBezTo>
                <a:cubicBezTo>
                  <a:pt x="2282637" y="890404"/>
                  <a:pt x="2242346" y="900851"/>
                  <a:pt x="2243927" y="888076"/>
                </a:cubicBezTo>
                <a:cubicBezTo>
                  <a:pt x="2228778" y="890081"/>
                  <a:pt x="2220725" y="895845"/>
                  <a:pt x="2223920" y="887331"/>
                </a:cubicBezTo>
                <a:cubicBezTo>
                  <a:pt x="2218877" y="887756"/>
                  <a:pt x="2215583" y="887254"/>
                  <a:pt x="2213081" y="886302"/>
                </a:cubicBezTo>
                <a:lnTo>
                  <a:pt x="2212307" y="885829"/>
                </a:lnTo>
                <a:lnTo>
                  <a:pt x="2152321" y="894418"/>
                </a:lnTo>
                <a:lnTo>
                  <a:pt x="2140985" y="895968"/>
                </a:lnTo>
                <a:lnTo>
                  <a:pt x="2121210" y="899354"/>
                </a:lnTo>
                <a:lnTo>
                  <a:pt x="2119146" y="899033"/>
                </a:lnTo>
                <a:lnTo>
                  <a:pt x="2105666" y="902240"/>
                </a:lnTo>
                <a:cubicBezTo>
                  <a:pt x="2101407" y="903601"/>
                  <a:pt x="2097735" y="905221"/>
                  <a:pt x="2094924" y="907203"/>
                </a:cubicBezTo>
                <a:cubicBezTo>
                  <a:pt x="2044793" y="900664"/>
                  <a:pt x="2001785" y="912168"/>
                  <a:pt x="1949478" y="913748"/>
                </a:cubicBezTo>
                <a:cubicBezTo>
                  <a:pt x="1891937" y="919585"/>
                  <a:pt x="1810334" y="935486"/>
                  <a:pt x="1749684" y="942223"/>
                </a:cubicBezTo>
                <a:lnTo>
                  <a:pt x="1585576" y="954170"/>
                </a:lnTo>
                <a:cubicBezTo>
                  <a:pt x="1549165" y="943719"/>
                  <a:pt x="1511425" y="950847"/>
                  <a:pt x="1476250" y="950653"/>
                </a:cubicBezTo>
                <a:cubicBezTo>
                  <a:pt x="1488515" y="961596"/>
                  <a:pt x="1432660" y="946795"/>
                  <a:pt x="1433927" y="959926"/>
                </a:cubicBezTo>
                <a:cubicBezTo>
                  <a:pt x="1427485" y="959475"/>
                  <a:pt x="1421205" y="958623"/>
                  <a:pt x="1414893" y="957671"/>
                </a:cubicBezTo>
                <a:lnTo>
                  <a:pt x="1411585" y="957179"/>
                </a:lnTo>
                <a:lnTo>
                  <a:pt x="1398896" y="957460"/>
                </a:lnTo>
                <a:lnTo>
                  <a:pt x="1394632" y="954725"/>
                </a:lnTo>
                <a:lnTo>
                  <a:pt x="1375043" y="953132"/>
                </a:lnTo>
                <a:cubicBezTo>
                  <a:pt x="1367813" y="952970"/>
                  <a:pt x="1360155" y="953305"/>
                  <a:pt x="1351876" y="954436"/>
                </a:cubicBezTo>
                <a:cubicBezTo>
                  <a:pt x="1325912" y="963028"/>
                  <a:pt x="1274459" y="952492"/>
                  <a:pt x="1242676" y="963767"/>
                </a:cubicBezTo>
                <a:cubicBezTo>
                  <a:pt x="1230276" y="966918"/>
                  <a:pt x="1216715" y="977098"/>
                  <a:pt x="1205993" y="974080"/>
                </a:cubicBezTo>
                <a:cubicBezTo>
                  <a:pt x="1174251" y="974112"/>
                  <a:pt x="1086982" y="964420"/>
                  <a:pt x="1052221" y="963954"/>
                </a:cubicBezTo>
                <a:cubicBezTo>
                  <a:pt x="1038515" y="970622"/>
                  <a:pt x="1009522" y="962342"/>
                  <a:pt x="968270" y="964761"/>
                </a:cubicBezTo>
                <a:cubicBezTo>
                  <a:pt x="943437" y="973698"/>
                  <a:pt x="900136" y="991017"/>
                  <a:pt x="874493" y="998122"/>
                </a:cubicBezTo>
                <a:cubicBezTo>
                  <a:pt x="848849" y="1005226"/>
                  <a:pt x="853424" y="1009427"/>
                  <a:pt x="814411" y="1007391"/>
                </a:cubicBezTo>
                <a:cubicBezTo>
                  <a:pt x="765926" y="1022821"/>
                  <a:pt x="732885" y="1009859"/>
                  <a:pt x="688604" y="1015631"/>
                </a:cubicBezTo>
                <a:cubicBezTo>
                  <a:pt x="638045" y="1020877"/>
                  <a:pt x="677999" y="1011556"/>
                  <a:pt x="618171" y="1027260"/>
                </a:cubicBezTo>
                <a:cubicBezTo>
                  <a:pt x="609680" y="1023165"/>
                  <a:pt x="583253" y="1020277"/>
                  <a:pt x="570379" y="1023487"/>
                </a:cubicBezTo>
                <a:cubicBezTo>
                  <a:pt x="543992" y="1022523"/>
                  <a:pt x="505183" y="1001686"/>
                  <a:pt x="482519" y="1002108"/>
                </a:cubicBezTo>
                <a:cubicBezTo>
                  <a:pt x="464011" y="1002285"/>
                  <a:pt x="495211" y="1007995"/>
                  <a:pt x="475319" y="1009922"/>
                </a:cubicBezTo>
                <a:cubicBezTo>
                  <a:pt x="450818" y="1011135"/>
                  <a:pt x="454804" y="1022539"/>
                  <a:pt x="431104" y="1009317"/>
                </a:cubicBezTo>
                <a:cubicBezTo>
                  <a:pt x="406857" y="1014651"/>
                  <a:pt x="399686" y="1008456"/>
                  <a:pt x="363782" y="1007585"/>
                </a:cubicBezTo>
                <a:cubicBezTo>
                  <a:pt x="350440" y="1012231"/>
                  <a:pt x="338145" y="1011245"/>
                  <a:pt x="325533" y="1008502"/>
                </a:cubicBezTo>
                <a:cubicBezTo>
                  <a:pt x="291944" y="1011745"/>
                  <a:pt x="259251" y="1008497"/>
                  <a:pt x="220429" y="1008927"/>
                </a:cubicBezTo>
                <a:cubicBezTo>
                  <a:pt x="180594" y="1015852"/>
                  <a:pt x="156150" y="1007265"/>
                  <a:pt x="114676" y="1007765"/>
                </a:cubicBezTo>
                <a:cubicBezTo>
                  <a:pt x="85718" y="1006195"/>
                  <a:pt x="43316" y="1001491"/>
                  <a:pt x="13470" y="998544"/>
                </a:cubicBezTo>
                <a:lnTo>
                  <a:pt x="0" y="997355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5" name="Slide 6">
            <a:hlinkClick r:id="" action="ppaction://media"/>
            <a:extLst>
              <a:ext uri="{FF2B5EF4-FFF2-40B4-BE49-F238E27FC236}">
                <a16:creationId xmlns:a16="http://schemas.microsoft.com/office/drawing/2014/main" id="{445BDB32-8B99-770E-2A80-56E2E30549D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652917" y="5765232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482483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2784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743AA782-23D1-4521-8CAD-47662984A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A4E3B71-B243-E3BF-5A43-15E10F58A9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40080"/>
            <a:ext cx="4818888" cy="1481328"/>
          </a:xfrm>
        </p:spPr>
        <p:txBody>
          <a:bodyPr anchor="b">
            <a:normAutofit/>
          </a:bodyPr>
          <a:lstStyle/>
          <a:p>
            <a:r>
              <a:rPr lang="en-US" sz="3000" b="1">
                <a:latin typeface="Arial" panose="020B0604020202020204" pitchFamily="34" charset="0"/>
                <a:cs typeface="Arial" panose="020B0604020202020204" pitchFamily="34" charset="0"/>
              </a:rPr>
              <a:t>Risk factors — lifestyle and condition-specific</a:t>
            </a:r>
            <a:br>
              <a:rPr lang="en-US" sz="3000"/>
            </a:br>
            <a:endParaRPr lang="en-GB" sz="3000"/>
          </a:p>
        </p:txBody>
      </p:sp>
      <p:sp>
        <p:nvSpPr>
          <p:cNvPr id="22" name="sketch line">
            <a:extLst>
              <a:ext uri="{FF2B5EF4-FFF2-40B4-BE49-F238E27FC236}">
                <a16:creationId xmlns:a16="http://schemas.microsoft.com/office/drawing/2014/main" id="{71877DBC-BB60-40F0-AC93-2ACDBAAE60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372868"/>
            <a:ext cx="3255095" cy="18288"/>
          </a:xfrm>
          <a:custGeom>
            <a:avLst/>
            <a:gdLst>
              <a:gd name="csX0" fmla="*/ 0 w 3255095"/>
              <a:gd name="csY0" fmla="*/ 0 h 18288"/>
              <a:gd name="csX1" fmla="*/ 618468 w 3255095"/>
              <a:gd name="csY1" fmla="*/ 0 h 18288"/>
              <a:gd name="csX2" fmla="*/ 1269487 w 3255095"/>
              <a:gd name="csY2" fmla="*/ 0 h 18288"/>
              <a:gd name="csX3" fmla="*/ 1953057 w 3255095"/>
              <a:gd name="csY3" fmla="*/ 0 h 18288"/>
              <a:gd name="csX4" fmla="*/ 2636627 w 3255095"/>
              <a:gd name="csY4" fmla="*/ 0 h 18288"/>
              <a:gd name="csX5" fmla="*/ 3255095 w 3255095"/>
              <a:gd name="csY5" fmla="*/ 0 h 18288"/>
              <a:gd name="csX6" fmla="*/ 3255095 w 3255095"/>
              <a:gd name="csY6" fmla="*/ 18288 h 18288"/>
              <a:gd name="csX7" fmla="*/ 2538974 w 3255095"/>
              <a:gd name="csY7" fmla="*/ 18288 h 18288"/>
              <a:gd name="csX8" fmla="*/ 1822853 w 3255095"/>
              <a:gd name="csY8" fmla="*/ 18288 h 18288"/>
              <a:gd name="csX9" fmla="*/ 1171834 w 3255095"/>
              <a:gd name="csY9" fmla="*/ 18288 h 18288"/>
              <a:gd name="csX10" fmla="*/ 0 w 3255095"/>
              <a:gd name="csY10" fmla="*/ 18288 h 18288"/>
              <a:gd name="csX11" fmla="*/ 0 w 3255095"/>
              <a:gd name="csY11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2D8E69-6674-D289-3186-1CB730EB20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6" y="2660904"/>
            <a:ext cx="4818888" cy="3547872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US" sz="1200" b="1">
                <a:latin typeface="Arial" panose="020B0604020202020204" pitchFamily="34" charset="0"/>
                <a:cs typeface="Arial" panose="020B0604020202020204" pitchFamily="34" charset="0"/>
              </a:rPr>
              <a:t>Risk factors</a:t>
            </a:r>
          </a:p>
          <a:p>
            <a:pPr marL="0" indent="0">
              <a:buNone/>
            </a:pPr>
            <a:endParaRPr lang="en-US" sz="12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r>
              <a:rPr lang="en-US" sz="1200">
                <a:latin typeface="Arial" panose="020B0604020202020204" pitchFamily="34" charset="0"/>
                <a:cs typeface="Arial" panose="020B0604020202020204" pitchFamily="34" charset="0"/>
              </a:rPr>
              <a:t>Non-modifiable: female sex, age 48, family history (first-degree relative), BRCA gene risk (Cancer Research UK, 2023)</a:t>
            </a:r>
          </a:p>
          <a:p>
            <a:pPr lvl="0"/>
            <a:r>
              <a:rPr lang="en-US" sz="1200">
                <a:latin typeface="Arial" panose="020B0604020202020204" pitchFamily="34" charset="0"/>
                <a:cs typeface="Arial" panose="020B0604020202020204" pitchFamily="34" charset="0"/>
              </a:rPr>
              <a:t>Modifiable lifestyle: alcohol intake &gt;14 units/week increases breast cancer risk by ~15% (NHS, 2023)</a:t>
            </a:r>
          </a:p>
          <a:p>
            <a:pPr lvl="0"/>
            <a:r>
              <a:rPr lang="en-US" sz="1200">
                <a:latin typeface="Arial" panose="020B0604020202020204" pitchFamily="34" charset="0"/>
                <a:cs typeface="Arial" panose="020B0604020202020204" pitchFamily="34" charset="0"/>
              </a:rPr>
              <a:t>Overweight/obesity (BMI 28.3): adipose tissue produces oestrogen,  fuels ER+ tumour growth (NICE, 2023)</a:t>
            </a:r>
          </a:p>
          <a:p>
            <a:pPr lvl="0"/>
            <a:r>
              <a:rPr lang="en-US" sz="1200">
                <a:latin typeface="Arial" panose="020B0604020202020204" pitchFamily="34" charset="0"/>
                <a:cs typeface="Arial" panose="020B0604020202020204" pitchFamily="34" charset="0"/>
              </a:rPr>
              <a:t>Physical inactivity: increases risk; exercise reduces circulating oestrogen levels (NICE NG101, 2023)</a:t>
            </a:r>
          </a:p>
          <a:p>
            <a:pPr lvl="0"/>
            <a:r>
              <a:rPr lang="en-US" sz="1200">
                <a:latin typeface="Arial" panose="020B0604020202020204" pitchFamily="34" charset="0"/>
                <a:cs typeface="Arial" panose="020B0604020202020204" pitchFamily="34" charset="0"/>
              </a:rPr>
              <a:t>Perimenopausal status: hormonal fluctuations increase breast tissue sensitivity</a:t>
            </a:r>
          </a:p>
          <a:p>
            <a:pPr lvl="0"/>
            <a:r>
              <a:rPr lang="en-US" sz="1200">
                <a:latin typeface="Arial" panose="020B0604020202020204" pitchFamily="34" charset="0"/>
                <a:cs typeface="Arial" panose="020B0604020202020204" pitchFamily="34" charset="0"/>
              </a:rPr>
              <a:t>Late first pregnancy and breastfeeding history also relevant as biological risk modifiers (Cancer Research UK, 2023)</a:t>
            </a:r>
          </a:p>
          <a:p>
            <a:endParaRPr lang="en-GB" sz="120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9617169-777A-6747-E988-85ED2534F1C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9048" y="1729897"/>
            <a:ext cx="5458968" cy="3398206"/>
          </a:xfrm>
          <a:prstGeom prst="rect">
            <a:avLst/>
          </a:prstGeom>
        </p:spPr>
      </p:pic>
      <p:pic>
        <p:nvPicPr>
          <p:cNvPr id="5" name="Slide 7">
            <a:hlinkClick r:id="" action="ppaction://media"/>
            <a:extLst>
              <a:ext uri="{FF2B5EF4-FFF2-40B4-BE49-F238E27FC236}">
                <a16:creationId xmlns:a16="http://schemas.microsoft.com/office/drawing/2014/main" id="{A165C316-3521-C845-94D6-C7CA9BC97CC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0403427" y="5721413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34372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6794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777A147A-9ED8-46B4-8660-1B3C2AA88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78531AA-5F97-6BC5-198B-3002B8236C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548640"/>
            <a:ext cx="3600860" cy="5431536"/>
          </a:xfrm>
        </p:spPr>
        <p:txBody>
          <a:bodyPr>
            <a:normAutofit/>
          </a:bodyPr>
          <a:lstStyle/>
          <a:p>
            <a:r>
              <a:rPr lang="en-US" sz="5000" b="1">
                <a:latin typeface="Arial" panose="020B0604020202020204" pitchFamily="34" charset="0"/>
                <a:cs typeface="Arial" panose="020B0604020202020204" pitchFamily="34" charset="0"/>
              </a:rPr>
              <a:t>Care plan — goals and monitoring Care plan</a:t>
            </a:r>
            <a:br>
              <a:rPr lang="en-US" sz="5000"/>
            </a:br>
            <a:endParaRPr lang="en-GB" sz="5000"/>
          </a:p>
        </p:txBody>
      </p:sp>
      <p:sp>
        <p:nvSpPr>
          <p:cNvPr id="20" name="sketch line">
            <a:extLst>
              <a:ext uri="{FF2B5EF4-FFF2-40B4-BE49-F238E27FC236}">
                <a16:creationId xmlns:a16="http://schemas.microsoft.com/office/drawing/2014/main" id="{5D6C15A0-C087-4593-8414-2B4EC1CD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543983" y="3258715"/>
            <a:ext cx="4480560" cy="18288"/>
          </a:xfrm>
          <a:custGeom>
            <a:avLst/>
            <a:gdLst>
              <a:gd name="csX0" fmla="*/ 0 w 4480560"/>
              <a:gd name="csY0" fmla="*/ 0 h 18288"/>
              <a:gd name="csX1" fmla="*/ 595274 w 4480560"/>
              <a:gd name="csY1" fmla="*/ 0 h 18288"/>
              <a:gd name="csX2" fmla="*/ 1100938 w 4480560"/>
              <a:gd name="csY2" fmla="*/ 0 h 18288"/>
              <a:gd name="csX3" fmla="*/ 1651406 w 4480560"/>
              <a:gd name="csY3" fmla="*/ 0 h 18288"/>
              <a:gd name="csX4" fmla="*/ 2336292 w 4480560"/>
              <a:gd name="csY4" fmla="*/ 0 h 18288"/>
              <a:gd name="csX5" fmla="*/ 2931566 w 4480560"/>
              <a:gd name="csY5" fmla="*/ 0 h 18288"/>
              <a:gd name="csX6" fmla="*/ 3482035 w 4480560"/>
              <a:gd name="csY6" fmla="*/ 0 h 18288"/>
              <a:gd name="csX7" fmla="*/ 4480560 w 4480560"/>
              <a:gd name="csY7" fmla="*/ 0 h 18288"/>
              <a:gd name="csX8" fmla="*/ 4480560 w 4480560"/>
              <a:gd name="csY8" fmla="*/ 18288 h 18288"/>
              <a:gd name="csX9" fmla="*/ 3840480 w 4480560"/>
              <a:gd name="csY9" fmla="*/ 18288 h 18288"/>
              <a:gd name="csX10" fmla="*/ 3290011 w 4480560"/>
              <a:gd name="csY10" fmla="*/ 18288 h 18288"/>
              <a:gd name="csX11" fmla="*/ 2560320 w 4480560"/>
              <a:gd name="csY11" fmla="*/ 18288 h 18288"/>
              <a:gd name="csX12" fmla="*/ 1965046 w 4480560"/>
              <a:gd name="csY12" fmla="*/ 18288 h 18288"/>
              <a:gd name="csX13" fmla="*/ 1459382 w 4480560"/>
              <a:gd name="csY13" fmla="*/ 18288 h 18288"/>
              <a:gd name="csX14" fmla="*/ 774497 w 4480560"/>
              <a:gd name="csY14" fmla="*/ 18288 h 18288"/>
              <a:gd name="csX15" fmla="*/ 0 w 4480560"/>
              <a:gd name="csY15" fmla="*/ 18288 h 18288"/>
              <a:gd name="csX16" fmla="*/ 0 w 4480560"/>
              <a:gd name="csY16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480560" h="18288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80958" y="7429"/>
                  <a:pt x="4480540" y="10822"/>
                  <a:pt x="4480560" y="18288"/>
                </a:cubicBezTo>
                <a:cubicBezTo>
                  <a:pt x="4314132" y="14924"/>
                  <a:pt x="4028383" y="36632"/>
                  <a:pt x="3840480" y="18288"/>
                </a:cubicBezTo>
                <a:cubicBezTo>
                  <a:pt x="3652577" y="-56"/>
                  <a:pt x="3547615" y="2848"/>
                  <a:pt x="3290011" y="18288"/>
                </a:cubicBezTo>
                <a:cubicBezTo>
                  <a:pt x="3032407" y="33728"/>
                  <a:pt x="2830268" y="8719"/>
                  <a:pt x="2560320" y="18288"/>
                </a:cubicBezTo>
                <a:cubicBezTo>
                  <a:pt x="2290372" y="27857"/>
                  <a:pt x="2147422" y="6728"/>
                  <a:pt x="1965046" y="18288"/>
                </a:cubicBezTo>
                <a:cubicBezTo>
                  <a:pt x="1782670" y="29848"/>
                  <a:pt x="1689791" y="40680"/>
                  <a:pt x="1459382" y="18288"/>
                </a:cubicBezTo>
                <a:cubicBezTo>
                  <a:pt x="1228973" y="-4104"/>
                  <a:pt x="915486" y="36501"/>
                  <a:pt x="774497" y="18288"/>
                </a:cubicBezTo>
                <a:cubicBezTo>
                  <a:pt x="633508" y="75"/>
                  <a:pt x="361442" y="-11107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480560" h="18288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79674" y="5429"/>
                  <a:pt x="4481381" y="14046"/>
                  <a:pt x="4480560" y="18288"/>
                </a:cubicBezTo>
                <a:cubicBezTo>
                  <a:pt x="4279652" y="-6850"/>
                  <a:pt x="4200762" y="41566"/>
                  <a:pt x="3930091" y="18288"/>
                </a:cubicBezTo>
                <a:cubicBezTo>
                  <a:pt x="3659420" y="-4990"/>
                  <a:pt x="3456052" y="22294"/>
                  <a:pt x="3290011" y="18288"/>
                </a:cubicBezTo>
                <a:cubicBezTo>
                  <a:pt x="3123970" y="14282"/>
                  <a:pt x="2882392" y="32818"/>
                  <a:pt x="2649931" y="18288"/>
                </a:cubicBezTo>
                <a:cubicBezTo>
                  <a:pt x="2417470" y="3758"/>
                  <a:pt x="2238426" y="7337"/>
                  <a:pt x="2054657" y="18288"/>
                </a:cubicBezTo>
                <a:cubicBezTo>
                  <a:pt x="1870888" y="29239"/>
                  <a:pt x="1566368" y="45040"/>
                  <a:pt x="1324966" y="18288"/>
                </a:cubicBezTo>
                <a:cubicBezTo>
                  <a:pt x="1083564" y="-8464"/>
                  <a:pt x="787410" y="10946"/>
                  <a:pt x="595274" y="18288"/>
                </a:cubicBezTo>
                <a:cubicBezTo>
                  <a:pt x="403138" y="25630"/>
                  <a:pt x="169622" y="10499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336722-2E1D-EAEC-1CEB-2F4420577FA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26418" y="552091"/>
            <a:ext cx="6224335" cy="5431536"/>
          </a:xfrm>
        </p:spPr>
        <p:txBody>
          <a:bodyPr anchor="ctr">
            <a:normAutofit/>
          </a:bodyPr>
          <a:lstStyle/>
          <a:p>
            <a:pPr lvl="0"/>
            <a:r>
              <a:rPr lang="en-US" sz="2000">
                <a:latin typeface="Arial" panose="020B0604020202020204" pitchFamily="34" charset="0"/>
                <a:cs typeface="Arial" panose="020B0604020202020204" pitchFamily="34" charset="0"/>
              </a:rPr>
              <a:t>Primary goal: achieve complete pathological response and prevent recurrence (NICE NG101, 2023)</a:t>
            </a:r>
          </a:p>
          <a:p>
            <a:pPr lvl="0"/>
            <a:r>
              <a:rPr lang="en-US" sz="2000">
                <a:latin typeface="Arial" panose="020B0604020202020204" pitchFamily="34" charset="0"/>
                <a:cs typeface="Arial" panose="020B0604020202020204" pitchFamily="34" charset="0"/>
              </a:rPr>
              <a:t>Monitoring: breast examination and mammogram every 12 months for 5 years post-treatment (NHS, 2023)</a:t>
            </a:r>
          </a:p>
          <a:p>
            <a:pPr lvl="0"/>
            <a:r>
              <a:rPr lang="en-US" sz="2000">
                <a:latin typeface="Arial" panose="020B0604020202020204" pitchFamily="34" charset="0"/>
                <a:cs typeface="Arial" panose="020B0604020202020204" pitchFamily="34" charset="0"/>
              </a:rPr>
              <a:t>Blood tests: FBC, LFTs, tumour markers (CA 15-3) at each oncology review (NICE NG101, 2023)</a:t>
            </a:r>
          </a:p>
          <a:p>
            <a:pPr lvl="0"/>
            <a:r>
              <a:rPr lang="en-US" sz="2000">
                <a:latin typeface="Arial" panose="020B0604020202020204" pitchFamily="34" charset="0"/>
                <a:cs typeface="Arial" panose="020B0604020202020204" pitchFamily="34" charset="0"/>
              </a:rPr>
              <a:t>Bone density (DEXA) scan: baseline and annual — aromatase inhibitors reduce bone density</a:t>
            </a:r>
          </a:p>
          <a:p>
            <a:pPr lvl="0"/>
            <a:r>
              <a:rPr lang="en-US" sz="2000">
                <a:latin typeface="Arial" panose="020B0604020202020204" pitchFamily="34" charset="0"/>
                <a:cs typeface="Arial" panose="020B0604020202020204" pitchFamily="34" charset="0"/>
              </a:rPr>
              <a:t>Psychological wellbeing screening: PHQ-9 depression tool at each review (NICE CG90, 2022)</a:t>
            </a:r>
          </a:p>
          <a:p>
            <a:pPr lvl="0"/>
            <a:r>
              <a:rPr lang="en-US" sz="2000">
                <a:latin typeface="Arial" panose="020B0604020202020204" pitchFamily="34" charset="0"/>
                <a:cs typeface="Arial" panose="020B0604020202020204" pitchFamily="34" charset="0"/>
              </a:rPr>
              <a:t>Refer to clinical nurse specialist (CNS) — key point of contact throughout treatment pathway</a:t>
            </a:r>
          </a:p>
          <a:p>
            <a:endParaRPr lang="en-GB" sz="2000"/>
          </a:p>
        </p:txBody>
      </p:sp>
      <p:pic>
        <p:nvPicPr>
          <p:cNvPr id="4" name="Slide 8">
            <a:hlinkClick r:id="" action="ppaction://media"/>
            <a:extLst>
              <a:ext uri="{FF2B5EF4-FFF2-40B4-BE49-F238E27FC236}">
                <a16:creationId xmlns:a16="http://schemas.microsoft.com/office/drawing/2014/main" id="{291414F0-9A4D-51B0-BBA9-8739BD0D3E0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044537" y="5821997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36729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805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201CC55D-ED54-4C5C-95E6-10947BD110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1DFABE6-47B4-5D3F-5443-D72CEE7034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560" y="856180"/>
            <a:ext cx="4560584" cy="1128068"/>
          </a:xfrm>
        </p:spPr>
        <p:txBody>
          <a:bodyPr anchor="ctr">
            <a:normAutofit fontScale="90000"/>
          </a:bodyPr>
          <a:lstStyle/>
          <a:p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Care plan — surgical and oncological treatment</a:t>
            </a:r>
            <a:br>
              <a:rPr lang="en-US" sz="2500" dirty="0"/>
            </a:br>
            <a:endParaRPr lang="en-GB" sz="2500" dirty="0"/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1DE889C7-FAD6-4397-98E2-05D5034844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083484"/>
            <a:ext cx="355196" cy="673460"/>
            <a:chOff x="0" y="823811"/>
            <a:chExt cx="355196" cy="673460"/>
          </a:xfrm>
        </p:grpSpPr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23811"/>
              <a:ext cx="87363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9341" y="823811"/>
              <a:ext cx="195855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Rectangle 17">
            <a:extLst>
              <a:ext uri="{FF2B5EF4-FFF2-40B4-BE49-F238E27FC236}">
                <a16:creationId xmlns:a16="http://schemas.microsoft.com/office/drawing/2014/main" id="{3873B707-463F-40B0-8227-E8CC6C67EB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65085" y="2090569"/>
            <a:ext cx="429768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B5B3F51-4D87-1B70-58FE-80BBB28BEE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0719" y="2330505"/>
            <a:ext cx="4559425" cy="3979585"/>
          </a:xfrm>
        </p:spPr>
        <p:txBody>
          <a:bodyPr anchor="ctr">
            <a:normAutofit fontScale="92500" lnSpcReduction="10000"/>
          </a:bodyPr>
          <a:lstStyle/>
          <a:p>
            <a:pPr marL="0" indent="0">
              <a:buNone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Care plan</a:t>
            </a:r>
          </a:p>
          <a:p>
            <a:pPr lvl="0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Surgical option: wide local excision (WLE/lumpectomy) + sentinel lymph node biopsy (NICE NG101, 2023)</a:t>
            </a:r>
          </a:p>
          <a:p>
            <a:pPr lvl="0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Adjuvant radiotherapy: 3–5 weeks post-surgery to residual breast tissue to reduce local recurrence (NICE NG101, 2023)</a:t>
            </a:r>
          </a:p>
          <a:p>
            <a:pPr lvl="0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Chemotherapy: adjuvant FEC-T regimen considered given Stage II disease and patient age (NICE NG101, 2023)</a:t>
            </a:r>
          </a:p>
          <a:p>
            <a:pPr lvl="0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Hormone therapy: Tamoxifen 20mg daily for 5–10 years (ER-positive </a:t>
            </a:r>
            <a:r>
              <a:rPr 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tumour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) (NICE NG101, 2023)</a:t>
            </a:r>
          </a:p>
          <a:p>
            <a:pPr lvl="0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Discuss fertility preservation options pre-chemotherapy given </a:t>
            </a:r>
            <a:r>
              <a:rPr 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perimenopausal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status</a:t>
            </a:r>
          </a:p>
          <a:p>
            <a:pPr lvl="0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Informed consent: discuss all treatment options, benefits, and side effects (NMC, 2018)</a:t>
            </a:r>
          </a:p>
          <a:p>
            <a:endParaRPr lang="en-GB" sz="1400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C13237C8-E62C-4F0D-A318-BD6FB6C2D1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810" y="513853"/>
            <a:ext cx="6009366" cy="5834577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1702A3B9-7808-0956-2D57-7689657B1181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r="4" b="3065"/>
          <a:stretch>
            <a:fillRect/>
          </a:stretch>
        </p:blipFill>
        <p:spPr>
          <a:xfrm>
            <a:off x="5739704" y="799352"/>
            <a:ext cx="5663494" cy="5259296"/>
          </a:xfrm>
          <a:prstGeom prst="rect">
            <a:avLst/>
          </a:prstGeom>
        </p:spPr>
      </p:pic>
      <p:pic>
        <p:nvPicPr>
          <p:cNvPr id="3" name="Slide 9">
            <a:hlinkClick r:id="" action="ppaction://media"/>
            <a:extLst>
              <a:ext uri="{FF2B5EF4-FFF2-40B4-BE49-F238E27FC236}">
                <a16:creationId xmlns:a16="http://schemas.microsoft.com/office/drawing/2014/main" id="{3D49F255-6B67-209D-B28F-8FE98D19279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159517" y="5959858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543034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6096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ED22343-5465-F840-CD6B-BB3D98BBC7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US" b="1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Care plan - lifestyle and supportive care</a:t>
            </a:r>
            <a:br>
              <a:rPr lang="en-US">
                <a:solidFill>
                  <a:srgbClr val="FFFFFF"/>
                </a:solidFill>
              </a:rPr>
            </a:br>
            <a:endParaRPr lang="en-GB">
              <a:solidFill>
                <a:srgbClr val="FFFFFF"/>
              </a:solidFill>
            </a:endParaRPr>
          </a:p>
        </p:txBody>
      </p:sp>
      <p:sp>
        <p:nvSpPr>
          <p:cNvPr id="28" name="Arc 27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B5CE92-F822-A210-8977-15369110691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pPr lvl="0"/>
            <a:r>
              <a:rPr lang="en-US" sz="2000">
                <a:latin typeface="Arial" panose="020B0604020202020204" pitchFamily="34" charset="0"/>
                <a:cs typeface="Arial" panose="020B0604020202020204" pitchFamily="34" charset="0"/>
              </a:rPr>
              <a:t>Physical activity: 150 minutes/week moderate exercise — reduces recurrence risk and fatigue (NICE NG101, 2023)</a:t>
            </a:r>
          </a:p>
          <a:p>
            <a:pPr lvl="0"/>
            <a:r>
              <a:rPr lang="en-US" sz="2000">
                <a:latin typeface="Arial" panose="020B0604020202020204" pitchFamily="34" charset="0"/>
                <a:cs typeface="Arial" panose="020B0604020202020204" pitchFamily="34" charset="0"/>
              </a:rPr>
              <a:t>Dietary advice: achieve healthy BMI; Mediterranean-style diet; reduce saturated fat (NHS </a:t>
            </a:r>
            <a:r>
              <a:rPr lang="en-US" sz="2000" err="1">
                <a:latin typeface="Arial" panose="020B0604020202020204" pitchFamily="34" charset="0"/>
                <a:cs typeface="Arial" panose="020B0604020202020204" pitchFamily="34" charset="0"/>
              </a:rPr>
              <a:t>Eatwell</a:t>
            </a:r>
            <a:r>
              <a:rPr lang="en-US" sz="2000">
                <a:latin typeface="Arial" panose="020B0604020202020204" pitchFamily="34" charset="0"/>
                <a:cs typeface="Arial" panose="020B0604020202020204" pitchFamily="34" charset="0"/>
              </a:rPr>
              <a:t> Guide, 2023)</a:t>
            </a:r>
          </a:p>
          <a:p>
            <a:pPr lvl="0"/>
            <a:r>
              <a:rPr lang="en-US" sz="2000">
                <a:latin typeface="Arial" panose="020B0604020202020204" pitchFamily="34" charset="0"/>
                <a:cs typeface="Arial" panose="020B0604020202020204" pitchFamily="34" charset="0"/>
              </a:rPr>
              <a:t>Alcohol reduction: below 14 units/week; ideally abstain during chemotherapy treatment (NHS, 2023)</a:t>
            </a:r>
          </a:p>
          <a:p>
            <a:pPr lvl="0"/>
            <a:r>
              <a:rPr lang="en-US" sz="2000">
                <a:latin typeface="Arial" panose="020B0604020202020204" pitchFamily="34" charset="0"/>
                <a:cs typeface="Arial" panose="020B0604020202020204" pitchFamily="34" charset="0"/>
              </a:rPr>
              <a:t>Fatigue management: pacing strategies, sleep hygiene, referral to occupational therapy (NICE, 2023)</a:t>
            </a:r>
          </a:p>
          <a:p>
            <a:pPr lvl="0"/>
            <a:r>
              <a:rPr lang="en-US" sz="2000" err="1">
                <a:latin typeface="Arial" panose="020B0604020202020204" pitchFamily="34" charset="0"/>
                <a:cs typeface="Arial" panose="020B0604020202020204" pitchFamily="34" charset="0"/>
              </a:rPr>
              <a:t>Lymphoedema</a:t>
            </a:r>
            <a:r>
              <a:rPr lang="en-US" sz="2000">
                <a:latin typeface="Arial" panose="020B0604020202020204" pitchFamily="34" charset="0"/>
                <a:cs typeface="Arial" panose="020B0604020202020204" pitchFamily="34" charset="0"/>
              </a:rPr>
              <a:t> prevention: post-axillary surgery arm care guidance, avoid blood pressure cuffs/injections in affected arm</a:t>
            </a:r>
          </a:p>
          <a:p>
            <a:pPr lvl="0"/>
            <a:r>
              <a:rPr lang="en-US" sz="2000">
                <a:latin typeface="Arial" panose="020B0604020202020204" pitchFamily="34" charset="0"/>
                <a:cs typeface="Arial" panose="020B0604020202020204" pitchFamily="34" charset="0"/>
              </a:rPr>
              <a:t>Referral to Macmillan Cancer Support and breast cancer support groups (Macmillan, 2023)</a:t>
            </a:r>
          </a:p>
          <a:p>
            <a:endParaRPr lang="en-GB" sz="2000"/>
          </a:p>
        </p:txBody>
      </p:sp>
      <p:pic>
        <p:nvPicPr>
          <p:cNvPr id="4" name="Slide 10">
            <a:hlinkClick r:id="" action="ppaction://media"/>
            <a:extLst>
              <a:ext uri="{FF2B5EF4-FFF2-40B4-BE49-F238E27FC236}">
                <a16:creationId xmlns:a16="http://schemas.microsoft.com/office/drawing/2014/main" id="{3FA65532-E5C0-1705-7F2D-3F6E299A517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6923021" y="5734075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16414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3653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3" name="Rectangle 32">
            <a:extLst>
              <a:ext uri="{FF2B5EF4-FFF2-40B4-BE49-F238E27FC236}">
                <a16:creationId xmlns:a16="http://schemas.microsoft.com/office/drawing/2014/main" id="{AC17DE74-01C9-4859-B65A-85CF999E85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068C0432-0E90-4CC1-8CD3-D44A90DF07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2347414"/>
          </a:xfrm>
          <a:custGeom>
            <a:avLst/>
            <a:gdLst>
              <a:gd name="connsiteX0" fmla="*/ 0 w 12192000"/>
              <a:gd name="connsiteY0" fmla="*/ 0 h 2347414"/>
              <a:gd name="connsiteX1" fmla="*/ 12192000 w 12192000"/>
              <a:gd name="connsiteY1" fmla="*/ 0 h 2347414"/>
              <a:gd name="connsiteX2" fmla="*/ 12192000 w 12192000"/>
              <a:gd name="connsiteY2" fmla="*/ 1736458 h 2347414"/>
              <a:gd name="connsiteX3" fmla="*/ 11967601 w 12192000"/>
              <a:gd name="connsiteY3" fmla="*/ 1784034 h 2347414"/>
              <a:gd name="connsiteX4" fmla="*/ 10829000 w 12192000"/>
              <a:gd name="connsiteY4" fmla="*/ 1983294 h 2347414"/>
              <a:gd name="connsiteX5" fmla="*/ 10743779 w 12192000"/>
              <a:gd name="connsiteY5" fmla="*/ 1996027 h 2347414"/>
              <a:gd name="connsiteX6" fmla="*/ 10829254 w 12192000"/>
              <a:gd name="connsiteY6" fmla="*/ 1987751 h 2347414"/>
              <a:gd name="connsiteX7" fmla="*/ 10847162 w 12192000"/>
              <a:gd name="connsiteY7" fmla="*/ 1988388 h 2347414"/>
              <a:gd name="connsiteX8" fmla="*/ 11575155 w 12192000"/>
              <a:gd name="connsiteY8" fmla="*/ 1921415 h 2347414"/>
              <a:gd name="connsiteX9" fmla="*/ 12192000 w 12192000"/>
              <a:gd name="connsiteY9" fmla="*/ 1851213 h 2347414"/>
              <a:gd name="connsiteX10" fmla="*/ 12192000 w 12192000"/>
              <a:gd name="connsiteY10" fmla="*/ 1907356 h 2347414"/>
              <a:gd name="connsiteX11" fmla="*/ 12035532 w 12192000"/>
              <a:gd name="connsiteY11" fmla="*/ 1927033 h 2347414"/>
              <a:gd name="connsiteX12" fmla="*/ 11576932 w 12192000"/>
              <a:gd name="connsiteY12" fmla="*/ 1976291 h 2347414"/>
              <a:gd name="connsiteX13" fmla="*/ 10627316 w 12192000"/>
              <a:gd name="connsiteY13" fmla="*/ 2061470 h 2347414"/>
              <a:gd name="connsiteX14" fmla="*/ 9804196 w 12192000"/>
              <a:gd name="connsiteY14" fmla="*/ 2123478 h 2347414"/>
              <a:gd name="connsiteX15" fmla="*/ 9243851 w 12192000"/>
              <a:gd name="connsiteY15" fmla="*/ 2180008 h 2347414"/>
              <a:gd name="connsiteX16" fmla="*/ 8731259 w 12192000"/>
              <a:gd name="connsiteY16" fmla="*/ 2225081 h 2347414"/>
              <a:gd name="connsiteX17" fmla="*/ 8065752 w 12192000"/>
              <a:gd name="connsiteY17" fmla="*/ 2271681 h 2347414"/>
              <a:gd name="connsiteX18" fmla="*/ 7658065 w 12192000"/>
              <a:gd name="connsiteY18" fmla="*/ 2292562 h 2347414"/>
              <a:gd name="connsiteX19" fmla="*/ 6531024 w 12192000"/>
              <a:gd name="connsiteY19" fmla="*/ 2324138 h 2347414"/>
              <a:gd name="connsiteX20" fmla="*/ 6178331 w 12192000"/>
              <a:gd name="connsiteY20" fmla="*/ 2345655 h 2347414"/>
              <a:gd name="connsiteX21" fmla="*/ 5977282 w 12192000"/>
              <a:gd name="connsiteY21" fmla="*/ 2344127 h 2347414"/>
              <a:gd name="connsiteX22" fmla="*/ 5367658 w 12192000"/>
              <a:gd name="connsiteY22" fmla="*/ 2329230 h 2347414"/>
              <a:gd name="connsiteX23" fmla="*/ 4387306 w 12192000"/>
              <a:gd name="connsiteY23" fmla="*/ 2288614 h 2347414"/>
              <a:gd name="connsiteX24" fmla="*/ 4180287 w 12192000"/>
              <a:gd name="connsiteY24" fmla="*/ 2280211 h 2347414"/>
              <a:gd name="connsiteX25" fmla="*/ 3842199 w 12192000"/>
              <a:gd name="connsiteY25" fmla="*/ 2257039 h 2347414"/>
              <a:gd name="connsiteX26" fmla="*/ 3730309 w 12192000"/>
              <a:gd name="connsiteY26" fmla="*/ 2251182 h 2347414"/>
              <a:gd name="connsiteX27" fmla="*/ 3425496 w 12192000"/>
              <a:gd name="connsiteY27" fmla="*/ 2231320 h 2347414"/>
              <a:gd name="connsiteX28" fmla="*/ 3076106 w 12192000"/>
              <a:gd name="connsiteY28" fmla="*/ 2201781 h 2347414"/>
              <a:gd name="connsiteX29" fmla="*/ 2819682 w 12192000"/>
              <a:gd name="connsiteY29" fmla="*/ 2182427 h 2347414"/>
              <a:gd name="connsiteX30" fmla="*/ 2525539 w 12192000"/>
              <a:gd name="connsiteY30" fmla="*/ 2152888 h 2347414"/>
              <a:gd name="connsiteX31" fmla="*/ 2311915 w 12192000"/>
              <a:gd name="connsiteY31" fmla="*/ 2133536 h 2347414"/>
              <a:gd name="connsiteX32" fmla="*/ 2054223 w 12192000"/>
              <a:gd name="connsiteY32" fmla="*/ 2104760 h 2347414"/>
              <a:gd name="connsiteX33" fmla="*/ 1865367 w 12192000"/>
              <a:gd name="connsiteY33" fmla="*/ 2084770 h 2347414"/>
              <a:gd name="connsiteX34" fmla="*/ 1629263 w 12192000"/>
              <a:gd name="connsiteY34" fmla="*/ 2055996 h 2347414"/>
              <a:gd name="connsiteX35" fmla="*/ 1458823 w 12192000"/>
              <a:gd name="connsiteY35" fmla="*/ 2035751 h 2347414"/>
              <a:gd name="connsiteX36" fmla="*/ 1241390 w 12192000"/>
              <a:gd name="connsiteY36" fmla="*/ 2007103 h 2347414"/>
              <a:gd name="connsiteX37" fmla="*/ 1047453 w 12192000"/>
              <a:gd name="connsiteY37" fmla="*/ 1980748 h 2347414"/>
              <a:gd name="connsiteX38" fmla="*/ 814907 w 12192000"/>
              <a:gd name="connsiteY38" fmla="*/ 1949045 h 2347414"/>
              <a:gd name="connsiteX39" fmla="*/ 592649 w 12192000"/>
              <a:gd name="connsiteY39" fmla="*/ 1913776 h 2347414"/>
              <a:gd name="connsiteX40" fmla="*/ 343591 w 12192000"/>
              <a:gd name="connsiteY40" fmla="*/ 1872650 h 2347414"/>
              <a:gd name="connsiteX41" fmla="*/ 35731 w 12192000"/>
              <a:gd name="connsiteY41" fmla="*/ 1821722 h 2347414"/>
              <a:gd name="connsiteX42" fmla="*/ 0 w 12192000"/>
              <a:gd name="connsiteY42" fmla="*/ 1814848 h 2347414"/>
              <a:gd name="connsiteX43" fmla="*/ 0 w 12192000"/>
              <a:gd name="connsiteY43" fmla="*/ 1758489 h 2347414"/>
              <a:gd name="connsiteX44" fmla="*/ 274248 w 12192000"/>
              <a:gd name="connsiteY44" fmla="*/ 1808735 h 2347414"/>
              <a:gd name="connsiteX45" fmla="*/ 498157 w 12192000"/>
              <a:gd name="connsiteY45" fmla="*/ 1846167 h 2347414"/>
              <a:gd name="connsiteX46" fmla="*/ 722828 w 12192000"/>
              <a:gd name="connsiteY46" fmla="*/ 1878635 h 2347414"/>
              <a:gd name="connsiteX47" fmla="*/ 949913 w 12192000"/>
              <a:gd name="connsiteY47" fmla="*/ 1912375 h 2347414"/>
              <a:gd name="connsiteX48" fmla="*/ 1195414 w 12192000"/>
              <a:gd name="connsiteY48" fmla="*/ 1947516 h 2347414"/>
              <a:gd name="connsiteX49" fmla="*/ 1342867 w 12192000"/>
              <a:gd name="connsiteY49" fmla="*/ 1968397 h 2347414"/>
              <a:gd name="connsiteX50" fmla="*/ 1518007 w 12192000"/>
              <a:gd name="connsiteY50" fmla="*/ 1988006 h 2347414"/>
              <a:gd name="connsiteX51" fmla="*/ 1701403 w 12192000"/>
              <a:gd name="connsiteY51" fmla="*/ 2010669 h 2347414"/>
              <a:gd name="connsiteX52" fmla="*/ 1879210 w 12192000"/>
              <a:gd name="connsiteY52" fmla="*/ 2031167 h 2347414"/>
              <a:gd name="connsiteX53" fmla="*/ 2068702 w 12192000"/>
              <a:gd name="connsiteY53" fmla="*/ 2052940 h 2347414"/>
              <a:gd name="connsiteX54" fmla="*/ 2212090 w 12192000"/>
              <a:gd name="connsiteY54" fmla="*/ 2067583 h 2347414"/>
              <a:gd name="connsiteX55" fmla="*/ 2416949 w 12192000"/>
              <a:gd name="connsiteY55" fmla="*/ 2089609 h 2347414"/>
              <a:gd name="connsiteX56" fmla="*/ 2582055 w 12192000"/>
              <a:gd name="connsiteY56" fmla="*/ 2105397 h 2347414"/>
              <a:gd name="connsiteX57" fmla="*/ 2802282 w 12192000"/>
              <a:gd name="connsiteY57" fmla="*/ 2126405 h 2347414"/>
              <a:gd name="connsiteX58" fmla="*/ 2984916 w 12192000"/>
              <a:gd name="connsiteY58" fmla="*/ 2141684 h 2347414"/>
              <a:gd name="connsiteX59" fmla="*/ 3241847 w 12192000"/>
              <a:gd name="connsiteY59" fmla="*/ 2164094 h 2347414"/>
              <a:gd name="connsiteX60" fmla="*/ 3439848 w 12192000"/>
              <a:gd name="connsiteY60" fmla="*/ 2176826 h 2347414"/>
              <a:gd name="connsiteX61" fmla="*/ 3658678 w 12192000"/>
              <a:gd name="connsiteY61" fmla="*/ 2194523 h 2347414"/>
              <a:gd name="connsiteX62" fmla="*/ 3881317 w 12192000"/>
              <a:gd name="connsiteY62" fmla="*/ 2206491 h 2347414"/>
              <a:gd name="connsiteX63" fmla="*/ 4148916 w 12192000"/>
              <a:gd name="connsiteY63" fmla="*/ 2225081 h 2347414"/>
              <a:gd name="connsiteX64" fmla="*/ 4468337 w 12192000"/>
              <a:gd name="connsiteY64" fmla="*/ 2237813 h 2347414"/>
              <a:gd name="connsiteX65" fmla="*/ 4605375 w 12192000"/>
              <a:gd name="connsiteY65" fmla="*/ 2240232 h 2347414"/>
              <a:gd name="connsiteX66" fmla="*/ 4527647 w 12192000"/>
              <a:gd name="connsiteY66" fmla="*/ 2236412 h 2347414"/>
              <a:gd name="connsiteX67" fmla="*/ 4175589 w 12192000"/>
              <a:gd name="connsiteY67" fmla="*/ 2212985 h 2347414"/>
              <a:gd name="connsiteX68" fmla="*/ 3988255 w 12192000"/>
              <a:gd name="connsiteY68" fmla="*/ 2200253 h 2347414"/>
              <a:gd name="connsiteX69" fmla="*/ 3686492 w 12192000"/>
              <a:gd name="connsiteY69" fmla="*/ 2176062 h 2347414"/>
              <a:gd name="connsiteX70" fmla="*/ 3517320 w 12192000"/>
              <a:gd name="connsiteY70" fmla="*/ 2163330 h 2347414"/>
              <a:gd name="connsiteX71" fmla="*/ 3258357 w 12192000"/>
              <a:gd name="connsiteY71" fmla="*/ 2139519 h 2347414"/>
              <a:gd name="connsiteX72" fmla="*/ 3101506 w 12192000"/>
              <a:gd name="connsiteY72" fmla="*/ 2126787 h 2347414"/>
              <a:gd name="connsiteX73" fmla="*/ 2809395 w 12192000"/>
              <a:gd name="connsiteY73" fmla="*/ 2097502 h 2347414"/>
              <a:gd name="connsiteX74" fmla="*/ 2598566 w 12192000"/>
              <a:gd name="connsiteY74" fmla="*/ 2078532 h 2347414"/>
              <a:gd name="connsiteX75" fmla="*/ 2337444 w 12192000"/>
              <a:gd name="connsiteY75" fmla="*/ 2048611 h 2347414"/>
              <a:gd name="connsiteX76" fmla="*/ 2091054 w 12192000"/>
              <a:gd name="connsiteY76" fmla="*/ 2023146 h 2347414"/>
              <a:gd name="connsiteX77" fmla="*/ 1755761 w 12192000"/>
              <a:gd name="connsiteY77" fmla="*/ 1981384 h 2347414"/>
              <a:gd name="connsiteX78" fmla="*/ 1441169 w 12192000"/>
              <a:gd name="connsiteY78" fmla="*/ 1943824 h 2347414"/>
              <a:gd name="connsiteX79" fmla="*/ 1017607 w 12192000"/>
              <a:gd name="connsiteY79" fmla="*/ 1883345 h 2347414"/>
              <a:gd name="connsiteX80" fmla="*/ 594427 w 12192000"/>
              <a:gd name="connsiteY80" fmla="*/ 1821849 h 2347414"/>
              <a:gd name="connsiteX81" fmla="*/ 200711 w 12192000"/>
              <a:gd name="connsiteY81" fmla="*/ 1755132 h 2347414"/>
              <a:gd name="connsiteX82" fmla="*/ 0 w 12192000"/>
              <a:gd name="connsiteY82" fmla="*/ 1718743 h 23474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</a:cxnLst>
            <a:rect l="l" t="t" r="r" b="b"/>
            <a:pathLst>
              <a:path w="12192000" h="2347414">
                <a:moveTo>
                  <a:pt x="0" y="0"/>
                </a:moveTo>
                <a:lnTo>
                  <a:pt x="12192000" y="0"/>
                </a:lnTo>
                <a:lnTo>
                  <a:pt x="12192000" y="1736458"/>
                </a:lnTo>
                <a:lnTo>
                  <a:pt x="11967601" y="1784034"/>
                </a:lnTo>
                <a:cubicBezTo>
                  <a:pt x="11589888" y="1859409"/>
                  <a:pt x="11209762" y="1923961"/>
                  <a:pt x="10829000" y="1983294"/>
                </a:cubicBezTo>
                <a:lnTo>
                  <a:pt x="10743779" y="1996027"/>
                </a:lnTo>
                <a:cubicBezTo>
                  <a:pt x="10772495" y="1996778"/>
                  <a:pt x="10801211" y="1993989"/>
                  <a:pt x="10829254" y="1987751"/>
                </a:cubicBezTo>
                <a:cubicBezTo>
                  <a:pt x="10835198" y="1988337"/>
                  <a:pt x="10841180" y="1988553"/>
                  <a:pt x="10847162" y="1988388"/>
                </a:cubicBezTo>
                <a:cubicBezTo>
                  <a:pt x="11090123" y="1968907"/>
                  <a:pt x="11332703" y="1945734"/>
                  <a:pt x="11575155" y="1921415"/>
                </a:cubicBezTo>
                <a:lnTo>
                  <a:pt x="12192000" y="1851213"/>
                </a:lnTo>
                <a:lnTo>
                  <a:pt x="12192000" y="1907356"/>
                </a:lnTo>
                <a:lnTo>
                  <a:pt x="12035532" y="1927033"/>
                </a:lnTo>
                <a:cubicBezTo>
                  <a:pt x="11882793" y="1944747"/>
                  <a:pt x="11729910" y="1961077"/>
                  <a:pt x="11576932" y="1976291"/>
                </a:cubicBezTo>
                <a:cubicBezTo>
                  <a:pt x="11260690" y="2008122"/>
                  <a:pt x="10944193" y="2037279"/>
                  <a:pt x="10627316" y="2061470"/>
                </a:cubicBezTo>
                <a:cubicBezTo>
                  <a:pt x="10352985" y="2082351"/>
                  <a:pt x="10078401" y="2100431"/>
                  <a:pt x="9804196" y="2123478"/>
                </a:cubicBezTo>
                <a:cubicBezTo>
                  <a:pt x="9617118" y="2139137"/>
                  <a:pt x="9430675" y="2161674"/>
                  <a:pt x="9243851" y="2180008"/>
                </a:cubicBezTo>
                <a:cubicBezTo>
                  <a:pt x="9073157" y="2196433"/>
                  <a:pt x="8902207" y="2211966"/>
                  <a:pt x="8731259" y="2225081"/>
                </a:cubicBezTo>
                <a:cubicBezTo>
                  <a:pt x="8509507" y="2242054"/>
                  <a:pt x="8287667" y="2257586"/>
                  <a:pt x="8065752" y="2271681"/>
                </a:cubicBezTo>
                <a:cubicBezTo>
                  <a:pt x="7929984" y="2280466"/>
                  <a:pt x="7793961" y="2285814"/>
                  <a:pt x="7658065" y="2292562"/>
                </a:cubicBezTo>
                <a:cubicBezTo>
                  <a:pt x="7282640" y="2311661"/>
                  <a:pt x="6906704" y="2314208"/>
                  <a:pt x="6531024" y="2324138"/>
                </a:cubicBezTo>
                <a:cubicBezTo>
                  <a:pt x="6413417" y="2327322"/>
                  <a:pt x="6295937" y="2338399"/>
                  <a:pt x="6178331" y="2345655"/>
                </a:cubicBezTo>
                <a:cubicBezTo>
                  <a:pt x="6111271" y="2349730"/>
                  <a:pt x="6044342" y="2345655"/>
                  <a:pt x="5977282" y="2344127"/>
                </a:cubicBezTo>
                <a:cubicBezTo>
                  <a:pt x="5774073" y="2338908"/>
                  <a:pt x="5570866" y="2334960"/>
                  <a:pt x="5367658" y="2329230"/>
                </a:cubicBezTo>
                <a:cubicBezTo>
                  <a:pt x="5040746" y="2319809"/>
                  <a:pt x="4713963" y="2306274"/>
                  <a:pt x="4387306" y="2288614"/>
                </a:cubicBezTo>
                <a:cubicBezTo>
                  <a:pt x="4318342" y="2284796"/>
                  <a:pt x="4249253" y="2284286"/>
                  <a:pt x="4180287" y="2280211"/>
                </a:cubicBezTo>
                <a:cubicBezTo>
                  <a:pt x="4067634" y="2273463"/>
                  <a:pt x="3954980" y="2265060"/>
                  <a:pt x="3842199" y="2257039"/>
                </a:cubicBezTo>
                <a:cubicBezTo>
                  <a:pt x="3804988" y="2254492"/>
                  <a:pt x="3767648" y="2254620"/>
                  <a:pt x="3730309" y="2251182"/>
                </a:cubicBezTo>
                <a:cubicBezTo>
                  <a:pt x="3628704" y="2242142"/>
                  <a:pt x="3527101" y="2238449"/>
                  <a:pt x="3425496" y="2231320"/>
                </a:cubicBezTo>
                <a:cubicBezTo>
                  <a:pt x="3308906" y="2222534"/>
                  <a:pt x="3192569" y="2211330"/>
                  <a:pt x="3076106" y="2201781"/>
                </a:cubicBezTo>
                <a:cubicBezTo>
                  <a:pt x="2990757" y="2194905"/>
                  <a:pt x="2905157" y="2190067"/>
                  <a:pt x="2819682" y="2182427"/>
                </a:cubicBezTo>
                <a:cubicBezTo>
                  <a:pt x="2721507" y="2173515"/>
                  <a:pt x="2623586" y="2162311"/>
                  <a:pt x="2525539" y="2152888"/>
                </a:cubicBezTo>
                <a:cubicBezTo>
                  <a:pt x="2454289" y="2145886"/>
                  <a:pt x="2383038" y="2140920"/>
                  <a:pt x="2311915" y="2133536"/>
                </a:cubicBezTo>
                <a:cubicBezTo>
                  <a:pt x="2225933" y="2124749"/>
                  <a:pt x="2140204" y="2114182"/>
                  <a:pt x="2054223" y="2104760"/>
                </a:cubicBezTo>
                <a:cubicBezTo>
                  <a:pt x="1990719" y="2097758"/>
                  <a:pt x="1928233" y="2092028"/>
                  <a:pt x="1865367" y="2084770"/>
                </a:cubicBezTo>
                <a:cubicBezTo>
                  <a:pt x="1786622" y="2075603"/>
                  <a:pt x="1708006" y="2065545"/>
                  <a:pt x="1629263" y="2055996"/>
                </a:cubicBezTo>
                <a:cubicBezTo>
                  <a:pt x="1572492" y="2049120"/>
                  <a:pt x="1515595" y="2043264"/>
                  <a:pt x="1458823" y="2035751"/>
                </a:cubicBezTo>
                <a:cubicBezTo>
                  <a:pt x="1386303" y="2026585"/>
                  <a:pt x="1313784" y="2016780"/>
                  <a:pt x="1241390" y="2007103"/>
                </a:cubicBezTo>
                <a:lnTo>
                  <a:pt x="1047453" y="1980748"/>
                </a:lnTo>
                <a:cubicBezTo>
                  <a:pt x="969980" y="1970180"/>
                  <a:pt x="892254" y="1960377"/>
                  <a:pt x="814907" y="1949045"/>
                </a:cubicBezTo>
                <a:cubicBezTo>
                  <a:pt x="740609" y="1938094"/>
                  <a:pt x="666692" y="1925744"/>
                  <a:pt x="592649" y="1913776"/>
                </a:cubicBezTo>
                <a:cubicBezTo>
                  <a:pt x="509587" y="1900280"/>
                  <a:pt x="426653" y="1886274"/>
                  <a:pt x="343591" y="1872650"/>
                </a:cubicBezTo>
                <a:cubicBezTo>
                  <a:pt x="240972" y="1855716"/>
                  <a:pt x="138225" y="1839673"/>
                  <a:pt x="35731" y="1821722"/>
                </a:cubicBezTo>
                <a:lnTo>
                  <a:pt x="0" y="1814848"/>
                </a:lnTo>
                <a:lnTo>
                  <a:pt x="0" y="1758489"/>
                </a:lnTo>
                <a:lnTo>
                  <a:pt x="274248" y="1808735"/>
                </a:lnTo>
                <a:cubicBezTo>
                  <a:pt x="348926" y="1821467"/>
                  <a:pt x="423604" y="1832798"/>
                  <a:pt x="498157" y="1846167"/>
                </a:cubicBezTo>
                <a:cubicBezTo>
                  <a:pt x="572708" y="1859536"/>
                  <a:pt x="647896" y="1867813"/>
                  <a:pt x="722828" y="1878635"/>
                </a:cubicBezTo>
                <a:cubicBezTo>
                  <a:pt x="797762" y="1889457"/>
                  <a:pt x="874219" y="1901426"/>
                  <a:pt x="949913" y="1912375"/>
                </a:cubicBezTo>
                <a:cubicBezTo>
                  <a:pt x="1031704" y="1924343"/>
                  <a:pt x="1113496" y="1935802"/>
                  <a:pt x="1195414" y="1947516"/>
                </a:cubicBezTo>
                <a:cubicBezTo>
                  <a:pt x="1244566" y="1954519"/>
                  <a:pt x="1293589" y="1962285"/>
                  <a:pt x="1342867" y="1968397"/>
                </a:cubicBezTo>
                <a:cubicBezTo>
                  <a:pt x="1401162" y="1975656"/>
                  <a:pt x="1459712" y="1981130"/>
                  <a:pt x="1518007" y="1988006"/>
                </a:cubicBezTo>
                <a:cubicBezTo>
                  <a:pt x="1579224" y="1995263"/>
                  <a:pt x="1640186" y="2003411"/>
                  <a:pt x="1701403" y="2010669"/>
                </a:cubicBezTo>
                <a:cubicBezTo>
                  <a:pt x="1762618" y="2017926"/>
                  <a:pt x="1820279" y="2024292"/>
                  <a:pt x="1879210" y="2031167"/>
                </a:cubicBezTo>
                <a:cubicBezTo>
                  <a:pt x="1942712" y="2038425"/>
                  <a:pt x="2006214" y="2046064"/>
                  <a:pt x="2068702" y="2052940"/>
                </a:cubicBezTo>
                <a:cubicBezTo>
                  <a:pt x="2116455" y="2058160"/>
                  <a:pt x="2164335" y="2062362"/>
                  <a:pt x="2212090" y="2067583"/>
                </a:cubicBezTo>
                <a:cubicBezTo>
                  <a:pt x="2280419" y="2074967"/>
                  <a:pt x="2348493" y="2085152"/>
                  <a:pt x="2416949" y="2089609"/>
                </a:cubicBezTo>
                <a:cubicBezTo>
                  <a:pt x="2472070" y="2093302"/>
                  <a:pt x="2526936" y="2099540"/>
                  <a:pt x="2582055" y="2105397"/>
                </a:cubicBezTo>
                <a:cubicBezTo>
                  <a:pt x="2655337" y="2113291"/>
                  <a:pt x="2729001" y="2119785"/>
                  <a:pt x="2802282" y="2126405"/>
                </a:cubicBezTo>
                <a:cubicBezTo>
                  <a:pt x="2862991" y="2131753"/>
                  <a:pt x="2924207" y="2136337"/>
                  <a:pt x="2984916" y="2141684"/>
                </a:cubicBezTo>
                <a:cubicBezTo>
                  <a:pt x="3070516" y="2149324"/>
                  <a:pt x="3156373" y="2152888"/>
                  <a:pt x="3241847" y="2164094"/>
                </a:cubicBezTo>
                <a:cubicBezTo>
                  <a:pt x="3307255" y="2172624"/>
                  <a:pt x="3374060" y="2169822"/>
                  <a:pt x="3439848" y="2176826"/>
                </a:cubicBezTo>
                <a:cubicBezTo>
                  <a:pt x="3512622" y="2184592"/>
                  <a:pt x="3585777" y="2186247"/>
                  <a:pt x="3658678" y="2194523"/>
                </a:cubicBezTo>
                <a:cubicBezTo>
                  <a:pt x="3731578" y="2202800"/>
                  <a:pt x="3807019" y="2201781"/>
                  <a:pt x="3881317" y="2206491"/>
                </a:cubicBezTo>
                <a:cubicBezTo>
                  <a:pt x="3970222" y="2212094"/>
                  <a:pt x="4059124" y="2223552"/>
                  <a:pt x="4148916" y="2225081"/>
                </a:cubicBezTo>
                <a:cubicBezTo>
                  <a:pt x="4255600" y="2226736"/>
                  <a:pt x="4361779" y="2236539"/>
                  <a:pt x="4468337" y="2237813"/>
                </a:cubicBezTo>
                <a:cubicBezTo>
                  <a:pt x="4511390" y="2238577"/>
                  <a:pt x="4554190" y="2246852"/>
                  <a:pt x="4605375" y="2240232"/>
                </a:cubicBezTo>
                <a:cubicBezTo>
                  <a:pt x="4574131" y="2238704"/>
                  <a:pt x="4550762" y="2237940"/>
                  <a:pt x="4527647" y="2236412"/>
                </a:cubicBezTo>
                <a:cubicBezTo>
                  <a:pt x="4410293" y="2228773"/>
                  <a:pt x="4292942" y="2220751"/>
                  <a:pt x="4175589" y="2212985"/>
                </a:cubicBezTo>
                <a:cubicBezTo>
                  <a:pt x="4113101" y="2208783"/>
                  <a:pt x="4050615" y="2205219"/>
                  <a:pt x="3988255" y="2200253"/>
                </a:cubicBezTo>
                <a:cubicBezTo>
                  <a:pt x="3887668" y="2192487"/>
                  <a:pt x="3787079" y="2184082"/>
                  <a:pt x="3686492" y="2176062"/>
                </a:cubicBezTo>
                <a:cubicBezTo>
                  <a:pt x="3630102" y="2171605"/>
                  <a:pt x="3573711" y="2168040"/>
                  <a:pt x="3517320" y="2163330"/>
                </a:cubicBezTo>
                <a:cubicBezTo>
                  <a:pt x="3430958" y="2155689"/>
                  <a:pt x="3344721" y="2147159"/>
                  <a:pt x="3258357" y="2139519"/>
                </a:cubicBezTo>
                <a:cubicBezTo>
                  <a:pt x="3206031" y="2134809"/>
                  <a:pt x="3153705" y="2131371"/>
                  <a:pt x="3101506" y="2126787"/>
                </a:cubicBezTo>
                <a:cubicBezTo>
                  <a:pt x="3004220" y="2117365"/>
                  <a:pt x="2907061" y="2106798"/>
                  <a:pt x="2809395" y="2097502"/>
                </a:cubicBezTo>
                <a:cubicBezTo>
                  <a:pt x="2739161" y="2090628"/>
                  <a:pt x="2668673" y="2085916"/>
                  <a:pt x="2598566" y="2078532"/>
                </a:cubicBezTo>
                <a:cubicBezTo>
                  <a:pt x="2511441" y="2069365"/>
                  <a:pt x="2424569" y="2058160"/>
                  <a:pt x="2337444" y="2048611"/>
                </a:cubicBezTo>
                <a:cubicBezTo>
                  <a:pt x="2255399" y="2039699"/>
                  <a:pt x="2173099" y="2032950"/>
                  <a:pt x="2091054" y="2023146"/>
                </a:cubicBezTo>
                <a:cubicBezTo>
                  <a:pt x="1979162" y="2010414"/>
                  <a:pt x="1867524" y="1995008"/>
                  <a:pt x="1755761" y="1981384"/>
                </a:cubicBezTo>
                <a:cubicBezTo>
                  <a:pt x="1650982" y="1968652"/>
                  <a:pt x="1545821" y="1957830"/>
                  <a:pt x="1441169" y="1943824"/>
                </a:cubicBezTo>
                <a:cubicBezTo>
                  <a:pt x="1299813" y="1924980"/>
                  <a:pt x="1158837" y="1903718"/>
                  <a:pt x="1017607" y="1883345"/>
                </a:cubicBezTo>
                <a:cubicBezTo>
                  <a:pt x="876378" y="1862974"/>
                  <a:pt x="735402" y="1844003"/>
                  <a:pt x="594427" y="1821849"/>
                </a:cubicBezTo>
                <a:cubicBezTo>
                  <a:pt x="462850" y="1801222"/>
                  <a:pt x="331526" y="1778304"/>
                  <a:pt x="200711" y="1755132"/>
                </a:cubicBezTo>
                <a:lnTo>
                  <a:pt x="0" y="1718743"/>
                </a:lnTo>
                <a:close/>
              </a:path>
            </a:pathLst>
          </a:custGeom>
          <a:solidFill>
            <a:schemeClr val="accent2"/>
          </a:solidFill>
          <a:ln w="8199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DBD77F5-2153-AF4F-8C95-90CB37DEA5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01221"/>
            <a:ext cx="10515600" cy="1348065"/>
          </a:xfrm>
        </p:spPr>
        <p:txBody>
          <a:bodyPr>
            <a:normAutofit/>
          </a:bodyPr>
          <a:lstStyle/>
          <a:p>
            <a:r>
              <a:rPr lang="en-US" sz="4200" b="1">
                <a:solidFill>
                  <a:srgbClr val="FFFFFF"/>
                </a:solidFill>
              </a:rPr>
              <a:t>Care plan — communication strategies</a:t>
            </a:r>
            <a:br>
              <a:rPr lang="en-US" sz="4200">
                <a:solidFill>
                  <a:srgbClr val="FFFFFF"/>
                </a:solidFill>
              </a:rPr>
            </a:br>
            <a:endParaRPr lang="en-GB" sz="4200">
              <a:solidFill>
                <a:srgbClr val="FFFFFF"/>
              </a:solidFill>
            </a:endParaRPr>
          </a:p>
        </p:txBody>
      </p:sp>
      <p:sp>
        <p:nvSpPr>
          <p:cNvPr id="38" name="Content Placeholder 2">
            <a:extLst>
              <a:ext uri="{FF2B5EF4-FFF2-40B4-BE49-F238E27FC236}">
                <a16:creationId xmlns:a16="http://schemas.microsoft.com/office/drawing/2014/main" id="{807B43D6-6482-38D6-FAC7-6E5E11A050E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586789"/>
            <a:ext cx="10515600" cy="359017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1700" b="1">
                <a:latin typeface="Arial" panose="020B0604020202020204" pitchFamily="34" charset="0"/>
                <a:cs typeface="Arial" panose="020B0604020202020204" pitchFamily="34" charset="0"/>
              </a:rPr>
              <a:t>Care plan</a:t>
            </a:r>
          </a:p>
          <a:p>
            <a:pPr marL="0" indent="0">
              <a:buNone/>
            </a:pPr>
            <a:endParaRPr lang="en-US" sz="17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r>
              <a:rPr lang="en-US" sz="1700">
                <a:latin typeface="Arial" panose="020B0604020202020204" pitchFamily="34" charset="0"/>
                <a:cs typeface="Arial" panose="020B0604020202020204" pitchFamily="34" charset="0"/>
              </a:rPr>
              <a:t>Breaking bad news: use structured framework e.g. SPIKES protocol — Setting, Perception, Invitation, Knowledge, Empathy, Summary (NHS, 2023)</a:t>
            </a:r>
          </a:p>
          <a:p>
            <a:pPr lvl="0"/>
            <a:r>
              <a:rPr lang="en-US" sz="1700">
                <a:latin typeface="Arial" panose="020B0604020202020204" pitchFamily="34" charset="0"/>
                <a:cs typeface="Arial" panose="020B0604020202020204" pitchFamily="34" charset="0"/>
              </a:rPr>
              <a:t>Person-centred communication: shared decision-making regarding treatment choices (NMC Code, 2018)</a:t>
            </a:r>
          </a:p>
          <a:p>
            <a:pPr lvl="0"/>
            <a:r>
              <a:rPr lang="en-US" sz="1700">
                <a:latin typeface="Arial" panose="020B0604020202020204" pitchFamily="34" charset="0"/>
                <a:cs typeface="Arial" panose="020B0604020202020204" pitchFamily="34" charset="0"/>
              </a:rPr>
              <a:t>Written care plan in accessible format; patient copy provided at each stage (NHS Long Term Plan, 2019)</a:t>
            </a:r>
          </a:p>
          <a:p>
            <a:pPr lvl="0"/>
            <a:r>
              <a:rPr lang="en-US" sz="1700">
                <a:latin typeface="Arial" panose="020B0604020202020204" pitchFamily="34" charset="0"/>
                <a:cs typeface="Arial" panose="020B0604020202020204" pitchFamily="34" charset="0"/>
              </a:rPr>
              <a:t>Teach-back method to confirm understanding of medication regimen and side effects (NICE, 2023)</a:t>
            </a:r>
          </a:p>
          <a:p>
            <a:pPr lvl="0"/>
            <a:r>
              <a:rPr lang="en-US" sz="1700">
                <a:latin typeface="Arial" panose="020B0604020202020204" pitchFamily="34" charset="0"/>
                <a:cs typeface="Arial" panose="020B0604020202020204" pitchFamily="34" charset="0"/>
              </a:rPr>
              <a:t>Cultural sensitivity: acknowledge Sarah's cultural and family context when discussing treatment impact</a:t>
            </a:r>
          </a:p>
          <a:p>
            <a:pPr lvl="0"/>
            <a:r>
              <a:rPr lang="en-US" sz="1700">
                <a:latin typeface="Arial" panose="020B0604020202020204" pitchFamily="34" charset="0"/>
                <a:cs typeface="Arial" panose="020B0604020202020204" pitchFamily="34" charset="0"/>
              </a:rPr>
              <a:t>Involve partner/family with consent; signpost to carers' support services</a:t>
            </a:r>
          </a:p>
          <a:p>
            <a:endParaRPr lang="en-GB" sz="1700"/>
          </a:p>
        </p:txBody>
      </p:sp>
      <p:pic>
        <p:nvPicPr>
          <p:cNvPr id="3" name="Slide 11">
            <a:hlinkClick r:id="" action="ppaction://media"/>
            <a:extLst>
              <a:ext uri="{FF2B5EF4-FFF2-40B4-BE49-F238E27FC236}">
                <a16:creationId xmlns:a16="http://schemas.microsoft.com/office/drawing/2014/main" id="{6499FF25-0AAC-57C3-2938-E8821CDF061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6775974" y="5786437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96725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5648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F837543A-6020-4505-A233-C9DB4BF740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8629376-46ED-A4BB-0F1E-5DE2D62561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5558489" cy="1325563"/>
          </a:xfrm>
        </p:spPr>
        <p:txBody>
          <a:bodyPr>
            <a:normAutofit/>
          </a:bodyPr>
          <a:lstStyle/>
          <a:p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Care plan -  ethical considerations Ethics</a:t>
            </a:r>
            <a:br>
              <a:rPr lang="en-US" sz="2800"/>
            </a:br>
            <a:endParaRPr lang="en-GB" sz="2800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35B16301-FB18-48BA-A6DD-C37CAF6F9A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1FBCA8-8253-3DA5-EEBB-96B89B6689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5558489" cy="4351338"/>
          </a:xfrm>
        </p:spPr>
        <p:txBody>
          <a:bodyPr>
            <a:normAutofit/>
          </a:bodyPr>
          <a:lstStyle/>
          <a:p>
            <a:pPr lvl="0"/>
            <a:r>
              <a:rPr lang="en-US" sz="1500">
                <a:latin typeface="Arial" panose="020B0604020202020204" pitchFamily="34" charset="0"/>
                <a:cs typeface="Arial" panose="020B0604020202020204" pitchFamily="34" charset="0"/>
              </a:rPr>
              <a:t>Autonomy: Sarah has the right to refuse or accept any treatment — informed consent is ongoing (NMC, 2018)</a:t>
            </a:r>
          </a:p>
          <a:p>
            <a:pPr lvl="0"/>
            <a:r>
              <a:rPr lang="en-US" sz="1500">
                <a:latin typeface="Arial" panose="020B0604020202020204" pitchFamily="34" charset="0"/>
                <a:cs typeface="Arial" panose="020B0604020202020204" pitchFamily="34" charset="0"/>
              </a:rPr>
              <a:t>Beneficence/non-maleficence: balance chemotherapy benefits against toxicity, fertility impact, and quality of life</a:t>
            </a:r>
          </a:p>
          <a:p>
            <a:pPr lvl="0"/>
            <a:r>
              <a:rPr lang="en-US" sz="1500">
                <a:latin typeface="Arial" panose="020B0604020202020204" pitchFamily="34" charset="0"/>
                <a:cs typeface="Arial" panose="020B0604020202020204" pitchFamily="34" charset="0"/>
              </a:rPr>
              <a:t>Confidentiality: maintain strict data protection; family history discussions require consent (GDPR, 2018)</a:t>
            </a:r>
          </a:p>
          <a:p>
            <a:pPr lvl="0"/>
            <a:r>
              <a:rPr lang="en-US" sz="1500">
                <a:latin typeface="Arial" panose="020B0604020202020204" pitchFamily="34" charset="0"/>
                <a:cs typeface="Arial" panose="020B0604020202020204" pitchFamily="34" charset="0"/>
              </a:rPr>
              <a:t>Genetic testing: discuss BRCA1/2 testing implications — potential psychological impact on Sarah and family members</a:t>
            </a:r>
          </a:p>
          <a:p>
            <a:pPr lvl="0"/>
            <a:r>
              <a:rPr lang="en-US" sz="1500">
                <a:latin typeface="Arial" panose="020B0604020202020204" pitchFamily="34" charset="0"/>
                <a:cs typeface="Arial" panose="020B0604020202020204" pitchFamily="34" charset="0"/>
              </a:rPr>
              <a:t>Mental health: cancer diagnosis significantly increases risk of anxiety and depression (NICE CG90, 2022)</a:t>
            </a:r>
          </a:p>
          <a:p>
            <a:pPr lvl="0"/>
            <a:r>
              <a:rPr lang="en-US" sz="1500">
                <a:latin typeface="Arial" panose="020B0604020202020204" pitchFamily="34" charset="0"/>
                <a:cs typeface="Arial" panose="020B0604020202020204" pitchFamily="34" charset="0"/>
              </a:rPr>
              <a:t>Equity: ensure culturally sensitive care; address potential barriers to engagement for Black women (NHS England, 2023)</a:t>
            </a:r>
          </a:p>
          <a:p>
            <a:endParaRPr lang="en-GB" sz="1500"/>
          </a:p>
        </p:txBody>
      </p:sp>
      <p:sp>
        <p:nvSpPr>
          <p:cNvPr id="22" name="Oval 21">
            <a:extLst>
              <a:ext uri="{FF2B5EF4-FFF2-40B4-BE49-F238E27FC236}">
                <a16:creationId xmlns:a16="http://schemas.microsoft.com/office/drawing/2014/main" id="{C3C0D90E-074A-4F52-9B11-B52BEF4BCB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2624479"/>
            <a:ext cx="812427" cy="812427"/>
          </a:xfrm>
          <a:prstGeom prst="ellipse">
            <a:avLst/>
          </a:prstGeom>
          <a:noFill/>
          <a:ln w="12700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4" name="Block Arc 23">
            <a:extLst>
              <a:ext uri="{FF2B5EF4-FFF2-40B4-BE49-F238E27FC236}">
                <a16:creationId xmlns:a16="http://schemas.microsoft.com/office/drawing/2014/main" id="{CABBD4C1-E6F8-46F6-8152-A8A97490BF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912417" y="1218531"/>
            <a:ext cx="2387600" cy="2387600"/>
          </a:xfrm>
          <a:prstGeom prst="blockArc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83BA5EF5-1FE9-4BF9-83BB-269BCDDF61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0"/>
            <a:ext cx="2315251" cy="1550992"/>
          </a:xfrm>
          <a:custGeom>
            <a:avLst/>
            <a:gdLst>
              <a:gd name="connsiteX0" fmla="*/ 0 w 2315251"/>
              <a:gd name="connsiteY0" fmla="*/ 0 h 1550992"/>
              <a:gd name="connsiteX1" fmla="*/ 138700 w 2315251"/>
              <a:gd name="connsiteY1" fmla="*/ 0 h 1550992"/>
              <a:gd name="connsiteX2" fmla="*/ 138700 w 2315251"/>
              <a:gd name="connsiteY2" fmla="*/ 1361400 h 1550992"/>
              <a:gd name="connsiteX3" fmla="*/ 2107387 w 2315251"/>
              <a:gd name="connsiteY3" fmla="*/ 222673 h 1550992"/>
              <a:gd name="connsiteX4" fmla="*/ 1722420 w 2315251"/>
              <a:gd name="connsiteY4" fmla="*/ 0 h 1550992"/>
              <a:gd name="connsiteX5" fmla="*/ 1999436 w 2315251"/>
              <a:gd name="connsiteY5" fmla="*/ 0 h 1550992"/>
              <a:gd name="connsiteX6" fmla="*/ 2280549 w 2315251"/>
              <a:gd name="connsiteY6" fmla="*/ 162605 h 1550992"/>
              <a:gd name="connsiteX7" fmla="*/ 2305953 w 2315251"/>
              <a:gd name="connsiteY7" fmla="*/ 257336 h 1550992"/>
              <a:gd name="connsiteX8" fmla="*/ 2280549 w 2315251"/>
              <a:gd name="connsiteY8" fmla="*/ 282740 h 1550992"/>
              <a:gd name="connsiteX9" fmla="*/ 104026 w 2315251"/>
              <a:gd name="connsiteY9" fmla="*/ 1541710 h 1550992"/>
              <a:gd name="connsiteX10" fmla="*/ 69351 w 2315251"/>
              <a:gd name="connsiteY10" fmla="*/ 1550992 h 1550992"/>
              <a:gd name="connsiteX11" fmla="*/ 0 w 2315251"/>
              <a:gd name="connsiteY11" fmla="*/ 1481643 h 15509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315251" h="1550992">
                <a:moveTo>
                  <a:pt x="0" y="0"/>
                </a:moveTo>
                <a:lnTo>
                  <a:pt x="138700" y="0"/>
                </a:lnTo>
                <a:lnTo>
                  <a:pt x="138700" y="1361400"/>
                </a:lnTo>
                <a:lnTo>
                  <a:pt x="2107387" y="222673"/>
                </a:lnTo>
                <a:lnTo>
                  <a:pt x="1722420" y="0"/>
                </a:lnTo>
                <a:lnTo>
                  <a:pt x="1999436" y="0"/>
                </a:lnTo>
                <a:lnTo>
                  <a:pt x="2280549" y="162605"/>
                </a:lnTo>
                <a:cubicBezTo>
                  <a:pt x="2313720" y="181745"/>
                  <a:pt x="2325104" y="224155"/>
                  <a:pt x="2305953" y="257336"/>
                </a:cubicBezTo>
                <a:cubicBezTo>
                  <a:pt x="2299872" y="267889"/>
                  <a:pt x="2291101" y="276648"/>
                  <a:pt x="2280549" y="282740"/>
                </a:cubicBezTo>
                <a:lnTo>
                  <a:pt x="104026" y="1541710"/>
                </a:lnTo>
                <a:cubicBezTo>
                  <a:pt x="93484" y="1547802"/>
                  <a:pt x="81523" y="1551003"/>
                  <a:pt x="69351" y="1550992"/>
                </a:cubicBezTo>
                <a:cubicBezTo>
                  <a:pt x="31049" y="1550992"/>
                  <a:pt x="0" y="1519944"/>
                  <a:pt x="0" y="1481643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4B3BCACB-5880-460B-9606-8C433A9AF9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724638" y="1331572"/>
            <a:ext cx="0" cy="1597708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88853921-7BC9-4BDE-ACAB-133C683C82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05550" y="4112081"/>
            <a:ext cx="1186451" cy="1771650"/>
          </a:xfrm>
          <a:custGeom>
            <a:avLst/>
            <a:gdLst>
              <a:gd name="connsiteX0" fmla="*/ 61913 w 1186451"/>
              <a:gd name="connsiteY0" fmla="*/ 0 h 1771650"/>
              <a:gd name="connsiteX1" fmla="*/ 1186451 w 1186451"/>
              <a:gd name="connsiteY1" fmla="*/ 0 h 1771650"/>
              <a:gd name="connsiteX2" fmla="*/ 1186451 w 1186451"/>
              <a:gd name="connsiteY2" fmla="*/ 123825 h 1771650"/>
              <a:gd name="connsiteX3" fmla="*/ 123825 w 1186451"/>
              <a:gd name="connsiteY3" fmla="*/ 123825 h 1771650"/>
              <a:gd name="connsiteX4" fmla="*/ 123825 w 1186451"/>
              <a:gd name="connsiteY4" fmla="*/ 1647825 h 1771650"/>
              <a:gd name="connsiteX5" fmla="*/ 1186451 w 1186451"/>
              <a:gd name="connsiteY5" fmla="*/ 1647825 h 1771650"/>
              <a:gd name="connsiteX6" fmla="*/ 1186451 w 1186451"/>
              <a:gd name="connsiteY6" fmla="*/ 1771650 h 1771650"/>
              <a:gd name="connsiteX7" fmla="*/ 61913 w 1186451"/>
              <a:gd name="connsiteY7" fmla="*/ 1771650 h 1771650"/>
              <a:gd name="connsiteX8" fmla="*/ 0 w 1186451"/>
              <a:gd name="connsiteY8" fmla="*/ 1709738 h 1771650"/>
              <a:gd name="connsiteX9" fmla="*/ 0 w 1186451"/>
              <a:gd name="connsiteY9" fmla="*/ 61913 h 1771650"/>
              <a:gd name="connsiteX10" fmla="*/ 61913 w 1186451"/>
              <a:gd name="connsiteY10" fmla="*/ 0 h 1771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186451" h="1771650">
                <a:moveTo>
                  <a:pt x="61913" y="0"/>
                </a:moveTo>
                <a:lnTo>
                  <a:pt x="1186451" y="0"/>
                </a:lnTo>
                <a:lnTo>
                  <a:pt x="1186451" y="123825"/>
                </a:lnTo>
                <a:lnTo>
                  <a:pt x="123825" y="123825"/>
                </a:lnTo>
                <a:lnTo>
                  <a:pt x="123825" y="1647825"/>
                </a:lnTo>
                <a:lnTo>
                  <a:pt x="1186451" y="1647825"/>
                </a:lnTo>
                <a:lnTo>
                  <a:pt x="1186451" y="1771650"/>
                </a:lnTo>
                <a:lnTo>
                  <a:pt x="61913" y="1771650"/>
                </a:lnTo>
                <a:cubicBezTo>
                  <a:pt x="27719" y="1771650"/>
                  <a:pt x="0" y="1743932"/>
                  <a:pt x="0" y="1709738"/>
                </a:cubicBez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2" name="Arc 31">
            <a:extLst>
              <a:ext uri="{FF2B5EF4-FFF2-40B4-BE49-F238E27FC236}">
                <a16:creationId xmlns:a16="http://schemas.microsoft.com/office/drawing/2014/main" id="{09192968-3AE7-4470-A61C-97294BB927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992895">
            <a:off x="6086940" y="4145122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4" name="Freeform: Shape 33">
            <a:extLst>
              <a:ext uri="{FF2B5EF4-FFF2-40B4-BE49-F238E27FC236}">
                <a16:creationId xmlns:a16="http://schemas.microsoft.com/office/drawing/2014/main" id="{3AB72E55-43E4-4356-BFE8-E2102CB0B5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4962670"/>
            <a:ext cx="2643352" cy="1895331"/>
          </a:xfrm>
          <a:custGeom>
            <a:avLst/>
            <a:gdLst>
              <a:gd name="connsiteX0" fmla="*/ 1321676 w 2643352"/>
              <a:gd name="connsiteY0" fmla="*/ 0 h 1895331"/>
              <a:gd name="connsiteX1" fmla="*/ 2643352 w 2643352"/>
              <a:gd name="connsiteY1" fmla="*/ 1321676 h 1895331"/>
              <a:gd name="connsiteX2" fmla="*/ 2539488 w 2643352"/>
              <a:gd name="connsiteY2" fmla="*/ 1836132 h 1895331"/>
              <a:gd name="connsiteX3" fmla="*/ 2510970 w 2643352"/>
              <a:gd name="connsiteY3" fmla="*/ 1895331 h 1895331"/>
              <a:gd name="connsiteX4" fmla="*/ 132382 w 2643352"/>
              <a:gd name="connsiteY4" fmla="*/ 1895331 h 1895331"/>
              <a:gd name="connsiteX5" fmla="*/ 103864 w 2643352"/>
              <a:gd name="connsiteY5" fmla="*/ 1836132 h 1895331"/>
              <a:gd name="connsiteX6" fmla="*/ 0 w 2643352"/>
              <a:gd name="connsiteY6" fmla="*/ 1321676 h 1895331"/>
              <a:gd name="connsiteX7" fmla="*/ 1321676 w 2643352"/>
              <a:gd name="connsiteY7" fmla="*/ 0 h 18953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43352" h="1895331">
                <a:moveTo>
                  <a:pt x="1321676" y="0"/>
                </a:moveTo>
                <a:cubicBezTo>
                  <a:pt x="2051617" y="0"/>
                  <a:pt x="2643352" y="591735"/>
                  <a:pt x="2643352" y="1321676"/>
                </a:cubicBezTo>
                <a:cubicBezTo>
                  <a:pt x="2643352" y="1504161"/>
                  <a:pt x="2606369" y="1678009"/>
                  <a:pt x="2539488" y="1836132"/>
                </a:cubicBezTo>
                <a:lnTo>
                  <a:pt x="2510970" y="1895331"/>
                </a:lnTo>
                <a:lnTo>
                  <a:pt x="132382" y="1895331"/>
                </a:lnTo>
                <a:lnTo>
                  <a:pt x="103864" y="1836132"/>
                </a:lnTo>
                <a:cubicBezTo>
                  <a:pt x="36984" y="1678009"/>
                  <a:pt x="0" y="1504161"/>
                  <a:pt x="0" y="1321676"/>
                </a:cubicBezTo>
                <a:cubicBezTo>
                  <a:pt x="0" y="591735"/>
                  <a:pt x="591735" y="0"/>
                  <a:pt x="1321676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Slide 12">
            <a:hlinkClick r:id="" action="ppaction://media"/>
            <a:extLst>
              <a:ext uri="{FF2B5EF4-FFF2-40B4-BE49-F238E27FC236}">
                <a16:creationId xmlns:a16="http://schemas.microsoft.com/office/drawing/2014/main" id="{F29608E4-7438-9286-2546-B4652B7565A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098743" y="5689600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58560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399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AC17DE74-01C9-4859-B65A-85CF999E85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068C0432-0E90-4CC1-8CD3-D44A90DF07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2347414"/>
          </a:xfrm>
          <a:custGeom>
            <a:avLst/>
            <a:gdLst>
              <a:gd name="connsiteX0" fmla="*/ 0 w 12192000"/>
              <a:gd name="connsiteY0" fmla="*/ 0 h 2347414"/>
              <a:gd name="connsiteX1" fmla="*/ 12192000 w 12192000"/>
              <a:gd name="connsiteY1" fmla="*/ 0 h 2347414"/>
              <a:gd name="connsiteX2" fmla="*/ 12192000 w 12192000"/>
              <a:gd name="connsiteY2" fmla="*/ 1736458 h 2347414"/>
              <a:gd name="connsiteX3" fmla="*/ 11967601 w 12192000"/>
              <a:gd name="connsiteY3" fmla="*/ 1784034 h 2347414"/>
              <a:gd name="connsiteX4" fmla="*/ 10829000 w 12192000"/>
              <a:gd name="connsiteY4" fmla="*/ 1983294 h 2347414"/>
              <a:gd name="connsiteX5" fmla="*/ 10743779 w 12192000"/>
              <a:gd name="connsiteY5" fmla="*/ 1996027 h 2347414"/>
              <a:gd name="connsiteX6" fmla="*/ 10829254 w 12192000"/>
              <a:gd name="connsiteY6" fmla="*/ 1987751 h 2347414"/>
              <a:gd name="connsiteX7" fmla="*/ 10847162 w 12192000"/>
              <a:gd name="connsiteY7" fmla="*/ 1988388 h 2347414"/>
              <a:gd name="connsiteX8" fmla="*/ 11575155 w 12192000"/>
              <a:gd name="connsiteY8" fmla="*/ 1921415 h 2347414"/>
              <a:gd name="connsiteX9" fmla="*/ 12192000 w 12192000"/>
              <a:gd name="connsiteY9" fmla="*/ 1851213 h 2347414"/>
              <a:gd name="connsiteX10" fmla="*/ 12192000 w 12192000"/>
              <a:gd name="connsiteY10" fmla="*/ 1907356 h 2347414"/>
              <a:gd name="connsiteX11" fmla="*/ 12035532 w 12192000"/>
              <a:gd name="connsiteY11" fmla="*/ 1927033 h 2347414"/>
              <a:gd name="connsiteX12" fmla="*/ 11576932 w 12192000"/>
              <a:gd name="connsiteY12" fmla="*/ 1976291 h 2347414"/>
              <a:gd name="connsiteX13" fmla="*/ 10627316 w 12192000"/>
              <a:gd name="connsiteY13" fmla="*/ 2061470 h 2347414"/>
              <a:gd name="connsiteX14" fmla="*/ 9804196 w 12192000"/>
              <a:gd name="connsiteY14" fmla="*/ 2123478 h 2347414"/>
              <a:gd name="connsiteX15" fmla="*/ 9243851 w 12192000"/>
              <a:gd name="connsiteY15" fmla="*/ 2180008 h 2347414"/>
              <a:gd name="connsiteX16" fmla="*/ 8731259 w 12192000"/>
              <a:gd name="connsiteY16" fmla="*/ 2225081 h 2347414"/>
              <a:gd name="connsiteX17" fmla="*/ 8065752 w 12192000"/>
              <a:gd name="connsiteY17" fmla="*/ 2271681 h 2347414"/>
              <a:gd name="connsiteX18" fmla="*/ 7658065 w 12192000"/>
              <a:gd name="connsiteY18" fmla="*/ 2292562 h 2347414"/>
              <a:gd name="connsiteX19" fmla="*/ 6531024 w 12192000"/>
              <a:gd name="connsiteY19" fmla="*/ 2324138 h 2347414"/>
              <a:gd name="connsiteX20" fmla="*/ 6178331 w 12192000"/>
              <a:gd name="connsiteY20" fmla="*/ 2345655 h 2347414"/>
              <a:gd name="connsiteX21" fmla="*/ 5977282 w 12192000"/>
              <a:gd name="connsiteY21" fmla="*/ 2344127 h 2347414"/>
              <a:gd name="connsiteX22" fmla="*/ 5367658 w 12192000"/>
              <a:gd name="connsiteY22" fmla="*/ 2329230 h 2347414"/>
              <a:gd name="connsiteX23" fmla="*/ 4387306 w 12192000"/>
              <a:gd name="connsiteY23" fmla="*/ 2288614 h 2347414"/>
              <a:gd name="connsiteX24" fmla="*/ 4180287 w 12192000"/>
              <a:gd name="connsiteY24" fmla="*/ 2280211 h 2347414"/>
              <a:gd name="connsiteX25" fmla="*/ 3842199 w 12192000"/>
              <a:gd name="connsiteY25" fmla="*/ 2257039 h 2347414"/>
              <a:gd name="connsiteX26" fmla="*/ 3730309 w 12192000"/>
              <a:gd name="connsiteY26" fmla="*/ 2251182 h 2347414"/>
              <a:gd name="connsiteX27" fmla="*/ 3425496 w 12192000"/>
              <a:gd name="connsiteY27" fmla="*/ 2231320 h 2347414"/>
              <a:gd name="connsiteX28" fmla="*/ 3076106 w 12192000"/>
              <a:gd name="connsiteY28" fmla="*/ 2201781 h 2347414"/>
              <a:gd name="connsiteX29" fmla="*/ 2819682 w 12192000"/>
              <a:gd name="connsiteY29" fmla="*/ 2182427 h 2347414"/>
              <a:gd name="connsiteX30" fmla="*/ 2525539 w 12192000"/>
              <a:gd name="connsiteY30" fmla="*/ 2152888 h 2347414"/>
              <a:gd name="connsiteX31" fmla="*/ 2311915 w 12192000"/>
              <a:gd name="connsiteY31" fmla="*/ 2133536 h 2347414"/>
              <a:gd name="connsiteX32" fmla="*/ 2054223 w 12192000"/>
              <a:gd name="connsiteY32" fmla="*/ 2104760 h 2347414"/>
              <a:gd name="connsiteX33" fmla="*/ 1865367 w 12192000"/>
              <a:gd name="connsiteY33" fmla="*/ 2084770 h 2347414"/>
              <a:gd name="connsiteX34" fmla="*/ 1629263 w 12192000"/>
              <a:gd name="connsiteY34" fmla="*/ 2055996 h 2347414"/>
              <a:gd name="connsiteX35" fmla="*/ 1458823 w 12192000"/>
              <a:gd name="connsiteY35" fmla="*/ 2035751 h 2347414"/>
              <a:gd name="connsiteX36" fmla="*/ 1241390 w 12192000"/>
              <a:gd name="connsiteY36" fmla="*/ 2007103 h 2347414"/>
              <a:gd name="connsiteX37" fmla="*/ 1047453 w 12192000"/>
              <a:gd name="connsiteY37" fmla="*/ 1980748 h 2347414"/>
              <a:gd name="connsiteX38" fmla="*/ 814907 w 12192000"/>
              <a:gd name="connsiteY38" fmla="*/ 1949045 h 2347414"/>
              <a:gd name="connsiteX39" fmla="*/ 592649 w 12192000"/>
              <a:gd name="connsiteY39" fmla="*/ 1913776 h 2347414"/>
              <a:gd name="connsiteX40" fmla="*/ 343591 w 12192000"/>
              <a:gd name="connsiteY40" fmla="*/ 1872650 h 2347414"/>
              <a:gd name="connsiteX41" fmla="*/ 35731 w 12192000"/>
              <a:gd name="connsiteY41" fmla="*/ 1821722 h 2347414"/>
              <a:gd name="connsiteX42" fmla="*/ 0 w 12192000"/>
              <a:gd name="connsiteY42" fmla="*/ 1814848 h 2347414"/>
              <a:gd name="connsiteX43" fmla="*/ 0 w 12192000"/>
              <a:gd name="connsiteY43" fmla="*/ 1758489 h 2347414"/>
              <a:gd name="connsiteX44" fmla="*/ 274248 w 12192000"/>
              <a:gd name="connsiteY44" fmla="*/ 1808735 h 2347414"/>
              <a:gd name="connsiteX45" fmla="*/ 498157 w 12192000"/>
              <a:gd name="connsiteY45" fmla="*/ 1846167 h 2347414"/>
              <a:gd name="connsiteX46" fmla="*/ 722828 w 12192000"/>
              <a:gd name="connsiteY46" fmla="*/ 1878635 h 2347414"/>
              <a:gd name="connsiteX47" fmla="*/ 949913 w 12192000"/>
              <a:gd name="connsiteY47" fmla="*/ 1912375 h 2347414"/>
              <a:gd name="connsiteX48" fmla="*/ 1195414 w 12192000"/>
              <a:gd name="connsiteY48" fmla="*/ 1947516 h 2347414"/>
              <a:gd name="connsiteX49" fmla="*/ 1342867 w 12192000"/>
              <a:gd name="connsiteY49" fmla="*/ 1968397 h 2347414"/>
              <a:gd name="connsiteX50" fmla="*/ 1518007 w 12192000"/>
              <a:gd name="connsiteY50" fmla="*/ 1988006 h 2347414"/>
              <a:gd name="connsiteX51" fmla="*/ 1701403 w 12192000"/>
              <a:gd name="connsiteY51" fmla="*/ 2010669 h 2347414"/>
              <a:gd name="connsiteX52" fmla="*/ 1879210 w 12192000"/>
              <a:gd name="connsiteY52" fmla="*/ 2031167 h 2347414"/>
              <a:gd name="connsiteX53" fmla="*/ 2068702 w 12192000"/>
              <a:gd name="connsiteY53" fmla="*/ 2052940 h 2347414"/>
              <a:gd name="connsiteX54" fmla="*/ 2212090 w 12192000"/>
              <a:gd name="connsiteY54" fmla="*/ 2067583 h 2347414"/>
              <a:gd name="connsiteX55" fmla="*/ 2416949 w 12192000"/>
              <a:gd name="connsiteY55" fmla="*/ 2089609 h 2347414"/>
              <a:gd name="connsiteX56" fmla="*/ 2582055 w 12192000"/>
              <a:gd name="connsiteY56" fmla="*/ 2105397 h 2347414"/>
              <a:gd name="connsiteX57" fmla="*/ 2802282 w 12192000"/>
              <a:gd name="connsiteY57" fmla="*/ 2126405 h 2347414"/>
              <a:gd name="connsiteX58" fmla="*/ 2984916 w 12192000"/>
              <a:gd name="connsiteY58" fmla="*/ 2141684 h 2347414"/>
              <a:gd name="connsiteX59" fmla="*/ 3241847 w 12192000"/>
              <a:gd name="connsiteY59" fmla="*/ 2164094 h 2347414"/>
              <a:gd name="connsiteX60" fmla="*/ 3439848 w 12192000"/>
              <a:gd name="connsiteY60" fmla="*/ 2176826 h 2347414"/>
              <a:gd name="connsiteX61" fmla="*/ 3658678 w 12192000"/>
              <a:gd name="connsiteY61" fmla="*/ 2194523 h 2347414"/>
              <a:gd name="connsiteX62" fmla="*/ 3881317 w 12192000"/>
              <a:gd name="connsiteY62" fmla="*/ 2206491 h 2347414"/>
              <a:gd name="connsiteX63" fmla="*/ 4148916 w 12192000"/>
              <a:gd name="connsiteY63" fmla="*/ 2225081 h 2347414"/>
              <a:gd name="connsiteX64" fmla="*/ 4468337 w 12192000"/>
              <a:gd name="connsiteY64" fmla="*/ 2237813 h 2347414"/>
              <a:gd name="connsiteX65" fmla="*/ 4605375 w 12192000"/>
              <a:gd name="connsiteY65" fmla="*/ 2240232 h 2347414"/>
              <a:gd name="connsiteX66" fmla="*/ 4527647 w 12192000"/>
              <a:gd name="connsiteY66" fmla="*/ 2236412 h 2347414"/>
              <a:gd name="connsiteX67" fmla="*/ 4175589 w 12192000"/>
              <a:gd name="connsiteY67" fmla="*/ 2212985 h 2347414"/>
              <a:gd name="connsiteX68" fmla="*/ 3988255 w 12192000"/>
              <a:gd name="connsiteY68" fmla="*/ 2200253 h 2347414"/>
              <a:gd name="connsiteX69" fmla="*/ 3686492 w 12192000"/>
              <a:gd name="connsiteY69" fmla="*/ 2176062 h 2347414"/>
              <a:gd name="connsiteX70" fmla="*/ 3517320 w 12192000"/>
              <a:gd name="connsiteY70" fmla="*/ 2163330 h 2347414"/>
              <a:gd name="connsiteX71" fmla="*/ 3258357 w 12192000"/>
              <a:gd name="connsiteY71" fmla="*/ 2139519 h 2347414"/>
              <a:gd name="connsiteX72" fmla="*/ 3101506 w 12192000"/>
              <a:gd name="connsiteY72" fmla="*/ 2126787 h 2347414"/>
              <a:gd name="connsiteX73" fmla="*/ 2809395 w 12192000"/>
              <a:gd name="connsiteY73" fmla="*/ 2097502 h 2347414"/>
              <a:gd name="connsiteX74" fmla="*/ 2598566 w 12192000"/>
              <a:gd name="connsiteY74" fmla="*/ 2078532 h 2347414"/>
              <a:gd name="connsiteX75" fmla="*/ 2337444 w 12192000"/>
              <a:gd name="connsiteY75" fmla="*/ 2048611 h 2347414"/>
              <a:gd name="connsiteX76" fmla="*/ 2091054 w 12192000"/>
              <a:gd name="connsiteY76" fmla="*/ 2023146 h 2347414"/>
              <a:gd name="connsiteX77" fmla="*/ 1755761 w 12192000"/>
              <a:gd name="connsiteY77" fmla="*/ 1981384 h 2347414"/>
              <a:gd name="connsiteX78" fmla="*/ 1441169 w 12192000"/>
              <a:gd name="connsiteY78" fmla="*/ 1943824 h 2347414"/>
              <a:gd name="connsiteX79" fmla="*/ 1017607 w 12192000"/>
              <a:gd name="connsiteY79" fmla="*/ 1883345 h 2347414"/>
              <a:gd name="connsiteX80" fmla="*/ 594427 w 12192000"/>
              <a:gd name="connsiteY80" fmla="*/ 1821849 h 2347414"/>
              <a:gd name="connsiteX81" fmla="*/ 200711 w 12192000"/>
              <a:gd name="connsiteY81" fmla="*/ 1755132 h 2347414"/>
              <a:gd name="connsiteX82" fmla="*/ 0 w 12192000"/>
              <a:gd name="connsiteY82" fmla="*/ 1718743 h 23474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</a:cxnLst>
            <a:rect l="l" t="t" r="r" b="b"/>
            <a:pathLst>
              <a:path w="12192000" h="2347414">
                <a:moveTo>
                  <a:pt x="0" y="0"/>
                </a:moveTo>
                <a:lnTo>
                  <a:pt x="12192000" y="0"/>
                </a:lnTo>
                <a:lnTo>
                  <a:pt x="12192000" y="1736458"/>
                </a:lnTo>
                <a:lnTo>
                  <a:pt x="11967601" y="1784034"/>
                </a:lnTo>
                <a:cubicBezTo>
                  <a:pt x="11589888" y="1859409"/>
                  <a:pt x="11209762" y="1923961"/>
                  <a:pt x="10829000" y="1983294"/>
                </a:cubicBezTo>
                <a:lnTo>
                  <a:pt x="10743779" y="1996027"/>
                </a:lnTo>
                <a:cubicBezTo>
                  <a:pt x="10772495" y="1996778"/>
                  <a:pt x="10801211" y="1993989"/>
                  <a:pt x="10829254" y="1987751"/>
                </a:cubicBezTo>
                <a:cubicBezTo>
                  <a:pt x="10835198" y="1988337"/>
                  <a:pt x="10841180" y="1988553"/>
                  <a:pt x="10847162" y="1988388"/>
                </a:cubicBezTo>
                <a:cubicBezTo>
                  <a:pt x="11090123" y="1968907"/>
                  <a:pt x="11332703" y="1945734"/>
                  <a:pt x="11575155" y="1921415"/>
                </a:cubicBezTo>
                <a:lnTo>
                  <a:pt x="12192000" y="1851213"/>
                </a:lnTo>
                <a:lnTo>
                  <a:pt x="12192000" y="1907356"/>
                </a:lnTo>
                <a:lnTo>
                  <a:pt x="12035532" y="1927033"/>
                </a:lnTo>
                <a:cubicBezTo>
                  <a:pt x="11882793" y="1944747"/>
                  <a:pt x="11729910" y="1961077"/>
                  <a:pt x="11576932" y="1976291"/>
                </a:cubicBezTo>
                <a:cubicBezTo>
                  <a:pt x="11260690" y="2008122"/>
                  <a:pt x="10944193" y="2037279"/>
                  <a:pt x="10627316" y="2061470"/>
                </a:cubicBezTo>
                <a:cubicBezTo>
                  <a:pt x="10352985" y="2082351"/>
                  <a:pt x="10078401" y="2100431"/>
                  <a:pt x="9804196" y="2123478"/>
                </a:cubicBezTo>
                <a:cubicBezTo>
                  <a:pt x="9617118" y="2139137"/>
                  <a:pt x="9430675" y="2161674"/>
                  <a:pt x="9243851" y="2180008"/>
                </a:cubicBezTo>
                <a:cubicBezTo>
                  <a:pt x="9073157" y="2196433"/>
                  <a:pt x="8902207" y="2211966"/>
                  <a:pt x="8731259" y="2225081"/>
                </a:cubicBezTo>
                <a:cubicBezTo>
                  <a:pt x="8509507" y="2242054"/>
                  <a:pt x="8287667" y="2257586"/>
                  <a:pt x="8065752" y="2271681"/>
                </a:cubicBezTo>
                <a:cubicBezTo>
                  <a:pt x="7929984" y="2280466"/>
                  <a:pt x="7793961" y="2285814"/>
                  <a:pt x="7658065" y="2292562"/>
                </a:cubicBezTo>
                <a:cubicBezTo>
                  <a:pt x="7282640" y="2311661"/>
                  <a:pt x="6906704" y="2314208"/>
                  <a:pt x="6531024" y="2324138"/>
                </a:cubicBezTo>
                <a:cubicBezTo>
                  <a:pt x="6413417" y="2327322"/>
                  <a:pt x="6295937" y="2338399"/>
                  <a:pt x="6178331" y="2345655"/>
                </a:cubicBezTo>
                <a:cubicBezTo>
                  <a:pt x="6111271" y="2349730"/>
                  <a:pt x="6044342" y="2345655"/>
                  <a:pt x="5977282" y="2344127"/>
                </a:cubicBezTo>
                <a:cubicBezTo>
                  <a:pt x="5774073" y="2338908"/>
                  <a:pt x="5570866" y="2334960"/>
                  <a:pt x="5367658" y="2329230"/>
                </a:cubicBezTo>
                <a:cubicBezTo>
                  <a:pt x="5040746" y="2319809"/>
                  <a:pt x="4713963" y="2306274"/>
                  <a:pt x="4387306" y="2288614"/>
                </a:cubicBezTo>
                <a:cubicBezTo>
                  <a:pt x="4318342" y="2284796"/>
                  <a:pt x="4249253" y="2284286"/>
                  <a:pt x="4180287" y="2280211"/>
                </a:cubicBezTo>
                <a:cubicBezTo>
                  <a:pt x="4067634" y="2273463"/>
                  <a:pt x="3954980" y="2265060"/>
                  <a:pt x="3842199" y="2257039"/>
                </a:cubicBezTo>
                <a:cubicBezTo>
                  <a:pt x="3804988" y="2254492"/>
                  <a:pt x="3767648" y="2254620"/>
                  <a:pt x="3730309" y="2251182"/>
                </a:cubicBezTo>
                <a:cubicBezTo>
                  <a:pt x="3628704" y="2242142"/>
                  <a:pt x="3527101" y="2238449"/>
                  <a:pt x="3425496" y="2231320"/>
                </a:cubicBezTo>
                <a:cubicBezTo>
                  <a:pt x="3308906" y="2222534"/>
                  <a:pt x="3192569" y="2211330"/>
                  <a:pt x="3076106" y="2201781"/>
                </a:cubicBezTo>
                <a:cubicBezTo>
                  <a:pt x="2990757" y="2194905"/>
                  <a:pt x="2905157" y="2190067"/>
                  <a:pt x="2819682" y="2182427"/>
                </a:cubicBezTo>
                <a:cubicBezTo>
                  <a:pt x="2721507" y="2173515"/>
                  <a:pt x="2623586" y="2162311"/>
                  <a:pt x="2525539" y="2152888"/>
                </a:cubicBezTo>
                <a:cubicBezTo>
                  <a:pt x="2454289" y="2145886"/>
                  <a:pt x="2383038" y="2140920"/>
                  <a:pt x="2311915" y="2133536"/>
                </a:cubicBezTo>
                <a:cubicBezTo>
                  <a:pt x="2225933" y="2124749"/>
                  <a:pt x="2140204" y="2114182"/>
                  <a:pt x="2054223" y="2104760"/>
                </a:cubicBezTo>
                <a:cubicBezTo>
                  <a:pt x="1990719" y="2097758"/>
                  <a:pt x="1928233" y="2092028"/>
                  <a:pt x="1865367" y="2084770"/>
                </a:cubicBezTo>
                <a:cubicBezTo>
                  <a:pt x="1786622" y="2075603"/>
                  <a:pt x="1708006" y="2065545"/>
                  <a:pt x="1629263" y="2055996"/>
                </a:cubicBezTo>
                <a:cubicBezTo>
                  <a:pt x="1572492" y="2049120"/>
                  <a:pt x="1515595" y="2043264"/>
                  <a:pt x="1458823" y="2035751"/>
                </a:cubicBezTo>
                <a:cubicBezTo>
                  <a:pt x="1386303" y="2026585"/>
                  <a:pt x="1313784" y="2016780"/>
                  <a:pt x="1241390" y="2007103"/>
                </a:cubicBezTo>
                <a:lnTo>
                  <a:pt x="1047453" y="1980748"/>
                </a:lnTo>
                <a:cubicBezTo>
                  <a:pt x="969980" y="1970180"/>
                  <a:pt x="892254" y="1960377"/>
                  <a:pt x="814907" y="1949045"/>
                </a:cubicBezTo>
                <a:cubicBezTo>
                  <a:pt x="740609" y="1938094"/>
                  <a:pt x="666692" y="1925744"/>
                  <a:pt x="592649" y="1913776"/>
                </a:cubicBezTo>
                <a:cubicBezTo>
                  <a:pt x="509587" y="1900280"/>
                  <a:pt x="426653" y="1886274"/>
                  <a:pt x="343591" y="1872650"/>
                </a:cubicBezTo>
                <a:cubicBezTo>
                  <a:pt x="240972" y="1855716"/>
                  <a:pt x="138225" y="1839673"/>
                  <a:pt x="35731" y="1821722"/>
                </a:cubicBezTo>
                <a:lnTo>
                  <a:pt x="0" y="1814848"/>
                </a:lnTo>
                <a:lnTo>
                  <a:pt x="0" y="1758489"/>
                </a:lnTo>
                <a:lnTo>
                  <a:pt x="274248" y="1808735"/>
                </a:lnTo>
                <a:cubicBezTo>
                  <a:pt x="348926" y="1821467"/>
                  <a:pt x="423604" y="1832798"/>
                  <a:pt x="498157" y="1846167"/>
                </a:cubicBezTo>
                <a:cubicBezTo>
                  <a:pt x="572708" y="1859536"/>
                  <a:pt x="647896" y="1867813"/>
                  <a:pt x="722828" y="1878635"/>
                </a:cubicBezTo>
                <a:cubicBezTo>
                  <a:pt x="797762" y="1889457"/>
                  <a:pt x="874219" y="1901426"/>
                  <a:pt x="949913" y="1912375"/>
                </a:cubicBezTo>
                <a:cubicBezTo>
                  <a:pt x="1031704" y="1924343"/>
                  <a:pt x="1113496" y="1935802"/>
                  <a:pt x="1195414" y="1947516"/>
                </a:cubicBezTo>
                <a:cubicBezTo>
                  <a:pt x="1244566" y="1954519"/>
                  <a:pt x="1293589" y="1962285"/>
                  <a:pt x="1342867" y="1968397"/>
                </a:cubicBezTo>
                <a:cubicBezTo>
                  <a:pt x="1401162" y="1975656"/>
                  <a:pt x="1459712" y="1981130"/>
                  <a:pt x="1518007" y="1988006"/>
                </a:cubicBezTo>
                <a:cubicBezTo>
                  <a:pt x="1579224" y="1995263"/>
                  <a:pt x="1640186" y="2003411"/>
                  <a:pt x="1701403" y="2010669"/>
                </a:cubicBezTo>
                <a:cubicBezTo>
                  <a:pt x="1762618" y="2017926"/>
                  <a:pt x="1820279" y="2024292"/>
                  <a:pt x="1879210" y="2031167"/>
                </a:cubicBezTo>
                <a:cubicBezTo>
                  <a:pt x="1942712" y="2038425"/>
                  <a:pt x="2006214" y="2046064"/>
                  <a:pt x="2068702" y="2052940"/>
                </a:cubicBezTo>
                <a:cubicBezTo>
                  <a:pt x="2116455" y="2058160"/>
                  <a:pt x="2164335" y="2062362"/>
                  <a:pt x="2212090" y="2067583"/>
                </a:cubicBezTo>
                <a:cubicBezTo>
                  <a:pt x="2280419" y="2074967"/>
                  <a:pt x="2348493" y="2085152"/>
                  <a:pt x="2416949" y="2089609"/>
                </a:cubicBezTo>
                <a:cubicBezTo>
                  <a:pt x="2472070" y="2093302"/>
                  <a:pt x="2526936" y="2099540"/>
                  <a:pt x="2582055" y="2105397"/>
                </a:cubicBezTo>
                <a:cubicBezTo>
                  <a:pt x="2655337" y="2113291"/>
                  <a:pt x="2729001" y="2119785"/>
                  <a:pt x="2802282" y="2126405"/>
                </a:cubicBezTo>
                <a:cubicBezTo>
                  <a:pt x="2862991" y="2131753"/>
                  <a:pt x="2924207" y="2136337"/>
                  <a:pt x="2984916" y="2141684"/>
                </a:cubicBezTo>
                <a:cubicBezTo>
                  <a:pt x="3070516" y="2149324"/>
                  <a:pt x="3156373" y="2152888"/>
                  <a:pt x="3241847" y="2164094"/>
                </a:cubicBezTo>
                <a:cubicBezTo>
                  <a:pt x="3307255" y="2172624"/>
                  <a:pt x="3374060" y="2169822"/>
                  <a:pt x="3439848" y="2176826"/>
                </a:cubicBezTo>
                <a:cubicBezTo>
                  <a:pt x="3512622" y="2184592"/>
                  <a:pt x="3585777" y="2186247"/>
                  <a:pt x="3658678" y="2194523"/>
                </a:cubicBezTo>
                <a:cubicBezTo>
                  <a:pt x="3731578" y="2202800"/>
                  <a:pt x="3807019" y="2201781"/>
                  <a:pt x="3881317" y="2206491"/>
                </a:cubicBezTo>
                <a:cubicBezTo>
                  <a:pt x="3970222" y="2212094"/>
                  <a:pt x="4059124" y="2223552"/>
                  <a:pt x="4148916" y="2225081"/>
                </a:cubicBezTo>
                <a:cubicBezTo>
                  <a:pt x="4255600" y="2226736"/>
                  <a:pt x="4361779" y="2236539"/>
                  <a:pt x="4468337" y="2237813"/>
                </a:cubicBezTo>
                <a:cubicBezTo>
                  <a:pt x="4511390" y="2238577"/>
                  <a:pt x="4554190" y="2246852"/>
                  <a:pt x="4605375" y="2240232"/>
                </a:cubicBezTo>
                <a:cubicBezTo>
                  <a:pt x="4574131" y="2238704"/>
                  <a:pt x="4550762" y="2237940"/>
                  <a:pt x="4527647" y="2236412"/>
                </a:cubicBezTo>
                <a:cubicBezTo>
                  <a:pt x="4410293" y="2228773"/>
                  <a:pt x="4292942" y="2220751"/>
                  <a:pt x="4175589" y="2212985"/>
                </a:cubicBezTo>
                <a:cubicBezTo>
                  <a:pt x="4113101" y="2208783"/>
                  <a:pt x="4050615" y="2205219"/>
                  <a:pt x="3988255" y="2200253"/>
                </a:cubicBezTo>
                <a:cubicBezTo>
                  <a:pt x="3887668" y="2192487"/>
                  <a:pt x="3787079" y="2184082"/>
                  <a:pt x="3686492" y="2176062"/>
                </a:cubicBezTo>
                <a:cubicBezTo>
                  <a:pt x="3630102" y="2171605"/>
                  <a:pt x="3573711" y="2168040"/>
                  <a:pt x="3517320" y="2163330"/>
                </a:cubicBezTo>
                <a:cubicBezTo>
                  <a:pt x="3430958" y="2155689"/>
                  <a:pt x="3344721" y="2147159"/>
                  <a:pt x="3258357" y="2139519"/>
                </a:cubicBezTo>
                <a:cubicBezTo>
                  <a:pt x="3206031" y="2134809"/>
                  <a:pt x="3153705" y="2131371"/>
                  <a:pt x="3101506" y="2126787"/>
                </a:cubicBezTo>
                <a:cubicBezTo>
                  <a:pt x="3004220" y="2117365"/>
                  <a:pt x="2907061" y="2106798"/>
                  <a:pt x="2809395" y="2097502"/>
                </a:cubicBezTo>
                <a:cubicBezTo>
                  <a:pt x="2739161" y="2090628"/>
                  <a:pt x="2668673" y="2085916"/>
                  <a:pt x="2598566" y="2078532"/>
                </a:cubicBezTo>
                <a:cubicBezTo>
                  <a:pt x="2511441" y="2069365"/>
                  <a:pt x="2424569" y="2058160"/>
                  <a:pt x="2337444" y="2048611"/>
                </a:cubicBezTo>
                <a:cubicBezTo>
                  <a:pt x="2255399" y="2039699"/>
                  <a:pt x="2173099" y="2032950"/>
                  <a:pt x="2091054" y="2023146"/>
                </a:cubicBezTo>
                <a:cubicBezTo>
                  <a:pt x="1979162" y="2010414"/>
                  <a:pt x="1867524" y="1995008"/>
                  <a:pt x="1755761" y="1981384"/>
                </a:cubicBezTo>
                <a:cubicBezTo>
                  <a:pt x="1650982" y="1968652"/>
                  <a:pt x="1545821" y="1957830"/>
                  <a:pt x="1441169" y="1943824"/>
                </a:cubicBezTo>
                <a:cubicBezTo>
                  <a:pt x="1299813" y="1924980"/>
                  <a:pt x="1158837" y="1903718"/>
                  <a:pt x="1017607" y="1883345"/>
                </a:cubicBezTo>
                <a:cubicBezTo>
                  <a:pt x="876378" y="1862974"/>
                  <a:pt x="735402" y="1844003"/>
                  <a:pt x="594427" y="1821849"/>
                </a:cubicBezTo>
                <a:cubicBezTo>
                  <a:pt x="462850" y="1801222"/>
                  <a:pt x="331526" y="1778304"/>
                  <a:pt x="200711" y="1755132"/>
                </a:cubicBezTo>
                <a:lnTo>
                  <a:pt x="0" y="1718743"/>
                </a:lnTo>
                <a:close/>
              </a:path>
            </a:pathLst>
          </a:custGeom>
          <a:solidFill>
            <a:schemeClr val="accent2"/>
          </a:solidFill>
          <a:ln w="8199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E6C6DAF-3C4B-C84A-AAE3-6C10828C09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01221"/>
            <a:ext cx="10515600" cy="1348065"/>
          </a:xfrm>
        </p:spPr>
        <p:txBody>
          <a:bodyPr>
            <a:normAutofit/>
          </a:bodyPr>
          <a:lstStyle/>
          <a:p>
            <a:r>
              <a:rPr lang="en-US" sz="4200" b="1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MDT and referral pathway</a:t>
            </a:r>
            <a:br>
              <a:rPr lang="en-US" sz="4200">
                <a:solidFill>
                  <a:srgbClr val="FFFFFF"/>
                </a:solidFill>
              </a:rPr>
            </a:br>
            <a:endParaRPr lang="en-GB" sz="420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E6FB66-48C1-D18B-312F-8B899870F0D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586789"/>
            <a:ext cx="10515600" cy="359017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000" b="1">
                <a:latin typeface="Arial" panose="020B0604020202020204" pitchFamily="34" charset="0"/>
                <a:cs typeface="Arial" panose="020B0604020202020204" pitchFamily="34" charset="0"/>
              </a:rPr>
              <a:t>Care plan</a:t>
            </a:r>
          </a:p>
          <a:p>
            <a:pPr marL="0" indent="0">
              <a:buNone/>
            </a:pPr>
            <a:endParaRPr lang="en-US" sz="20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r>
              <a:rPr lang="en-US" sz="2000">
                <a:latin typeface="Arial" panose="020B0604020202020204" pitchFamily="34" charset="0"/>
                <a:cs typeface="Arial" panose="020B0604020202020204" pitchFamily="34" charset="0"/>
              </a:rPr>
              <a:t>Oncologist: chemotherapy and hormone therapy prescribing and review</a:t>
            </a:r>
          </a:p>
          <a:p>
            <a:pPr lvl="0"/>
            <a:r>
              <a:rPr lang="en-US" sz="2000">
                <a:latin typeface="Arial" panose="020B0604020202020204" pitchFamily="34" charset="0"/>
                <a:cs typeface="Arial" panose="020B0604020202020204" pitchFamily="34" charset="0"/>
              </a:rPr>
              <a:t>Breast surgeon: surgery planning and post-operative review</a:t>
            </a:r>
          </a:p>
          <a:p>
            <a:pPr lvl="0"/>
            <a:r>
              <a:rPr lang="en-US" sz="2000">
                <a:latin typeface="Arial" panose="020B0604020202020204" pitchFamily="34" charset="0"/>
                <a:cs typeface="Arial" panose="020B0604020202020204" pitchFamily="34" charset="0"/>
              </a:rPr>
              <a:t>Clinical nurse specialist (CNS): patient key worker and care coordinator</a:t>
            </a:r>
          </a:p>
          <a:p>
            <a:pPr lvl="0"/>
            <a:r>
              <a:rPr lang="en-US" sz="2000">
                <a:latin typeface="Arial" panose="020B0604020202020204" pitchFamily="34" charset="0"/>
                <a:cs typeface="Arial" panose="020B0604020202020204" pitchFamily="34" charset="0"/>
              </a:rPr>
              <a:t>Radiographer/radiologist: radiotherapy planning and delivery</a:t>
            </a:r>
          </a:p>
          <a:p>
            <a:pPr lvl="0"/>
            <a:r>
              <a:rPr lang="en-US" sz="2000">
                <a:latin typeface="Arial" panose="020B0604020202020204" pitchFamily="34" charset="0"/>
                <a:cs typeface="Arial" panose="020B0604020202020204" pitchFamily="34" charset="0"/>
              </a:rPr>
              <a:t>Psychologist/counsellor: anxiety, depression, body image concerns</a:t>
            </a:r>
          </a:p>
          <a:p>
            <a:pPr lvl="0"/>
            <a:r>
              <a:rPr lang="en-US" sz="2000">
                <a:latin typeface="Arial" panose="020B0604020202020204" pitchFamily="34" charset="0"/>
                <a:cs typeface="Arial" panose="020B0604020202020204" pitchFamily="34" charset="0"/>
              </a:rPr>
              <a:t>Physiotherapist: post-surgical arm mobility and lymphoedema management</a:t>
            </a:r>
          </a:p>
          <a:p>
            <a:pPr lvl="0"/>
            <a:r>
              <a:rPr lang="en-US" sz="2000">
                <a:latin typeface="Arial" panose="020B0604020202020204" pitchFamily="34" charset="0"/>
                <a:cs typeface="Arial" panose="020B0604020202020204" pitchFamily="34" charset="0"/>
              </a:rPr>
              <a:t>Macmillan/voluntary sector: financial support, peer support groups</a:t>
            </a:r>
          </a:p>
          <a:p>
            <a:endParaRPr lang="en-GB" sz="2000"/>
          </a:p>
        </p:txBody>
      </p:sp>
      <p:pic>
        <p:nvPicPr>
          <p:cNvPr id="4" name="Slide 13">
            <a:hlinkClick r:id="" action="ppaction://media"/>
            <a:extLst>
              <a:ext uri="{FF2B5EF4-FFF2-40B4-BE49-F238E27FC236}">
                <a16:creationId xmlns:a16="http://schemas.microsoft.com/office/drawing/2014/main" id="{36B3BEF6-D5FF-B800-79D2-CD63A45CDC0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207296" y="5786437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8391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4522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2554CA6-288E-4202-BC52-2E5A8F0C0A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9189" y="1119031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DFE15A7-4D68-92FE-A2C2-70C167325A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8387" y="1396686"/>
            <a:ext cx="3764820" cy="4064628"/>
          </a:xfrm>
        </p:spPr>
        <p:txBody>
          <a:bodyPr>
            <a:normAutofit/>
          </a:bodyPr>
          <a:lstStyle/>
          <a:p>
            <a:br>
              <a:rPr lang="en-US" b="1" dirty="0">
                <a:solidFill>
                  <a:srgbClr val="FFFFFF"/>
                </a:solidFill>
              </a:rPr>
            </a:br>
            <a:r>
              <a:rPr lang="en-US" b="1" dirty="0">
                <a:solidFill>
                  <a:srgbClr val="FFFFFF"/>
                </a:solidFill>
              </a:rPr>
              <a:t>Conclusion </a:t>
            </a:r>
            <a:br>
              <a:rPr lang="en-US" dirty="0">
                <a:solidFill>
                  <a:srgbClr val="FFFFFF"/>
                </a:solidFill>
              </a:rPr>
            </a:br>
            <a:endParaRPr lang="en-GB" dirty="0">
              <a:solidFill>
                <a:srgbClr val="FFFFFF"/>
              </a:solidFill>
            </a:endParaRP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5B7778FC-632E-4DCA-A7CB-0D7731CCF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9809111">
            <a:off x="8683720" y="941148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FA23A907-97FB-4A8F-880A-DD77401C4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0048" y="4780992"/>
            <a:ext cx="546100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135F14-6B67-5639-0BCF-BD30C1E2AB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95268" y="2435097"/>
            <a:ext cx="5536397" cy="393528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In conclusion, the anatomy and physiology of the breast, pathophysiology of breast cancer, fictitious profile of Sarah as a patient and a risk factor and a detailed, evidence-based care plan have been discussed in this presentation. All suggestions are based on the NICE NG101 and NHS guidelines. A well-coordinated multidisciplinary team should support person-</a:t>
            </a:r>
            <a:r>
              <a:rPr 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centred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, holistic and ethical care in order to increase the outcomes and quality of life of Sarah (NMC, 2018).</a:t>
            </a:r>
          </a:p>
          <a:p>
            <a:endParaRPr lang="en-GB" sz="2200" dirty="0"/>
          </a:p>
        </p:txBody>
      </p:sp>
      <p:pic>
        <p:nvPicPr>
          <p:cNvPr id="4" name="Slide 14">
            <a:hlinkClick r:id="" action="ppaction://media"/>
            <a:extLst>
              <a:ext uri="{FF2B5EF4-FFF2-40B4-BE49-F238E27FC236}">
                <a16:creationId xmlns:a16="http://schemas.microsoft.com/office/drawing/2014/main" id="{83628D31-0D6A-4463-C6A1-5D6EB0C03A4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7368826" y="5461314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381356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435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47C1AF4-F37F-8461-B9FD-AB423A8190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US" sz="3700" b="1">
                <a:solidFill>
                  <a:srgbClr val="FFFFFF"/>
                </a:solidFill>
              </a:rPr>
              <a:t>REFERENCES </a:t>
            </a:r>
            <a:br>
              <a:rPr lang="en-US" sz="3700">
                <a:solidFill>
                  <a:srgbClr val="FFFFFF"/>
                </a:solidFill>
              </a:rPr>
            </a:br>
            <a:endParaRPr lang="en-GB" sz="3700">
              <a:solidFill>
                <a:srgbClr val="FFFFFF"/>
              </a:solidFill>
            </a:endParaRP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623C09-D459-9436-C01E-5EE684B5F7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pPr lvl="0"/>
            <a:r>
              <a:rPr lang="en-US" sz="900" dirty="0">
                <a:latin typeface="Arial" panose="020B0604020202020204" pitchFamily="34" charset="0"/>
                <a:cs typeface="Arial" panose="020B0604020202020204" pitchFamily="34" charset="0"/>
              </a:rPr>
              <a:t>Cancer Research UK (2023) </a:t>
            </a:r>
            <a:r>
              <a:rPr lang="en-US" sz="900" i="1" dirty="0">
                <a:latin typeface="Arial" panose="020B0604020202020204" pitchFamily="34" charset="0"/>
                <a:cs typeface="Arial" panose="020B0604020202020204" pitchFamily="34" charset="0"/>
              </a:rPr>
              <a:t>Breast cancer statistics.</a:t>
            </a:r>
            <a:r>
              <a:rPr lang="en-US" sz="900" dirty="0">
                <a:latin typeface="Arial" panose="020B0604020202020204" pitchFamily="34" charset="0"/>
                <a:cs typeface="Arial" panose="020B0604020202020204" pitchFamily="34" charset="0"/>
              </a:rPr>
              <a:t> Available at: </a:t>
            </a:r>
            <a:r>
              <a:rPr lang="en-US" sz="900" u="sng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https://www.cancerresearchuk.org/health-professional/cancer-statistics/statistics-by-cancer-type/breast-cancer</a:t>
            </a:r>
            <a:r>
              <a:rPr lang="en-US" sz="900" dirty="0">
                <a:latin typeface="Arial" panose="020B0604020202020204" pitchFamily="34" charset="0"/>
                <a:cs typeface="Arial" panose="020B0604020202020204" pitchFamily="34" charset="0"/>
              </a:rPr>
              <a:t> (Accessed: 21 March 2026).</a:t>
            </a:r>
          </a:p>
          <a:p>
            <a:pPr lvl="0"/>
            <a:r>
              <a:rPr lang="en-US" sz="900" dirty="0">
                <a:latin typeface="Arial" panose="020B0604020202020204" pitchFamily="34" charset="0"/>
                <a:cs typeface="Arial" panose="020B0604020202020204" pitchFamily="34" charset="0"/>
              </a:rPr>
              <a:t>GDPR (2018) </a:t>
            </a:r>
            <a:r>
              <a:rPr lang="en-US" sz="900" i="1" dirty="0">
                <a:latin typeface="Arial" panose="020B0604020202020204" pitchFamily="34" charset="0"/>
                <a:cs typeface="Arial" panose="020B0604020202020204" pitchFamily="34" charset="0"/>
              </a:rPr>
              <a:t>General Data Protection Regulation.</a:t>
            </a:r>
            <a:r>
              <a:rPr lang="en-US" sz="900" dirty="0">
                <a:latin typeface="Arial" panose="020B0604020202020204" pitchFamily="34" charset="0"/>
                <a:cs typeface="Arial" panose="020B0604020202020204" pitchFamily="34" charset="0"/>
              </a:rPr>
              <a:t> Available at: </a:t>
            </a:r>
            <a:r>
              <a:rPr lang="en-US" sz="900" u="sng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https://www.legislation.gov.uk/ukpga/2018/12/contents/enacted</a:t>
            </a:r>
            <a:r>
              <a:rPr lang="en-US" sz="900" dirty="0">
                <a:latin typeface="Arial" panose="020B0604020202020204" pitchFamily="34" charset="0"/>
                <a:cs typeface="Arial" panose="020B0604020202020204" pitchFamily="34" charset="0"/>
              </a:rPr>
              <a:t> (Accessed: 19</a:t>
            </a:r>
            <a:r>
              <a:rPr lang="en-US" sz="9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US" sz="900" dirty="0">
                <a:latin typeface="Arial" panose="020B0604020202020204" pitchFamily="34" charset="0"/>
                <a:cs typeface="Arial" panose="020B0604020202020204" pitchFamily="34" charset="0"/>
              </a:rPr>
              <a:t>  March 2026).</a:t>
            </a:r>
          </a:p>
          <a:p>
            <a:pPr lvl="0"/>
            <a:r>
              <a:rPr lang="en-US" sz="900" dirty="0">
                <a:latin typeface="Arial" panose="020B0604020202020204" pitchFamily="34" charset="0"/>
                <a:cs typeface="Arial" panose="020B0604020202020204" pitchFamily="34" charset="0"/>
              </a:rPr>
              <a:t>Macmillan Cancer Support (2023) </a:t>
            </a:r>
            <a:r>
              <a:rPr lang="en-US" sz="900" i="1" dirty="0">
                <a:latin typeface="Arial" panose="020B0604020202020204" pitchFamily="34" charset="0"/>
                <a:cs typeface="Arial" panose="020B0604020202020204" pitchFamily="34" charset="0"/>
              </a:rPr>
              <a:t>Breast cancer.</a:t>
            </a:r>
            <a:r>
              <a:rPr lang="en-US" sz="900" dirty="0">
                <a:latin typeface="Arial" panose="020B0604020202020204" pitchFamily="34" charset="0"/>
                <a:cs typeface="Arial" panose="020B0604020202020204" pitchFamily="34" charset="0"/>
              </a:rPr>
              <a:t> Available at: </a:t>
            </a:r>
            <a:r>
              <a:rPr lang="en-US" sz="900" u="sng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https://www.macmillan.org.uk/cancer-information-and-support/breast-cancer</a:t>
            </a:r>
            <a:r>
              <a:rPr lang="en-US" sz="900" dirty="0">
                <a:latin typeface="Arial" panose="020B0604020202020204" pitchFamily="34" charset="0"/>
                <a:cs typeface="Arial" panose="020B0604020202020204" pitchFamily="34" charset="0"/>
              </a:rPr>
              <a:t> (Accessed: 20</a:t>
            </a:r>
            <a:r>
              <a:rPr lang="en-US" sz="9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US" sz="900" dirty="0">
                <a:latin typeface="Arial" panose="020B0604020202020204" pitchFamily="34" charset="0"/>
                <a:cs typeface="Arial" panose="020B0604020202020204" pitchFamily="34" charset="0"/>
              </a:rPr>
              <a:t>  March 2026).</a:t>
            </a:r>
          </a:p>
          <a:p>
            <a:pPr lvl="0"/>
            <a:r>
              <a:rPr lang="en-US" sz="900" dirty="0" err="1">
                <a:latin typeface="Arial" panose="020B0604020202020204" pitchFamily="34" charset="0"/>
                <a:cs typeface="Arial" panose="020B0604020202020204" pitchFamily="34" charset="0"/>
              </a:rPr>
              <a:t>Marieb</a:t>
            </a:r>
            <a:r>
              <a:rPr lang="en-US" sz="900" dirty="0">
                <a:latin typeface="Arial" panose="020B0604020202020204" pitchFamily="34" charset="0"/>
                <a:cs typeface="Arial" panose="020B0604020202020204" pitchFamily="34" charset="0"/>
              </a:rPr>
              <a:t>, E.N. and </a:t>
            </a:r>
            <a:r>
              <a:rPr lang="en-US" sz="900" dirty="0" err="1">
                <a:latin typeface="Arial" panose="020B0604020202020204" pitchFamily="34" charset="0"/>
                <a:cs typeface="Arial" panose="020B0604020202020204" pitchFamily="34" charset="0"/>
              </a:rPr>
              <a:t>Hoehn</a:t>
            </a:r>
            <a:r>
              <a:rPr lang="en-US" sz="900" dirty="0">
                <a:latin typeface="Arial" panose="020B0604020202020204" pitchFamily="34" charset="0"/>
                <a:cs typeface="Arial" panose="020B0604020202020204" pitchFamily="34" charset="0"/>
              </a:rPr>
              <a:t>, K. (2019) </a:t>
            </a:r>
            <a:r>
              <a:rPr lang="en-US" sz="900" i="1" dirty="0">
                <a:latin typeface="Arial" panose="020B0604020202020204" pitchFamily="34" charset="0"/>
                <a:cs typeface="Arial" panose="020B0604020202020204" pitchFamily="34" charset="0"/>
              </a:rPr>
              <a:t>Human Anatomy and Physiology.</a:t>
            </a:r>
            <a:r>
              <a:rPr lang="en-US" sz="900" dirty="0">
                <a:latin typeface="Arial" panose="020B0604020202020204" pitchFamily="34" charset="0"/>
                <a:cs typeface="Arial" panose="020B0604020202020204" pitchFamily="34" charset="0"/>
              </a:rPr>
              <a:t> 11th </a:t>
            </a:r>
            <a:r>
              <a:rPr lang="en-US" sz="900" dirty="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US" sz="900" dirty="0">
                <a:latin typeface="Arial" panose="020B0604020202020204" pitchFamily="34" charset="0"/>
                <a:cs typeface="Arial" panose="020B0604020202020204" pitchFamily="34" charset="0"/>
              </a:rPr>
              <a:t>. Harlow: Pearson.</a:t>
            </a:r>
          </a:p>
          <a:p>
            <a:pPr lvl="0"/>
            <a:r>
              <a:rPr lang="en-US" sz="900" dirty="0">
                <a:latin typeface="Arial" panose="020B0604020202020204" pitchFamily="34" charset="0"/>
                <a:cs typeface="Arial" panose="020B0604020202020204" pitchFamily="34" charset="0"/>
              </a:rPr>
              <a:t>NG101. London: National Institute for Health and Care Excellence. Available at: </a:t>
            </a:r>
            <a:r>
              <a:rPr lang="en-US" sz="900" u="sng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https://www.nice.org.uk/guidance/ng101</a:t>
            </a:r>
            <a:r>
              <a:rPr lang="en-US" sz="900" dirty="0">
                <a:latin typeface="Arial" panose="020B0604020202020204" pitchFamily="34" charset="0"/>
                <a:cs typeface="Arial" panose="020B0604020202020204" pitchFamily="34" charset="0"/>
              </a:rPr>
              <a:t> (Accessed: 18</a:t>
            </a:r>
            <a:r>
              <a:rPr lang="en-US" sz="9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US" sz="900" dirty="0">
                <a:latin typeface="Arial" panose="020B0604020202020204" pitchFamily="34" charset="0"/>
                <a:cs typeface="Arial" panose="020B0604020202020204" pitchFamily="34" charset="0"/>
              </a:rPr>
              <a:t> March 2026).</a:t>
            </a:r>
          </a:p>
          <a:p>
            <a:pPr lvl="0"/>
            <a:r>
              <a:rPr lang="en-US" sz="900" dirty="0">
                <a:latin typeface="Arial" panose="020B0604020202020204" pitchFamily="34" charset="0"/>
                <a:cs typeface="Arial" panose="020B0604020202020204" pitchFamily="34" charset="0"/>
              </a:rPr>
              <a:t>NHS (2023) </a:t>
            </a:r>
            <a:r>
              <a:rPr lang="en-US" sz="900" i="1" dirty="0">
                <a:latin typeface="Arial" panose="020B0604020202020204" pitchFamily="34" charset="0"/>
                <a:cs typeface="Arial" panose="020B0604020202020204" pitchFamily="34" charset="0"/>
              </a:rPr>
              <a:t>Breast cancer.</a:t>
            </a:r>
            <a:r>
              <a:rPr lang="en-US" sz="900" dirty="0">
                <a:latin typeface="Arial" panose="020B0604020202020204" pitchFamily="34" charset="0"/>
                <a:cs typeface="Arial" panose="020B0604020202020204" pitchFamily="34" charset="0"/>
              </a:rPr>
              <a:t> Available at: </a:t>
            </a:r>
            <a:r>
              <a:rPr lang="en-US" sz="900" u="sng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https://www.nhs.uk/conditions/breast-cancer/</a:t>
            </a:r>
            <a:r>
              <a:rPr lang="en-US" sz="900" dirty="0">
                <a:latin typeface="Arial" panose="020B0604020202020204" pitchFamily="34" charset="0"/>
                <a:cs typeface="Arial" panose="020B0604020202020204" pitchFamily="34" charset="0"/>
              </a:rPr>
              <a:t> (Accessed: 21 March 2026).</a:t>
            </a:r>
          </a:p>
          <a:p>
            <a:pPr lvl="0"/>
            <a:r>
              <a:rPr lang="en-US" sz="900" dirty="0">
                <a:latin typeface="Arial" panose="020B0604020202020204" pitchFamily="34" charset="0"/>
                <a:cs typeface="Arial" panose="020B0604020202020204" pitchFamily="34" charset="0"/>
              </a:rPr>
              <a:t>NHS England (2019) </a:t>
            </a:r>
            <a:r>
              <a:rPr lang="en-US" sz="900" i="1" dirty="0">
                <a:latin typeface="Arial" panose="020B0604020202020204" pitchFamily="34" charset="0"/>
                <a:cs typeface="Arial" panose="020B0604020202020204" pitchFamily="34" charset="0"/>
              </a:rPr>
              <a:t>The NHS Long Term Plan.</a:t>
            </a:r>
            <a:r>
              <a:rPr lang="en-US" sz="900" dirty="0">
                <a:latin typeface="Arial" panose="020B0604020202020204" pitchFamily="34" charset="0"/>
                <a:cs typeface="Arial" panose="020B0604020202020204" pitchFamily="34" charset="0"/>
              </a:rPr>
              <a:t> Available at: </a:t>
            </a:r>
            <a:r>
              <a:rPr lang="en-US" sz="900" u="sng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https://www.longtermplan.nhs.uk</a:t>
            </a:r>
            <a:r>
              <a:rPr lang="en-US" sz="900" dirty="0">
                <a:latin typeface="Arial" panose="020B0604020202020204" pitchFamily="34" charset="0"/>
                <a:cs typeface="Arial" panose="020B0604020202020204" pitchFamily="34" charset="0"/>
              </a:rPr>
              <a:t> (Accessed: 21 March 2026).</a:t>
            </a:r>
          </a:p>
          <a:p>
            <a:pPr lvl="0"/>
            <a:r>
              <a:rPr lang="en-US" sz="900" dirty="0">
                <a:latin typeface="Arial" panose="020B0604020202020204" pitchFamily="34" charset="0"/>
                <a:cs typeface="Arial" panose="020B0604020202020204" pitchFamily="34" charset="0"/>
              </a:rPr>
              <a:t>NHS England (2023) </a:t>
            </a:r>
            <a:r>
              <a:rPr lang="en-US" sz="900" i="1" dirty="0">
                <a:latin typeface="Arial" panose="020B0604020202020204" pitchFamily="34" charset="0"/>
                <a:cs typeface="Arial" panose="020B0604020202020204" pitchFamily="34" charset="0"/>
              </a:rPr>
              <a:t>Core20PLUS5 — reducing health inequalities.</a:t>
            </a:r>
            <a:r>
              <a:rPr lang="en-US" sz="900" dirty="0">
                <a:latin typeface="Arial" panose="020B0604020202020204" pitchFamily="34" charset="0"/>
                <a:cs typeface="Arial" panose="020B0604020202020204" pitchFamily="34" charset="0"/>
              </a:rPr>
              <a:t> Available at: </a:t>
            </a:r>
            <a:r>
              <a:rPr lang="en-US" sz="900" u="sng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https://www.england.nhs.uk/about/equality/equality-hub/national-healthcare-inequalities-improvement-programme/core20plus5/</a:t>
            </a:r>
            <a:r>
              <a:rPr lang="en-US" sz="900" dirty="0">
                <a:latin typeface="Arial" panose="020B0604020202020204" pitchFamily="34" charset="0"/>
                <a:cs typeface="Arial" panose="020B0604020202020204" pitchFamily="34" charset="0"/>
              </a:rPr>
              <a:t> (Accessed: 21</a:t>
            </a:r>
            <a:r>
              <a:rPr lang="en-US" sz="900" baseline="30000" dirty="0">
                <a:latin typeface="Arial" panose="020B0604020202020204" pitchFamily="34" charset="0"/>
                <a:cs typeface="Arial" panose="020B0604020202020204" pitchFamily="34" charset="0"/>
              </a:rPr>
              <a:t>st</a:t>
            </a:r>
            <a:r>
              <a:rPr lang="en-US" sz="900" dirty="0">
                <a:latin typeface="Arial" panose="020B0604020202020204" pitchFamily="34" charset="0"/>
                <a:cs typeface="Arial" panose="020B0604020202020204" pitchFamily="34" charset="0"/>
              </a:rPr>
              <a:t> March 2026).</a:t>
            </a:r>
          </a:p>
          <a:p>
            <a:pPr lvl="0"/>
            <a:r>
              <a:rPr lang="en-US" sz="900" dirty="0">
                <a:latin typeface="Arial" panose="020B0604020202020204" pitchFamily="34" charset="0"/>
                <a:cs typeface="Arial" panose="020B0604020202020204" pitchFamily="34" charset="0"/>
              </a:rPr>
              <a:t>NICE (2022) </a:t>
            </a:r>
            <a:r>
              <a:rPr lang="en-US" sz="900" i="1" dirty="0">
                <a:latin typeface="Arial" panose="020B0604020202020204" pitchFamily="34" charset="0"/>
                <a:cs typeface="Arial" panose="020B0604020202020204" pitchFamily="34" charset="0"/>
              </a:rPr>
              <a:t>Depression in adults: treatment and management.</a:t>
            </a:r>
            <a:r>
              <a:rPr lang="en-US" sz="900" dirty="0">
                <a:latin typeface="Arial" panose="020B0604020202020204" pitchFamily="34" charset="0"/>
                <a:cs typeface="Arial" panose="020B0604020202020204" pitchFamily="34" charset="0"/>
              </a:rPr>
              <a:t> CG90. London: National Institute for Health and Care Excellence. Available at: </a:t>
            </a:r>
            <a:r>
              <a:rPr lang="en-US" sz="900" u="sng" dirty="0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https://www.nice.org.uk/guidance/cg90</a:t>
            </a:r>
            <a:r>
              <a:rPr lang="en-US" sz="900" dirty="0">
                <a:latin typeface="Arial" panose="020B0604020202020204" pitchFamily="34" charset="0"/>
                <a:cs typeface="Arial" panose="020B0604020202020204" pitchFamily="34" charset="0"/>
              </a:rPr>
              <a:t> (Accessed: 22</a:t>
            </a:r>
            <a:r>
              <a:rPr lang="en-US" sz="900" baseline="30000" dirty="0">
                <a:latin typeface="Arial" panose="020B0604020202020204" pitchFamily="34" charset="0"/>
                <a:cs typeface="Arial" panose="020B0604020202020204" pitchFamily="34" charset="0"/>
              </a:rPr>
              <a:t>nd</a:t>
            </a:r>
            <a:r>
              <a:rPr lang="en-US" sz="900" dirty="0">
                <a:latin typeface="Arial" panose="020B0604020202020204" pitchFamily="34" charset="0"/>
                <a:cs typeface="Arial" panose="020B0604020202020204" pitchFamily="34" charset="0"/>
              </a:rPr>
              <a:t> March 2026).</a:t>
            </a:r>
          </a:p>
          <a:p>
            <a:pPr lvl="0"/>
            <a:r>
              <a:rPr lang="en-US" sz="900" dirty="0">
                <a:latin typeface="Arial" panose="020B0604020202020204" pitchFamily="34" charset="0"/>
                <a:cs typeface="Arial" panose="020B0604020202020204" pitchFamily="34" charset="0"/>
              </a:rPr>
              <a:t>NICE (2023) </a:t>
            </a:r>
            <a:r>
              <a:rPr lang="en-US" sz="900" i="1" dirty="0">
                <a:latin typeface="Arial" panose="020B0604020202020204" pitchFamily="34" charset="0"/>
                <a:cs typeface="Arial" panose="020B0604020202020204" pitchFamily="34" charset="0"/>
              </a:rPr>
              <a:t>Early and locally advanced breast cancer: diagnosis and management.</a:t>
            </a:r>
            <a:r>
              <a:rPr lang="en-US" sz="900" dirty="0">
                <a:latin typeface="Arial" panose="020B0604020202020204" pitchFamily="34" charset="0"/>
                <a:cs typeface="Arial" panose="020B0604020202020204" pitchFamily="34" charset="0"/>
              </a:rPr>
              <a:t> NG101. London: National Institute for Health and Care Excellence. Available at: </a:t>
            </a:r>
            <a:r>
              <a:rPr lang="en-US" sz="900" u="sng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https://www.nice.org.uk/guidance/ng101</a:t>
            </a:r>
            <a:r>
              <a:rPr lang="en-US" sz="900" dirty="0">
                <a:latin typeface="Arial" panose="020B0604020202020204" pitchFamily="34" charset="0"/>
                <a:cs typeface="Arial" panose="020B0604020202020204" pitchFamily="34" charset="0"/>
              </a:rPr>
              <a:t> (Accessed: 22</a:t>
            </a:r>
            <a:r>
              <a:rPr lang="en-US" sz="900" baseline="30000" dirty="0">
                <a:latin typeface="Arial" panose="020B0604020202020204" pitchFamily="34" charset="0"/>
                <a:cs typeface="Arial" panose="020B0604020202020204" pitchFamily="34" charset="0"/>
              </a:rPr>
              <a:t>nd</a:t>
            </a:r>
            <a:r>
              <a:rPr lang="en-US" sz="900" dirty="0">
                <a:latin typeface="Arial" panose="020B0604020202020204" pitchFamily="34" charset="0"/>
                <a:cs typeface="Arial" panose="020B0604020202020204" pitchFamily="34" charset="0"/>
              </a:rPr>
              <a:t> March 2026).</a:t>
            </a:r>
          </a:p>
          <a:p>
            <a:pPr lvl="0"/>
            <a:r>
              <a:rPr lang="en-US" sz="900" dirty="0">
                <a:latin typeface="Arial" panose="020B0604020202020204" pitchFamily="34" charset="0"/>
                <a:cs typeface="Arial" panose="020B0604020202020204" pitchFamily="34" charset="0"/>
              </a:rPr>
              <a:t>NICE (2023) </a:t>
            </a:r>
            <a:r>
              <a:rPr lang="en-US" sz="900" i="1" dirty="0">
                <a:latin typeface="Arial" panose="020B0604020202020204" pitchFamily="34" charset="0"/>
                <a:cs typeface="Arial" panose="020B0604020202020204" pitchFamily="34" charset="0"/>
              </a:rPr>
              <a:t>Early and locally advanced breast cancer: diagnosis and management.</a:t>
            </a:r>
            <a:r>
              <a:rPr lang="en-US" sz="900" dirty="0">
                <a:latin typeface="Arial" panose="020B0604020202020204" pitchFamily="34" charset="0"/>
                <a:cs typeface="Arial" panose="020B0604020202020204" pitchFamily="34" charset="0"/>
              </a:rPr>
              <a:t> NG101. London: National Institute for Health and Care Excellence. Available at: </a:t>
            </a:r>
            <a:r>
              <a:rPr lang="en-US" sz="900" u="sng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https://www.nice.org.uk/guidance/ng101</a:t>
            </a:r>
            <a:r>
              <a:rPr lang="en-US" sz="900" dirty="0">
                <a:latin typeface="Arial" panose="020B0604020202020204" pitchFamily="34" charset="0"/>
                <a:cs typeface="Arial" panose="020B0604020202020204" pitchFamily="34" charset="0"/>
              </a:rPr>
              <a:t> (Accessed: 23</a:t>
            </a:r>
            <a:r>
              <a:rPr lang="en-US" sz="900" baseline="30000" dirty="0">
                <a:latin typeface="Arial" panose="020B0604020202020204" pitchFamily="34" charset="0"/>
                <a:cs typeface="Arial" panose="020B0604020202020204" pitchFamily="34" charset="0"/>
              </a:rPr>
              <a:t>rd</a:t>
            </a:r>
            <a:r>
              <a:rPr lang="en-US" sz="900" dirty="0">
                <a:latin typeface="Arial" panose="020B0604020202020204" pitchFamily="34" charset="0"/>
                <a:cs typeface="Arial" panose="020B0604020202020204" pitchFamily="34" charset="0"/>
              </a:rPr>
              <a:t>  March 2026).</a:t>
            </a:r>
          </a:p>
          <a:p>
            <a:pPr lvl="0"/>
            <a:r>
              <a:rPr lang="en-US" sz="900" dirty="0">
                <a:latin typeface="Arial" panose="020B0604020202020204" pitchFamily="34" charset="0"/>
                <a:cs typeface="Arial" panose="020B0604020202020204" pitchFamily="34" charset="0"/>
              </a:rPr>
              <a:t>NICE (2023) </a:t>
            </a:r>
            <a:r>
              <a:rPr lang="en-US" sz="900" i="1" dirty="0">
                <a:latin typeface="Arial" panose="020B0604020202020204" pitchFamily="34" charset="0"/>
                <a:cs typeface="Arial" panose="020B0604020202020204" pitchFamily="34" charset="0"/>
              </a:rPr>
              <a:t>Early and locally advanced breast cancer: diagnosis and management.</a:t>
            </a:r>
            <a:endParaRPr lang="en-US" sz="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r>
              <a:rPr lang="en-US" sz="900" dirty="0">
                <a:latin typeface="Arial" panose="020B0604020202020204" pitchFamily="34" charset="0"/>
                <a:cs typeface="Arial" panose="020B0604020202020204" pitchFamily="34" charset="0"/>
              </a:rPr>
              <a:t>NICE (2023) </a:t>
            </a:r>
            <a:r>
              <a:rPr lang="en-US" sz="900" i="1" dirty="0">
                <a:latin typeface="Arial" panose="020B0604020202020204" pitchFamily="34" charset="0"/>
                <a:cs typeface="Arial" panose="020B0604020202020204" pitchFamily="34" charset="0"/>
              </a:rPr>
              <a:t>Early and locally advanced breast cancer: diagnosis and management.</a:t>
            </a:r>
            <a:r>
              <a:rPr lang="en-US" sz="900" dirty="0">
                <a:latin typeface="Arial" panose="020B0604020202020204" pitchFamily="34" charset="0"/>
                <a:cs typeface="Arial" panose="020B0604020202020204" pitchFamily="34" charset="0"/>
              </a:rPr>
              <a:t> NG101. London: National Institute for Health and Care Excellence. Available at: </a:t>
            </a:r>
            <a:r>
              <a:rPr lang="en-US" sz="900" u="sng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https://www.nice.org.uk/guidance/ng101</a:t>
            </a:r>
            <a:r>
              <a:rPr lang="en-US" sz="900" dirty="0">
                <a:latin typeface="Arial" panose="020B0604020202020204" pitchFamily="34" charset="0"/>
                <a:cs typeface="Arial" panose="020B0604020202020204" pitchFamily="34" charset="0"/>
              </a:rPr>
              <a:t> (Accessed: 23</a:t>
            </a:r>
            <a:r>
              <a:rPr lang="en-US" sz="900" baseline="30000" dirty="0">
                <a:latin typeface="Arial" panose="020B0604020202020204" pitchFamily="34" charset="0"/>
                <a:cs typeface="Arial" panose="020B0604020202020204" pitchFamily="34" charset="0"/>
              </a:rPr>
              <a:t>rd</a:t>
            </a:r>
            <a:r>
              <a:rPr lang="en-US" sz="900" dirty="0">
                <a:latin typeface="Arial" panose="020B0604020202020204" pitchFamily="34" charset="0"/>
                <a:cs typeface="Arial" panose="020B0604020202020204" pitchFamily="34" charset="0"/>
              </a:rPr>
              <a:t> March 2026).</a:t>
            </a:r>
          </a:p>
          <a:p>
            <a:pPr lvl="0"/>
            <a:r>
              <a:rPr lang="en-US" sz="900" dirty="0">
                <a:latin typeface="Arial" panose="020B0604020202020204" pitchFamily="34" charset="0"/>
                <a:cs typeface="Arial" panose="020B0604020202020204" pitchFamily="34" charset="0"/>
              </a:rPr>
              <a:t>NMC (2018) </a:t>
            </a:r>
            <a:r>
              <a:rPr lang="en-US" sz="900" i="1" dirty="0">
                <a:latin typeface="Arial" panose="020B0604020202020204" pitchFamily="34" charset="0"/>
                <a:cs typeface="Arial" panose="020B0604020202020204" pitchFamily="34" charset="0"/>
              </a:rPr>
              <a:t>The Code: Professional standards of practice and </a:t>
            </a:r>
            <a:r>
              <a:rPr lang="en-US" sz="900" i="1" dirty="0" err="1">
                <a:latin typeface="Arial" panose="020B0604020202020204" pitchFamily="34" charset="0"/>
                <a:cs typeface="Arial" panose="020B0604020202020204" pitchFamily="34" charset="0"/>
              </a:rPr>
              <a:t>behaviour</a:t>
            </a:r>
            <a:r>
              <a:rPr lang="en-US" sz="900" i="1" dirty="0">
                <a:latin typeface="Arial" panose="020B0604020202020204" pitchFamily="34" charset="0"/>
                <a:cs typeface="Arial" panose="020B0604020202020204" pitchFamily="34" charset="0"/>
              </a:rPr>
              <a:t> for nurses, midwives and nursing associates.</a:t>
            </a:r>
            <a:r>
              <a:rPr lang="en-US" sz="900" dirty="0">
                <a:latin typeface="Arial" panose="020B0604020202020204" pitchFamily="34" charset="0"/>
                <a:cs typeface="Arial" panose="020B0604020202020204" pitchFamily="34" charset="0"/>
              </a:rPr>
              <a:t> London: Nursing and Midwifery Council. Available at: </a:t>
            </a:r>
            <a:r>
              <a:rPr lang="en-US" sz="900" u="sng" dirty="0">
                <a:latin typeface="Arial" panose="020B0604020202020204" pitchFamily="34" charset="0"/>
                <a:cs typeface="Arial" panose="020B0604020202020204" pitchFamily="34" charset="0"/>
                <a:hlinkClick r:id="rId10"/>
              </a:rPr>
              <a:t>https://www.nmc.org.uk/standards/code/</a:t>
            </a:r>
            <a:r>
              <a:rPr lang="en-US" sz="900" dirty="0">
                <a:latin typeface="Arial" panose="020B0604020202020204" pitchFamily="34" charset="0"/>
                <a:cs typeface="Arial" panose="020B0604020202020204" pitchFamily="34" charset="0"/>
              </a:rPr>
              <a:t> (Accessed: 21 March 2026).</a:t>
            </a:r>
          </a:p>
          <a:p>
            <a:pPr lvl="0"/>
            <a:r>
              <a:rPr lang="en-US" sz="900" dirty="0" err="1">
                <a:latin typeface="Arial" panose="020B0604020202020204" pitchFamily="34" charset="0"/>
                <a:cs typeface="Arial" panose="020B0604020202020204" pitchFamily="34" charset="0"/>
              </a:rPr>
              <a:t>Tortora</a:t>
            </a:r>
            <a:r>
              <a:rPr lang="en-US" sz="900" dirty="0">
                <a:latin typeface="Arial" panose="020B0604020202020204" pitchFamily="34" charset="0"/>
                <a:cs typeface="Arial" panose="020B0604020202020204" pitchFamily="34" charset="0"/>
              </a:rPr>
              <a:t>, G.J. and </a:t>
            </a:r>
            <a:r>
              <a:rPr lang="en-US" sz="900" dirty="0" err="1">
                <a:latin typeface="Arial" panose="020B0604020202020204" pitchFamily="34" charset="0"/>
                <a:cs typeface="Arial" panose="020B0604020202020204" pitchFamily="34" charset="0"/>
              </a:rPr>
              <a:t>Derrickson</a:t>
            </a:r>
            <a:r>
              <a:rPr lang="en-US" sz="900" dirty="0">
                <a:latin typeface="Arial" panose="020B0604020202020204" pitchFamily="34" charset="0"/>
                <a:cs typeface="Arial" panose="020B0604020202020204" pitchFamily="34" charset="0"/>
              </a:rPr>
              <a:t>, B. (2017) </a:t>
            </a:r>
            <a:r>
              <a:rPr lang="en-US" sz="900" i="1" dirty="0">
                <a:latin typeface="Arial" panose="020B0604020202020204" pitchFamily="34" charset="0"/>
                <a:cs typeface="Arial" panose="020B0604020202020204" pitchFamily="34" charset="0"/>
              </a:rPr>
              <a:t>Principles of Anatomy and Physiology.</a:t>
            </a:r>
            <a:r>
              <a:rPr lang="en-US" sz="900" dirty="0">
                <a:latin typeface="Arial" panose="020B0604020202020204" pitchFamily="34" charset="0"/>
                <a:cs typeface="Arial" panose="020B0604020202020204" pitchFamily="34" charset="0"/>
              </a:rPr>
              <a:t> 15th </a:t>
            </a:r>
            <a:r>
              <a:rPr lang="en-US" sz="900" dirty="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US" sz="900" dirty="0">
                <a:latin typeface="Arial" panose="020B0604020202020204" pitchFamily="34" charset="0"/>
                <a:cs typeface="Arial" panose="020B0604020202020204" pitchFamily="34" charset="0"/>
              </a:rPr>
              <a:t>. Hoboken: Wiley.</a:t>
            </a:r>
          </a:p>
        </p:txBody>
      </p:sp>
    </p:spTree>
    <p:extLst>
      <p:ext uri="{BB962C8B-B14F-4D97-AF65-F5344CB8AC3E}">
        <p14:creationId xmlns:p14="http://schemas.microsoft.com/office/powerpoint/2010/main" val="303692809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Integral</Template>
  <TotalTime>164</TotalTime>
  <Words>1976</Words>
  <Application>Microsoft Office PowerPoint</Application>
  <PresentationFormat>Widescreen</PresentationFormat>
  <Paragraphs>128</Paragraphs>
  <Slides>15</Slides>
  <Notes>13</Notes>
  <HiddenSlides>0</HiddenSlides>
  <MMClips>14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0" baseType="lpstr">
      <vt:lpstr>Aptos</vt:lpstr>
      <vt:lpstr>Aptos Display</vt:lpstr>
      <vt:lpstr>Arial</vt:lpstr>
      <vt:lpstr>Calibri</vt:lpstr>
      <vt:lpstr>Office Theme</vt:lpstr>
      <vt:lpstr>Care Plan for a Patient with Breast Cancer </vt:lpstr>
      <vt:lpstr>Introduction </vt:lpstr>
      <vt:lpstr>Anatomy and physiology - the breast (part 1)  </vt:lpstr>
      <vt:lpstr> Anatomy and physiology - hormonal regulation  </vt:lpstr>
      <vt:lpstr>Pathophysiology of breast cancer  </vt:lpstr>
      <vt:lpstr>Fictional patient profile — Sarah Mensah </vt:lpstr>
      <vt:lpstr>Risk factors — lifestyle and condition-specific </vt:lpstr>
      <vt:lpstr>Care plan — goals and monitoring Care plan </vt:lpstr>
      <vt:lpstr>Care plan — surgical and oncological treatment </vt:lpstr>
      <vt:lpstr>Care plan - lifestyle and supportive care </vt:lpstr>
      <vt:lpstr>Care plan — communication strategies </vt:lpstr>
      <vt:lpstr>Care plan -  ethical considerations Ethics </vt:lpstr>
      <vt:lpstr>MDT and referral pathway </vt:lpstr>
      <vt:lpstr> Conclusion  </vt:lpstr>
      <vt:lpstr>REFERENCES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Care Plan for a Patient with Breast Cancer</dc:title>
  <dc:creator>Shafayet K Chowdhury</dc:creator>
  <cp:lastModifiedBy>cheila patricia tavares</cp:lastModifiedBy>
  <cp:revision>8</cp:revision>
  <dcterms:created xsi:type="dcterms:W3CDTF">2026-03-23T15:42:59Z</dcterms:created>
  <dcterms:modified xsi:type="dcterms:W3CDTF">2026-04-21T23:40:22Z</dcterms:modified>
</cp:coreProperties>
</file>