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8" r:id="rId3"/>
    <p:sldId id="261" r:id="rId4"/>
    <p:sldId id="260" r:id="rId5"/>
    <p:sldId id="257" r:id="rId6"/>
    <p:sldId id="259" r:id="rId7"/>
    <p:sldId id="263" r:id="rId8"/>
    <p:sldId id="264" r:id="rId9"/>
    <p:sldId id="262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84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D58D64-EFC7-B4D0-91F1-CDB28E7D22CA}" v="368" dt="2023-10-02T12:44:28.873"/>
    <p1510:client id="{9FC72F96-8268-2C6A-E260-6C4B5113A10F}" v="191" dt="2023-10-03T18:45:53.972"/>
    <p1510:client id="{D9E479E1-8F44-4D8A-9CB5-1EB33E164C88}" v="49" dt="2023-10-02T12:24:36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5C665-4132-4A4E-BE20-AD2283A9BFAE}" type="datetimeFigureOut">
              <a:t>10/3/2023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EC0415-93E1-4C4A-9741-E0EACE3C4F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395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https://worksheetgenius.com/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EC0415-93E1-4C4A-9741-E0EACE3C4F9F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073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expressive-arts/designing-your-curriculu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orksheetgenius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glittermeetsglue.com/product/elements-of-art-exit-tickets/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wb.gov.wales/repository/resource/253f3fb6-76fe-425c-9ccd-f1bb63394f82/en/overview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ans.co.uk/customizer.sk8-hi.html?recipe=d1918faed6755f737dbab29bc96773b1&amp;icn=customs_pdp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FCBE4CE-6E6F-3DAE-3E2E-A7DDDB1F0B35}"/>
              </a:ext>
            </a:extLst>
          </p:cNvPr>
          <p:cNvSpPr txBox="1"/>
          <p:nvPr/>
        </p:nvSpPr>
        <p:spPr>
          <a:xfrm>
            <a:off x="695417" y="665825"/>
            <a:ext cx="5755689" cy="5711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BF35E1-30F6-DABE-9B5A-455571710F29}"/>
              </a:ext>
            </a:extLst>
          </p:cNvPr>
          <p:cNvSpPr txBox="1"/>
          <p:nvPr/>
        </p:nvSpPr>
        <p:spPr>
          <a:xfrm>
            <a:off x="880848" y="718352"/>
            <a:ext cx="10425043" cy="5416868"/>
          </a:xfrm>
          <a:prstGeom prst="rect">
            <a:avLst/>
          </a:prstGeom>
          <a:solidFill>
            <a:srgbClr val="E084D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Link to pedagogical principles</a:t>
            </a:r>
            <a:endParaRPr lang="en-US" sz="2000">
              <a:ea typeface="Calibri"/>
              <a:cs typeface="Calibri"/>
            </a:endParaRP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1. Good teaching and learning maintains a consistent focus on the overall purposes of the curriculum</a:t>
            </a:r>
            <a:endParaRPr lang="en-US" sz="2000">
              <a:ea typeface="Calibri"/>
              <a:cs typeface="Calibri"/>
            </a:endParaRP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9. Good teaching and learning regularly reinforces Cross-curriculum Responsibilities, including literacy, numeracy and digital competence, and provides opportunities to practise them</a:t>
            </a:r>
          </a:p>
          <a:p>
            <a:endParaRPr lang="en-GB" sz="2000">
              <a:ea typeface="Calibri"/>
              <a:cs typeface="Calibri"/>
            </a:endParaRPr>
          </a:p>
          <a:p>
            <a:endParaRPr lang="en-GB" sz="2000">
              <a:ea typeface="Calibri"/>
              <a:cs typeface="Calibri"/>
            </a:endParaRP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Learning intentions:</a:t>
            </a:r>
          </a:p>
          <a:p>
            <a:endParaRPr lang="en-GB" sz="2000"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000">
                <a:ea typeface="Calibri"/>
                <a:cs typeface="Calibri"/>
              </a:rPr>
              <a:t>To understand the place of cross curricular skills in the curriculum for Wales </a:t>
            </a:r>
            <a:endParaRPr lang="en-US" sz="2000">
              <a:ea typeface="Calibri"/>
              <a:cs typeface="Calibri"/>
            </a:endParaRPr>
          </a:p>
          <a:p>
            <a:endParaRPr lang="en-GB" sz="2000"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000">
                <a:ea typeface="Calibri"/>
                <a:cs typeface="Calibri"/>
              </a:rPr>
              <a:t>To use the information presented to enhance planning in ECAD6008 and PTE1/2</a:t>
            </a:r>
          </a:p>
          <a:p>
            <a:endParaRPr lang="en-GB" sz="28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e the source image">
            <a:extLst>
              <a:ext uri="{FF2B5EF4-FFF2-40B4-BE49-F238E27FC236}">
                <a16:creationId xmlns:a16="http://schemas.microsoft.com/office/drawing/2014/main" id="{2B7E6691-972E-0E25-FDFF-5317E641BD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5" y="1317340"/>
            <a:ext cx="11344275" cy="53567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7DD851-B821-53A3-0876-159BE1781ED5}"/>
              </a:ext>
            </a:extLst>
          </p:cNvPr>
          <p:cNvSpPr txBox="1"/>
          <p:nvPr/>
        </p:nvSpPr>
        <p:spPr>
          <a:xfrm>
            <a:off x="290286" y="114905"/>
            <a:ext cx="11194142" cy="1077218"/>
          </a:xfrm>
          <a:prstGeom prst="rect">
            <a:avLst/>
          </a:prstGeom>
          <a:solidFill>
            <a:srgbClr val="E084D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>
              <a:ea typeface="Calibri"/>
              <a:cs typeface="Calibri"/>
            </a:endParaRPr>
          </a:p>
          <a:p>
            <a:pPr algn="ctr"/>
            <a:r>
              <a:rPr lang="en-GB" sz="4000">
                <a:ea typeface="Calibri"/>
                <a:cs typeface="Calibri"/>
              </a:rPr>
              <a:t>Cross Curricular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743324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DB117086-42D5-B3ED-F111-87C0AB953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4938" y="1961891"/>
            <a:ext cx="3091198" cy="26644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B6F96E-0744-83CD-864C-CD784C634B69}"/>
              </a:ext>
            </a:extLst>
          </p:cNvPr>
          <p:cNvSpPr txBox="1"/>
          <p:nvPr/>
        </p:nvSpPr>
        <p:spPr>
          <a:xfrm>
            <a:off x="7467415" y="2462462"/>
            <a:ext cx="1801864" cy="2339102"/>
          </a:xfrm>
          <a:prstGeom prst="rect">
            <a:avLst/>
          </a:prstGeom>
          <a:solidFill>
            <a:srgbClr val="E084D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457200">
              <a:spcAft>
                <a:spcPts val="600"/>
              </a:spcAft>
            </a:pPr>
            <a:endParaRPr lang="en-GB" sz="1400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 algn="ctr" defTabSz="457200">
              <a:spcAft>
                <a:spcPts val="600"/>
              </a:spcAft>
            </a:pPr>
            <a:endParaRPr lang="en-GB" sz="1400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 algn="ctr" defTabSz="457200">
              <a:spcAft>
                <a:spcPts val="600"/>
              </a:spcAft>
            </a:pPr>
            <a:r>
              <a:rPr lang="en-GB" sz="1400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What types of activities do we need to plan for to address this within our </a:t>
            </a:r>
            <a:r>
              <a:rPr lang="en-GB" sz="1400" kern="1200" err="1">
                <a:solidFill>
                  <a:schemeClr val="tx1"/>
                </a:solidFill>
                <a:latin typeface="+mn-lt"/>
                <a:ea typeface="+mn-ea"/>
                <a:cs typeface="Calibri"/>
              </a:rPr>
              <a:t>AoLE</a:t>
            </a:r>
            <a:r>
              <a:rPr lang="en-GB" sz="1400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?</a:t>
            </a:r>
          </a:p>
          <a:p>
            <a:pPr algn="ctr" defTabSz="457200">
              <a:spcAft>
                <a:spcPts val="600"/>
              </a:spcAft>
            </a:pPr>
            <a:endParaRPr lang="en-GB" sz="1400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 algn="ctr">
              <a:spcAft>
                <a:spcPts val="600"/>
              </a:spcAft>
            </a:pPr>
            <a:endParaRPr lang="en-GB" sz="2800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C32303-9250-7E2C-7EA0-A972F6A9FDE9}"/>
              </a:ext>
            </a:extLst>
          </p:cNvPr>
          <p:cNvSpPr txBox="1"/>
          <p:nvPr/>
        </p:nvSpPr>
        <p:spPr>
          <a:xfrm>
            <a:off x="7207400" y="4503288"/>
            <a:ext cx="2318737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457200">
              <a:spcAft>
                <a:spcPts val="600"/>
              </a:spcAft>
            </a:pPr>
            <a:r>
              <a:rPr lang="en-GB" sz="900" kern="1200">
                <a:solidFill>
                  <a:schemeClr val="tx1"/>
                </a:solidFill>
                <a:latin typeface="+mn-lt"/>
                <a:ea typeface="+mn-lt"/>
                <a:cs typeface="+mn-lt"/>
                <a:hlinkClick r:id="rId3"/>
              </a:rPr>
              <a:t>HWB Cross Curricular Responsibilities</a:t>
            </a: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6102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rst Next Then">
            <a:extLst>
              <a:ext uri="{FF2B5EF4-FFF2-40B4-BE49-F238E27FC236}">
                <a16:creationId xmlns:a16="http://schemas.microsoft.com/office/drawing/2014/main" id="{53542300-2200-D1EE-D759-BDCD01772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793" y="60220"/>
            <a:ext cx="5227016" cy="67908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CBE4CE-6E6F-3DAE-3E2E-A7DDDB1F0B35}"/>
              </a:ext>
            </a:extLst>
          </p:cNvPr>
          <p:cNvSpPr txBox="1"/>
          <p:nvPr/>
        </p:nvSpPr>
        <p:spPr>
          <a:xfrm>
            <a:off x="164911" y="280003"/>
            <a:ext cx="6276550" cy="6058541"/>
          </a:xfrm>
          <a:prstGeom prst="rect">
            <a:avLst/>
          </a:prstGeom>
          <a:solidFill>
            <a:srgbClr val="E084D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2" name="Picture 1" descr="A close up of a word search&#10;&#10;Description automatically generated">
            <a:extLst>
              <a:ext uri="{FF2B5EF4-FFF2-40B4-BE49-F238E27FC236}">
                <a16:creationId xmlns:a16="http://schemas.microsoft.com/office/drawing/2014/main" id="{E6019D71-0EC5-1772-B1FE-7650BDFE78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130" y="545202"/>
            <a:ext cx="2977081" cy="2920984"/>
          </a:xfrm>
          <a:prstGeom prst="rect">
            <a:avLst/>
          </a:prstGeom>
        </p:spPr>
      </p:pic>
      <p:pic>
        <p:nvPicPr>
          <p:cNvPr id="3" name="Picture 2" descr="A square of letters in black and white&#10;&#10;Description automatically generated">
            <a:extLst>
              <a:ext uri="{FF2B5EF4-FFF2-40B4-BE49-F238E27FC236}">
                <a16:creationId xmlns:a16="http://schemas.microsoft.com/office/drawing/2014/main" id="{505F32E5-4B22-BE59-0621-203F218228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4794" y="2327454"/>
            <a:ext cx="2483725" cy="2406949"/>
          </a:xfrm>
          <a:prstGeom prst="rect">
            <a:avLst/>
          </a:prstGeom>
        </p:spPr>
      </p:pic>
      <p:pic>
        <p:nvPicPr>
          <p:cNvPr id="6" name="Picture 5" descr="A white rectangular object with black text&#10;&#10;Description automatically generated">
            <a:extLst>
              <a:ext uri="{FF2B5EF4-FFF2-40B4-BE49-F238E27FC236}">
                <a16:creationId xmlns:a16="http://schemas.microsoft.com/office/drawing/2014/main" id="{C5552836-5544-109B-C29D-3EB8F2233B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823" y="5124499"/>
            <a:ext cx="3947983" cy="9798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757A92-0D43-C0BD-9967-C99584F8C31A}"/>
              </a:ext>
            </a:extLst>
          </p:cNvPr>
          <p:cNvSpPr txBox="1"/>
          <p:nvPr/>
        </p:nvSpPr>
        <p:spPr>
          <a:xfrm>
            <a:off x="3009417" y="6327493"/>
            <a:ext cx="3491696" cy="366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7"/>
              </a:rPr>
              <a:t>Worksheet Genius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111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F83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0D51C8-C1B2-882B-4125-44BA82C0C9DA}"/>
              </a:ext>
            </a:extLst>
          </p:cNvPr>
          <p:cNvSpPr txBox="1"/>
          <p:nvPr/>
        </p:nvSpPr>
        <p:spPr>
          <a:xfrm>
            <a:off x="9093496" y="618681"/>
            <a:ext cx="2613872" cy="47945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  <a:hlinkClick r:id="rId2"/>
              </a:rPr>
              <a:t>Art Exit tickets</a:t>
            </a:r>
            <a:endParaRPr lang="en-US" sz="36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nk ticket with black text&#10;&#10;Description automatically generated">
            <a:extLst>
              <a:ext uri="{FF2B5EF4-FFF2-40B4-BE49-F238E27FC236}">
                <a16:creationId xmlns:a16="http://schemas.microsoft.com/office/drawing/2014/main" id="{FC7F9C66-D536-EA62-4C3D-C969F7F1CE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30" r="4605" b="1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2AD2D8-9F26-1F26-5C48-F0CBDA4C72AD}"/>
              </a:ext>
            </a:extLst>
          </p:cNvPr>
          <p:cNvSpPr txBox="1"/>
          <p:nvPr/>
        </p:nvSpPr>
        <p:spPr>
          <a:xfrm>
            <a:off x="7427650" y="3684233"/>
            <a:ext cx="2367378" cy="887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040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8E7D7009-57C0-B47A-BF1D-2BA55EAE74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5883" y="3297596"/>
            <a:ext cx="3840254" cy="1508337"/>
          </a:xfrm>
          <a:prstGeom prst="rect">
            <a:avLst/>
          </a:prstGeom>
        </p:spPr>
      </p:pic>
      <p:sp>
        <p:nvSpPr>
          <p:cNvPr id="3" name="Arrow: Down 2">
            <a:extLst>
              <a:ext uri="{FF2B5EF4-FFF2-40B4-BE49-F238E27FC236}">
                <a16:creationId xmlns:a16="http://schemas.microsoft.com/office/drawing/2014/main" id="{D801C07C-A7F0-2E86-8D2F-A54CE3372D9D}"/>
              </a:ext>
            </a:extLst>
          </p:cNvPr>
          <p:cNvSpPr/>
          <p:nvPr/>
        </p:nvSpPr>
        <p:spPr>
          <a:xfrm>
            <a:off x="6700842" y="1847350"/>
            <a:ext cx="515095" cy="1321871"/>
          </a:xfrm>
          <a:prstGeom prst="downArrow">
            <a:avLst/>
          </a:prstGeom>
          <a:solidFill>
            <a:srgbClr val="E084D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43197F-F7B5-F126-BBA8-D7F111FD2ADC}"/>
              </a:ext>
            </a:extLst>
          </p:cNvPr>
          <p:cNvSpPr txBox="1"/>
          <p:nvPr/>
        </p:nvSpPr>
        <p:spPr>
          <a:xfrm>
            <a:off x="3734938" y="2875930"/>
            <a:ext cx="1815246" cy="2369175"/>
          </a:xfrm>
          <a:prstGeom prst="rect">
            <a:avLst/>
          </a:prstGeom>
          <a:solidFill>
            <a:srgbClr val="E084D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466344">
              <a:spcAft>
                <a:spcPts val="600"/>
              </a:spcAft>
            </a:pPr>
            <a:endParaRPr lang="en-GB" sz="1428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 algn="ctr" defTabSz="466344">
              <a:spcAft>
                <a:spcPts val="600"/>
              </a:spcAft>
            </a:pPr>
            <a:endParaRPr lang="en-GB" sz="1428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 algn="ctr" defTabSz="466344">
              <a:spcAft>
                <a:spcPts val="600"/>
              </a:spcAft>
            </a:pPr>
            <a:r>
              <a:rPr lang="en-GB" sz="1428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What types of activities do we need to plan for to address this within our </a:t>
            </a:r>
            <a:r>
              <a:rPr lang="en-GB" sz="1428" kern="1200" err="1">
                <a:solidFill>
                  <a:schemeClr val="tx1"/>
                </a:solidFill>
                <a:latin typeface="+mn-lt"/>
                <a:ea typeface="+mn-ea"/>
                <a:cs typeface="Calibri"/>
              </a:rPr>
              <a:t>AoLE</a:t>
            </a:r>
            <a:r>
              <a:rPr lang="en-GB" sz="1428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?</a:t>
            </a:r>
          </a:p>
          <a:p>
            <a:pPr algn="ctr" defTabSz="466344">
              <a:spcAft>
                <a:spcPts val="600"/>
              </a:spcAft>
            </a:pPr>
            <a:endParaRPr lang="en-GB" sz="1428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 algn="ctr">
              <a:spcAft>
                <a:spcPts val="600"/>
              </a:spcAft>
            </a:pPr>
            <a:endParaRPr lang="en-GB" sz="2800">
              <a:ea typeface="Calibri"/>
              <a:cs typeface="Calibri"/>
            </a:endParaRP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9FE95297-D6F0-2F64-8A0B-FD85C9E08AD1}"/>
              </a:ext>
            </a:extLst>
          </p:cNvPr>
          <p:cNvSpPr/>
          <p:nvPr/>
        </p:nvSpPr>
        <p:spPr>
          <a:xfrm>
            <a:off x="7527336" y="1847349"/>
            <a:ext cx="515095" cy="1321871"/>
          </a:xfrm>
          <a:prstGeom prst="downArrow">
            <a:avLst/>
          </a:prstGeom>
          <a:solidFill>
            <a:srgbClr val="E084D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45CF96DC-C2AD-4FD4-A6E0-5F104406482B}"/>
              </a:ext>
            </a:extLst>
          </p:cNvPr>
          <p:cNvSpPr/>
          <p:nvPr/>
        </p:nvSpPr>
        <p:spPr>
          <a:xfrm>
            <a:off x="8348881" y="1847349"/>
            <a:ext cx="515095" cy="1321871"/>
          </a:xfrm>
          <a:prstGeom prst="downArrow">
            <a:avLst/>
          </a:prstGeom>
          <a:solidFill>
            <a:srgbClr val="E084D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lorful circles and lines on a white background&#10;&#10;Description automatically generated">
            <a:extLst>
              <a:ext uri="{FF2B5EF4-FFF2-40B4-BE49-F238E27FC236}">
                <a16:creationId xmlns:a16="http://schemas.microsoft.com/office/drawing/2014/main" id="{8DD0990E-7997-5176-D86B-BE05A41340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1" t="18313" r="10300" b="18868"/>
          <a:stretch/>
        </p:blipFill>
        <p:spPr>
          <a:xfrm>
            <a:off x="625034" y="355620"/>
            <a:ext cx="6257796" cy="5844859"/>
          </a:xfrm>
          <a:prstGeom prst="rect">
            <a:avLst/>
          </a:prstGeom>
        </p:spPr>
      </p:pic>
      <p:pic>
        <p:nvPicPr>
          <p:cNvPr id="5" name="Picture 4" descr="A diagram of different colors&#10;&#10;Description automatically generated">
            <a:extLst>
              <a:ext uri="{FF2B5EF4-FFF2-40B4-BE49-F238E27FC236}">
                <a16:creationId xmlns:a16="http://schemas.microsoft.com/office/drawing/2014/main" id="{AAD0CD3C-DFC1-DE31-6017-6141E96F01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2065" y="445626"/>
            <a:ext cx="3642452" cy="58510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4CE048-5E09-F008-EA3A-99A104581DC9}"/>
              </a:ext>
            </a:extLst>
          </p:cNvPr>
          <p:cNvSpPr txBox="1"/>
          <p:nvPr/>
        </p:nvSpPr>
        <p:spPr>
          <a:xfrm>
            <a:off x="540152" y="6192455"/>
            <a:ext cx="58645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4"/>
              </a:rPr>
              <a:t>HWB Numeracy ideas</a:t>
            </a: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97822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lighthouse in the snow&#10;&#10;Description automatically generated">
            <a:extLst>
              <a:ext uri="{FF2B5EF4-FFF2-40B4-BE49-F238E27FC236}">
                <a16:creationId xmlns:a16="http://schemas.microsoft.com/office/drawing/2014/main" id="{CE432E43-A2A1-3B59-9E6E-857AFC48CF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938" y="864243"/>
            <a:ext cx="4740075" cy="2901389"/>
          </a:xfrm>
          <a:prstGeom prst="rect">
            <a:avLst/>
          </a:prstGeom>
        </p:spPr>
      </p:pic>
      <p:pic>
        <p:nvPicPr>
          <p:cNvPr id="6" name="Picture 5" descr="A painting of a landscape with a windmill&#10;&#10;Description automatically generated">
            <a:extLst>
              <a:ext uri="{FF2B5EF4-FFF2-40B4-BE49-F238E27FC236}">
                <a16:creationId xmlns:a16="http://schemas.microsoft.com/office/drawing/2014/main" id="{E759C51E-E4BD-6F34-5530-DA4137298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969" y="866000"/>
            <a:ext cx="4180389" cy="29075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7D0F42-CA7F-051C-F392-DF1F7AEDA803}"/>
              </a:ext>
            </a:extLst>
          </p:cNvPr>
          <p:cNvSpPr txBox="1"/>
          <p:nvPr/>
        </p:nvSpPr>
        <p:spPr>
          <a:xfrm>
            <a:off x="1369671" y="4417671"/>
            <a:ext cx="9356202" cy="1938992"/>
          </a:xfrm>
          <a:prstGeom prst="rect">
            <a:avLst/>
          </a:prstGeom>
          <a:solidFill>
            <a:srgbClr val="E084D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4000" dirty="0">
              <a:ea typeface="Calibri"/>
              <a:cs typeface="Calibri"/>
            </a:endParaRPr>
          </a:p>
          <a:p>
            <a:pPr algn="ctr"/>
            <a:r>
              <a:rPr lang="en-GB" sz="4000" dirty="0">
                <a:ea typeface="Calibri"/>
                <a:cs typeface="Calibri"/>
              </a:rPr>
              <a:t>The Rule of Thirds</a:t>
            </a:r>
          </a:p>
          <a:p>
            <a:pPr algn="ctr"/>
            <a:endParaRPr lang="en-GB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601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8B3E64B8-7397-ABB9-2281-D7C72FBBF4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4938" y="3827664"/>
            <a:ext cx="3514018" cy="1048469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076567BC-1741-97EC-6214-52024407E07F}"/>
              </a:ext>
            </a:extLst>
          </p:cNvPr>
          <p:cNvSpPr/>
          <p:nvPr/>
        </p:nvSpPr>
        <p:spPr>
          <a:xfrm>
            <a:off x="4337171" y="1824681"/>
            <a:ext cx="279286" cy="1917134"/>
          </a:xfrm>
          <a:prstGeom prst="downArrow">
            <a:avLst/>
          </a:prstGeom>
          <a:solidFill>
            <a:srgbClr val="E084D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A painting of a house and a sunset&#10;&#10;Description automatically generated">
            <a:extLst>
              <a:ext uri="{FF2B5EF4-FFF2-40B4-BE49-F238E27FC236}">
                <a16:creationId xmlns:a16="http://schemas.microsoft.com/office/drawing/2014/main" id="{EA6C5881-A376-87D0-9CC3-056BDE36A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5203" y="1777149"/>
            <a:ext cx="2230934" cy="2976787"/>
          </a:xfrm>
          <a:prstGeom prst="rect">
            <a:avLst/>
          </a:prstGeom>
        </p:spPr>
      </p:pic>
      <p:sp>
        <p:nvSpPr>
          <p:cNvPr id="3" name="Arrow: Down 2">
            <a:extLst>
              <a:ext uri="{FF2B5EF4-FFF2-40B4-BE49-F238E27FC236}">
                <a16:creationId xmlns:a16="http://schemas.microsoft.com/office/drawing/2014/main" id="{70758171-ED30-343D-BCE1-B54D2B7FEB29}"/>
              </a:ext>
            </a:extLst>
          </p:cNvPr>
          <p:cNvSpPr/>
          <p:nvPr/>
        </p:nvSpPr>
        <p:spPr>
          <a:xfrm>
            <a:off x="5271920" y="1858236"/>
            <a:ext cx="279286" cy="1917134"/>
          </a:xfrm>
          <a:prstGeom prst="downArrow">
            <a:avLst/>
          </a:prstGeom>
          <a:solidFill>
            <a:srgbClr val="E084D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D7C259BF-79BB-D3B8-C550-73A96B921A0C}"/>
              </a:ext>
            </a:extLst>
          </p:cNvPr>
          <p:cNvSpPr/>
          <p:nvPr/>
        </p:nvSpPr>
        <p:spPr>
          <a:xfrm>
            <a:off x="6225843" y="1858236"/>
            <a:ext cx="279286" cy="1917134"/>
          </a:xfrm>
          <a:prstGeom prst="downArrow">
            <a:avLst/>
          </a:prstGeom>
          <a:solidFill>
            <a:srgbClr val="E084D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975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air of shoes with different designs on them&#10;&#10;Description automatically generated">
            <a:extLst>
              <a:ext uri="{FF2B5EF4-FFF2-40B4-BE49-F238E27FC236}">
                <a16:creationId xmlns:a16="http://schemas.microsoft.com/office/drawing/2014/main" id="{75FCC040-4045-9F37-3721-FE073DF3F2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30351" b="7159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408C6B-7503-EB52-268E-D933C9E24A64}"/>
              </a:ext>
            </a:extLst>
          </p:cNvPr>
          <p:cNvSpPr txBox="1"/>
          <p:nvPr/>
        </p:nvSpPr>
        <p:spPr>
          <a:xfrm>
            <a:off x="124428" y="657203"/>
            <a:ext cx="4561748" cy="6583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Vans Trainer design</a:t>
            </a:r>
            <a:endParaRPr lang="en-US" sz="3600" dirty="0">
              <a:solidFill>
                <a:schemeClr val="bg1"/>
              </a:solidFill>
              <a:ea typeface="Calibri" panose="020F0502020204030204"/>
              <a:cs typeface="Calibri" panose="020F0502020204030204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4" name="Picture 3" descr="A screenshot of a phone&#10;&#10;Description automatically generated">
            <a:extLst>
              <a:ext uri="{FF2B5EF4-FFF2-40B4-BE49-F238E27FC236}">
                <a16:creationId xmlns:a16="http://schemas.microsoft.com/office/drawing/2014/main" id="{97B86DB3-F641-9E8E-C251-12727A5E92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279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49855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107</cp:revision>
  <dcterms:created xsi:type="dcterms:W3CDTF">2023-10-02T12:18:07Z</dcterms:created>
  <dcterms:modified xsi:type="dcterms:W3CDTF">2023-10-03T18:53:33Z</dcterms:modified>
</cp:coreProperties>
</file>