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304" r:id="rId2"/>
    <p:sldId id="361" r:id="rId3"/>
    <p:sldId id="362" r:id="rId4"/>
    <p:sldId id="363" r:id="rId5"/>
    <p:sldId id="341" r:id="rId6"/>
    <p:sldId id="364" r:id="rId7"/>
    <p:sldId id="369" r:id="rId8"/>
    <p:sldId id="381" r:id="rId9"/>
    <p:sldId id="382" r:id="rId10"/>
    <p:sldId id="383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11/07/2021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14662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0044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11/07/2021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35065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11/07/2021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64448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11/07/2021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54009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11/07/2021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53865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11/07/2021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89070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11/07/2021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8721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11/07/2021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71175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11/07/2021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55314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11/07/2021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599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11/07/2021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82382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online.clickview.co.uk/share?sharecode=7a02a46b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8D0665-A18F-4066-96F8-86B780F6C7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09800" y="2276872"/>
            <a:ext cx="7772400" cy="1944216"/>
          </a:xfrm>
        </p:spPr>
        <p:txBody>
          <a:bodyPr anchor="ctr">
            <a:normAutofit/>
          </a:bodyPr>
          <a:lstStyle/>
          <a:p>
            <a:r>
              <a:rPr lang="en-GB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Week 9</a:t>
            </a:r>
            <a:br>
              <a:rPr lang="en-GB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</a:br>
            <a:r>
              <a:rPr lang="en-GB" b="1" dirty="0"/>
              <a:t>Revision-1</a:t>
            </a:r>
          </a:p>
        </p:txBody>
      </p:sp>
    </p:spTree>
    <p:extLst>
      <p:ext uri="{BB962C8B-B14F-4D97-AF65-F5344CB8AC3E}">
        <p14:creationId xmlns:p14="http://schemas.microsoft.com/office/powerpoint/2010/main" val="42209928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Outcomes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At the end of this session you should: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To clarify all aspects of your individual assignment </a:t>
            </a:r>
          </a:p>
          <a:p>
            <a:r>
              <a:rPr lang="en-GB" dirty="0"/>
              <a:t>Apply relevant learning areas for the individual assignment </a:t>
            </a:r>
          </a:p>
          <a:p>
            <a:r>
              <a:rPr lang="en-GB" dirty="0"/>
              <a:t>Be confident to make a submission</a:t>
            </a:r>
          </a:p>
        </p:txBody>
      </p:sp>
    </p:spTree>
    <p:extLst>
      <p:ext uri="{BB962C8B-B14F-4D97-AF65-F5344CB8AC3E}">
        <p14:creationId xmlns:p14="http://schemas.microsoft.com/office/powerpoint/2010/main" val="12146323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CB8F1D-BED1-4E3C-B3E5-A7AD9019A5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Task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809256-704A-40EF-87FD-EF2415C272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spcBef>
                <a:spcPts val="700"/>
              </a:spcBef>
              <a:buSzPts val="1200"/>
              <a:buNone/>
              <a:tabLst>
                <a:tab pos="845185" algn="l"/>
              </a:tabLst>
            </a:pPr>
            <a:r>
              <a:rPr lang="en-US" sz="2400" b="1" spc="-135" dirty="0">
                <a:effectLst/>
                <a:ea typeface="Arial" panose="020B0604020202020204" pitchFamily="34" charset="0"/>
              </a:rPr>
              <a:t>Academic </a:t>
            </a:r>
            <a:r>
              <a:rPr lang="en-US" sz="2400" b="1" spc="-135" dirty="0">
                <a:ea typeface="Arial" panose="020B0604020202020204" pitchFamily="34" charset="0"/>
              </a:rPr>
              <a:t>R</a:t>
            </a:r>
            <a:r>
              <a:rPr lang="en-US" sz="2400" b="1" spc="-135" dirty="0">
                <a:effectLst/>
                <a:ea typeface="Arial" panose="020B0604020202020204" pitchFamily="34" charset="0"/>
              </a:rPr>
              <a:t>eport on:</a:t>
            </a:r>
          </a:p>
          <a:p>
            <a:pPr lvl="0">
              <a:spcBef>
                <a:spcPts val="700"/>
              </a:spcBef>
              <a:buSzPts val="1200"/>
              <a:tabLst>
                <a:tab pos="845185" algn="l"/>
              </a:tabLst>
            </a:pPr>
            <a:r>
              <a:rPr lang="en-US" sz="2400" spc="-135" dirty="0">
                <a:effectLst/>
                <a:ea typeface="Arial" panose="020B0604020202020204" pitchFamily="34" charset="0"/>
              </a:rPr>
              <a:t>Benefits of effective time management during Higher Education studies </a:t>
            </a:r>
            <a:endParaRPr lang="en-GB" sz="2400" spc="-135" dirty="0">
              <a:effectLst/>
              <a:ea typeface="Arial" panose="020B0604020202020204" pitchFamily="34" charset="0"/>
            </a:endParaRPr>
          </a:p>
          <a:p>
            <a:pPr lvl="0">
              <a:spcBef>
                <a:spcPts val="700"/>
              </a:spcBef>
              <a:buSzPts val="1200"/>
              <a:tabLst>
                <a:tab pos="845185" algn="l"/>
              </a:tabLst>
            </a:pPr>
            <a:r>
              <a:rPr lang="en-US" sz="2400" spc="-135" dirty="0">
                <a:effectLst/>
                <a:ea typeface="Arial" panose="020B0604020202020204" pitchFamily="34" charset="0"/>
              </a:rPr>
              <a:t>Brainstorming for academic writing </a:t>
            </a:r>
            <a:endParaRPr lang="en-GB" sz="2400" spc="-135" dirty="0">
              <a:effectLst/>
              <a:ea typeface="Arial" panose="020B0604020202020204" pitchFamily="34" charset="0"/>
            </a:endParaRPr>
          </a:p>
          <a:p>
            <a:pPr lvl="0">
              <a:spcBef>
                <a:spcPts val="705"/>
              </a:spcBef>
              <a:buSzPts val="1200"/>
              <a:tabLst>
                <a:tab pos="845185" algn="l"/>
              </a:tabLst>
            </a:pPr>
            <a:r>
              <a:rPr lang="en-US" sz="2400" spc="-20" dirty="0">
                <a:effectLst/>
                <a:ea typeface="Arial" panose="020B0604020202020204" pitchFamily="34" charset="0"/>
              </a:rPr>
              <a:t>Problem solving in business organizations </a:t>
            </a:r>
            <a:endParaRPr lang="en-GB" sz="2400" spc="-135" dirty="0">
              <a:effectLst/>
              <a:ea typeface="Arial" panose="020B0604020202020204" pitchFamily="34" charset="0"/>
            </a:endParaRPr>
          </a:p>
          <a:p>
            <a:pPr lvl="0">
              <a:spcBef>
                <a:spcPts val="620"/>
              </a:spcBef>
              <a:buSzPts val="1200"/>
              <a:tabLst>
                <a:tab pos="845185" algn="l"/>
              </a:tabLst>
            </a:pPr>
            <a:r>
              <a:rPr lang="en-US" sz="2400" spc="-135" dirty="0">
                <a:effectLst/>
                <a:ea typeface="Arial" panose="020B0604020202020204" pitchFamily="34" charset="0"/>
              </a:rPr>
              <a:t>Effective communication in teams</a:t>
            </a:r>
            <a:endParaRPr lang="en-GB" sz="2400" spc="-135" dirty="0">
              <a:effectLst/>
              <a:ea typeface="Arial" panose="020B0604020202020204" pitchFamily="34" charset="0"/>
            </a:endParaRPr>
          </a:p>
          <a:p>
            <a:pPr lvl="0">
              <a:spcBef>
                <a:spcPts val="620"/>
              </a:spcBef>
              <a:buSzPts val="1200"/>
              <a:tabLst>
                <a:tab pos="845185" algn="l"/>
              </a:tabLst>
            </a:pPr>
            <a:r>
              <a:rPr lang="en-US" sz="2400" spc="-135" dirty="0">
                <a:effectLst/>
                <a:ea typeface="Arial" panose="020B0604020202020204" pitchFamily="34" charset="0"/>
              </a:rPr>
              <a:t>Using Social media for professional networking </a:t>
            </a:r>
            <a:endParaRPr lang="en-GB" sz="2400" spc="-135" dirty="0">
              <a:effectLst/>
              <a:ea typeface="Arial" panose="020B0604020202020204" pitchFamily="34" charset="0"/>
            </a:endParaRPr>
          </a:p>
          <a:p>
            <a:pPr lvl="0">
              <a:spcBef>
                <a:spcPts val="700"/>
              </a:spcBef>
              <a:buSzPts val="1200"/>
              <a:tabLst>
                <a:tab pos="845185" algn="l"/>
              </a:tabLst>
            </a:pPr>
            <a:r>
              <a:rPr lang="en-US" sz="2400" spc="-135" dirty="0">
                <a:effectLst/>
                <a:ea typeface="Arial" panose="020B0604020202020204" pitchFamily="34" charset="0"/>
              </a:rPr>
              <a:t>Strategies for avoiding plagiarism in academic writing </a:t>
            </a:r>
            <a:endParaRPr lang="en-GB" sz="2400" spc="-135" dirty="0">
              <a:effectLst/>
              <a:ea typeface="Arial" panose="020B0604020202020204" pitchFamily="34" charset="0"/>
            </a:endParaRPr>
          </a:p>
          <a:p>
            <a:pPr lvl="0">
              <a:spcBef>
                <a:spcPts val="620"/>
              </a:spcBef>
              <a:buSzPts val="1200"/>
              <a:tabLst>
                <a:tab pos="845185" algn="l"/>
              </a:tabLst>
            </a:pPr>
            <a:r>
              <a:rPr lang="en-US" sz="2400" spc="-135" dirty="0">
                <a:effectLst/>
                <a:ea typeface="Arial" panose="020B0604020202020204" pitchFamily="34" charset="0"/>
              </a:rPr>
              <a:t>Managing conflicts in workplace teams</a:t>
            </a:r>
            <a:endParaRPr lang="en-GB" sz="2400" spc="-135" dirty="0">
              <a:effectLst/>
              <a:ea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36770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A5AFFA-A416-4B28-9711-78B1EE2359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7F439A-7C3D-442E-B3AC-EB964B080D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Write an academic report on: </a:t>
            </a:r>
          </a:p>
          <a:p>
            <a:endParaRPr lang="en-GB" dirty="0"/>
          </a:p>
          <a:p>
            <a:pPr marL="0" indent="0" algn="ctr">
              <a:buNone/>
            </a:pPr>
            <a:r>
              <a:rPr lang="en-GB" dirty="0"/>
              <a:t>Digital Skills for Higher Education  </a:t>
            </a:r>
          </a:p>
        </p:txBody>
      </p:sp>
    </p:spTree>
    <p:extLst>
      <p:ext uri="{BB962C8B-B14F-4D97-AF65-F5344CB8AC3E}">
        <p14:creationId xmlns:p14="http://schemas.microsoft.com/office/powerpoint/2010/main" val="25010710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5E6C52-6E7D-44D8-8F9A-44E710E00D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Things to Consider When Writing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7CF115-A0CA-4197-AE8D-00105F2932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1. Vocabulary, including words not to use</a:t>
            </a:r>
          </a:p>
          <a:p>
            <a:pPr marL="0" indent="0">
              <a:buNone/>
            </a:pPr>
            <a:r>
              <a:rPr lang="en-GB" dirty="0"/>
              <a:t>2. Use paragraphs properly</a:t>
            </a:r>
          </a:p>
          <a:p>
            <a:pPr marL="0" indent="0">
              <a:buNone/>
            </a:pPr>
            <a:r>
              <a:rPr lang="en-GB" dirty="0"/>
              <a:t>    - Topic Sentence</a:t>
            </a:r>
          </a:p>
          <a:p>
            <a:pPr marL="0" indent="0">
              <a:buNone/>
            </a:pPr>
            <a:r>
              <a:rPr lang="en-GB" dirty="0"/>
              <a:t>    - Supporting sentence</a:t>
            </a:r>
          </a:p>
          <a:p>
            <a:pPr marL="0" indent="0">
              <a:buNone/>
            </a:pPr>
            <a:r>
              <a:rPr lang="en-GB" dirty="0"/>
              <a:t>    - Concluding sentence</a:t>
            </a:r>
          </a:p>
          <a:p>
            <a:pPr marL="0" indent="0">
              <a:buNone/>
            </a:pPr>
            <a:r>
              <a:rPr lang="en-GB" dirty="0"/>
              <a:t>3. How to structure your report/essay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We will now look at each of these three key things in detail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12884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AC00111E-3AAD-4D2F-A58F-5E233B5C72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Example: Digital Skills for Higher Education  </a:t>
            </a:r>
            <a:br>
              <a:rPr lang="en-GB" dirty="0"/>
            </a:br>
            <a:endParaRPr lang="en-GB" dirty="0"/>
          </a:p>
        </p:txBody>
      </p:sp>
      <p:pic>
        <p:nvPicPr>
          <p:cNvPr id="5" name="Content Placeholder 4" descr="Chart, diagram, funnel chart&#10;&#10;Description automatically generated">
            <a:extLst>
              <a:ext uri="{FF2B5EF4-FFF2-40B4-BE49-F238E27FC236}">
                <a16:creationId xmlns:a16="http://schemas.microsoft.com/office/drawing/2014/main" id="{B7F39DF1-3B13-46EC-9189-9D7001F4499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45398" y="1135967"/>
            <a:ext cx="3989388" cy="3989388"/>
          </a:xfrm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FF45FD0-5DB3-49F1-8904-010B1D02CC2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1200" y="1642404"/>
            <a:ext cx="5872480" cy="3989040"/>
          </a:xfrm>
        </p:spPr>
        <p:txBody>
          <a:bodyPr/>
          <a:lstStyle/>
          <a:p>
            <a:r>
              <a:rPr lang="en-GB" dirty="0"/>
              <a:t>Introduction: the aim of writing </a:t>
            </a:r>
          </a:p>
          <a:p>
            <a:endParaRPr lang="en-GB" dirty="0"/>
          </a:p>
          <a:p>
            <a:r>
              <a:rPr lang="en-GB" dirty="0"/>
              <a:t>Section 1-4 </a:t>
            </a:r>
          </a:p>
          <a:p>
            <a:endParaRPr lang="en-GB" dirty="0"/>
          </a:p>
          <a:p>
            <a:r>
              <a:rPr lang="en-GB" dirty="0"/>
              <a:t>Conclusion: recap/summary </a:t>
            </a:r>
          </a:p>
        </p:txBody>
      </p:sp>
    </p:spTree>
    <p:extLst>
      <p:ext uri="{BB962C8B-B14F-4D97-AF65-F5344CB8AC3E}">
        <p14:creationId xmlns:p14="http://schemas.microsoft.com/office/powerpoint/2010/main" val="5884219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4D35ADC-2466-4797-92DD-20C16AA786D7}"/>
              </a:ext>
            </a:extLst>
          </p:cNvPr>
          <p:cNvSpPr/>
          <p:nvPr/>
        </p:nvSpPr>
        <p:spPr>
          <a:xfrm>
            <a:off x="4439816" y="908720"/>
            <a:ext cx="2952328" cy="144016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dirty="0">
                <a:solidFill>
                  <a:prstClr val="white"/>
                </a:solidFill>
                <a:latin typeface="Myriad Pro"/>
              </a:rPr>
              <a:t>Referencing in your work</a:t>
            </a:r>
          </a:p>
        </p:txBody>
      </p:sp>
      <p:cxnSp>
        <p:nvCxnSpPr>
          <p:cNvPr id="6" name="Connector: Elbow 5">
            <a:extLst>
              <a:ext uri="{FF2B5EF4-FFF2-40B4-BE49-F238E27FC236}">
                <a16:creationId xmlns:a16="http://schemas.microsoft.com/office/drawing/2014/main" id="{B46011FA-39B6-43B6-80AB-55721C063E3B}"/>
              </a:ext>
            </a:extLst>
          </p:cNvPr>
          <p:cNvCxnSpPr>
            <a:cxnSpLocks/>
          </p:cNvCxnSpPr>
          <p:nvPr/>
        </p:nvCxnSpPr>
        <p:spPr>
          <a:xfrm rot="5400000">
            <a:off x="3719736" y="2527155"/>
            <a:ext cx="1440160" cy="1440160"/>
          </a:xfrm>
          <a:prstGeom prst="bentConnector3">
            <a:avLst>
              <a:gd name="adj1" fmla="val 50000"/>
            </a:avLst>
          </a:prstGeom>
          <a:ln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9" name="Connector: Elbow 8">
            <a:extLst>
              <a:ext uri="{FF2B5EF4-FFF2-40B4-BE49-F238E27FC236}">
                <a16:creationId xmlns:a16="http://schemas.microsoft.com/office/drawing/2014/main" id="{3ECEAC7D-0FC1-46E8-ACA2-39852EE0CEA8}"/>
              </a:ext>
            </a:extLst>
          </p:cNvPr>
          <p:cNvCxnSpPr>
            <a:cxnSpLocks/>
          </p:cNvCxnSpPr>
          <p:nvPr/>
        </p:nvCxnSpPr>
        <p:spPr>
          <a:xfrm rot="16200000" flipH="1">
            <a:off x="6672065" y="2527156"/>
            <a:ext cx="1440159" cy="1440159"/>
          </a:xfrm>
          <a:prstGeom prst="bentConnector3">
            <a:avLst>
              <a:gd name="adj1" fmla="val 50000"/>
            </a:avLst>
          </a:prstGeom>
          <a:ln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8D3AA3C6-6798-4AE4-86BE-0FF50FC36054}"/>
              </a:ext>
            </a:extLst>
          </p:cNvPr>
          <p:cNvSpPr/>
          <p:nvPr/>
        </p:nvSpPr>
        <p:spPr>
          <a:xfrm>
            <a:off x="2351584" y="3967314"/>
            <a:ext cx="2952328" cy="144016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>
                <a:solidFill>
                  <a:prstClr val="black"/>
                </a:solidFill>
                <a:latin typeface="Myriad Pro"/>
              </a:rPr>
              <a:t>In-text citations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4C9D1259-6598-43EF-A2D5-7B3B1588E3B0}"/>
              </a:ext>
            </a:extLst>
          </p:cNvPr>
          <p:cNvSpPr/>
          <p:nvPr/>
        </p:nvSpPr>
        <p:spPr>
          <a:xfrm>
            <a:off x="6672064" y="3967314"/>
            <a:ext cx="2952328" cy="144016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solidFill>
                  <a:prstClr val="black"/>
                </a:solidFill>
                <a:latin typeface="Myriad Pro"/>
              </a:rPr>
              <a:t>Reference list / Bibliography</a:t>
            </a:r>
          </a:p>
        </p:txBody>
      </p:sp>
    </p:spTree>
    <p:extLst>
      <p:ext uri="{BB962C8B-B14F-4D97-AF65-F5344CB8AC3E}">
        <p14:creationId xmlns:p14="http://schemas.microsoft.com/office/powerpoint/2010/main" val="3427603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CCFC37-875F-4526-A8DF-870B8109E9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1143000"/>
          </a:xfrm>
        </p:spPr>
        <p:txBody>
          <a:bodyPr/>
          <a:lstStyle/>
          <a:p>
            <a:r>
              <a:rPr lang="en-GB" dirty="0"/>
              <a:t>Submitting your assignment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1D4A00-41D8-463C-A65C-36976F4893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5130" y="897836"/>
            <a:ext cx="10972800" cy="4707834"/>
          </a:xfrm>
        </p:spPr>
        <p:txBody>
          <a:bodyPr>
            <a:normAutofit fontScale="25000" lnSpcReduction="20000"/>
          </a:bodyPr>
          <a:lstStyle/>
          <a:p>
            <a:pPr marL="0" indent="0" fontAlgn="base">
              <a:buNone/>
            </a:pPr>
            <a:endParaRPr lang="en-GB" sz="9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 fontAlgn="base">
              <a:buAutoNum type="arabicPeriod"/>
            </a:pP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Complete your work and save it in a secure location (remember where it is saved)</a:t>
            </a:r>
          </a:p>
          <a:p>
            <a:pPr marL="514350" indent="-514350" fontAlgn="base">
              <a:buAutoNum type="arabicPeriod"/>
            </a:pP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Go to the correct Moodle dashboard</a:t>
            </a:r>
          </a:p>
          <a:p>
            <a:pPr marL="514350" indent="-514350" fontAlgn="base">
              <a:buAutoNum type="arabicPeriod"/>
            </a:pP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Locate the Turnitin link</a:t>
            </a:r>
          </a:p>
          <a:p>
            <a:pPr marL="514350" indent="-514350" fontAlgn="base">
              <a:buAutoNum type="arabicPeriod"/>
            </a:pP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Complete relevant information, upload file from your computer and submit</a:t>
            </a:r>
          </a:p>
          <a:p>
            <a:pPr marL="514350" indent="-514350" fontAlgn="base">
              <a:buAutoNum type="arabicPeriod"/>
            </a:pP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Take note of your Turnitin receipt number (take a picture!)</a:t>
            </a:r>
          </a:p>
          <a:p>
            <a:pPr marL="0" indent="0" fontAlgn="base">
              <a:buNone/>
            </a:pPr>
            <a:endParaRPr lang="en-GB" sz="9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base">
              <a:buNone/>
            </a:pP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A video that explains the process is available using the link below</a:t>
            </a:r>
          </a:p>
          <a:p>
            <a:pPr marL="0" indent="0" fontAlgn="base">
              <a:buNone/>
            </a:pPr>
            <a:endParaRPr lang="en-GB" sz="9600" dirty="0">
              <a:latin typeface="Arial" panose="020B0604020202020204" pitchFamily="34" charset="0"/>
              <a:cs typeface="Arial" panose="020B0604020202020204" pitchFamily="34" charset="0"/>
              <a:hlinkClick r:id="rId2"/>
            </a:endParaRPr>
          </a:p>
          <a:p>
            <a:pPr marL="0" indent="0" fontAlgn="base">
              <a:buNone/>
            </a:pP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https://online.clickview.co.uk/share?sharecode=7a02a46b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88437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6DDDAF-07F7-4820-97B1-D1567A3B81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86397"/>
            <a:ext cx="10972800" cy="1143000"/>
          </a:xfrm>
        </p:spPr>
        <p:txBody>
          <a:bodyPr/>
          <a:lstStyle/>
          <a:p>
            <a:r>
              <a:rPr lang="en-GB" dirty="0"/>
              <a:t>Final Words </a:t>
            </a:r>
          </a:p>
        </p:txBody>
      </p:sp>
      <p:pic>
        <p:nvPicPr>
          <p:cNvPr id="1026" name="Picture 2" descr="Plagiarism - Virtual ​Library">
            <a:extLst>
              <a:ext uri="{FF2B5EF4-FFF2-40B4-BE49-F238E27FC236}">
                <a16:creationId xmlns:a16="http://schemas.microsoft.com/office/drawing/2014/main" id="{950B3EB5-30E9-4BE5-B35B-1AEDEE8C4C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5914" y="1181686"/>
            <a:ext cx="7512148" cy="4403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96311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07D11FA-8E52-4838-93F8-600360312BE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61845" y="787792"/>
            <a:ext cx="8088923" cy="4684540"/>
          </a:xfrm>
        </p:spPr>
      </p:pic>
    </p:spTree>
    <p:extLst>
      <p:ext uri="{BB962C8B-B14F-4D97-AF65-F5344CB8AC3E}">
        <p14:creationId xmlns:p14="http://schemas.microsoft.com/office/powerpoint/2010/main" val="300649727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580</TotalTime>
  <Words>262</Words>
  <Application>Microsoft Office PowerPoint</Application>
  <PresentationFormat>Widescreen</PresentationFormat>
  <Paragraphs>50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Myriad Pro</vt:lpstr>
      <vt:lpstr>20140311PresentationUWTSDTemplate</vt:lpstr>
      <vt:lpstr>Week 9 Revision-1</vt:lpstr>
      <vt:lpstr>Learning Outcomes </vt:lpstr>
      <vt:lpstr>Assignment Task </vt:lpstr>
      <vt:lpstr>Example</vt:lpstr>
      <vt:lpstr>Key Things to Consider When Writing</vt:lpstr>
      <vt:lpstr>Example: Digital Skills for Higher Education   </vt:lpstr>
      <vt:lpstr>PowerPoint Presentation</vt:lpstr>
      <vt:lpstr>Submitting your assignment</vt:lpstr>
      <vt:lpstr>Final Words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9 Revision-1</dc:title>
  <dc:creator>Tarila Zuofa</dc:creator>
  <cp:lastModifiedBy>Tarila Zuofa</cp:lastModifiedBy>
  <cp:revision>2</cp:revision>
  <dcterms:created xsi:type="dcterms:W3CDTF">2021-07-11T13:04:12Z</dcterms:created>
  <dcterms:modified xsi:type="dcterms:W3CDTF">2021-07-11T22:44:17Z</dcterms:modified>
</cp:coreProperties>
</file>