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4" r:id="rId6"/>
    <p:sldId id="265"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5196" autoAdjust="0"/>
  </p:normalViewPr>
  <p:slideViewPr>
    <p:cSldViewPr snapToGrid="0">
      <p:cViewPr varScale="1">
        <p:scale>
          <a:sx n="72" d="100"/>
          <a:sy n="72" d="100"/>
        </p:scale>
        <p:origin x="5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58CB90-A3C3-4BB6-8F91-2725200FF8D9}" type="datetimeFigureOut">
              <a:rPr lang="en-IN" smtClean="0"/>
              <a:t>08-06-2023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74BBD2-291B-4703-B3AD-13953BBFE865}" type="slidenum">
              <a:rPr lang="en-IN" smtClean="0"/>
              <a:t>‹#›</a:t>
            </a:fld>
            <a:endParaRPr lang="en-IN"/>
          </a:p>
        </p:txBody>
      </p:sp>
    </p:spTree>
    <p:extLst>
      <p:ext uri="{BB962C8B-B14F-4D97-AF65-F5344CB8AC3E}">
        <p14:creationId xmlns:p14="http://schemas.microsoft.com/office/powerpoint/2010/main" val="2935423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Everyone has a good morning or afternoon. Adverse Childhood Experiences (ACEs) are a topic I'd want to introduce today and talk about in relation to how they affect health outcomes. ACEs are childhood traumatic events or experiences, such as abuse, neglect, family problems, or exposure to </a:t>
            </a:r>
            <a:r>
              <a:rPr lang="en-US" dirty="0" err="1"/>
              <a:t>violence.It's</a:t>
            </a:r>
            <a:r>
              <a:rPr lang="en-US" dirty="0"/>
              <a:t> critical to understand that ACEs have a significant impact on people's wellbeing. According to research, these encounters can significantly affect a person's long-term physical, mental, and emotional health. ACEs can have a variety of repercussions, including early death, substance misuse, mental health disorders, and chronic </a:t>
            </a:r>
            <a:r>
              <a:rPr lang="en-US" dirty="0" err="1"/>
              <a:t>diseases.Due</a:t>
            </a:r>
            <a:r>
              <a:rPr lang="en-US" dirty="0"/>
              <a:t> to their widespread occurrence and significant effects, ACEs have emerged as a crucial public health issue. Understanding the seriousness of ACEs is essential for healthcare professionals, policymakers, and society at large as they develop prevention and intervention </a:t>
            </a:r>
            <a:r>
              <a:rPr lang="en-US" dirty="0" err="1"/>
              <a:t>initiatives.I'll</a:t>
            </a:r>
            <a:r>
              <a:rPr lang="en-US" dirty="0"/>
              <a:t> give a summary of the conclusions and suggestions from our assignment, which examined the issue of ACEs, in this presentation. We will examine how these findings affect healthcare workers and the general </a:t>
            </a:r>
            <a:r>
              <a:rPr lang="en-US" dirty="0" err="1"/>
              <a:t>public.We</a:t>
            </a:r>
            <a:r>
              <a:rPr lang="en-US" dirty="0"/>
              <a:t> will also look at the current national health promotion programs that have been designed to combat ACEs and foster children's and families' resilience. We can work together to build a healthier and more encouraging environment for persons impacted by childhood trauma if we are aware of the techniques and initiatives already in </a:t>
            </a:r>
            <a:r>
              <a:rPr lang="en-US" dirty="0" err="1"/>
              <a:t>place.Let's</a:t>
            </a:r>
            <a:r>
              <a:rPr lang="en-US" dirty="0"/>
              <a:t> examine the national health promotion initiatives for ACEs before delving into the main conclusions and suggestions from our project.</a:t>
            </a:r>
            <a:endParaRPr lang="en-IN" dirty="0"/>
          </a:p>
        </p:txBody>
      </p:sp>
      <p:sp>
        <p:nvSpPr>
          <p:cNvPr id="4" name="Slide Number Placeholder 3"/>
          <p:cNvSpPr>
            <a:spLocks noGrp="1"/>
          </p:cNvSpPr>
          <p:nvPr>
            <p:ph type="sldNum" sz="quarter" idx="5"/>
          </p:nvPr>
        </p:nvSpPr>
        <p:spPr/>
        <p:txBody>
          <a:bodyPr/>
          <a:lstStyle/>
          <a:p>
            <a:fld id="{3874BBD2-291B-4703-B3AD-13953BBFE865}" type="slidenum">
              <a:rPr lang="en-IN" smtClean="0"/>
              <a:t>2</a:t>
            </a:fld>
            <a:endParaRPr lang="en-IN"/>
          </a:p>
        </p:txBody>
      </p:sp>
    </p:spTree>
    <p:extLst>
      <p:ext uri="{BB962C8B-B14F-4D97-AF65-F5344CB8AC3E}">
        <p14:creationId xmlns:p14="http://schemas.microsoft.com/office/powerpoint/2010/main" val="3752484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conclusions from our assignment on adverse childhood experiences (ACEs) will now be discussed. The significance of comprehending ACEs and their effects on people and communities is shown by this </a:t>
            </a:r>
            <a:r>
              <a:rPr lang="en-US" dirty="0" err="1"/>
              <a:t>study.Our</a:t>
            </a:r>
            <a:r>
              <a:rPr lang="en-US" dirty="0"/>
              <a:t> data demonstrate how ACEs have significant and long-lasting effects on health outcomes. We discovered that people who have had ACEs are more likely to develop chronic illnesses like cardiovascular problems, diabetes, and even specific types of cancer. These conclusions highlight the vital need of early detection and action to lessen the long-term health effects of </a:t>
            </a:r>
            <a:r>
              <a:rPr lang="en-US" dirty="0" err="1"/>
              <a:t>ACEs.Our</a:t>
            </a:r>
            <a:r>
              <a:rPr lang="en-US" dirty="0"/>
              <a:t> study found that, in terms of incidence rates, ACEs are regrettably more widespread than we might anticipate. We discovered that a sizeable percentage of people from various socioeconomic levels have had at least one ACE. These figures highlight how urgent it is to address ACEs as a public health </a:t>
            </a:r>
            <a:r>
              <a:rPr lang="en-US" dirty="0" err="1"/>
              <a:t>priority.Additionally</a:t>
            </a:r>
            <a:r>
              <a:rPr lang="en-US" dirty="0"/>
              <a:t>, our assignment examined how healthcare practitioners may recognize and address ACEs. We found that healthcare professionals are essential in identifying the warning signs and symptoms of ACEs, offering assistance and resources to victims and their families, and facilitating access to the right interventions. This emphasizes the value of educating healthcare personnel to understand and be sensitive to the needs of those affected by </a:t>
            </a:r>
            <a:r>
              <a:rPr lang="en-US" dirty="0" err="1"/>
              <a:t>ACEs.Overall</a:t>
            </a:r>
            <a:r>
              <a:rPr lang="en-US" dirty="0"/>
              <a:t>, the results of our project highlight how important it is to comprehend ACEs and their effects on both people and communities. The presence and effects of ACEs may be recognized, and this allows us to be proactive about early intervention, support, and </a:t>
            </a:r>
            <a:r>
              <a:rPr lang="en-US" dirty="0" err="1"/>
              <a:t>prevention.Let's</a:t>
            </a:r>
            <a:r>
              <a:rPr lang="en-US" dirty="0"/>
              <a:t> go on and investigate the national health promotion programs that have been created to combat ACEs and foster children's and families' resilience.</a:t>
            </a:r>
            <a:endParaRPr lang="en-IN" dirty="0"/>
          </a:p>
        </p:txBody>
      </p:sp>
      <p:sp>
        <p:nvSpPr>
          <p:cNvPr id="4" name="Slide Number Placeholder 3"/>
          <p:cNvSpPr>
            <a:spLocks noGrp="1"/>
          </p:cNvSpPr>
          <p:nvPr>
            <p:ph type="sldNum" sz="quarter" idx="5"/>
          </p:nvPr>
        </p:nvSpPr>
        <p:spPr/>
        <p:txBody>
          <a:bodyPr/>
          <a:lstStyle/>
          <a:p>
            <a:fld id="{3874BBD2-291B-4703-B3AD-13953BBFE865}" type="slidenum">
              <a:rPr lang="en-IN" smtClean="0"/>
              <a:t>3</a:t>
            </a:fld>
            <a:endParaRPr lang="en-IN"/>
          </a:p>
        </p:txBody>
      </p:sp>
    </p:spTree>
    <p:extLst>
      <p:ext uri="{BB962C8B-B14F-4D97-AF65-F5344CB8AC3E}">
        <p14:creationId xmlns:p14="http://schemas.microsoft.com/office/powerpoint/2010/main" val="1772776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These suggestions are important in alleviating the problems caused by ACEs in a number of </a:t>
            </a:r>
            <a:r>
              <a:rPr lang="en-US" dirty="0" err="1"/>
              <a:t>ways:Holistic</a:t>
            </a:r>
            <a:r>
              <a:rPr lang="en-US" dirty="0"/>
              <a:t> Approach: By incorporating trauma-informed care concepts into legislation, practice, and education, the guidelines highlight the need for a holistic approach to addressing ACEs. This strategy promotes extensive support for those impacted by ACEs while acknowledging the complexity of </a:t>
            </a:r>
            <a:r>
              <a:rPr lang="en-US" dirty="0" err="1"/>
              <a:t>ACEs.Early</a:t>
            </a:r>
            <a:r>
              <a:rPr lang="en-US" dirty="0"/>
              <a:t> detection and intervention: Promoting early detection and implementing thorough ACE screening programs can help with prompt intervention and support. Healthcare practitioners can give proper care and lessen the long-term detrimental effects of ACEs by recognizing ACE survivors early </a:t>
            </a:r>
            <a:r>
              <a:rPr lang="en-US" dirty="0" err="1"/>
              <a:t>on.Collaborative</a:t>
            </a:r>
            <a:r>
              <a:rPr lang="en-US" dirty="0"/>
              <a:t> Care: Through interdisciplinary teamwork, the participation of multiple medical specialists, social workers, and neighborhood organizations guarantees that ACE survivors receive complete care. Collaboration makes it possible to address the many needs of those affected by ACEs in a more coordinated and integrated </a:t>
            </a:r>
            <a:r>
              <a:rPr lang="en-US" dirty="0" err="1"/>
              <a:t>manner.Knowledge</a:t>
            </a:r>
            <a:r>
              <a:rPr lang="en-US" dirty="0"/>
              <a:t> and Skill Development: The knowledge and skills of healthcare professionals, particularly nurses, are improved by integrating ACEs and trauma-informed education into nursing curricula and by offering ongoing professional development opportunities. This gives them the tools they need to offer ACE survivors evidence-based care and interventions that encourage resilience and successful </a:t>
            </a:r>
            <a:r>
              <a:rPr lang="en-US" dirty="0" err="1"/>
              <a:t>outcomes.Evidence</a:t>
            </a:r>
            <a:r>
              <a:rPr lang="en-US" dirty="0"/>
              <a:t>-Based Practice: Throughout the assignment, the importance of evidence-based practice is emphasized. By putting into practice strategies that are supported by solid research, healthcare providers may guarantee that ACE survivors receive the most effective and efficient care possible. By creating a substantial body of information about ACEs, evidence-based practice also helps to advance the nursing </a:t>
            </a:r>
            <a:r>
              <a:rPr lang="en-US" dirty="0" err="1"/>
              <a:t>profession.In</a:t>
            </a:r>
            <a:r>
              <a:rPr lang="en-US" dirty="0"/>
              <a:t> conclusion, these suggestions support a thorough, early, and evidence-based approach to care in order to address the issues brought on by ACEs. By putting these suggestions into practice, healthcare workers, particularly nurses, can significantly reduce the effects of ACEs and improve the health and wellbeing of those who have experienced early adversity.</a:t>
            </a:r>
            <a:endParaRPr lang="en-IN" dirty="0"/>
          </a:p>
        </p:txBody>
      </p:sp>
      <p:sp>
        <p:nvSpPr>
          <p:cNvPr id="4" name="Slide Number Placeholder 3"/>
          <p:cNvSpPr>
            <a:spLocks noGrp="1"/>
          </p:cNvSpPr>
          <p:nvPr>
            <p:ph type="sldNum" sz="quarter" idx="5"/>
          </p:nvPr>
        </p:nvSpPr>
        <p:spPr/>
        <p:txBody>
          <a:bodyPr/>
          <a:lstStyle/>
          <a:p>
            <a:fld id="{3874BBD2-291B-4703-B3AD-13953BBFE865}" type="slidenum">
              <a:rPr lang="en-IN" smtClean="0"/>
              <a:t>4</a:t>
            </a:fld>
            <a:endParaRPr lang="en-IN"/>
          </a:p>
        </p:txBody>
      </p:sp>
    </p:spTree>
    <p:extLst>
      <p:ext uri="{BB962C8B-B14F-4D97-AF65-F5344CB8AC3E}">
        <p14:creationId xmlns:p14="http://schemas.microsoft.com/office/powerpoint/2010/main" val="1154450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Collaboration and changes to policy are essential to overcoming these </a:t>
            </a:r>
            <a:r>
              <a:rPr lang="en-US" dirty="0" err="1"/>
              <a:t>obstacles:Collaboration</a:t>
            </a:r>
            <a:r>
              <a:rPr lang="en-US" dirty="0"/>
              <a:t> between experts from several fields is essential, including legislators, educators, social workers, and community organizations. Sharing information, resources, and expertise can result in treatments that are more thorough and </a:t>
            </a:r>
            <a:r>
              <a:rPr lang="en-US" dirty="0" err="1"/>
              <a:t>efficient.Policy</a:t>
            </a:r>
            <a:r>
              <a:rPr lang="en-US" dirty="0"/>
              <a:t> Adjustments: Policymakers must give ACEs top priority in national health promotion plans and create regulations that encourage early detection, prevention, and evidence-based treatment. This entails incorporating the ideas of trauma-informed care into healthcare and educational systems, encouraging professional trauma training, and devoting sufficient funds and resources for ACE-related </a:t>
            </a:r>
            <a:r>
              <a:rPr lang="en-US" dirty="0" err="1"/>
              <a:t>activities.Education</a:t>
            </a:r>
            <a:r>
              <a:rPr lang="en-US" dirty="0"/>
              <a:t> and Public Awareness: To lessen stigma and advance understanding, it is crucial to increase public awareness regarding ACEs. Public awareness campaigns can inform populations about the effects of ACEs, the symptoms of trauma, and the value of early assistance and </a:t>
            </a:r>
            <a:r>
              <a:rPr lang="en-US" dirty="0" err="1"/>
              <a:t>intervention.Research</a:t>
            </a:r>
            <a:r>
              <a:rPr lang="en-US" dirty="0"/>
              <a:t> and evaluation: It's critical to continue studying the long-term effects of ACEs and the efficacy of therapies. This body of evidence can direct the creation of efficient interventions as well as guide policies and </a:t>
            </a:r>
            <a:r>
              <a:rPr lang="en-US" dirty="0" err="1"/>
              <a:t>practices.Trauma</a:t>
            </a:r>
            <a:r>
              <a:rPr lang="en-US" dirty="0"/>
              <a:t>-Informed Care: It's crucial to incorporate trauma-informed care ideas into a variety of industries, such as healthcare, education, and social services. This entails educating professionals about the effects of trauma, fostering environments of safety and support, and adopting behaviors that encourage recovery and </a:t>
            </a:r>
            <a:r>
              <a:rPr lang="en-US" dirty="0" err="1"/>
              <a:t>resilience.In</a:t>
            </a:r>
            <a:r>
              <a:rPr lang="en-US" dirty="0"/>
              <a:t> conclusion, tackling ACEs necessitates coordinated efforts and modifications to current policy. Societies can successfully lessen the effects of ACEs and aid people on their path to recovery and resilience by increasing awareness, encouraging interdisciplinary collaboration, allocating resources, and putting evidence-based approaches into practice.</a:t>
            </a:r>
            <a:endParaRPr lang="en-IN" dirty="0"/>
          </a:p>
        </p:txBody>
      </p:sp>
      <p:sp>
        <p:nvSpPr>
          <p:cNvPr id="4" name="Slide Number Placeholder 3"/>
          <p:cNvSpPr>
            <a:spLocks noGrp="1"/>
          </p:cNvSpPr>
          <p:nvPr>
            <p:ph type="sldNum" sz="quarter" idx="5"/>
          </p:nvPr>
        </p:nvSpPr>
        <p:spPr/>
        <p:txBody>
          <a:bodyPr/>
          <a:lstStyle/>
          <a:p>
            <a:fld id="{3874BBD2-291B-4703-B3AD-13953BBFE865}" type="slidenum">
              <a:rPr lang="en-IN" smtClean="0"/>
              <a:t>5</a:t>
            </a:fld>
            <a:endParaRPr lang="en-IN"/>
          </a:p>
        </p:txBody>
      </p:sp>
    </p:spTree>
    <p:extLst>
      <p:ext uri="{BB962C8B-B14F-4D97-AF65-F5344CB8AC3E}">
        <p14:creationId xmlns:p14="http://schemas.microsoft.com/office/powerpoint/2010/main" val="1631252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Importance of Increasing Awareness and Putting in Place Effective Interventions: Increasing knowledge of ACEs is essential to lowering stigma, fostering open dialogue, and fostering understanding. Early detection, intervention, and improved support for those who are impacted can all result from </a:t>
            </a:r>
            <a:r>
              <a:rPr lang="en-US" dirty="0" err="1"/>
              <a:t>this.Effective</a:t>
            </a:r>
            <a:r>
              <a:rPr lang="en-US" dirty="0"/>
              <a:t> intervention implementation can lessen the negative effects of ACEs and foster recovery and resilience. Supporting those who have experienced ACEs requires trauma-informed care, access to mental health services, and supportive community </a:t>
            </a:r>
            <a:r>
              <a:rPr lang="en-US" dirty="0" err="1"/>
              <a:t>resources.We</a:t>
            </a:r>
            <a:r>
              <a:rPr lang="en-US" dirty="0"/>
              <a:t> can end the cycle of intergenerational trauma and enhance long-term health outcomes for people and communities by addressing ACEs at the individual, community, and societal </a:t>
            </a:r>
            <a:r>
              <a:rPr lang="en-US" dirty="0" err="1"/>
              <a:t>levels.Encouragement</a:t>
            </a:r>
            <a:r>
              <a:rPr lang="en-US" dirty="0"/>
              <a:t> for Additional Study and </a:t>
            </a:r>
            <a:r>
              <a:rPr lang="en-US" dirty="0" err="1"/>
              <a:t>Cooperation:To</a:t>
            </a:r>
            <a:r>
              <a:rPr lang="en-US" dirty="0"/>
              <a:t> improve our knowledge of ACEs, including their prevalence, long-term effects, and efficient intervention techniques, further study is required. Ongoing research can help improve ACEs-affected individuals' support systems by guiding policies, practices, and </a:t>
            </a:r>
            <a:r>
              <a:rPr lang="en-US" dirty="0" err="1"/>
              <a:t>interventions.To</a:t>
            </a:r>
            <a:r>
              <a:rPr lang="en-US" dirty="0"/>
              <a:t> address the intricate problems that ACEs present, cooperation between researchers, healthcare workers, lawmakers, educators, and community organizations is crucial. Sharing information, experience, and resources can result in more thorough planning and better results for both individuals and </a:t>
            </a:r>
            <a:r>
              <a:rPr lang="en-US" dirty="0" err="1"/>
              <a:t>communities.In</a:t>
            </a:r>
            <a:r>
              <a:rPr lang="en-US" dirty="0"/>
              <a:t> conclusion, addressing the effects of ACEs requires fostering more study and collaboration, increasing awareness of ACEs, and putting into practice effective interventions. Societies can lessen the harmful effects of ACEs and build conditions that encourage healing, resilience, and increased wellbeing for individuals and communities by placing a higher priority on prevention, early intervention, and support services.</a:t>
            </a:r>
            <a:endParaRPr lang="en-IN" dirty="0"/>
          </a:p>
        </p:txBody>
      </p:sp>
      <p:sp>
        <p:nvSpPr>
          <p:cNvPr id="4" name="Slide Number Placeholder 3"/>
          <p:cNvSpPr>
            <a:spLocks noGrp="1"/>
          </p:cNvSpPr>
          <p:nvPr>
            <p:ph type="sldNum" sz="quarter" idx="5"/>
          </p:nvPr>
        </p:nvSpPr>
        <p:spPr/>
        <p:txBody>
          <a:bodyPr/>
          <a:lstStyle/>
          <a:p>
            <a:fld id="{3874BBD2-291B-4703-B3AD-13953BBFE865}" type="slidenum">
              <a:rPr lang="en-IN" smtClean="0"/>
              <a:t>6</a:t>
            </a:fld>
            <a:endParaRPr lang="en-IN"/>
          </a:p>
        </p:txBody>
      </p:sp>
    </p:spTree>
    <p:extLst>
      <p:ext uri="{BB962C8B-B14F-4D97-AF65-F5344CB8AC3E}">
        <p14:creationId xmlns:p14="http://schemas.microsoft.com/office/powerpoint/2010/main" val="2737669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B453-5643-62A9-BA9D-66E47521DA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07D1BF7-7337-12E0-6BC0-B364676889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7F8468B-4D15-0936-9EB8-63906304F56E}"/>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92E4AA81-BD17-40CD-2BF7-ECBEFBF43A7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22F506A-B03B-2E35-BC3D-B8C0FEEB8B4D}"/>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707631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373DA-62E0-A608-E2E6-6A9CC0521D6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D05C065-92B1-0B85-24A1-61706C5BB5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FEED1B4-9710-5CCF-2E64-5EEDE77C7B93}"/>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79B3B84E-0708-DEAF-32DF-1BBC7AC1E1C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849EEEF-E769-3495-38C1-3A74ACC58571}"/>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1021686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EF48C-C67B-B450-47D8-19329D7FE4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10B416F-357A-B038-AAC3-12DC4F3035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FE0AF0-DFA0-9CF3-7BA4-E718F0675C7E}"/>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5EA1E547-830B-6CD4-FA53-F55DDAC1FA1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EFBDA84-37FC-EB0E-0903-0A57B14570D2}"/>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221798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7E420-01B2-F27E-3645-ABA59C8EF60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20ECA92-5C34-A339-2FC2-6CAFB8238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B9C60AF-ED2D-3784-8038-578DB93CF7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37625DC-A9A1-6987-AC78-B824170C6E6E}"/>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6" name="Footer Placeholder 5">
            <a:extLst>
              <a:ext uri="{FF2B5EF4-FFF2-40B4-BE49-F238E27FC236}">
                <a16:creationId xmlns:a16="http://schemas.microsoft.com/office/drawing/2014/main" id="{A0C7D190-6FD5-E452-6C7C-EBDB25FAFE8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FF1C7FE-ACDB-E518-ECA0-286FE0C14FB8}"/>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2210426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E4D6-A59C-CD41-EE72-23CA373E190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09CFD80-9EEB-ECC0-80B8-4C1EAE417C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10A85A-6C8E-2145-1BB0-9240C3E72B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9F13EB0-C5F3-3B5A-0EEA-AE45D82526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54C64A-6EE8-D3AD-D5A4-79444FEB7D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119B625-5F80-BC00-021A-8EFDAAAC466E}"/>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8" name="Footer Placeholder 7">
            <a:extLst>
              <a:ext uri="{FF2B5EF4-FFF2-40B4-BE49-F238E27FC236}">
                <a16:creationId xmlns:a16="http://schemas.microsoft.com/office/drawing/2014/main" id="{B8D23AB9-36C6-3641-3BC2-C0B03535969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545BA78-063A-C4BA-8405-57E614058414}"/>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2047343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77829-B87D-6DD4-2691-08A20AACFDB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A590B87-0265-B764-417F-40431B261C00}"/>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4" name="Footer Placeholder 3">
            <a:extLst>
              <a:ext uri="{FF2B5EF4-FFF2-40B4-BE49-F238E27FC236}">
                <a16:creationId xmlns:a16="http://schemas.microsoft.com/office/drawing/2014/main" id="{26C965C9-FC21-7483-3A19-C9BDA44C361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C765028-7C4F-D1E5-AEFB-A8588093B6EB}"/>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516483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5D8479-31CD-C2CE-812A-BBCCC48E1424}"/>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3" name="Footer Placeholder 2">
            <a:extLst>
              <a:ext uri="{FF2B5EF4-FFF2-40B4-BE49-F238E27FC236}">
                <a16:creationId xmlns:a16="http://schemas.microsoft.com/office/drawing/2014/main" id="{3401F9A9-6F2C-E062-1199-F9817C3C238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C24719C-C776-C995-011B-7CE4B292D992}"/>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4137151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0C2D-A6A3-67A8-5A52-7109246EA0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9A274EB-022B-1DD9-C470-748C92468A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FD91D59-951F-E7E7-1647-923C43B019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3668D0-1716-74C1-BF41-78998BCAE454}"/>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6" name="Footer Placeholder 5">
            <a:extLst>
              <a:ext uri="{FF2B5EF4-FFF2-40B4-BE49-F238E27FC236}">
                <a16:creationId xmlns:a16="http://schemas.microsoft.com/office/drawing/2014/main" id="{2D403DE9-5839-6D9A-4EE7-7D549A8BE94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D06E4F9-DBDB-C887-B6BE-11B662090996}"/>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3219827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A975C-739F-036C-F71A-44539B934C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C85D116-E8F1-41BB-31F3-6E60631C4C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814A816-491C-23CB-4DC5-2BCBFAB22E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AF4A7E-2D81-4C28-715D-A9A72416C69B}"/>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6" name="Footer Placeholder 5">
            <a:extLst>
              <a:ext uri="{FF2B5EF4-FFF2-40B4-BE49-F238E27FC236}">
                <a16:creationId xmlns:a16="http://schemas.microsoft.com/office/drawing/2014/main" id="{C1F8C594-AC05-6113-73F0-168B9815BC9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10C78FD-FB9A-C2EC-D827-FBEFD7BE69D6}"/>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3259768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89BD4-147A-47CE-C100-485AE9540DB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FE8527A-AE23-6FA7-BF53-35EC785938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0C5C3B6-C131-E71C-6DC9-968314951167}"/>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0B6AF17B-A886-884F-CEB9-19AB80CE238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22BC50-747D-EF33-F41E-68EA9A7C119E}"/>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2854703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5A93FF-7404-691E-30F1-3730B2B02C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9B440CF-C806-6D5C-9E7E-936DE3345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9CA469C-F101-0005-26EA-190E18C35BA0}"/>
              </a:ext>
            </a:extLst>
          </p:cNvPr>
          <p:cNvSpPr>
            <a:spLocks noGrp="1"/>
          </p:cNvSpPr>
          <p:nvPr>
            <p:ph type="dt" sz="half" idx="10"/>
          </p:nvPr>
        </p:nvSpPr>
        <p:spPr/>
        <p:txBody>
          <a:body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98A3026D-2BE1-7B05-FACF-53CEA608BCA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55712C4-920B-0E63-03F7-1CA3F30E472F}"/>
              </a:ext>
            </a:extLst>
          </p:cNvPr>
          <p:cNvSpPr>
            <a:spLocks noGrp="1"/>
          </p:cNvSpPr>
          <p:nvPr>
            <p:ph type="sldNum" sz="quarter" idx="12"/>
          </p:nvPr>
        </p:nvSpPr>
        <p:spPr/>
        <p:txBody>
          <a:bodyPr/>
          <a:lstStyle/>
          <a:p>
            <a:fld id="{D300CD18-8219-4FED-81DE-9D9982C020E1}" type="slidenum">
              <a:rPr lang="en-IN" smtClean="0"/>
              <a:t>‹#›</a:t>
            </a:fld>
            <a:endParaRPr lang="en-IN"/>
          </a:p>
        </p:txBody>
      </p:sp>
    </p:spTree>
    <p:extLst>
      <p:ext uri="{BB962C8B-B14F-4D97-AF65-F5344CB8AC3E}">
        <p14:creationId xmlns:p14="http://schemas.microsoft.com/office/powerpoint/2010/main" val="2959947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42D9E0-CA3B-3A93-96D1-1CBB848EB1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C13ADA5-B10D-F698-D0BD-9E71A006F4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BCA7D3-3C89-0622-BB82-E7DB56135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F05C19-B339-4D16-8FAE-558870EBFC20}" type="datetimeFigureOut">
              <a:rPr lang="en-IN" smtClean="0"/>
              <a:t>08-06-2023</a:t>
            </a:fld>
            <a:endParaRPr lang="en-IN"/>
          </a:p>
        </p:txBody>
      </p:sp>
      <p:sp>
        <p:nvSpPr>
          <p:cNvPr id="5" name="Footer Placeholder 4">
            <a:extLst>
              <a:ext uri="{FF2B5EF4-FFF2-40B4-BE49-F238E27FC236}">
                <a16:creationId xmlns:a16="http://schemas.microsoft.com/office/drawing/2014/main" id="{0FE7B15B-32E5-FF76-5185-181C6DC479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27FEA22-D3C0-B517-33C4-AA0DA1F57A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0CD18-8219-4FED-81DE-9D9982C020E1}" type="slidenum">
              <a:rPr lang="en-IN" smtClean="0"/>
              <a:t>‹#›</a:t>
            </a:fld>
            <a:endParaRPr lang="en-IN"/>
          </a:p>
        </p:txBody>
      </p:sp>
    </p:spTree>
    <p:extLst>
      <p:ext uri="{BB962C8B-B14F-4D97-AF65-F5344CB8AC3E}">
        <p14:creationId xmlns:p14="http://schemas.microsoft.com/office/powerpoint/2010/main" val="3327260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8E5F-E233-B5A9-250E-3E04FD5E15C8}"/>
              </a:ext>
            </a:extLst>
          </p:cNvPr>
          <p:cNvSpPr>
            <a:spLocks noGrp="1"/>
          </p:cNvSpPr>
          <p:nvPr>
            <p:ph type="ctrTitle"/>
          </p:nvPr>
        </p:nvSpPr>
        <p:spPr/>
        <p:txBody>
          <a:bodyPr>
            <a:normAutofit fontScale="90000"/>
          </a:bodyPr>
          <a:lstStyle/>
          <a:p>
            <a:r>
              <a:rPr lang="en-US" dirty="0"/>
              <a:t>Adverse Childhood Experiences (ACEs) and National Health Promotion Strategies: An Overview.</a:t>
            </a:r>
            <a:endParaRPr lang="en-IN" dirty="0"/>
          </a:p>
        </p:txBody>
      </p:sp>
      <p:sp>
        <p:nvSpPr>
          <p:cNvPr id="3" name="Subtitle 2">
            <a:extLst>
              <a:ext uri="{FF2B5EF4-FFF2-40B4-BE49-F238E27FC236}">
                <a16:creationId xmlns:a16="http://schemas.microsoft.com/office/drawing/2014/main" id="{5192AF91-FEDD-E842-4CEF-2102FBB502B8}"/>
              </a:ext>
            </a:extLst>
          </p:cNvPr>
          <p:cNvSpPr>
            <a:spLocks noGrp="1"/>
          </p:cNvSpPr>
          <p:nvPr>
            <p:ph type="subTitle" idx="1"/>
          </p:nvPr>
        </p:nvSpPr>
        <p:spPr/>
        <p:txBody>
          <a:bodyPr>
            <a:normAutofit/>
          </a:bodyPr>
          <a:lstStyle/>
          <a:p>
            <a:r>
              <a:rPr lang="en-IN" sz="3600" dirty="0">
                <a:solidFill>
                  <a:schemeClr val="accent1"/>
                </a:solidFill>
              </a:rPr>
              <a:t>Cristiana Roman ID: 1920096 - Assignment 2</a:t>
            </a:r>
          </a:p>
        </p:txBody>
      </p:sp>
    </p:spTree>
    <p:extLst>
      <p:ext uri="{BB962C8B-B14F-4D97-AF65-F5344CB8AC3E}">
        <p14:creationId xmlns:p14="http://schemas.microsoft.com/office/powerpoint/2010/main" val="3878724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8499B-4872-4C99-021A-419A1F9A8A45}"/>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7003244B-2C5B-3507-BAF0-B0DBFDD0AFDB}"/>
              </a:ext>
            </a:extLst>
          </p:cNvPr>
          <p:cNvSpPr>
            <a:spLocks noGrp="1"/>
          </p:cNvSpPr>
          <p:nvPr>
            <p:ph idx="1"/>
          </p:nvPr>
        </p:nvSpPr>
        <p:spPr>
          <a:xfrm>
            <a:off x="838200" y="1859492"/>
            <a:ext cx="10515600" cy="4351338"/>
          </a:xfrm>
        </p:spPr>
        <p:txBody>
          <a:bodyPr>
            <a:normAutofit fontScale="70000" lnSpcReduction="20000"/>
          </a:bodyPr>
          <a:lstStyle/>
          <a:p>
            <a:r>
              <a:rPr lang="en-US" dirty="0">
                <a:latin typeface="Arial" panose="020B0604020202020204" pitchFamily="34" charset="0"/>
                <a:cs typeface="Arial" panose="020B0604020202020204" pitchFamily="34" charset="0"/>
              </a:rPr>
              <a:t>Adverse Childhood Experiences (ACEs) are traumatizing incidents or encounters that happen while a child, such as abuse, neglect, conflict in the home, or exposure to violence.</a:t>
            </a:r>
          </a:p>
          <a:p>
            <a:r>
              <a:rPr lang="en-US" dirty="0">
                <a:latin typeface="Arial" panose="020B0604020202020204" pitchFamily="34" charset="0"/>
                <a:cs typeface="Arial" panose="020B0604020202020204" pitchFamily="34" charset="0"/>
              </a:rPr>
              <a:t>The physical, mental, and emotional health of people is significantly impacted by ACEs over the course of their life.</a:t>
            </a:r>
          </a:p>
          <a:p>
            <a:r>
              <a:rPr lang="en-US" dirty="0">
                <a:latin typeface="Arial" panose="020B0604020202020204" pitchFamily="34" charset="0"/>
                <a:cs typeface="Arial" panose="020B0604020202020204" pitchFamily="34" charset="0"/>
              </a:rPr>
              <a:t>Since ACEs can result in a variety of harmful health consequences, such as chronic diseases, mental health conditions, substance abuse, and even early mortality, they are a serious public health concern.</a:t>
            </a:r>
          </a:p>
          <a:p>
            <a:r>
              <a:rPr lang="en-US" dirty="0">
                <a:latin typeface="Arial" panose="020B0604020202020204" pitchFamily="34" charset="0"/>
                <a:cs typeface="Arial" panose="020B0604020202020204" pitchFamily="34" charset="0"/>
              </a:rPr>
              <a:t>This presentation seeks to give a summary of the conclusions and suggestions from the ACEs assignment, emphasizing the consequences for medical professionals and the general public.</a:t>
            </a:r>
          </a:p>
          <a:p>
            <a:r>
              <a:rPr lang="en-US" dirty="0">
                <a:latin typeface="Arial" panose="020B0604020202020204" pitchFamily="34" charset="0"/>
                <a:cs typeface="Arial" panose="020B0604020202020204" pitchFamily="34" charset="0"/>
              </a:rPr>
              <a:t>We will also look at the current national health promotion programs that have been designed to combat ACEs and foster children's and families' resilience.</a:t>
            </a:r>
          </a:p>
          <a:p>
            <a:r>
              <a:rPr lang="en-US" dirty="0">
                <a:latin typeface="Arial" panose="020B0604020202020204" pitchFamily="34" charset="0"/>
                <a:cs typeface="Arial" panose="020B0604020202020204" pitchFamily="34" charset="0"/>
              </a:rPr>
              <a:t>We may endeavor to create a healthier and more encouraging environment for people impacted by childhood trauma by studying the effects of ACEs and investigating practical solutions.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95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DF57-160C-E132-78EB-241890D81EB4}"/>
              </a:ext>
            </a:extLst>
          </p:cNvPr>
          <p:cNvSpPr>
            <a:spLocks noGrp="1"/>
          </p:cNvSpPr>
          <p:nvPr>
            <p:ph type="title"/>
          </p:nvPr>
        </p:nvSpPr>
        <p:spPr/>
        <p:txBody>
          <a:bodyPr/>
          <a:lstStyle/>
          <a:p>
            <a:r>
              <a:rPr lang="en-IN" dirty="0"/>
              <a:t>Overview of Assignment Findings</a:t>
            </a:r>
          </a:p>
        </p:txBody>
      </p:sp>
      <p:sp>
        <p:nvSpPr>
          <p:cNvPr id="3" name="Content Placeholder 2">
            <a:extLst>
              <a:ext uri="{FF2B5EF4-FFF2-40B4-BE49-F238E27FC236}">
                <a16:creationId xmlns:a16="http://schemas.microsoft.com/office/drawing/2014/main" id="{796AA6A8-B67D-ADB9-4B03-29224E57DD78}"/>
              </a:ext>
            </a:extLst>
          </p:cNvPr>
          <p:cNvSpPr>
            <a:spLocks noGrp="1"/>
          </p:cNvSpPr>
          <p:nvPr>
            <p:ph idx="1"/>
          </p:nvPr>
        </p:nvSpPr>
        <p:spPr/>
        <p:txBody>
          <a:bodyPr>
            <a:normAutofit fontScale="62500" lnSpcReduction="20000"/>
          </a:bodyPr>
          <a:lstStyle/>
          <a:p>
            <a:r>
              <a:rPr lang="en-US" dirty="0">
                <a:latin typeface="Arial" panose="020B0604020202020204" pitchFamily="34" charset="0"/>
                <a:cs typeface="Arial" panose="020B0604020202020204" pitchFamily="34" charset="0"/>
              </a:rPr>
              <a:t>ACEs have serious long-term health repercussions. Chronic diseases are more likely to manifest in people who have had ACEs. The negative impact of ACEs on health must be identified early and treated. ACEs affect people from all socioeconomic situations and are more common than is generally thought. When it comes to recognizing and treating ACEs, healthcare experts are indispensable. It is crucial to educate healthcare workers on ACEs and how to offer the right support. Promoting resilience and wellbeing in people and communities requires an understanding of ACEs. </a:t>
            </a:r>
          </a:p>
          <a:p>
            <a:r>
              <a:rPr lang="en-US" dirty="0">
                <a:latin typeface="Arial" panose="020B0604020202020204" pitchFamily="34" charset="0"/>
                <a:cs typeface="Arial" panose="020B0604020202020204" pitchFamily="34" charset="0"/>
              </a:rPr>
              <a:t>Long-term Effects on Health: The assignment emphasized the serious long-term health effects linked to ACEs. People who have gone through ACEs are more likely to acquire chronic illnesses, mental health issues, and substance dependence. ACEs can have a long-lasting effect on a person's physical, mental, and emotional health. </a:t>
            </a:r>
          </a:p>
          <a:p>
            <a:r>
              <a:rPr lang="en-US" dirty="0">
                <a:latin typeface="Arial" panose="020B0604020202020204" pitchFamily="34" charset="0"/>
                <a:cs typeface="Arial" panose="020B0604020202020204" pitchFamily="34" charset="0"/>
              </a:rPr>
              <a:t>Occurrence rates: Our study showed that ACEs are more common than is often believed. Regardless of socioeconomic status, a sizable number of people have gone through at least one ACE. This highlights the pervasiveness of ACEs and the demand for an all-encompassing response to mitigate their effects. Healthcare Professionals' Role The task highlighted the critical part played by medical practitioners in resolving ACEs. As they frequently contact with people who have undergone trauma, healthcare personnel are crucial in recognizing and treating ACEs. For healthcare personnel to become more knowledgeable, skilled, and sensitive in identifying and assisting those who are affected by ACEs, training and education are crucial.</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0534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346A-AFD7-6AD0-1BD1-794F0F41A541}"/>
              </a:ext>
            </a:extLst>
          </p:cNvPr>
          <p:cNvSpPr>
            <a:spLocks noGrp="1"/>
          </p:cNvSpPr>
          <p:nvPr>
            <p:ph type="title"/>
          </p:nvPr>
        </p:nvSpPr>
        <p:spPr/>
        <p:txBody>
          <a:bodyPr/>
          <a:lstStyle/>
          <a:p>
            <a:r>
              <a:rPr lang="en-IN" dirty="0">
                <a:latin typeface="Arial" panose="020B0604020202020204" pitchFamily="34" charset="0"/>
                <a:cs typeface="Arial" panose="020B0604020202020204" pitchFamily="34" charset="0"/>
              </a:rPr>
              <a:t>Recommendations from the Assignment</a:t>
            </a:r>
          </a:p>
        </p:txBody>
      </p:sp>
      <p:sp>
        <p:nvSpPr>
          <p:cNvPr id="3" name="Content Placeholder 2">
            <a:extLst>
              <a:ext uri="{FF2B5EF4-FFF2-40B4-BE49-F238E27FC236}">
                <a16:creationId xmlns:a16="http://schemas.microsoft.com/office/drawing/2014/main" id="{7E021F9E-3580-6E05-ECDC-0445460064B2}"/>
              </a:ext>
            </a:extLst>
          </p:cNvPr>
          <p:cNvSpPr>
            <a:spLocks noGrp="1"/>
          </p:cNvSpPr>
          <p:nvPr>
            <p:ph idx="1"/>
          </p:nvPr>
        </p:nvSpPr>
        <p:spPr>
          <a:xfrm>
            <a:off x="685800" y="1755246"/>
            <a:ext cx="10515600" cy="4351338"/>
          </a:xfrm>
        </p:spPr>
        <p:txBody>
          <a:bodyPr>
            <a:normAutofit fontScale="55000" lnSpcReduction="20000"/>
          </a:bodyPr>
          <a:lstStyle/>
          <a:p>
            <a:r>
              <a:rPr lang="en-US" dirty="0">
                <a:latin typeface="Arial" panose="020B0604020202020204" pitchFamily="34" charset="0"/>
                <a:cs typeface="Arial" panose="020B0604020202020204" pitchFamily="34" charset="0"/>
              </a:rPr>
              <a:t>The following key recommendations can be drawn from the assignment's findings:</a:t>
            </a:r>
          </a:p>
          <a:p>
            <a:r>
              <a:rPr lang="en-US" dirty="0">
                <a:latin typeface="Arial" panose="020B0604020202020204" pitchFamily="34" charset="0"/>
                <a:cs typeface="Arial" panose="020B0604020202020204" pitchFamily="34" charset="0"/>
              </a:rPr>
              <a:t>Advocate for the incorporation of trauma-informed care principles into healthcare policies and standards, making sure that ACEs are given priority in healthcare systems. This can encourage the use of a comprehensive strategy to address ACEs and guarantee that medical practitioners have the information and tools necessary to deliver effective care. b. Encourage the creation and application of thorough ACE screening programs in medical facilities to aid in early detection and efficient interventions. Individuals who have had ACEs can be identified through screening, allowing for prompt support and treatment.</a:t>
            </a:r>
          </a:p>
          <a:p>
            <a:r>
              <a:rPr lang="en-US" dirty="0">
                <a:latin typeface="Arial" panose="020B0604020202020204" pitchFamily="34" charset="0"/>
                <a:cs typeface="Arial" panose="020B0604020202020204" pitchFamily="34" charset="0"/>
              </a:rPr>
              <a:t>Practice Suggestions: a. Promote the adoption of trauma-informed care procedures among medical professionals, including nurses, through ongoing training and education programs. By acknowledging the presence and impact of trauma, this can aid in fostering an environment that is encouraging and empowering for those affected by ACEs. b. Encourage interdisciplinary teamwork and collaboration with community groups, social workers, and mental health professionals to ensure that those affected by ACEs receive comprehensive care. Collaborative efforts can offer complete support networks and take care of the complicated requirements of ACE survivors.</a:t>
            </a:r>
          </a:p>
          <a:p>
            <a:r>
              <a:rPr lang="en-US" dirty="0">
                <a:latin typeface="Arial" panose="020B0604020202020204" pitchFamily="34" charset="0"/>
                <a:cs typeface="Arial" panose="020B0604020202020204" pitchFamily="34" charset="0"/>
              </a:rPr>
              <a:t>Education recommendations include the following: a. Include ACEs and trauma-informed education in nursing curricula to give aspiring nurses the knowledge and abilities they need to successfully care for people who have suffered ACEs. The promotion of optimal practices for caring for ACE survivors through education is essential for increasing awareness of the issue. b. Give nurses the chance to continue their professional development and education so they may better grasp ACEs, trauma-informed care, and evidence-based therapies. Nursing professionals may deliver high-quality care because continuing education makes sure they are informed about the most recent studies and techniques.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1280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80E3E-616D-C020-FE6E-2691B68454F4}"/>
              </a:ext>
            </a:extLst>
          </p:cNvPr>
          <p:cNvSpPr>
            <a:spLocks noGrp="1"/>
          </p:cNvSpPr>
          <p:nvPr>
            <p:ph type="title"/>
          </p:nvPr>
        </p:nvSpPr>
        <p:spPr/>
        <p:txBody>
          <a:bodyPr/>
          <a:lstStyle/>
          <a:p>
            <a:r>
              <a:rPr lang="en-IN" dirty="0"/>
              <a:t>Current Situation and Challenges</a:t>
            </a:r>
          </a:p>
        </p:txBody>
      </p:sp>
      <p:sp>
        <p:nvSpPr>
          <p:cNvPr id="3" name="Content Placeholder 2">
            <a:extLst>
              <a:ext uri="{FF2B5EF4-FFF2-40B4-BE49-F238E27FC236}">
                <a16:creationId xmlns:a16="http://schemas.microsoft.com/office/drawing/2014/main" id="{B0E98C46-C366-4764-811D-6FD98244B346}"/>
              </a:ext>
            </a:extLst>
          </p:cNvPr>
          <p:cNvSpPr>
            <a:spLocks noGrp="1"/>
          </p:cNvSpPr>
          <p:nvPr>
            <p:ph idx="1"/>
          </p:nvPr>
        </p:nvSpPr>
        <p:spPr/>
        <p:txBody>
          <a:bodyPr>
            <a:normAutofit fontScale="55000" lnSpcReduction="20000"/>
          </a:bodyPr>
          <a:lstStyle/>
          <a:p>
            <a:r>
              <a:rPr lang="en-US" dirty="0">
                <a:latin typeface="Arial" panose="020B0604020202020204" pitchFamily="34" charset="0"/>
                <a:cs typeface="Arial" panose="020B0604020202020204" pitchFamily="34" charset="0"/>
              </a:rPr>
              <a:t>ACEs-related national health promotion programs are currently being implemented in different ways in different nations and areas. While other countries are still developing their awareness of and responses to this problem, some have made tremendous strides in recognizing the effects of ACEs and creating ways to address them. To effectively handle ACEs and their effects, there are a few basic problems and obstacles that must be overcome. </a:t>
            </a:r>
          </a:p>
          <a:p>
            <a:r>
              <a:rPr lang="en-US" dirty="0">
                <a:latin typeface="Arial" panose="020B0604020202020204" pitchFamily="34" charset="0"/>
                <a:cs typeface="Arial" panose="020B0604020202020204" pitchFamily="34" charset="0"/>
              </a:rPr>
              <a:t>Lack of Knowledge and comprehension: One of the main obstacles is the overall lack of knowledge and comprehension of ACEs among the general public, medical personnel, decision-makers, and the larger community. A lack of prioritization and funding for preventative and intervention activities may result from a lack of understanding among many people of the long-term effects of early adversity.</a:t>
            </a:r>
          </a:p>
          <a:p>
            <a:r>
              <a:rPr lang="en-US" dirty="0">
                <a:latin typeface="Arial" panose="020B0604020202020204" pitchFamily="34" charset="0"/>
                <a:cs typeface="Arial" panose="020B0604020202020204" pitchFamily="34" charset="0"/>
              </a:rPr>
              <a:t>Stigma and Silence: Because ACEs frequently carry a stigma, it can be challenging for people to talk honestly about their experiences. Underreporting and a lack of support for individuals impacted may result from this. A cultural shift that fosters compassion, comprehension, and destigmatization is necessary to eradicate the stigma connected with ACEs.</a:t>
            </a:r>
          </a:p>
          <a:p>
            <a:r>
              <a:rPr lang="en-US" dirty="0">
                <a:latin typeface="Arial" panose="020B0604020202020204" pitchFamily="34" charset="0"/>
                <a:cs typeface="Arial" panose="020B0604020202020204" pitchFamily="34" charset="0"/>
              </a:rPr>
              <a:t>Fragmented Systems and Silos: Tackling ACEs necessitates a collaborative, interdisciplinary strategy combining community organizations, healthcare, social services, and education. The impact of interventions may be limited by the fragmentation of systems and siloed methods, which can impede efficient coordination and collaboration.</a:t>
            </a:r>
          </a:p>
          <a:p>
            <a:r>
              <a:rPr lang="en-US" dirty="0">
                <a:latin typeface="Arial" panose="020B0604020202020204" pitchFamily="34" charset="0"/>
                <a:cs typeface="Arial" panose="020B0604020202020204" pitchFamily="34" charset="0"/>
              </a:rPr>
              <a:t>Limited financing and Resources: Implementing thorough methods to address ACEs requires adequate financing and resources. A lack of funding for ACE prevention, early intervention, and support services can jeopardize mitigation efforts and restrict access to essential services for those who need them.</a:t>
            </a:r>
          </a:p>
          <a:p>
            <a:r>
              <a:rPr lang="en-US" dirty="0">
                <a:latin typeface="Arial" panose="020B0604020202020204" pitchFamily="34" charset="0"/>
                <a:cs typeface="Arial" panose="020B0604020202020204" pitchFamily="34" charset="0"/>
              </a:rPr>
              <a:t>Policy and Systemic Barriers: In some instances, ACEs-related progress may be hampered by policy and systemic obstacles. Inadequate policy frameworks, a lack of standardized screening and intervention procedures, a slow adoption of trauma-informed practices in healthcare and education systems, and insufficient policy frameworks are a few examples.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0733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6BD5-B68E-AFFD-347B-F4DF00F99A68}"/>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12598173-213E-3DF9-CCF4-D3B4D74ED7A3}"/>
              </a:ext>
            </a:extLst>
          </p:cNvPr>
          <p:cNvSpPr>
            <a:spLocks noGrp="1"/>
          </p:cNvSpPr>
          <p:nvPr>
            <p:ph idx="1"/>
          </p:nvPr>
        </p:nvSpPr>
        <p:spPr/>
        <p:txBody>
          <a:bodyPr>
            <a:normAutofit fontScale="70000" lnSpcReduction="20000"/>
          </a:bodyPr>
          <a:lstStyle/>
          <a:p>
            <a:r>
              <a:rPr lang="en-US" dirty="0">
                <a:latin typeface="Arial" panose="020B0604020202020204" pitchFamily="34" charset="0"/>
                <a:cs typeface="Arial" panose="020B0604020202020204" pitchFamily="34" charset="0"/>
              </a:rPr>
              <a:t>Key Ideas</a:t>
            </a:r>
          </a:p>
          <a:p>
            <a:r>
              <a:rPr lang="en-US" dirty="0">
                <a:latin typeface="Arial" panose="020B0604020202020204" pitchFamily="34" charset="0"/>
                <a:cs typeface="Arial" panose="020B0604020202020204" pitchFamily="34" charset="0"/>
              </a:rPr>
              <a:t>Adverse Childhood Experiences (ACEs) are traumatic incidents that take place while a kid is still developing, such as abuse, neglect, domestic violence, or witnessing it. The effects of ACEs are widespread and may have an impact on a person's physical and mental health, social interactions, and general well-being. The results of the assignment show that ACEs are common among various communities and have a considerable impact on long-term health consequences. </a:t>
            </a:r>
          </a:p>
          <a:p>
            <a:r>
              <a:rPr lang="en-US" dirty="0">
                <a:latin typeface="Arial" panose="020B0604020202020204" pitchFamily="34" charset="0"/>
                <a:cs typeface="Arial" panose="020B0604020202020204" pitchFamily="34" charset="0"/>
              </a:rPr>
              <a:t>The findings have led to the following recommendations: putting into practice strategies and practices that support recovery and resilience from trauma. facilitating ACE-affected people's access to mental health services and assistance. enhancing social networks of support and local services to lessen the effects of ACEs. putting an emphasis on early detection and prevention initiatives to address ACEs and lessen their detrimental effects. </a:t>
            </a:r>
          </a:p>
          <a:p>
            <a:r>
              <a:rPr lang="en-US" dirty="0">
                <a:latin typeface="Arial" panose="020B0604020202020204" pitchFamily="34" charset="0"/>
                <a:cs typeface="Arial" panose="020B0604020202020204" pitchFamily="34" charset="0"/>
              </a:rPr>
              <a:t>ACEs-related national health promotion initiatives should concentrate on: educating the general public, medical professionals, lawmakers, and educators about ACEs and their effects. incorporating the ideas of trauma-informed care into the systems of healthcare, education, and social services. creating regulations that encourage early detection, prevention, and evidence-based treatment. committing sufficient funds and resources to ACE-related services and activities.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9542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245F-7142-0527-8F2A-6125392F8C39}"/>
              </a:ext>
            </a:extLst>
          </p:cNvPr>
          <p:cNvSpPr>
            <a:spLocks noGrp="1"/>
          </p:cNvSpPr>
          <p:nvPr>
            <p:ph type="title"/>
          </p:nvPr>
        </p:nvSpPr>
        <p:spPr>
          <a:xfrm>
            <a:off x="4597400" y="2294996"/>
            <a:ext cx="10515600" cy="1325563"/>
          </a:xfrm>
        </p:spPr>
        <p:txBody>
          <a:bodyPr>
            <a:normAutofit/>
          </a:bodyPr>
          <a:lstStyle/>
          <a:p>
            <a:r>
              <a:rPr lang="en-IN" sz="8800" dirty="0"/>
              <a:t>Q&amp;A</a:t>
            </a:r>
          </a:p>
        </p:txBody>
      </p:sp>
    </p:spTree>
    <p:extLst>
      <p:ext uri="{BB962C8B-B14F-4D97-AF65-F5344CB8AC3E}">
        <p14:creationId xmlns:p14="http://schemas.microsoft.com/office/powerpoint/2010/main" val="3237003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65A62A-7141-70E5-8591-1AEF3FA0EEE0}"/>
              </a:ext>
            </a:extLst>
          </p:cNvPr>
          <p:cNvSpPr>
            <a:spLocks noGrp="1"/>
          </p:cNvSpPr>
          <p:nvPr>
            <p:ph idx="1"/>
          </p:nvPr>
        </p:nvSpPr>
        <p:spPr/>
        <p:txBody>
          <a:bodyPr>
            <a:normAutofit/>
          </a:bodyPr>
          <a:lstStyle/>
          <a:p>
            <a:pPr marL="0" indent="0" algn="ctr">
              <a:buNone/>
            </a:pPr>
            <a:r>
              <a:rPr lang="en-IN" sz="8800" dirty="0"/>
              <a:t>Thank You</a:t>
            </a:r>
          </a:p>
        </p:txBody>
      </p:sp>
    </p:spTree>
    <p:extLst>
      <p:ext uri="{BB962C8B-B14F-4D97-AF65-F5344CB8AC3E}">
        <p14:creationId xmlns:p14="http://schemas.microsoft.com/office/powerpoint/2010/main" val="403256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2857</Words>
  <Application>Microsoft Office PowerPoint</Application>
  <PresentationFormat>Widescreen</PresentationFormat>
  <Paragraphs>42</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Adverse Childhood Experiences (ACEs) and National Health Promotion Strategies: An Overview.</vt:lpstr>
      <vt:lpstr>Introduction</vt:lpstr>
      <vt:lpstr>Overview of Assignment Findings</vt:lpstr>
      <vt:lpstr>Recommendations from the Assignment</vt:lpstr>
      <vt:lpstr>Current Situation and Challenges</vt:lpstr>
      <vt:lpstr>Conclusion</vt:lpstr>
      <vt:lpstr>Q&amp;A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 and National Health Promotion Strategies: An Overview.</dc:title>
  <dc:creator>Rituraj soni</dc:creator>
  <cp:lastModifiedBy>Ionut Purice</cp:lastModifiedBy>
  <cp:revision>2</cp:revision>
  <dcterms:created xsi:type="dcterms:W3CDTF">2023-06-05T11:37:22Z</dcterms:created>
  <dcterms:modified xsi:type="dcterms:W3CDTF">2023-06-08T12:07:02Z</dcterms:modified>
</cp:coreProperties>
</file>