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sldIdLst>
    <p:sldId id="256" r:id="rId2"/>
    <p:sldId id="269" r:id="rId3"/>
    <p:sldId id="270" r:id="rId4"/>
    <p:sldId id="267" r:id="rId5"/>
    <p:sldId id="268" r:id="rId6"/>
    <p:sldId id="257" r:id="rId7"/>
    <p:sldId id="260" r:id="rId8"/>
    <p:sldId id="273" r:id="rId9"/>
    <p:sldId id="27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7"/>
    <p:restoredTop sz="93233" autoAdjust="0"/>
  </p:normalViewPr>
  <p:slideViewPr>
    <p:cSldViewPr snapToGrid="0" snapToObjects="1">
      <p:cViewPr varScale="1">
        <p:scale>
          <a:sx n="61" d="100"/>
          <a:sy n="61" d="100"/>
        </p:scale>
        <p:origin x="960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98CB02-22ED-E84B-B943-0D573E81AF36}" type="datetimeFigureOut">
              <a:rPr lang="en-US" smtClean="0"/>
              <a:pPr/>
              <a:t>11/25/18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C2D03F-3102-9447-B771-F38B0444EF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3510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Modwl</a:t>
            </a:r>
            <a:r>
              <a:rPr lang="en-US" dirty="0" smtClean="0"/>
              <a:t> wedi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rhannu</a:t>
            </a:r>
            <a:r>
              <a:rPr lang="en-US" baseline="0" dirty="0" smtClean="0"/>
              <a:t> I 2 </a:t>
            </a:r>
            <a:r>
              <a:rPr lang="en-US" baseline="0" dirty="0" err="1" smtClean="0"/>
              <a:t>rhan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eleni</a:t>
            </a:r>
            <a:r>
              <a:rPr lang="en-US" baseline="0" dirty="0" smtClean="0"/>
              <a:t> – iaith a </a:t>
            </a:r>
            <a:r>
              <a:rPr lang="en-US" baseline="0" dirty="0" err="1" smtClean="0"/>
              <a:t>theori</a:t>
            </a:r>
            <a:endParaRPr lang="en-US" baseline="0" dirty="0" smtClean="0"/>
          </a:p>
          <a:p>
            <a:endParaRPr lang="en-US" baseline="0" dirty="0" smtClean="0"/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Bydd </a:t>
            </a:r>
            <a:r>
              <a:rPr lang="en-US" dirty="0" err="1" smtClean="0"/>
              <a:t>rhan</a:t>
            </a:r>
            <a:r>
              <a:rPr lang="en-US" dirty="0" smtClean="0"/>
              <a:t> </a:t>
            </a:r>
            <a:r>
              <a:rPr lang="en-US" dirty="0" err="1" smtClean="0"/>
              <a:t>fwyaf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sesiynau’n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theori</a:t>
            </a:r>
            <a:r>
              <a:rPr lang="en-US" dirty="0" smtClean="0"/>
              <a:t> ac iaith (</a:t>
            </a:r>
            <a:r>
              <a:rPr lang="en-US" dirty="0" err="1" smtClean="0"/>
              <a:t>Jeni</a:t>
            </a:r>
            <a:r>
              <a:rPr lang="en-US" dirty="0" smtClean="0"/>
              <a:t> a </a:t>
            </a:r>
            <a:r>
              <a:rPr lang="en-US" dirty="0" err="1" smtClean="0"/>
              <a:t>Catrin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newid</a:t>
            </a:r>
            <a:r>
              <a:rPr lang="en-US" dirty="0" smtClean="0"/>
              <a:t> </a:t>
            </a:r>
            <a:r>
              <a:rPr lang="en-US" dirty="0" err="1" smtClean="0"/>
              <a:t>hwn</a:t>
            </a:r>
            <a:r>
              <a:rPr lang="en-US" dirty="0" smtClean="0"/>
              <a:t> </a:t>
            </a:r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rydych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dymuno</a:t>
            </a:r>
            <a:r>
              <a:rPr lang="en-US" baseline="0" dirty="0" smtClean="0"/>
              <a:t>)</a:t>
            </a:r>
          </a:p>
          <a:p>
            <a:endParaRPr lang="en-US" baseline="0" dirty="0" smtClean="0"/>
          </a:p>
          <a:p>
            <a:r>
              <a:rPr lang="en-US" baseline="0" dirty="0" smtClean="0"/>
              <a:t>Felly </a:t>
            </a:r>
            <a:r>
              <a:rPr lang="en-US" baseline="0" dirty="0" err="1" smtClean="0"/>
              <a:t>mae’r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ddwy</a:t>
            </a:r>
            <a:r>
              <a:rPr lang="en-US" baseline="0" dirty="0" smtClean="0"/>
              <a:t> </a:t>
            </a:r>
            <a:r>
              <a:rPr lang="en-US" baseline="0" dirty="0" err="1" smtClean="0"/>
              <a:t>rhan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cael</a:t>
            </a:r>
            <a:r>
              <a:rPr lang="en-US" baseline="0" dirty="0" smtClean="0"/>
              <a:t> </a:t>
            </a:r>
            <a:r>
              <a:rPr lang="en-US" baseline="0" dirty="0" err="1" smtClean="0"/>
              <a:t>eu</a:t>
            </a:r>
            <a:r>
              <a:rPr lang="en-US" baseline="0" dirty="0" smtClean="0"/>
              <a:t> </a:t>
            </a:r>
            <a:r>
              <a:rPr lang="en-US" baseline="0" dirty="0" err="1" smtClean="0"/>
              <a:t>asesu</a:t>
            </a:r>
            <a:r>
              <a:rPr lang="en-US" baseline="0" dirty="0" smtClean="0"/>
              <a:t> </a:t>
            </a:r>
            <a:r>
              <a:rPr lang="en-US" baseline="0" dirty="0" err="1" smtClean="0"/>
              <a:t>ar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wahan</a:t>
            </a:r>
            <a:r>
              <a:rPr lang="en-US" baseline="0" dirty="0" smtClean="0"/>
              <a:t>…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C2D03F-3102-9447-B771-F38B0444EFBF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2667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rhif</a:t>
            </a:r>
            <a:r>
              <a:rPr lang="en-US" baseline="0" dirty="0" smtClean="0"/>
              <a:t> </a:t>
            </a:r>
            <a:r>
              <a:rPr lang="en-US" baseline="0" dirty="0" err="1" smtClean="0"/>
              <a:t>ffon</a:t>
            </a:r>
            <a:r>
              <a:rPr lang="en-US" baseline="0" smtClean="0"/>
              <a:t> Kara a Linda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C2D03F-3102-9447-B771-F38B0444EFB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8217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rhif</a:t>
            </a:r>
            <a:r>
              <a:rPr lang="en-US" baseline="0" dirty="0" smtClean="0"/>
              <a:t> </a:t>
            </a:r>
            <a:r>
              <a:rPr lang="en-US" baseline="0" dirty="0" err="1" smtClean="0"/>
              <a:t>ffon</a:t>
            </a:r>
            <a:r>
              <a:rPr lang="en-US" baseline="0" smtClean="0"/>
              <a:t> Kara a Linda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C2D03F-3102-9447-B771-F38B0444EFBF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5737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Aims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C2D03F-3102-9447-B771-F38B0444EFBF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1094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LEARNING OUTCOMES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C2D03F-3102-9447-B771-F38B0444EFBF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6478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Bydd yr </a:t>
            </a:r>
            <a:r>
              <a:rPr lang="en-US" dirty="0" err="1" smtClean="0"/>
              <a:t>erthygl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rhoi’n</a:t>
            </a:r>
            <a:r>
              <a:rPr lang="en-US" dirty="0" smtClean="0"/>
              <a:t> </a:t>
            </a:r>
            <a:r>
              <a:rPr lang="en-US" dirty="0" err="1" smtClean="0"/>
              <a:t>hwyrach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flwyddyn</a:t>
            </a:r>
            <a:r>
              <a:rPr lang="en-US" dirty="0" smtClean="0"/>
              <a:t>.</a:t>
            </a:r>
          </a:p>
          <a:p>
            <a:r>
              <a:rPr lang="en-US" dirty="0" smtClean="0"/>
              <a:t>Bydd </a:t>
            </a:r>
            <a:r>
              <a:rPr lang="en-US" dirty="0" err="1" smtClean="0"/>
              <a:t>trafodaeth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gynnal</a:t>
            </a:r>
            <a:r>
              <a:rPr lang="en-US" dirty="0" smtClean="0"/>
              <a:t> mewn </a:t>
            </a:r>
            <a:r>
              <a:rPr lang="en-US" dirty="0" err="1" smtClean="0"/>
              <a:t>sesiwn</a:t>
            </a:r>
            <a:r>
              <a:rPr lang="en-US" dirty="0" smtClean="0"/>
              <a:t> </a:t>
            </a:r>
            <a:r>
              <a:rPr lang="en-US" dirty="0" err="1" smtClean="0"/>
              <a:t>theori</a:t>
            </a:r>
            <a:r>
              <a:rPr lang="en-US" dirty="0" smtClean="0"/>
              <a:t> I </a:t>
            </a:r>
            <a:r>
              <a:rPr lang="en-US" dirty="0" err="1" smtClean="0"/>
              <a:t>esbonio</a:t>
            </a:r>
            <a:r>
              <a:rPr lang="en-US" dirty="0" smtClean="0"/>
              <a:t> </a:t>
            </a:r>
            <a:r>
              <a:rPr lang="en-US" dirty="0" err="1" smtClean="0"/>
              <a:t>ymhellach</a:t>
            </a:r>
            <a:r>
              <a:rPr lang="en-US" baseline="0" dirty="0" smtClean="0"/>
              <a:t> </a:t>
            </a:r>
            <a:r>
              <a:rPr lang="en-US" baseline="0" dirty="0" err="1" smtClean="0"/>
              <a:t>sut</a:t>
            </a:r>
            <a:r>
              <a:rPr lang="en-US" baseline="0" dirty="0" smtClean="0"/>
              <a:t> I </a:t>
            </a:r>
            <a:r>
              <a:rPr lang="en-US" baseline="0" dirty="0" err="1" smtClean="0"/>
              <a:t>wneud</a:t>
            </a:r>
            <a:r>
              <a:rPr lang="en-US" baseline="0" dirty="0" smtClean="0"/>
              <a:t> hyn.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C2D03F-3102-9447-B771-F38B0444EFBF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191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6533BB3-2A54-C843-A523-1F25A7C4956E}" type="datetimeFigureOut">
              <a:rPr lang="en-US" smtClean="0"/>
              <a:pPr/>
              <a:t>11/25/18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4ACFACB-D1FE-2B48-A677-3892B895BEB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33BB3-2A54-C843-A523-1F25A7C4956E}" type="datetimeFigureOut">
              <a:rPr lang="en-US" smtClean="0"/>
              <a:pPr/>
              <a:t>11/25/18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FACB-D1FE-2B48-A677-3892B895BEB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33BB3-2A54-C843-A523-1F25A7C4956E}" type="datetimeFigureOut">
              <a:rPr lang="en-US" smtClean="0"/>
              <a:pPr/>
              <a:t>11/25/18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FACB-D1FE-2B48-A677-3892B895BEB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33BB3-2A54-C843-A523-1F25A7C4956E}" type="datetimeFigureOut">
              <a:rPr lang="en-US" smtClean="0"/>
              <a:pPr/>
              <a:t>11/25/18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FACB-D1FE-2B48-A677-3892B895BEB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33BB3-2A54-C843-A523-1F25A7C4956E}" type="datetimeFigureOut">
              <a:rPr lang="en-US" smtClean="0"/>
              <a:pPr/>
              <a:t>11/25/18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FACB-D1FE-2B48-A677-3892B895BEB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33BB3-2A54-C843-A523-1F25A7C4956E}" type="datetimeFigureOut">
              <a:rPr lang="en-US" smtClean="0"/>
              <a:pPr/>
              <a:t>11/25/18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FACB-D1FE-2B48-A677-3892B895BEB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33BB3-2A54-C843-A523-1F25A7C4956E}" type="datetimeFigureOut">
              <a:rPr lang="en-US" smtClean="0"/>
              <a:pPr/>
              <a:t>11/25/18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FACB-D1FE-2B48-A677-3892B895BEB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36533BB3-2A54-C843-A523-1F25A7C4956E}" type="datetimeFigureOut">
              <a:rPr lang="en-US" smtClean="0"/>
              <a:pPr/>
              <a:t>11/25/18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FACB-D1FE-2B48-A677-3892B895BEB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GB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6533BB3-2A54-C843-A523-1F25A7C4956E}" type="datetimeFigureOut">
              <a:rPr lang="en-US" smtClean="0"/>
              <a:pPr/>
              <a:t>11/25/18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ACFACB-D1FE-2B48-A677-3892B895BEB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33BB3-2A54-C843-A523-1F25A7C4956E}" type="datetimeFigureOut">
              <a:rPr lang="en-US" smtClean="0"/>
              <a:pPr/>
              <a:t>11/25/18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FACB-D1FE-2B48-A677-3892B895BEB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33BB3-2A54-C843-A523-1F25A7C4956E}" type="datetimeFigureOut">
              <a:rPr lang="en-US" smtClean="0"/>
              <a:pPr/>
              <a:t>11/25/18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FACB-D1FE-2B48-A677-3892B895BEB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fld id="{36533BB3-2A54-C843-A523-1F25A7C4956E}" type="datetimeFigureOut">
              <a:rPr lang="en-US" smtClean="0"/>
              <a:pPr/>
              <a:t>11/25/18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84ACFACB-D1FE-2B48-A677-3892B895BEB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natalie.griffiths@uwtsd.ac.uk" TargetMode="External"/><Relationship Id="rId4" Type="http://schemas.openxmlformats.org/officeDocument/2006/relationships/hyperlink" Target="mailto:d.b.thomas@uwtsd.ac.uk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C.Evans-Thomas@uwtsd.ac.uk" TargetMode="External"/><Relationship Id="rId4" Type="http://schemas.openxmlformats.org/officeDocument/2006/relationships/hyperlink" Target="mailto:natalie.griffiths@uwtsd.ac.uk" TargetMode="External"/><Relationship Id="rId5" Type="http://schemas.openxmlformats.org/officeDocument/2006/relationships/hyperlink" Target="mailto:jayne.morgan@uwtsd.ac.uk" TargetMode="External"/><Relationship Id="rId6" Type="http://schemas.openxmlformats.org/officeDocument/2006/relationships/hyperlink" Target="mailto:d.b.thomas@uwtsd.ac.uk" TargetMode="External"/><Relationship Id="rId7" Type="http://schemas.openxmlformats.org/officeDocument/2006/relationships/hyperlink" Target="mailto:c.morgan@uwtsd.ac.uk" TargetMode="External"/><Relationship Id="rId8" Type="http://schemas.openxmlformats.org/officeDocument/2006/relationships/hyperlink" Target="mailto:C.bleasdale@uwtsd.ac.uk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ECAD4002C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Daith</a:t>
            </a:r>
            <a:endParaRPr lang="en-US" dirty="0" smtClean="0"/>
          </a:p>
          <a:p>
            <a:r>
              <a:rPr lang="en-US" dirty="0" smtClean="0"/>
              <a:t>2018 - 2019</a:t>
            </a:r>
            <a:endParaRPr lang="en-US" dirty="0"/>
          </a:p>
        </p:txBody>
      </p:sp>
      <p:pic>
        <p:nvPicPr>
          <p:cNvPr id="6" name="Picture 5" descr="TSD 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208" y="292476"/>
            <a:ext cx="3810000" cy="12573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86153" y="1293759"/>
            <a:ext cx="8229600" cy="4525963"/>
          </a:xfrm>
        </p:spPr>
        <p:txBody>
          <a:bodyPr>
            <a:normAutofit/>
          </a:bodyPr>
          <a:lstStyle/>
          <a:p>
            <a:pPr hangingPunct="0">
              <a:defRPr/>
            </a:pPr>
            <a:endParaRPr lang="en-GB" b="1" dirty="0" smtClean="0"/>
          </a:p>
          <a:p>
            <a:pPr hangingPunct="0">
              <a:defRPr/>
            </a:pPr>
            <a:r>
              <a:rPr lang="en-GB" b="1" dirty="0" smtClean="0"/>
              <a:t>Natalie Griffiths   </a:t>
            </a:r>
            <a:r>
              <a:rPr lang="en-GB" dirty="0" smtClean="0"/>
              <a:t>(</a:t>
            </a:r>
            <a:r>
              <a:rPr lang="en-GB" dirty="0" err="1" smtClean="0"/>
              <a:t>Cydlynydd</a:t>
            </a:r>
            <a:r>
              <a:rPr lang="en-GB" dirty="0" smtClean="0"/>
              <a:t> y </a:t>
            </a:r>
            <a:r>
              <a:rPr lang="en-GB" dirty="0" err="1" smtClean="0"/>
              <a:t>modiwl</a:t>
            </a:r>
            <a:r>
              <a:rPr lang="en-GB" dirty="0" smtClean="0"/>
              <a:t>)</a:t>
            </a:r>
            <a:r>
              <a:rPr lang="en-GB" b="1" dirty="0" smtClean="0"/>
              <a:t>                                </a:t>
            </a:r>
            <a:r>
              <a:rPr lang="en-GB" dirty="0" smtClean="0">
                <a:hlinkClick r:id="rId3"/>
              </a:rPr>
              <a:t>natalie.griffiths@uwtsd.ac.uk</a:t>
            </a:r>
            <a:endParaRPr lang="en-GB" dirty="0" smtClean="0"/>
          </a:p>
          <a:p>
            <a:pPr hangingPunct="0">
              <a:defRPr/>
            </a:pPr>
            <a:endParaRPr lang="en-GB" dirty="0" smtClean="0"/>
          </a:p>
          <a:p>
            <a:r>
              <a:rPr lang="en-GB" b="1" dirty="0" smtClean="0"/>
              <a:t>Diane </a:t>
            </a:r>
            <a:r>
              <a:rPr lang="en-GB" b="1" dirty="0"/>
              <a:t>Thomas</a:t>
            </a:r>
            <a:r>
              <a:rPr lang="en-GB" dirty="0" smtClean="0"/>
              <a:t> ( </a:t>
            </a:r>
            <a:r>
              <a:rPr lang="en-GB" dirty="0" err="1" smtClean="0"/>
              <a:t>Dirprwy</a:t>
            </a:r>
            <a:r>
              <a:rPr lang="en-GB" dirty="0" smtClean="0"/>
              <a:t> </a:t>
            </a:r>
            <a:r>
              <a:rPr lang="en-GB" dirty="0" err="1" smtClean="0"/>
              <a:t>Cydlynydd</a:t>
            </a:r>
            <a:r>
              <a:rPr lang="en-GB" dirty="0" smtClean="0"/>
              <a:t>)</a:t>
            </a:r>
          </a:p>
          <a:p>
            <a:r>
              <a:rPr lang="en-GB" dirty="0" smtClean="0">
                <a:hlinkClick r:id="rId4"/>
              </a:rPr>
              <a:t>d.b.thomas@uwtsd.ac.uk</a:t>
            </a:r>
            <a:endParaRPr lang="en-GB" dirty="0" smtClean="0"/>
          </a:p>
          <a:p>
            <a:endParaRPr lang="en-US" dirty="0"/>
          </a:p>
          <a:p>
            <a:endParaRPr lang="en-US" dirty="0"/>
          </a:p>
          <a:p>
            <a:endParaRPr lang="en-GB" dirty="0" smtClean="0"/>
          </a:p>
          <a:p>
            <a:endParaRPr lang="en-US" dirty="0" smtClean="0"/>
          </a:p>
          <a:p>
            <a:pPr marL="109728" indent="0">
              <a:buNone/>
            </a:pPr>
            <a:endParaRPr lang="en-US" dirty="0" smtClean="0"/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Pwy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gysylltu</a:t>
            </a:r>
            <a:r>
              <a:rPr lang="en-US" dirty="0" smtClean="0"/>
              <a:t>? Contact Details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984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86153" y="1293759"/>
            <a:ext cx="8229600" cy="4525963"/>
          </a:xfrm>
        </p:spPr>
        <p:txBody>
          <a:bodyPr>
            <a:normAutofit fontScale="77500" lnSpcReduction="20000"/>
          </a:bodyPr>
          <a:lstStyle/>
          <a:p>
            <a:pPr hangingPunct="0">
              <a:defRPr/>
            </a:pPr>
            <a:endParaRPr lang="en-GB" b="1" dirty="0" smtClean="0"/>
          </a:p>
          <a:p>
            <a:r>
              <a:rPr lang="en-US" dirty="0" err="1"/>
              <a:t>Catrin</a:t>
            </a:r>
            <a:r>
              <a:rPr lang="en-US" dirty="0"/>
              <a:t> Evans </a:t>
            </a:r>
            <a:r>
              <a:rPr lang="mr-IN" dirty="0"/>
              <a:t>–</a:t>
            </a:r>
            <a:r>
              <a:rPr lang="en-US" dirty="0"/>
              <a:t> Thomas</a:t>
            </a:r>
          </a:p>
          <a:p>
            <a:r>
              <a:rPr lang="en-US" dirty="0">
                <a:hlinkClick r:id="rId3"/>
              </a:rPr>
              <a:t>C.Evans-Thomas@uwtsd.ac.uk</a:t>
            </a:r>
            <a:r>
              <a:rPr lang="en-US" dirty="0"/>
              <a:t>  </a:t>
            </a:r>
          </a:p>
          <a:p>
            <a:pPr hangingPunct="0">
              <a:defRPr/>
            </a:pPr>
            <a:endParaRPr lang="en-GB" b="1" dirty="0" smtClean="0"/>
          </a:p>
          <a:p>
            <a:pPr hangingPunct="0">
              <a:defRPr/>
            </a:pPr>
            <a:r>
              <a:rPr lang="en-GB" b="1" dirty="0" smtClean="0"/>
              <a:t>Natalie Griffiths   </a:t>
            </a:r>
            <a:r>
              <a:rPr lang="en-GB" dirty="0" smtClean="0"/>
              <a:t>(</a:t>
            </a:r>
            <a:r>
              <a:rPr lang="en-GB" dirty="0" err="1" smtClean="0"/>
              <a:t>Cydlynydd</a:t>
            </a:r>
            <a:r>
              <a:rPr lang="en-GB" dirty="0" smtClean="0"/>
              <a:t> y </a:t>
            </a:r>
            <a:r>
              <a:rPr lang="en-GB" dirty="0" err="1" smtClean="0"/>
              <a:t>Modiwl</a:t>
            </a:r>
            <a:r>
              <a:rPr lang="en-GB" dirty="0" smtClean="0"/>
              <a:t>)</a:t>
            </a:r>
            <a:r>
              <a:rPr lang="en-GB" b="1" dirty="0" smtClean="0"/>
              <a:t>                                </a:t>
            </a:r>
            <a:r>
              <a:rPr lang="en-GB" dirty="0" smtClean="0">
                <a:hlinkClick r:id="rId4"/>
              </a:rPr>
              <a:t>natalie.griffiths@uwtsd.ac.uk</a:t>
            </a:r>
            <a:endParaRPr lang="en-GB" dirty="0" smtClean="0"/>
          </a:p>
          <a:p>
            <a:pPr hangingPunct="0">
              <a:defRPr/>
            </a:pPr>
            <a:r>
              <a:rPr lang="en-GB" b="1" dirty="0" smtClean="0"/>
              <a:t>Jayne Morgan 	</a:t>
            </a:r>
          </a:p>
          <a:p>
            <a:pPr marL="109728" indent="0" hangingPunct="0">
              <a:buNone/>
              <a:defRPr/>
            </a:pPr>
            <a:r>
              <a:rPr lang="en-GB" dirty="0" smtClean="0"/>
              <a:t>  </a:t>
            </a:r>
            <a:r>
              <a:rPr lang="en-GB" dirty="0" smtClean="0">
                <a:hlinkClick r:id="rId5"/>
              </a:rPr>
              <a:t>jayne.morgan@uwtsd.ac.uk</a:t>
            </a:r>
            <a:endParaRPr lang="en-GB" dirty="0" smtClean="0"/>
          </a:p>
          <a:p>
            <a:r>
              <a:rPr lang="en-GB" b="1" dirty="0" smtClean="0"/>
              <a:t>Diane </a:t>
            </a:r>
            <a:r>
              <a:rPr lang="en-GB" b="1" dirty="0"/>
              <a:t>Thomas</a:t>
            </a:r>
            <a:r>
              <a:rPr lang="en-GB" dirty="0" smtClean="0"/>
              <a:t> </a:t>
            </a:r>
          </a:p>
          <a:p>
            <a:r>
              <a:rPr lang="en-GB" dirty="0" smtClean="0">
                <a:hlinkClick r:id="rId6"/>
              </a:rPr>
              <a:t>d.b.thomas@uwtsd.ac.uk</a:t>
            </a:r>
            <a:endParaRPr lang="en-GB" dirty="0" smtClean="0"/>
          </a:p>
          <a:p>
            <a:r>
              <a:rPr lang="en-GB" b="1" dirty="0" smtClean="0"/>
              <a:t>Catherine Morgan</a:t>
            </a:r>
            <a:endParaRPr lang="en-GB" b="1" dirty="0"/>
          </a:p>
          <a:p>
            <a:r>
              <a:rPr lang="en-US" dirty="0" smtClean="0">
                <a:hlinkClick r:id="rId7"/>
              </a:rPr>
              <a:t>c.morgan@uwtsd.ac.uk</a:t>
            </a:r>
            <a:endParaRPr lang="en-US" dirty="0" smtClean="0"/>
          </a:p>
          <a:p>
            <a:r>
              <a:rPr lang="en-US" dirty="0" smtClean="0"/>
              <a:t>Catharine </a:t>
            </a:r>
            <a:r>
              <a:rPr lang="en-US" dirty="0" err="1" smtClean="0"/>
              <a:t>Bleasdale</a:t>
            </a:r>
            <a:endParaRPr lang="en-US" dirty="0" smtClean="0"/>
          </a:p>
          <a:p>
            <a:r>
              <a:rPr lang="en-US" dirty="0">
                <a:hlinkClick r:id="rId8"/>
              </a:rPr>
              <a:t>c</a:t>
            </a:r>
            <a:r>
              <a:rPr lang="en-US" dirty="0" smtClean="0">
                <a:hlinkClick r:id="rId8"/>
              </a:rPr>
              <a:t>.bleasdale@uwtsd.ac.uk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  <a:p>
            <a:endParaRPr lang="en-GB" dirty="0" smtClean="0"/>
          </a:p>
          <a:p>
            <a:endParaRPr lang="en-US" dirty="0" smtClean="0"/>
          </a:p>
          <a:p>
            <a:pPr marL="109728" indent="0">
              <a:buNone/>
            </a:pPr>
            <a:endParaRPr lang="en-US" dirty="0" smtClean="0"/>
          </a:p>
          <a:p>
            <a:pPr marL="109728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Language Tutors</a:t>
            </a:r>
            <a:br>
              <a:rPr lang="en-US" dirty="0" smtClean="0"/>
            </a:br>
            <a:r>
              <a:rPr lang="en-US" dirty="0" smtClean="0"/>
              <a:t>Contact Details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496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>
                <a:effectLst/>
              </a:rPr>
              <a:t> </a:t>
            </a:r>
            <a:r>
              <a:rPr lang="cy-GB" sz="4400" dirty="0" smtClean="0">
                <a:effectLst/>
              </a:rPr>
              <a:t>Amcanion</a:t>
            </a:r>
            <a:r>
              <a:rPr lang="cy-GB" sz="4400" dirty="0">
                <a:effectLst/>
              </a:rPr>
              <a:t> </a:t>
            </a:r>
            <a:r>
              <a:rPr lang="cy-GB" sz="4400" dirty="0" smtClean="0">
                <a:effectLst/>
              </a:rPr>
              <a:t>/ Aims</a:t>
            </a:r>
            <a:endParaRPr lang="en-GB" sz="4400" dirty="0">
              <a:effectLst/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4815829"/>
          </a:xfrm>
        </p:spPr>
        <p:txBody>
          <a:bodyPr>
            <a:normAutofit fontScale="92500" lnSpcReduction="10000"/>
          </a:bodyPr>
          <a:lstStyle/>
          <a:p>
            <a:pPr lvl="0" fontAlgn="base" hangingPunct="0"/>
            <a:r>
              <a:rPr lang="en-US" dirty="0" smtClean="0"/>
              <a:t>I </a:t>
            </a:r>
            <a:r>
              <a:rPr lang="en-US" dirty="0" err="1" smtClean="0"/>
              <a:t>ddatblygu</a:t>
            </a:r>
            <a:r>
              <a:rPr lang="en-US" dirty="0" smtClean="0"/>
              <a:t> </a:t>
            </a:r>
            <a:r>
              <a:rPr lang="en-US" dirty="0" err="1" smtClean="0"/>
              <a:t>gwybodaeth</a:t>
            </a:r>
            <a:r>
              <a:rPr lang="en-US" dirty="0" smtClean="0"/>
              <a:t> a </a:t>
            </a:r>
            <a:r>
              <a:rPr lang="en-US" dirty="0" err="1" smtClean="0"/>
              <a:t>dealltwriaeth</a:t>
            </a:r>
            <a:r>
              <a:rPr lang="en-US" dirty="0" smtClean="0"/>
              <a:t> </a:t>
            </a:r>
            <a:r>
              <a:rPr lang="en-US" dirty="0" err="1" smtClean="0"/>
              <a:t>hyfforddeion</a:t>
            </a:r>
            <a:r>
              <a:rPr lang="en-US" dirty="0" smtClean="0"/>
              <a:t> o’r iaith </a:t>
            </a:r>
            <a:r>
              <a:rPr lang="en-US" dirty="0" err="1" smtClean="0"/>
              <a:t>Gymraeg</a:t>
            </a:r>
            <a:r>
              <a:rPr lang="en-US" dirty="0" smtClean="0"/>
              <a:t> a </a:t>
            </a:r>
            <a:r>
              <a:rPr lang="en-US" dirty="0" err="1" smtClean="0"/>
              <a:t>datblygu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hyder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defnyddio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lafar</a:t>
            </a:r>
            <a:r>
              <a:rPr lang="en-US" dirty="0" smtClean="0"/>
              <a:t> ac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bapur</a:t>
            </a:r>
            <a:r>
              <a:rPr lang="en-US" dirty="0" smtClean="0"/>
              <a:t>.</a:t>
            </a:r>
          </a:p>
          <a:p>
            <a:pPr lvl="0" fontAlgn="base" hangingPunct="0"/>
            <a:r>
              <a:rPr lang="en-US" dirty="0" smtClean="0"/>
              <a:t>I </a:t>
            </a:r>
            <a:r>
              <a:rPr lang="en-US" dirty="0" err="1" smtClean="0"/>
              <a:t>alluogi</a:t>
            </a:r>
            <a:r>
              <a:rPr lang="en-US" dirty="0" smtClean="0"/>
              <a:t> </a:t>
            </a:r>
            <a:r>
              <a:rPr lang="en-US" dirty="0" err="1" smtClean="0"/>
              <a:t>hyfforddeion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gyflwyno’r</a:t>
            </a:r>
            <a:r>
              <a:rPr lang="en-US" dirty="0" smtClean="0"/>
              <a:t> </a:t>
            </a:r>
            <a:r>
              <a:rPr lang="en-US" dirty="0" err="1" smtClean="0"/>
              <a:t>Gymraeg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gywir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addysgu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sector </a:t>
            </a:r>
            <a:r>
              <a:rPr lang="en-US" dirty="0" err="1" smtClean="0"/>
              <a:t>cynradd</a:t>
            </a:r>
            <a:endParaRPr lang="en-US" dirty="0" smtClean="0"/>
          </a:p>
          <a:p>
            <a:pPr lvl="0" fontAlgn="base" hangingPunct="0"/>
            <a:r>
              <a:rPr lang="en-US" dirty="0" smtClean="0"/>
              <a:t>I </a:t>
            </a:r>
            <a:r>
              <a:rPr lang="en-US" dirty="0" err="1" smtClean="0"/>
              <a:t>alluogi</a:t>
            </a:r>
            <a:r>
              <a:rPr lang="en-US" dirty="0" smtClean="0"/>
              <a:t> </a:t>
            </a:r>
            <a:r>
              <a:rPr lang="en-US" dirty="0" err="1" smtClean="0"/>
              <a:t>hyfforddeion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ddeall</a:t>
            </a:r>
            <a:r>
              <a:rPr lang="en-US" dirty="0" smtClean="0"/>
              <a:t> </a:t>
            </a:r>
            <a:r>
              <a:rPr lang="en-US" dirty="0" err="1" smtClean="0"/>
              <a:t>lle’r</a:t>
            </a:r>
            <a:r>
              <a:rPr lang="en-US" dirty="0" smtClean="0"/>
              <a:t> </a:t>
            </a:r>
            <a:r>
              <a:rPr lang="en-US" dirty="0" err="1" smtClean="0"/>
              <a:t>Gymraeg</a:t>
            </a:r>
            <a:r>
              <a:rPr lang="en-US" dirty="0" smtClean="0"/>
              <a:t> </a:t>
            </a:r>
            <a:r>
              <a:rPr lang="en-US" dirty="0" err="1" smtClean="0"/>
              <a:t>yng</a:t>
            </a:r>
            <a:r>
              <a:rPr lang="en-US" dirty="0" smtClean="0"/>
              <a:t> </a:t>
            </a:r>
            <a:r>
              <a:rPr lang="en-US" dirty="0" err="1" smtClean="0"/>
              <a:t>nghyd-destun</a:t>
            </a:r>
            <a:r>
              <a:rPr lang="en-US" dirty="0" smtClean="0"/>
              <a:t> y </a:t>
            </a:r>
            <a:r>
              <a:rPr lang="en-US" dirty="0" err="1" smtClean="0"/>
              <a:t>Cwricwlwm</a:t>
            </a:r>
            <a:r>
              <a:rPr lang="en-US" dirty="0" smtClean="0"/>
              <a:t> </a:t>
            </a:r>
            <a:r>
              <a:rPr lang="en-US" dirty="0" err="1" smtClean="0"/>
              <a:t>Cenedlaethol</a:t>
            </a:r>
            <a:r>
              <a:rPr lang="en-US" dirty="0" smtClean="0"/>
              <a:t> </a:t>
            </a:r>
            <a:r>
              <a:rPr lang="en-US" dirty="0" err="1" smtClean="0"/>
              <a:t>yng</a:t>
            </a:r>
            <a:r>
              <a:rPr lang="en-US" dirty="0" smtClean="0"/>
              <a:t> </a:t>
            </a:r>
            <a:r>
              <a:rPr lang="en-US" dirty="0" err="1" smtClean="0"/>
              <a:t>Nghymru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4956506"/>
          </a:xfrm>
        </p:spPr>
        <p:txBody>
          <a:bodyPr>
            <a:normAutofit fontScale="85000" lnSpcReduction="10000"/>
          </a:bodyPr>
          <a:lstStyle/>
          <a:p>
            <a:pPr lvl="0" fontAlgn="base" hangingPunct="0"/>
            <a:r>
              <a:rPr lang="en-US" dirty="0" smtClean="0"/>
              <a:t>To develop trainees’ knowledge and understanding of the Welsh language and to develop their confidence in using it orally and in writing.</a:t>
            </a:r>
          </a:p>
          <a:p>
            <a:pPr lvl="0" fontAlgn="base" hangingPunct="0">
              <a:buNone/>
            </a:pPr>
            <a:endParaRPr lang="en-GB" dirty="0" smtClean="0"/>
          </a:p>
          <a:p>
            <a:pPr lvl="0" fontAlgn="base" hangingPunct="0"/>
            <a:r>
              <a:rPr lang="en-US" dirty="0" smtClean="0"/>
              <a:t>To </a:t>
            </a:r>
            <a:r>
              <a:rPr lang="en-GB" dirty="0" smtClean="0"/>
              <a:t>enable trainees to deliver the Welsh language correctly when teaching in the primary sector.</a:t>
            </a:r>
            <a:endParaRPr lang="en-GB" dirty="0"/>
          </a:p>
          <a:p>
            <a:pPr marL="109728" indent="0">
              <a:buNone/>
            </a:pPr>
            <a:endParaRPr lang="en-GB" dirty="0" smtClean="0"/>
          </a:p>
          <a:p>
            <a:pPr lvl="0" fontAlgn="base" hangingPunct="0"/>
            <a:r>
              <a:rPr lang="en-US" dirty="0" smtClean="0"/>
              <a:t>To enable trainees to understand the position of Welsh in the context of the National Curriculum in Wales.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1679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946150"/>
          </a:xfrm>
        </p:spPr>
        <p:txBody>
          <a:bodyPr>
            <a:normAutofit/>
          </a:bodyPr>
          <a:lstStyle/>
          <a:p>
            <a:r>
              <a:rPr lang="cy-GB" dirty="0">
                <a:effectLst/>
              </a:rPr>
              <a:t> </a:t>
            </a:r>
            <a:r>
              <a:rPr lang="cy-GB" sz="4000" dirty="0" smtClean="0">
                <a:effectLst/>
              </a:rPr>
              <a:t>Deilliannau Dysgu</a:t>
            </a:r>
            <a:endParaRPr lang="en-GB" sz="4000" dirty="0">
              <a:effectLst/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1219200"/>
            <a:ext cx="4040188" cy="5462954"/>
          </a:xfrm>
        </p:spPr>
        <p:txBody>
          <a:bodyPr>
            <a:normAutofit lnSpcReduction="10000"/>
          </a:bodyPr>
          <a:lstStyle/>
          <a:p>
            <a:pPr fontAlgn="base" hangingPunct="0">
              <a:buNone/>
            </a:pPr>
            <a:r>
              <a:rPr lang="cy-GB" sz="1200" dirty="0"/>
              <a:t>A</a:t>
            </a:r>
            <a:r>
              <a:rPr lang="cy-GB" sz="1200" dirty="0" smtClean="0"/>
              <a:t>r </a:t>
            </a:r>
            <a:r>
              <a:rPr lang="cy-GB" sz="1200" dirty="0"/>
              <a:t>ôl cwblhau’r modwl hwn yn llwyddiannus</a:t>
            </a:r>
            <a:r>
              <a:rPr lang="cy-GB" sz="1200" dirty="0" smtClean="0"/>
              <a:t>,</a:t>
            </a:r>
          </a:p>
          <a:p>
            <a:pPr fontAlgn="base" hangingPunct="0">
              <a:buNone/>
            </a:pPr>
            <a:r>
              <a:rPr lang="cy-GB" sz="1200" dirty="0" smtClean="0"/>
              <a:t>dylai’r </a:t>
            </a:r>
            <a:r>
              <a:rPr lang="cy-GB" sz="1200" dirty="0"/>
              <a:t>hyfforddai allu</a:t>
            </a:r>
            <a:r>
              <a:rPr lang="cy-GB" sz="1200" dirty="0" smtClean="0"/>
              <a:t>:</a:t>
            </a:r>
          </a:p>
          <a:p>
            <a:pPr fontAlgn="base" hangingPunct="0">
              <a:buNone/>
            </a:pPr>
            <a:endParaRPr lang="en-GB" sz="3400" dirty="0" smtClean="0"/>
          </a:p>
          <a:p>
            <a:pPr lvl="0" fontAlgn="base" hangingPunct="0"/>
            <a:r>
              <a:rPr lang="en-GB" sz="1500" dirty="0" err="1" smtClean="0"/>
              <a:t>Dangos</a:t>
            </a:r>
            <a:r>
              <a:rPr lang="en-GB" sz="1500" dirty="0" smtClean="0"/>
              <a:t> </a:t>
            </a:r>
            <a:r>
              <a:rPr lang="en-GB" sz="1500" dirty="0" err="1" smtClean="0"/>
              <a:t>cynnydd</a:t>
            </a:r>
            <a:r>
              <a:rPr lang="en-GB" sz="1500" dirty="0" smtClean="0"/>
              <a:t> </a:t>
            </a:r>
            <a:r>
              <a:rPr lang="en-GB" sz="1500" dirty="0" err="1" smtClean="0"/>
              <a:t>yn</a:t>
            </a:r>
            <a:r>
              <a:rPr lang="en-GB" sz="1500" dirty="0" smtClean="0"/>
              <a:t> </a:t>
            </a:r>
            <a:r>
              <a:rPr lang="en-GB" sz="1500" dirty="0" err="1" smtClean="0"/>
              <a:t>eu</a:t>
            </a:r>
            <a:r>
              <a:rPr lang="en-GB" sz="1500" dirty="0" smtClean="0"/>
              <a:t> </a:t>
            </a:r>
            <a:r>
              <a:rPr lang="en-GB" sz="1500" dirty="0" err="1" smtClean="0"/>
              <a:t>gallu</a:t>
            </a:r>
            <a:r>
              <a:rPr lang="en-GB" sz="1500" dirty="0" smtClean="0"/>
              <a:t> I </a:t>
            </a:r>
            <a:r>
              <a:rPr lang="en-GB" sz="1500" dirty="0" err="1" smtClean="0"/>
              <a:t>gyfathrebu</a:t>
            </a:r>
            <a:r>
              <a:rPr lang="en-GB" sz="1500" dirty="0" smtClean="0"/>
              <a:t> </a:t>
            </a:r>
            <a:r>
              <a:rPr lang="en-GB" sz="1500" dirty="0" err="1" smtClean="0"/>
              <a:t>yn</a:t>
            </a:r>
            <a:r>
              <a:rPr lang="en-GB" sz="1500" dirty="0" smtClean="0"/>
              <a:t> </a:t>
            </a:r>
            <a:r>
              <a:rPr lang="en-GB" sz="1500" dirty="0" err="1" smtClean="0"/>
              <a:t>Gymraeg</a:t>
            </a:r>
            <a:r>
              <a:rPr lang="en-GB" sz="1500" dirty="0" smtClean="0"/>
              <a:t> </a:t>
            </a:r>
            <a:r>
              <a:rPr lang="en-GB" sz="1500" dirty="0" err="1" smtClean="0"/>
              <a:t>ar</a:t>
            </a:r>
            <a:r>
              <a:rPr lang="en-GB" sz="1500" dirty="0" smtClean="0"/>
              <a:t> </a:t>
            </a:r>
            <a:r>
              <a:rPr lang="en-GB" sz="1500" dirty="0" err="1" smtClean="0"/>
              <a:t>lafar</a:t>
            </a:r>
            <a:r>
              <a:rPr lang="en-GB" sz="1500" dirty="0" smtClean="0"/>
              <a:t>, </a:t>
            </a:r>
            <a:r>
              <a:rPr lang="en-GB" sz="1500" dirty="0" err="1" smtClean="0"/>
              <a:t>darllen</a:t>
            </a:r>
            <a:r>
              <a:rPr lang="en-GB" sz="1500" dirty="0" smtClean="0"/>
              <a:t> ac </a:t>
            </a:r>
            <a:r>
              <a:rPr lang="en-GB" sz="1500" dirty="0" err="1" smtClean="0"/>
              <a:t>ysgrifennu</a:t>
            </a:r>
            <a:r>
              <a:rPr lang="en-GB" sz="1500" dirty="0" smtClean="0"/>
              <a:t> </a:t>
            </a:r>
            <a:r>
              <a:rPr lang="en-GB" sz="1500" dirty="0" err="1" smtClean="0"/>
              <a:t>yn</a:t>
            </a:r>
            <a:r>
              <a:rPr lang="en-GB" sz="1500" dirty="0" smtClean="0"/>
              <a:t> </a:t>
            </a:r>
            <a:r>
              <a:rPr lang="en-GB" sz="1500" dirty="0" err="1" smtClean="0"/>
              <a:t>ôl</a:t>
            </a:r>
            <a:r>
              <a:rPr lang="en-GB" sz="1500" dirty="0" smtClean="0"/>
              <a:t> </a:t>
            </a:r>
            <a:r>
              <a:rPr lang="en-GB" sz="1500" dirty="0" err="1" smtClean="0"/>
              <a:t>eu</a:t>
            </a:r>
            <a:r>
              <a:rPr lang="en-GB" sz="1500" dirty="0" smtClean="0"/>
              <a:t> </a:t>
            </a:r>
            <a:r>
              <a:rPr lang="en-GB" sz="1500" dirty="0" err="1" smtClean="0"/>
              <a:t>cyraeddiadau</a:t>
            </a:r>
            <a:r>
              <a:rPr lang="en-GB" sz="1500" dirty="0" smtClean="0"/>
              <a:t> </a:t>
            </a:r>
            <a:r>
              <a:rPr lang="en-GB" sz="1500" dirty="0" err="1" smtClean="0"/>
              <a:t>ieithyddol</a:t>
            </a:r>
            <a:endParaRPr lang="cy-GB" sz="1500" dirty="0" smtClean="0"/>
          </a:p>
          <a:p>
            <a:pPr lvl="0" fontAlgn="base" hangingPunct="0"/>
            <a:endParaRPr lang="en-GB" sz="1500" dirty="0" smtClean="0"/>
          </a:p>
          <a:p>
            <a:pPr lvl="0" fontAlgn="base" hangingPunct="0"/>
            <a:r>
              <a:rPr lang="en-GB" sz="1500" dirty="0" err="1" smtClean="0"/>
              <a:t>Dechrau</a:t>
            </a:r>
            <a:r>
              <a:rPr lang="en-GB" sz="1500" dirty="0" smtClean="0"/>
              <a:t> </a:t>
            </a:r>
            <a:r>
              <a:rPr lang="en-GB" sz="1500" dirty="0" err="1" smtClean="0"/>
              <a:t>deall</a:t>
            </a:r>
            <a:r>
              <a:rPr lang="en-GB" sz="1500" dirty="0" smtClean="0"/>
              <a:t> </a:t>
            </a:r>
            <a:r>
              <a:rPr lang="en-GB" sz="1500" dirty="0" err="1" smtClean="0"/>
              <a:t>methedoleg</a:t>
            </a:r>
            <a:r>
              <a:rPr lang="en-GB" sz="1500" dirty="0" smtClean="0"/>
              <a:t> </a:t>
            </a:r>
            <a:r>
              <a:rPr lang="en-GB" sz="1500" dirty="0" err="1" smtClean="0"/>
              <a:t>addysgu</a:t>
            </a:r>
            <a:r>
              <a:rPr lang="en-GB" sz="1500" dirty="0" smtClean="0"/>
              <a:t> </a:t>
            </a:r>
            <a:r>
              <a:rPr lang="en-GB" sz="1500" dirty="0" err="1" smtClean="0"/>
              <a:t>iaith</a:t>
            </a:r>
            <a:r>
              <a:rPr lang="en-GB" sz="1500" dirty="0" smtClean="0"/>
              <a:t> </a:t>
            </a:r>
            <a:r>
              <a:rPr lang="en-GB" sz="1500" dirty="0" err="1" smtClean="0"/>
              <a:t>ychwanegol</a:t>
            </a:r>
            <a:endParaRPr lang="cy-GB" sz="1500" dirty="0" smtClean="0"/>
          </a:p>
          <a:p>
            <a:pPr lvl="0" fontAlgn="base" hangingPunct="0"/>
            <a:endParaRPr lang="en-GB" sz="1500" dirty="0" smtClean="0"/>
          </a:p>
          <a:p>
            <a:pPr lvl="0" fontAlgn="base" hangingPunct="0"/>
            <a:r>
              <a:rPr lang="en-GB" sz="1500" dirty="0" err="1" smtClean="0"/>
              <a:t>Dechrau</a:t>
            </a:r>
            <a:r>
              <a:rPr lang="en-GB" sz="1500" dirty="0" smtClean="0"/>
              <a:t> </a:t>
            </a:r>
            <a:r>
              <a:rPr lang="en-GB" sz="1500" dirty="0" err="1" smtClean="0"/>
              <a:t>deall</a:t>
            </a:r>
            <a:r>
              <a:rPr lang="en-GB" sz="1500" dirty="0" smtClean="0"/>
              <a:t> y </a:t>
            </a:r>
            <a:r>
              <a:rPr lang="en-GB" sz="1500" dirty="0" err="1" smtClean="0"/>
              <a:t>cwricwlwm</a:t>
            </a:r>
            <a:r>
              <a:rPr lang="en-GB" sz="1500" dirty="0" smtClean="0"/>
              <a:t> </a:t>
            </a:r>
            <a:r>
              <a:rPr lang="en-GB" sz="1500" dirty="0" err="1" smtClean="0"/>
              <a:t>Cymraeg</a:t>
            </a:r>
            <a:r>
              <a:rPr lang="en-GB" sz="1500" dirty="0" smtClean="0"/>
              <a:t> / </a:t>
            </a:r>
            <a:r>
              <a:rPr lang="en-GB" sz="1500" dirty="0" err="1" smtClean="0"/>
              <a:t>Cymraef</a:t>
            </a:r>
            <a:r>
              <a:rPr lang="en-GB" sz="1500" dirty="0" smtClean="0"/>
              <a:t> Ail </a:t>
            </a:r>
            <a:r>
              <a:rPr lang="en-GB" sz="1500" dirty="0" err="1" smtClean="0"/>
              <a:t>Iaith</a:t>
            </a:r>
            <a:r>
              <a:rPr lang="en-GB" sz="1500" dirty="0" smtClean="0"/>
              <a:t> o </a:t>
            </a:r>
            <a:r>
              <a:rPr lang="en-GB" sz="1500" dirty="0" err="1" smtClean="0"/>
              <a:t>fewn</a:t>
            </a:r>
            <a:r>
              <a:rPr lang="en-GB" sz="1500" dirty="0" smtClean="0"/>
              <a:t> y </a:t>
            </a:r>
            <a:r>
              <a:rPr lang="en-GB" sz="1500" dirty="0" err="1" smtClean="0"/>
              <a:t>Cyfnod</a:t>
            </a:r>
            <a:r>
              <a:rPr lang="en-GB" sz="1500" dirty="0" smtClean="0"/>
              <a:t> </a:t>
            </a:r>
            <a:r>
              <a:rPr lang="en-GB" sz="1500" dirty="0" err="1" smtClean="0"/>
              <a:t>Sylfaen</a:t>
            </a:r>
            <a:r>
              <a:rPr lang="en-GB" sz="1500" dirty="0" smtClean="0"/>
              <a:t> a </a:t>
            </a:r>
            <a:r>
              <a:rPr lang="en-GB" sz="1500" dirty="0" err="1" smtClean="0"/>
              <a:t>Chyfnod</a:t>
            </a:r>
            <a:r>
              <a:rPr lang="en-GB" sz="1500" dirty="0" smtClean="0"/>
              <a:t> </a:t>
            </a:r>
            <a:r>
              <a:rPr lang="en-GB" sz="1500" dirty="0" err="1" smtClean="0"/>
              <a:t>Allweddol</a:t>
            </a:r>
            <a:r>
              <a:rPr lang="en-GB" sz="1500" dirty="0" smtClean="0"/>
              <a:t> 2 </a:t>
            </a:r>
            <a:r>
              <a:rPr lang="en-GB" sz="1500" dirty="0" err="1" smtClean="0"/>
              <a:t>ynghyd</a:t>
            </a:r>
            <a:r>
              <a:rPr lang="en-GB" sz="1500" dirty="0" smtClean="0"/>
              <a:t> </a:t>
            </a:r>
            <a:r>
              <a:rPr lang="en-GB" sz="1500" dirty="0" err="1" smtClean="0"/>
              <a:t>â’I</a:t>
            </a:r>
            <a:r>
              <a:rPr lang="en-GB" sz="1500" dirty="0" smtClean="0"/>
              <a:t> </a:t>
            </a:r>
            <a:r>
              <a:rPr lang="en-GB" sz="1500" dirty="0" err="1" smtClean="0"/>
              <a:t>berthynas</a:t>
            </a:r>
            <a:r>
              <a:rPr lang="en-GB" sz="1500" dirty="0" smtClean="0"/>
              <a:t> </a:t>
            </a:r>
            <a:r>
              <a:rPr lang="en-GB" sz="1500" dirty="0" err="1" smtClean="0"/>
              <a:t>â’r</a:t>
            </a:r>
            <a:r>
              <a:rPr lang="en-GB" sz="1500" dirty="0" smtClean="0"/>
              <a:t> </a:t>
            </a:r>
            <a:r>
              <a:rPr lang="en-GB" sz="1500" dirty="0" err="1" smtClean="0"/>
              <a:t>cwricwlwm</a:t>
            </a:r>
            <a:r>
              <a:rPr lang="en-GB" sz="1500" dirty="0" smtClean="0"/>
              <a:t> </a:t>
            </a:r>
            <a:r>
              <a:rPr lang="en-GB" sz="1500" dirty="0" err="1" smtClean="0"/>
              <a:t>cyfan</a:t>
            </a:r>
            <a:r>
              <a:rPr lang="en-GB" sz="1500" dirty="0" smtClean="0"/>
              <a:t> </a:t>
            </a:r>
            <a:r>
              <a:rPr lang="en-GB" sz="1500" dirty="0" err="1" smtClean="0"/>
              <a:t>gan</a:t>
            </a:r>
            <a:r>
              <a:rPr lang="en-GB" sz="1500" dirty="0" smtClean="0"/>
              <a:t> </a:t>
            </a:r>
            <a:r>
              <a:rPr lang="en-GB" sz="1500" dirty="0" err="1" smtClean="0"/>
              <a:t>gynnwys</a:t>
            </a:r>
            <a:r>
              <a:rPr lang="en-GB" sz="1500" dirty="0" smtClean="0"/>
              <a:t> y </a:t>
            </a:r>
            <a:r>
              <a:rPr lang="en-GB" sz="1500" dirty="0" err="1" smtClean="0"/>
              <a:t>Cwricwlwm</a:t>
            </a:r>
            <a:r>
              <a:rPr lang="en-GB" sz="1500" dirty="0" smtClean="0"/>
              <a:t> </a:t>
            </a:r>
            <a:r>
              <a:rPr lang="en-GB" sz="1500" dirty="0" err="1" smtClean="0"/>
              <a:t>Cymreig</a:t>
            </a:r>
            <a:endParaRPr lang="cy-GB" sz="1500" dirty="0" smtClean="0"/>
          </a:p>
          <a:p>
            <a:pPr lvl="0" fontAlgn="base" hangingPunct="0"/>
            <a:endParaRPr lang="en-GB" sz="1500" dirty="0" smtClean="0"/>
          </a:p>
          <a:p>
            <a:pPr lvl="0" fontAlgn="base" hangingPunct="0"/>
            <a:r>
              <a:rPr lang="en-US" sz="1500" dirty="0" err="1" smtClean="0"/>
              <a:t>Trefnu</a:t>
            </a:r>
            <a:r>
              <a:rPr lang="en-US" sz="1500" dirty="0" smtClean="0"/>
              <a:t> </a:t>
            </a:r>
            <a:r>
              <a:rPr lang="en-US" sz="1500" dirty="0" err="1" smtClean="0"/>
              <a:t>eu</a:t>
            </a:r>
            <a:r>
              <a:rPr lang="en-US" sz="1500" dirty="0" smtClean="0"/>
              <a:t> </a:t>
            </a:r>
            <a:r>
              <a:rPr lang="en-US" sz="1500" dirty="0" err="1" smtClean="0"/>
              <a:t>gwybodaeth</a:t>
            </a:r>
            <a:r>
              <a:rPr lang="en-US" sz="1500" dirty="0" smtClean="0"/>
              <a:t> a’r hyn a </a:t>
            </a:r>
            <a:r>
              <a:rPr lang="en-US" sz="1500" dirty="0" err="1" smtClean="0"/>
              <a:t>ddysgant</a:t>
            </a:r>
            <a:r>
              <a:rPr lang="en-US" sz="1500" dirty="0" smtClean="0"/>
              <a:t> </a:t>
            </a:r>
            <a:r>
              <a:rPr lang="en-US" sz="1500" dirty="0" err="1" smtClean="0"/>
              <a:t>trwy</a:t>
            </a:r>
            <a:r>
              <a:rPr lang="en-US" sz="1500" dirty="0" smtClean="0"/>
              <a:t> </a:t>
            </a:r>
            <a:r>
              <a:rPr lang="en-US" sz="1500" dirty="0" err="1" smtClean="0"/>
              <a:t>ddefnyddio</a:t>
            </a:r>
            <a:r>
              <a:rPr lang="en-US" sz="1500" dirty="0" smtClean="0"/>
              <a:t> </a:t>
            </a:r>
            <a:r>
              <a:rPr lang="en-US" sz="1500" dirty="0" err="1" smtClean="0"/>
              <a:t>ystod</a:t>
            </a:r>
            <a:r>
              <a:rPr lang="en-US" sz="1500" dirty="0" smtClean="0"/>
              <a:t> </a:t>
            </a:r>
            <a:r>
              <a:rPr lang="en-US" sz="1500" dirty="0" err="1" smtClean="0"/>
              <a:t>o</a:t>
            </a:r>
            <a:r>
              <a:rPr lang="en-US" sz="1500" dirty="0" smtClean="0"/>
              <a:t> </a:t>
            </a:r>
            <a:r>
              <a:rPr lang="en-US" sz="1500" dirty="0" err="1" smtClean="0"/>
              <a:t>ffynonellau</a:t>
            </a:r>
            <a:r>
              <a:rPr lang="en-US" sz="1500" dirty="0" smtClean="0"/>
              <a:t> </a:t>
            </a:r>
            <a:r>
              <a:rPr lang="en-US" sz="1500" dirty="0" err="1" smtClean="0"/>
              <a:t>gwybodaeth</a:t>
            </a:r>
            <a:r>
              <a:rPr lang="en-US" sz="1500" dirty="0" smtClean="0"/>
              <a:t> a </a:t>
            </a:r>
            <a:r>
              <a:rPr lang="en-US" sz="1500" dirty="0" err="1" smtClean="0"/>
              <a:t>chyflwyno’u</a:t>
            </a:r>
            <a:r>
              <a:rPr lang="en-US" sz="1500" dirty="0" smtClean="0"/>
              <a:t> </a:t>
            </a:r>
            <a:r>
              <a:rPr lang="en-US" sz="1500" dirty="0" err="1" smtClean="0"/>
              <a:t>gwaith</a:t>
            </a:r>
            <a:r>
              <a:rPr lang="en-US" sz="1500" dirty="0" smtClean="0"/>
              <a:t> </a:t>
            </a:r>
            <a:r>
              <a:rPr lang="en-US" sz="1500" dirty="0" err="1" smtClean="0"/>
              <a:t>ar</a:t>
            </a:r>
            <a:r>
              <a:rPr lang="en-US" sz="1500" dirty="0" smtClean="0"/>
              <a:t> </a:t>
            </a:r>
            <a:r>
              <a:rPr lang="en-US" sz="1500" dirty="0" err="1" smtClean="0"/>
              <a:t>y</a:t>
            </a:r>
            <a:r>
              <a:rPr lang="en-US" sz="1500" dirty="0" smtClean="0"/>
              <a:t> </a:t>
            </a:r>
            <a:r>
              <a:rPr lang="en-US" sz="1500" dirty="0" err="1" smtClean="0"/>
              <a:t>lefel</a:t>
            </a:r>
            <a:r>
              <a:rPr lang="en-US" sz="1500" dirty="0" smtClean="0"/>
              <a:t> </a:t>
            </a:r>
            <a:r>
              <a:rPr lang="en-US" sz="1500" dirty="0" err="1" smtClean="0"/>
              <a:t>briodol</a:t>
            </a:r>
            <a:r>
              <a:rPr lang="en-US" sz="1500" dirty="0" smtClean="0"/>
              <a:t>.</a:t>
            </a:r>
            <a:endParaRPr lang="en-GB" sz="1500" dirty="0" smtClean="0"/>
          </a:p>
          <a:p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5025" y="1301262"/>
            <a:ext cx="4041775" cy="538089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sz="1297" dirty="0"/>
              <a:t>Upon the successful completion of this module</a:t>
            </a:r>
            <a:r>
              <a:rPr lang="en-US" sz="1297" dirty="0" smtClean="0"/>
              <a:t>,</a:t>
            </a:r>
          </a:p>
          <a:p>
            <a:pPr>
              <a:buNone/>
            </a:pPr>
            <a:r>
              <a:rPr lang="en-US" sz="1297" dirty="0" smtClean="0"/>
              <a:t>the </a:t>
            </a:r>
            <a:r>
              <a:rPr lang="en-US" sz="1297" dirty="0"/>
              <a:t>trainee </a:t>
            </a:r>
            <a:r>
              <a:rPr lang="en-US" sz="1297" dirty="0" smtClean="0"/>
              <a:t>should:</a:t>
            </a:r>
            <a:endParaRPr lang="en-GB" sz="2600" dirty="0" smtClean="0"/>
          </a:p>
          <a:p>
            <a:pPr marL="109728" indent="0">
              <a:buNone/>
            </a:pPr>
            <a:r>
              <a:rPr lang="cy-GB" sz="2600" dirty="0"/>
              <a:t> </a:t>
            </a:r>
            <a:endParaRPr lang="en-GB" sz="2600" dirty="0" smtClean="0"/>
          </a:p>
          <a:p>
            <a:pPr lvl="0" fontAlgn="base" hangingPunct="0"/>
            <a:r>
              <a:rPr lang="en-US" sz="1647" dirty="0" smtClean="0"/>
              <a:t>Demonstrate progress in their ability to communicate in Welsh orally, read and write according to their linguistic achievements</a:t>
            </a:r>
            <a:r>
              <a:rPr lang="en-GB" sz="1647" dirty="0" smtClean="0"/>
              <a:t> </a:t>
            </a:r>
          </a:p>
          <a:p>
            <a:pPr lvl="0" fontAlgn="base" hangingPunct="0"/>
            <a:endParaRPr lang="en-GB" sz="1647" dirty="0" smtClean="0"/>
          </a:p>
          <a:p>
            <a:pPr lvl="0" fontAlgn="base" hangingPunct="0"/>
            <a:r>
              <a:rPr lang="en-US" sz="1647" dirty="0" smtClean="0"/>
              <a:t>Begin to understand the methodology of teaching an additional language</a:t>
            </a:r>
          </a:p>
          <a:p>
            <a:pPr lvl="0" fontAlgn="base" hangingPunct="0"/>
            <a:endParaRPr lang="en-GB" sz="1647" dirty="0" smtClean="0"/>
          </a:p>
          <a:p>
            <a:pPr lvl="0" fontAlgn="base" hangingPunct="0"/>
            <a:r>
              <a:rPr lang="en-US" sz="1647" dirty="0" smtClean="0"/>
              <a:t>Begin to understand the Welsh language / Welsh as a Second Language curriculum within the Foundation Phase and Key Stage 2 as well as its relationship with the whole curriculum, including the Curriculum </a:t>
            </a:r>
            <a:r>
              <a:rPr lang="en-US" sz="1647" dirty="0" err="1" smtClean="0"/>
              <a:t>Cymreig</a:t>
            </a:r>
            <a:endParaRPr lang="en-US" sz="1647" dirty="0" smtClean="0"/>
          </a:p>
          <a:p>
            <a:pPr lvl="0" fontAlgn="base" hangingPunct="0">
              <a:buNone/>
            </a:pPr>
            <a:r>
              <a:rPr lang="en-GB" sz="1647" dirty="0" smtClean="0"/>
              <a:t> </a:t>
            </a:r>
          </a:p>
          <a:p>
            <a:pPr lvl="0" fontAlgn="base" hangingPunct="0"/>
            <a:r>
              <a:rPr lang="en-US" sz="1647" dirty="0" err="1" smtClean="0"/>
              <a:t>Organise</a:t>
            </a:r>
            <a:r>
              <a:rPr lang="en-US" sz="1647" dirty="0" smtClean="0"/>
              <a:t> their knowledge and learning through the use of a range of information sources and present their work at the appropriate level.</a:t>
            </a:r>
            <a:endParaRPr lang="en-US" sz="1647" dirty="0"/>
          </a:p>
        </p:txBody>
      </p:sp>
    </p:spTree>
    <p:extLst>
      <p:ext uri="{BB962C8B-B14F-4D97-AF65-F5344CB8AC3E}">
        <p14:creationId xmlns:p14="http://schemas.microsoft.com/office/powerpoint/2010/main" val="10157010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Aseiniad</a:t>
            </a:r>
            <a:r>
              <a:rPr lang="en-US" dirty="0" smtClean="0"/>
              <a:t> 1 - 40%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Cyflwyno</a:t>
            </a:r>
            <a:r>
              <a:rPr lang="en-GB" dirty="0" smtClean="0"/>
              <a:t> / Submission</a:t>
            </a:r>
          </a:p>
          <a:p>
            <a:r>
              <a:rPr lang="en-GB" dirty="0" smtClean="0"/>
              <a:t>7/12/2018</a:t>
            </a:r>
            <a:endParaRPr lang="en-GB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en-GB" dirty="0" err="1"/>
              <a:t>Dychwelyd</a:t>
            </a:r>
            <a:r>
              <a:rPr lang="en-GB" dirty="0"/>
              <a:t> / Handback</a:t>
            </a:r>
          </a:p>
          <a:p>
            <a:r>
              <a:rPr lang="en-GB" dirty="0" smtClean="0"/>
              <a:t>15/01/2019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1416050"/>
            <a:ext cx="4040188" cy="3941763"/>
          </a:xfrm>
        </p:spPr>
        <p:txBody>
          <a:bodyPr/>
          <a:lstStyle/>
          <a:p>
            <a:pPr>
              <a:buNone/>
            </a:pPr>
            <a:r>
              <a:rPr lang="en-US" dirty="0" err="1" smtClean="0"/>
              <a:t>Ymateb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erthygl</a:t>
            </a:r>
            <a:r>
              <a:rPr lang="en-US" dirty="0" smtClean="0"/>
              <a:t>,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roi</a:t>
            </a:r>
            <a:endParaRPr lang="en-US" dirty="0" smtClean="0"/>
          </a:p>
          <a:p>
            <a:pPr>
              <a:buNone/>
            </a:pPr>
            <a:r>
              <a:rPr lang="en-US" dirty="0" err="1" smtClean="0"/>
              <a:t>tystiolaeth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wybodaeth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a </a:t>
            </a:r>
            <a:r>
              <a:rPr lang="en-US" dirty="0" err="1" smtClean="0"/>
              <a:t>dealltwriaeth</a:t>
            </a:r>
            <a:r>
              <a:rPr lang="en-US" dirty="0" smtClean="0"/>
              <a:t> o</a:t>
            </a:r>
          </a:p>
          <a:p>
            <a:pPr>
              <a:buNone/>
            </a:pPr>
            <a:r>
              <a:rPr lang="en-US" dirty="0" err="1" smtClean="0"/>
              <a:t>themâu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gysylltiedig</a:t>
            </a:r>
            <a:endParaRPr lang="en-US" dirty="0" smtClean="0"/>
          </a:p>
          <a:p>
            <a:pPr>
              <a:buNone/>
            </a:pPr>
            <a:r>
              <a:rPr lang="en-US" dirty="0" err="1" smtClean="0"/>
              <a:t>ag</a:t>
            </a:r>
            <a:r>
              <a:rPr lang="en-US" dirty="0" smtClean="0"/>
              <a:t> </a:t>
            </a:r>
            <a:r>
              <a:rPr lang="en-US" dirty="0" err="1" smtClean="0"/>
              <a:t>addysgu’r</a:t>
            </a:r>
            <a:r>
              <a:rPr lang="en-US" dirty="0" smtClean="0"/>
              <a:t> Gymraeg</a:t>
            </a:r>
          </a:p>
          <a:p>
            <a:pPr>
              <a:buNone/>
            </a:pP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sector </a:t>
            </a:r>
            <a:r>
              <a:rPr lang="en-US" dirty="0" err="1" smtClean="0"/>
              <a:t>cyfrwng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Saesneg.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A response to an</a:t>
            </a:r>
          </a:p>
          <a:p>
            <a:pPr>
              <a:buNone/>
            </a:pPr>
            <a:r>
              <a:rPr lang="en-US" dirty="0" smtClean="0"/>
              <a:t>article that provides</a:t>
            </a:r>
          </a:p>
          <a:p>
            <a:pPr>
              <a:buNone/>
            </a:pPr>
            <a:r>
              <a:rPr lang="en-US" dirty="0" smtClean="0"/>
              <a:t>evidence of sound</a:t>
            </a:r>
          </a:p>
          <a:p>
            <a:pPr>
              <a:buNone/>
            </a:pPr>
            <a:r>
              <a:rPr lang="en-US" dirty="0" smtClean="0"/>
              <a:t>knowledge and</a:t>
            </a:r>
          </a:p>
          <a:p>
            <a:pPr>
              <a:buNone/>
            </a:pPr>
            <a:r>
              <a:rPr lang="en-US" dirty="0" smtClean="0"/>
              <a:t>understanding of themes</a:t>
            </a:r>
          </a:p>
          <a:p>
            <a:pPr>
              <a:buNone/>
            </a:pPr>
            <a:r>
              <a:rPr lang="en-US" dirty="0" smtClean="0"/>
              <a:t>related to the teaching of Welsh in the English</a:t>
            </a:r>
          </a:p>
          <a:p>
            <a:pPr>
              <a:buNone/>
            </a:pPr>
            <a:r>
              <a:rPr lang="en-US" dirty="0" smtClean="0"/>
              <a:t>medium sector.</a:t>
            </a:r>
            <a:endParaRPr lang="en-GB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Aseiniad</a:t>
            </a:r>
            <a:r>
              <a:rPr lang="en-US" dirty="0" smtClean="0"/>
              <a:t> 2 - 60%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Cyflwyno</a:t>
            </a:r>
            <a:r>
              <a:rPr lang="en-GB" dirty="0"/>
              <a:t> / </a:t>
            </a:r>
            <a:r>
              <a:rPr lang="en-GB" dirty="0" smtClean="0"/>
              <a:t>Submission</a:t>
            </a:r>
          </a:p>
          <a:p>
            <a:r>
              <a:rPr lang="en-GB" dirty="0" smtClean="0"/>
              <a:t>8</a:t>
            </a:r>
            <a:r>
              <a:rPr lang="en-GB" dirty="0"/>
              <a:t> </a:t>
            </a:r>
            <a:r>
              <a:rPr lang="en-GB" dirty="0" smtClean="0"/>
              <a:t>/ </a:t>
            </a:r>
            <a:r>
              <a:rPr lang="en-GB" dirty="0" smtClean="0"/>
              <a:t>05 </a:t>
            </a:r>
            <a:r>
              <a:rPr lang="en-GB" dirty="0" smtClean="0"/>
              <a:t>/  2019</a:t>
            </a:r>
            <a:endParaRPr lang="en-GB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Dychwelyd</a:t>
            </a:r>
            <a:r>
              <a:rPr lang="en-GB" dirty="0"/>
              <a:t> / </a:t>
            </a:r>
            <a:r>
              <a:rPr lang="en-GB" dirty="0" smtClean="0"/>
              <a:t>Handback</a:t>
            </a:r>
          </a:p>
          <a:p>
            <a:r>
              <a:rPr lang="en-GB" smtClean="0"/>
              <a:t>6 / </a:t>
            </a:r>
            <a:r>
              <a:rPr lang="en-GB" smtClean="0"/>
              <a:t>06 / 2019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>
              <a:buNone/>
            </a:pPr>
            <a:r>
              <a:rPr lang="cy-GB" dirty="0" smtClean="0"/>
              <a:t>Cyfres o dasgau</a:t>
            </a:r>
          </a:p>
          <a:p>
            <a:pPr>
              <a:buNone/>
            </a:pPr>
            <a:r>
              <a:rPr lang="cy-GB" dirty="0" smtClean="0"/>
              <a:t>portffolio ac adfyfyriad</a:t>
            </a:r>
          </a:p>
          <a:p>
            <a:pPr>
              <a:buNone/>
            </a:pPr>
            <a:r>
              <a:rPr lang="cy-GB" dirty="0" smtClean="0"/>
              <a:t>ar y cynnydd a wneir</a:t>
            </a:r>
          </a:p>
          <a:p>
            <a:pPr>
              <a:buNone/>
            </a:pPr>
            <a:r>
              <a:rPr lang="cy-GB" dirty="0" smtClean="0"/>
              <a:t>mewn datblygiad iaith</a:t>
            </a:r>
          </a:p>
          <a:p>
            <a:pPr>
              <a:buNone/>
            </a:pPr>
            <a:r>
              <a:rPr lang="cy-GB" dirty="0" smtClean="0"/>
              <a:t>bersonol ar gyfer</a:t>
            </a:r>
          </a:p>
          <a:p>
            <a:pPr>
              <a:buNone/>
            </a:pPr>
            <a:r>
              <a:rPr lang="cy-GB" dirty="0" smtClean="0"/>
              <a:t>llafaredd, darllen ac</a:t>
            </a:r>
          </a:p>
          <a:p>
            <a:pPr>
              <a:buNone/>
            </a:pPr>
            <a:r>
              <a:rPr lang="cy-GB" dirty="0" smtClean="0"/>
              <a:t>ysgrifennu.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A series of portfolio</a:t>
            </a:r>
          </a:p>
          <a:p>
            <a:pPr>
              <a:buNone/>
            </a:pPr>
            <a:r>
              <a:rPr lang="en-US" dirty="0" smtClean="0"/>
              <a:t>tasks giving evidence of improvement in the</a:t>
            </a:r>
          </a:p>
          <a:p>
            <a:pPr>
              <a:buNone/>
            </a:pPr>
            <a:r>
              <a:rPr lang="en-US" dirty="0" smtClean="0"/>
              <a:t>development of personal</a:t>
            </a:r>
          </a:p>
          <a:p>
            <a:pPr>
              <a:buNone/>
            </a:pPr>
            <a:r>
              <a:rPr lang="en-US" dirty="0" smtClean="0"/>
              <a:t>language for </a:t>
            </a:r>
            <a:r>
              <a:rPr lang="en-US" dirty="0" err="1" smtClean="0"/>
              <a:t>oracy</a:t>
            </a:r>
            <a:r>
              <a:rPr lang="en-US" dirty="0" smtClean="0"/>
              <a:t>,</a:t>
            </a:r>
          </a:p>
          <a:p>
            <a:pPr>
              <a:buNone/>
            </a:pPr>
            <a:r>
              <a:rPr lang="en-US" dirty="0" smtClean="0"/>
              <a:t>reading and writing.</a:t>
            </a:r>
            <a:endParaRPr lang="en-GB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b="1" dirty="0"/>
              <a:t>Tasg 1:  </a:t>
            </a:r>
            <a:endParaRPr lang="cy-GB" b="1" dirty="0" smtClean="0"/>
          </a:p>
          <a:p>
            <a:r>
              <a:rPr lang="cy-GB" dirty="0" smtClean="0"/>
              <a:t>Dewis </a:t>
            </a:r>
            <a:r>
              <a:rPr lang="cy-GB" dirty="0"/>
              <a:t>stori addas i’w chyflwyno i grŵp o blant gan nodi’r rhesymeg dros ddewis y stori honno a’r prif nodau ynghlwm wrth ddewis y stori.  Dylid nodi’r gynulleidfa arfaethedig,  a’r  math o gyfleoedd addysgu iaith y byddai’r stori yn eu cynnig.  Gallai hyn gael ei gyflwyno ar ffurf cynllun gwers. (hyd at 200 gair</a:t>
            </a:r>
            <a:r>
              <a:rPr lang="cy-GB" dirty="0" smtClean="0"/>
              <a:t>)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Tasg</a:t>
            </a:r>
            <a:r>
              <a:rPr lang="en-US" dirty="0" smtClean="0"/>
              <a:t> y </a:t>
            </a:r>
            <a:r>
              <a:rPr lang="en-US" dirty="0" err="1" smtClean="0"/>
              <a:t>Portffolio</a:t>
            </a:r>
            <a:r>
              <a:rPr lang="en-US" dirty="0" smtClean="0"/>
              <a:t> (1)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3234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b="1" dirty="0" smtClean="0"/>
              <a:t>Tasg </a:t>
            </a:r>
            <a:r>
              <a:rPr lang="cy-GB" b="1" dirty="0"/>
              <a:t>2:  </a:t>
            </a:r>
            <a:endParaRPr lang="cy-GB" b="1" dirty="0" smtClean="0"/>
          </a:p>
          <a:p>
            <a:r>
              <a:rPr lang="cy-GB" dirty="0" smtClean="0"/>
              <a:t>Darllen </a:t>
            </a:r>
            <a:r>
              <a:rPr lang="cy-GB" dirty="0"/>
              <a:t>stori i grŵp o blant yn ystod eich cyfnod PAP.  Bydd angen i chi ffilmio eich hun fel tystiolaeth i’w dadansoddi gennych ac i’w chyflwyno fel rhan o asesiad y modwl.  (hyd at 5 munud</a:t>
            </a:r>
            <a:r>
              <a:rPr lang="cy-GB" dirty="0" smtClean="0"/>
              <a:t>)</a:t>
            </a:r>
          </a:p>
          <a:p>
            <a:endParaRPr lang="en-GB" dirty="0"/>
          </a:p>
          <a:p>
            <a:r>
              <a:rPr lang="cy-GB" b="1" dirty="0"/>
              <a:t>Tasg 3:  </a:t>
            </a:r>
            <a:endParaRPr lang="cy-GB" b="1" dirty="0" smtClean="0"/>
          </a:p>
          <a:p>
            <a:r>
              <a:rPr lang="cy-GB" dirty="0" smtClean="0"/>
              <a:t>Adfyfyriad </a:t>
            </a:r>
            <a:r>
              <a:rPr lang="cy-GB" dirty="0"/>
              <a:t>ysgrifenedig ar dasg 2 (hyd at 1200 gair)</a:t>
            </a:r>
            <a:endParaRPr lang="en-GB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Tasg</a:t>
            </a:r>
            <a:r>
              <a:rPr lang="en-US" dirty="0" smtClean="0"/>
              <a:t> y </a:t>
            </a:r>
            <a:r>
              <a:rPr lang="en-US" dirty="0" err="1" smtClean="0"/>
              <a:t>Portffolio</a:t>
            </a:r>
            <a:r>
              <a:rPr lang="en-US" dirty="0" smtClean="0"/>
              <a:t> (2 a 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41731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Concourse.thmx</Template>
  <TotalTime>3054</TotalTime>
  <Words>611</Words>
  <Application>Microsoft Macintosh PowerPoint</Application>
  <PresentationFormat>On-screen Show (4:3)</PresentationFormat>
  <Paragraphs>124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Calibri</vt:lpstr>
      <vt:lpstr>Lucida Sans Unicode</vt:lpstr>
      <vt:lpstr>Mangal</vt:lpstr>
      <vt:lpstr>Verdana</vt:lpstr>
      <vt:lpstr>Wingdings 2</vt:lpstr>
      <vt:lpstr>Wingdings 3</vt:lpstr>
      <vt:lpstr>Concourse</vt:lpstr>
      <vt:lpstr>ECAD4002C</vt:lpstr>
      <vt:lpstr>Pwy i gysylltu? Contact Details</vt:lpstr>
      <vt:lpstr>Language Tutors Contact Details</vt:lpstr>
      <vt:lpstr> Amcanion / Aims</vt:lpstr>
      <vt:lpstr> Deilliannau Dysgu</vt:lpstr>
      <vt:lpstr>Aseiniad 1 - 40%</vt:lpstr>
      <vt:lpstr>Aseiniad 2 - 60%</vt:lpstr>
      <vt:lpstr>Tasg y Portffolio (1)</vt:lpstr>
      <vt:lpstr>Tasg y Portffolio (2 a 3)</vt:lpstr>
    </vt:vector>
  </TitlesOfParts>
  <Company>Trinity Saint David</Company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ITIA6004C</dc:title>
  <dc:creator>TSD</dc:creator>
  <cp:lastModifiedBy>Natalie Griffiths</cp:lastModifiedBy>
  <cp:revision>31</cp:revision>
  <dcterms:created xsi:type="dcterms:W3CDTF">2016-09-28T08:58:43Z</dcterms:created>
  <dcterms:modified xsi:type="dcterms:W3CDTF">2018-11-25T11:37:36Z</dcterms:modified>
</cp:coreProperties>
</file>