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4"/>
  </p:notesMasterIdLst>
  <p:sldIdLst>
    <p:sldId id="292" r:id="rId9"/>
    <p:sldId id="294" r:id="rId10"/>
    <p:sldId id="1091" r:id="rId11"/>
    <p:sldId id="1182" r:id="rId12"/>
    <p:sldId id="1183" r:id="rId13"/>
    <p:sldId id="1181" r:id="rId14"/>
    <p:sldId id="1190" r:id="rId15"/>
    <p:sldId id="1219" r:id="rId16"/>
    <p:sldId id="1191" r:id="rId17"/>
    <p:sldId id="1185" r:id="rId18"/>
    <p:sldId id="1186" r:id="rId19"/>
    <p:sldId id="1187" r:id="rId20"/>
    <p:sldId id="1192" r:id="rId21"/>
    <p:sldId id="1188" r:id="rId22"/>
    <p:sldId id="118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08/06/2024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23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373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590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376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0646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98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40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8549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8783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995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93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jbkSRLYSojo?feature=oembed" TargetMode="Externa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-online.go.jp/cam/s5/eng/" TargetMode="External"/><Relationship Id="rId3" Type="http://schemas.openxmlformats.org/officeDocument/2006/relationships/hyperlink" Target="https://www.weforum.org/agenda/2016/01/the-fourth-industrial-revolution-what-it-means-and-how-to-respond/" TargetMode="External"/><Relationship Id="rId7" Type="http://schemas.openxmlformats.org/officeDocument/2006/relationships/hyperlink" Target="https://www.youtube.com/watch?v=yKPrJJSv94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tinyurl.com/y2lr8x38" TargetMode="External"/><Relationship Id="rId5" Type="http://schemas.openxmlformats.org/officeDocument/2006/relationships/hyperlink" Target="https://www.bcg.com/capabilities/operations/embracing-industry-4.0-rediscovering-growth.aspx" TargetMode="External"/><Relationship Id="rId10" Type="http://schemas.openxmlformats.org/officeDocument/2006/relationships/hyperlink" Target="https://www.youtube.com/watch?v=S9JMuwvzz8g" TargetMode="External"/><Relationship Id="rId4" Type="http://schemas.openxmlformats.org/officeDocument/2006/relationships/hyperlink" Target="https://youtu.be/khjY5LWF3tg" TargetMode="External"/><Relationship Id="rId9" Type="http://schemas.openxmlformats.org/officeDocument/2006/relationships/hyperlink" Target="https://www.gov-online.go.jp/cam/s5/eng/#motiongraphicsModa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</a:t>
            </a:r>
          </a:p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Innovation,</a:t>
            </a:r>
          </a:p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Creativity</a:t>
            </a:r>
          </a:p>
          <a:p>
            <a:endParaRPr lang="en-GB" sz="2400" b="1" i="1" dirty="0"/>
          </a:p>
          <a:p>
            <a:r>
              <a:rPr lang="en-GB" sz="3200" b="1" i="1" dirty="0"/>
              <a:t>Module Name: Group Project</a:t>
            </a:r>
          </a:p>
          <a:p>
            <a:r>
              <a:rPr lang="en-GB" sz="3200" b="1" i="1" dirty="0"/>
              <a:t>Module Code: ACBA4014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Creativity and Innovation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581800"/>
            <a:ext cx="11394989" cy="4665168"/>
          </a:xfrm>
        </p:spPr>
        <p:txBody>
          <a:bodyPr/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Universities are birthplaces of new ideas, research development </a:t>
            </a:r>
            <a:r>
              <a:rPr lang="en-GB" sz="2800" b="1" dirty="0">
                <a:solidFill>
                  <a:schemeClr val="tx1"/>
                </a:solidFill>
              </a:rPr>
              <a:t>and innovation </a:t>
            </a:r>
            <a:r>
              <a:rPr lang="en-GB" sz="2800" dirty="0">
                <a:solidFill>
                  <a:schemeClr val="tx1"/>
                </a:solidFill>
              </a:rPr>
              <a:t>that change the world.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They encourage open mindedness and exploration.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Universities provide an opportunity </a:t>
            </a:r>
            <a:r>
              <a:rPr lang="en-GB" sz="2800" dirty="0">
                <a:solidFill>
                  <a:schemeClr val="tx1"/>
                </a:solidFill>
              </a:rPr>
              <a:t>for people to discover and follow their interests and passions.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Tech examples include the TV, Computers, The Internet, Programming languages, Google,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8261109" cy="111947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Innovation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361660"/>
            <a:ext cx="11394989" cy="3976747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indent="0" algn="l"/>
            <a:r>
              <a:rPr lang="en-GB" sz="3600" b="1" dirty="0">
                <a:solidFill>
                  <a:schemeClr val="tx1"/>
                </a:solidFill>
              </a:rPr>
              <a:t>Q. </a:t>
            </a:r>
            <a:r>
              <a:rPr lang="en-GB" sz="3600" dirty="0">
                <a:solidFill>
                  <a:schemeClr val="tx1"/>
                </a:solidFill>
              </a:rPr>
              <a:t>What is </a:t>
            </a:r>
            <a:r>
              <a:rPr lang="en-GB" sz="3600" b="1" dirty="0">
                <a:solidFill>
                  <a:schemeClr val="tx1"/>
                </a:solidFill>
              </a:rPr>
              <a:t>Innovation</a:t>
            </a:r>
            <a:r>
              <a:rPr lang="en-GB" sz="3600" dirty="0">
                <a:solidFill>
                  <a:schemeClr val="tx1"/>
                </a:solidFill>
              </a:rPr>
              <a:t>?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Research and document several definitions using several sources.</a:t>
            </a:r>
          </a:p>
          <a:p>
            <a:pPr algn="l"/>
            <a:r>
              <a:rPr lang="en-GB" sz="3600" b="1" dirty="0">
                <a:solidFill>
                  <a:schemeClr val="tx1"/>
                </a:solidFill>
              </a:rPr>
              <a:t>Q. </a:t>
            </a:r>
            <a:r>
              <a:rPr lang="en-GB" sz="3600" dirty="0">
                <a:solidFill>
                  <a:schemeClr val="tx1"/>
                </a:solidFill>
              </a:rPr>
              <a:t>Why is </a:t>
            </a:r>
            <a:r>
              <a:rPr lang="en-GB" sz="3600" b="1" dirty="0">
                <a:solidFill>
                  <a:schemeClr val="tx1"/>
                </a:solidFill>
              </a:rPr>
              <a:t>Innovation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b="1" dirty="0">
                <a:solidFill>
                  <a:schemeClr val="tx1"/>
                </a:solidFill>
              </a:rPr>
              <a:t>important</a:t>
            </a:r>
            <a:r>
              <a:rPr lang="en-GB" sz="3600" dirty="0">
                <a:solidFill>
                  <a:schemeClr val="tx1"/>
                </a:solidFill>
              </a:rPr>
              <a:t> in society?</a:t>
            </a:r>
          </a:p>
          <a:p>
            <a:pPr algn="l"/>
            <a:r>
              <a:rPr lang="en-GB" sz="3600" b="1" dirty="0">
                <a:solidFill>
                  <a:schemeClr val="tx1"/>
                </a:solidFill>
              </a:rPr>
              <a:t>Q. </a:t>
            </a:r>
            <a:r>
              <a:rPr lang="en-GB" sz="3600" dirty="0">
                <a:solidFill>
                  <a:schemeClr val="tx1"/>
                </a:solidFill>
              </a:rPr>
              <a:t>What are the </a:t>
            </a:r>
            <a:r>
              <a:rPr lang="en-GB" sz="3600" b="1" dirty="0">
                <a:solidFill>
                  <a:schemeClr val="tx1"/>
                </a:solidFill>
              </a:rPr>
              <a:t>benefits of Innovation</a:t>
            </a:r>
            <a:r>
              <a:rPr lang="en-GB" sz="3600" dirty="0">
                <a:solidFill>
                  <a:schemeClr val="tx1"/>
                </a:solidFill>
              </a:rPr>
              <a:t>?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28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6702251" cy="86980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Technology Innovation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868024"/>
          </a:xfrm>
        </p:spPr>
        <p:txBody>
          <a:bodyPr/>
          <a:lstStyle/>
          <a:p>
            <a:pPr marL="0" lvl="0" indent="0" algn="l"/>
            <a:endParaRPr lang="en-GB" sz="32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en-GB" sz="3200" dirty="0">
                <a:solidFill>
                  <a:schemeClr val="tx1"/>
                </a:solidFill>
              </a:rPr>
              <a:t>Research and document answers to the following using several sources.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4000" dirty="0">
                <a:solidFill>
                  <a:schemeClr val="tx1"/>
                </a:solidFill>
              </a:rPr>
              <a:t>What is </a:t>
            </a:r>
            <a:r>
              <a:rPr lang="en-GB" sz="4000" b="1" dirty="0">
                <a:solidFill>
                  <a:schemeClr val="tx1"/>
                </a:solidFill>
              </a:rPr>
              <a:t>Technological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  <a:r>
              <a:rPr lang="en-GB" sz="4000" b="1" dirty="0">
                <a:solidFill>
                  <a:schemeClr val="tx1"/>
                </a:solidFill>
              </a:rPr>
              <a:t>Innovation</a:t>
            </a:r>
            <a:r>
              <a:rPr lang="en-GB" sz="4000" dirty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4000" dirty="0">
                <a:solidFill>
                  <a:schemeClr val="tx1"/>
                </a:solidFill>
              </a:rPr>
              <a:t>What are some of the </a:t>
            </a:r>
            <a:r>
              <a:rPr lang="en-GB" sz="4000" b="1" dirty="0">
                <a:solidFill>
                  <a:schemeClr val="tx1"/>
                </a:solidFill>
              </a:rPr>
              <a:t>greatest Tech Innovations</a:t>
            </a:r>
            <a:r>
              <a:rPr lang="en-GB" sz="4000" dirty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4000" dirty="0">
                <a:solidFill>
                  <a:schemeClr val="tx1"/>
                </a:solidFill>
              </a:rPr>
              <a:t>What is your </a:t>
            </a:r>
            <a:r>
              <a:rPr lang="en-GB" sz="4000" b="1" dirty="0">
                <a:solidFill>
                  <a:schemeClr val="tx1"/>
                </a:solidFill>
              </a:rPr>
              <a:t>favourite Tech Innovation</a:t>
            </a:r>
            <a:r>
              <a:rPr lang="en-GB" sz="40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0196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Technology Innovation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645920"/>
            <a:ext cx="11394989" cy="3692487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What are some of the great inventions / innovations we use everyday that enhance our lives?</a:t>
            </a:r>
          </a:p>
        </p:txBody>
      </p:sp>
    </p:spTree>
    <p:extLst>
      <p:ext uri="{BB962C8B-B14F-4D97-AF65-F5344CB8AC3E}">
        <p14:creationId xmlns:p14="http://schemas.microsoft.com/office/powerpoint/2010/main" val="114276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pPr marL="0" lvl="0" indent="0" algn="l"/>
            <a:r>
              <a:rPr lang="en-GB" sz="4000" b="1" dirty="0">
                <a:solidFill>
                  <a:schemeClr val="tx1"/>
                </a:solidFill>
              </a:rPr>
              <a:t>Kondratieff Wave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0" indent="0" algn="l">
              <a:lnSpc>
                <a:spcPct val="120000"/>
              </a:lnSpc>
              <a:spcBef>
                <a:spcPts val="450"/>
              </a:spcBef>
            </a:pPr>
            <a:endParaRPr lang="en-GB" sz="2800" b="1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0" indent="0" algn="l">
              <a:lnSpc>
                <a:spcPct val="120000"/>
              </a:lnSpc>
              <a:spcBef>
                <a:spcPts val="450"/>
              </a:spcBef>
            </a:pPr>
            <a:r>
              <a:rPr lang="en-GB" sz="3600" b="1" dirty="0">
                <a:solidFill>
                  <a:schemeClr val="tx1"/>
                </a:solidFill>
                <a:cs typeface="Arial" panose="020B0604020202020204" pitchFamily="34" charset="0"/>
              </a:rPr>
              <a:t>Q. </a:t>
            </a:r>
            <a:r>
              <a:rPr lang="en-GB" sz="3600" dirty="0">
                <a:solidFill>
                  <a:schemeClr val="tx1"/>
                </a:solidFill>
                <a:cs typeface="Arial" panose="020B0604020202020204" pitchFamily="34" charset="0"/>
              </a:rPr>
              <a:t>What is </a:t>
            </a:r>
            <a:r>
              <a:rPr lang="en-GB" sz="3600" b="1" dirty="0">
                <a:solidFill>
                  <a:schemeClr val="tx1"/>
                </a:solidFill>
                <a:cs typeface="Arial" panose="020B0604020202020204" pitchFamily="34" charset="0"/>
              </a:rPr>
              <a:t>KONDRATIEFF WAVE theory</a:t>
            </a:r>
            <a:r>
              <a:rPr lang="en-GB" sz="3600" dirty="0">
                <a:solidFill>
                  <a:schemeClr val="tx1"/>
                </a:solidFill>
                <a:cs typeface="Arial" panose="020B0604020202020204" pitchFamily="34" charset="0"/>
              </a:rPr>
              <a:t>?</a:t>
            </a:r>
          </a:p>
          <a:p>
            <a:pPr marL="0" indent="0" algn="l">
              <a:lnSpc>
                <a:spcPct val="120000"/>
              </a:lnSpc>
              <a:spcBef>
                <a:spcPts val="450"/>
              </a:spcBef>
            </a:pPr>
            <a:endParaRPr lang="en-GB" sz="36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0" indent="0" algn="l">
              <a:lnSpc>
                <a:spcPct val="120000"/>
              </a:lnSpc>
              <a:spcBef>
                <a:spcPts val="450"/>
              </a:spcBef>
            </a:pPr>
            <a:r>
              <a:rPr lang="en-GB" sz="3600" b="1" dirty="0">
                <a:solidFill>
                  <a:schemeClr val="tx1"/>
                </a:solidFill>
                <a:cs typeface="Arial" panose="020B0604020202020204" pitchFamily="34" charset="0"/>
              </a:rPr>
              <a:t>Q. </a:t>
            </a:r>
            <a:r>
              <a:rPr lang="en-GB" sz="3600" dirty="0">
                <a:solidFill>
                  <a:schemeClr val="tx1"/>
                </a:solidFill>
                <a:cs typeface="Arial" panose="020B0604020202020204" pitchFamily="34" charset="0"/>
              </a:rPr>
              <a:t>What Kondratieff wave are we in </a:t>
            </a:r>
            <a:r>
              <a:rPr lang="en-GB" sz="3600" b="1" dirty="0">
                <a:solidFill>
                  <a:schemeClr val="tx1"/>
                </a:solidFill>
                <a:cs typeface="Arial" panose="020B0604020202020204" pitchFamily="34" charset="0"/>
              </a:rPr>
              <a:t>now</a:t>
            </a:r>
            <a:r>
              <a:rPr lang="en-GB" sz="3600" dirty="0">
                <a:solidFill>
                  <a:schemeClr val="tx1"/>
                </a:solidFill>
                <a:cs typeface="Arial" panose="020B0604020202020204" pitchFamily="34" charset="0"/>
              </a:rPr>
              <a:t>? Research and discover.</a:t>
            </a:r>
          </a:p>
          <a:p>
            <a:pPr marL="0" indent="0" algn="l"/>
            <a:endParaRPr lang="en-GB" altLang="en-US" sz="2800" dirty="0">
              <a:solidFill>
                <a:schemeClr val="tx1"/>
              </a:solidFill>
            </a:endParaRPr>
          </a:p>
          <a:p>
            <a:pPr marL="0" lvl="0" indent="0"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80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pPr marL="0" lvl="0" indent="0" algn="l"/>
            <a:r>
              <a:rPr lang="en-GB" sz="4000" b="1" dirty="0">
                <a:solidFill>
                  <a:schemeClr val="tx1"/>
                </a:solidFill>
              </a:rPr>
              <a:t>Kondratieff Wave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514350" indent="-514350" algn="l">
              <a:lnSpc>
                <a:spcPct val="120000"/>
              </a:lnSpc>
              <a:spcBef>
                <a:spcPts val="450"/>
              </a:spcBef>
              <a:buFont typeface="+mj-lt"/>
              <a:buAutoNum type="arabicPeriod"/>
            </a:pPr>
            <a:r>
              <a:rPr lang="en-GB" sz="2400" dirty="0">
                <a:solidFill>
                  <a:schemeClr val="tx1"/>
                </a:solidFill>
                <a:cs typeface="Arial" panose="020B0604020202020204" pitchFamily="34" charset="0"/>
              </a:rPr>
              <a:t>Q. What is </a:t>
            </a:r>
            <a:r>
              <a:rPr lang="en-GB" sz="2400" b="1" dirty="0">
                <a:solidFill>
                  <a:schemeClr val="tx1"/>
                </a:solidFill>
                <a:cs typeface="Arial" panose="020B0604020202020204" pitchFamily="34" charset="0"/>
              </a:rPr>
              <a:t>KONDRATIEFF WAVE theory</a:t>
            </a:r>
            <a:r>
              <a:rPr lang="en-GB" sz="2400" dirty="0">
                <a:solidFill>
                  <a:schemeClr val="tx1"/>
                </a:solidFill>
                <a:cs typeface="Arial" panose="020B0604020202020204" pitchFamily="34" charset="0"/>
              </a:rPr>
              <a:t>?</a:t>
            </a:r>
          </a:p>
          <a:p>
            <a:pPr lvl="1">
              <a:lnSpc>
                <a:spcPct val="120000"/>
              </a:lnSpc>
              <a:spcBef>
                <a:spcPts val="450"/>
              </a:spcBef>
              <a:buFont typeface="Courier New" panose="02070309020205020404" pitchFamily="49" charset="0"/>
              <a:buChar char="o"/>
            </a:pPr>
            <a:r>
              <a:rPr lang="en-GB" sz="2000" dirty="0">
                <a:cs typeface="Arial" panose="020B0604020202020204" pitchFamily="34" charset="0"/>
              </a:rPr>
              <a:t>Notice the upward trend from Hans </a:t>
            </a:r>
            <a:r>
              <a:rPr lang="en-GB" sz="2000" dirty="0" err="1">
                <a:cs typeface="Arial" panose="020B0604020202020204" pitchFamily="34" charset="0"/>
              </a:rPr>
              <a:t>Rosling's</a:t>
            </a:r>
            <a:r>
              <a:rPr lang="en-GB" sz="2000" dirty="0">
                <a:cs typeface="Arial" panose="020B0604020202020204" pitchFamily="34" charset="0"/>
              </a:rPr>
              <a:t> data visualisation.</a:t>
            </a:r>
          </a:p>
          <a:p>
            <a:pPr marL="514350" indent="-514350" algn="l">
              <a:lnSpc>
                <a:spcPct val="120000"/>
              </a:lnSpc>
              <a:spcBef>
                <a:spcPts val="450"/>
              </a:spcBef>
              <a:buFont typeface="+mj-lt"/>
              <a:buAutoNum type="arabicPeriod"/>
            </a:pPr>
            <a:endParaRPr lang="en-GB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514350" indent="-514350" algn="l">
              <a:lnSpc>
                <a:spcPct val="120000"/>
              </a:lnSpc>
              <a:spcBef>
                <a:spcPts val="450"/>
              </a:spcBef>
              <a:buFont typeface="+mj-lt"/>
              <a:buAutoNum type="arabicPeriod"/>
            </a:pPr>
            <a:endParaRPr lang="en-GB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514350" indent="-514350" algn="l">
              <a:lnSpc>
                <a:spcPct val="120000"/>
              </a:lnSpc>
              <a:spcBef>
                <a:spcPts val="450"/>
              </a:spcBef>
              <a:buFont typeface="+mj-lt"/>
              <a:buAutoNum type="arabicPeriod"/>
            </a:pPr>
            <a:endParaRPr lang="en-GB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514350" indent="-514350" algn="l">
              <a:lnSpc>
                <a:spcPct val="120000"/>
              </a:lnSpc>
              <a:spcBef>
                <a:spcPts val="450"/>
              </a:spcBef>
              <a:buFont typeface="+mj-lt"/>
              <a:buAutoNum type="arabicPeriod"/>
            </a:pPr>
            <a:endParaRPr lang="en-GB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0" indent="0" algn="l"/>
            <a:endParaRPr lang="en-GB" altLang="en-US" sz="2800" dirty="0">
              <a:solidFill>
                <a:schemeClr val="tx1"/>
              </a:solidFill>
            </a:endParaRPr>
          </a:p>
          <a:p>
            <a:pPr marL="0" lvl="0" indent="0" algn="l"/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2" name="Online Media 1" title="Hans Rosling's 200 Countries, 200 Years, 4 Minutes - The Joy of Stats - BBC Four">
            <a:hlinkClick r:id="" action="ppaction://media"/>
            <a:extLst>
              <a:ext uri="{FF2B5EF4-FFF2-40B4-BE49-F238E27FC236}">
                <a16:creationId xmlns:a16="http://schemas.microsoft.com/office/drawing/2014/main" id="{F198A9FE-F522-B28A-827D-90F4F5D7089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29374" y="1953059"/>
            <a:ext cx="7133252" cy="4030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70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pPr marL="0" lvl="0" indent="0" algn="l"/>
            <a:r>
              <a:rPr lang="en-GB" sz="4000" b="1" dirty="0">
                <a:solidFill>
                  <a:schemeClr val="tx1"/>
                </a:solidFill>
              </a:rPr>
              <a:t>Technological Revolution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0" indent="0" algn="l"/>
            <a:endParaRPr lang="en-GB" sz="4000" dirty="0">
              <a:solidFill>
                <a:schemeClr val="tx1"/>
              </a:solidFill>
            </a:endParaRPr>
          </a:p>
          <a:p>
            <a:pPr marL="0" indent="0" algn="l"/>
            <a:r>
              <a:rPr lang="en-GB" sz="4000" b="1" dirty="0">
                <a:solidFill>
                  <a:schemeClr val="tx1"/>
                </a:solidFill>
              </a:rPr>
              <a:t>Q. </a:t>
            </a:r>
            <a:r>
              <a:rPr lang="en-GB" sz="4000" dirty="0">
                <a:solidFill>
                  <a:schemeClr val="tx1"/>
                </a:solidFill>
              </a:rPr>
              <a:t>What is </a:t>
            </a:r>
            <a:r>
              <a:rPr lang="en-GB" sz="4000" b="1" dirty="0">
                <a:solidFill>
                  <a:schemeClr val="tx1"/>
                </a:solidFill>
              </a:rPr>
              <a:t>Technological revolution</a:t>
            </a:r>
            <a:r>
              <a:rPr lang="en-GB" sz="4000" dirty="0">
                <a:solidFill>
                  <a:schemeClr val="tx1"/>
                </a:solidFill>
              </a:rPr>
              <a:t>? Research and discover.</a:t>
            </a:r>
          </a:p>
          <a:p>
            <a:pPr marL="0" indent="0" algn="l"/>
            <a:endParaRPr lang="en-GB" sz="4000" dirty="0">
              <a:solidFill>
                <a:schemeClr val="tx1"/>
              </a:solidFill>
            </a:endParaRPr>
          </a:p>
          <a:p>
            <a:pPr marL="0" indent="0" algn="l"/>
            <a:r>
              <a:rPr lang="en-GB" sz="4000" b="1" dirty="0">
                <a:solidFill>
                  <a:schemeClr val="tx1"/>
                </a:solidFill>
              </a:rPr>
              <a:t>Q. </a:t>
            </a:r>
            <a:r>
              <a:rPr lang="en-GB" sz="4000" dirty="0">
                <a:solidFill>
                  <a:schemeClr val="tx1"/>
                </a:solidFill>
              </a:rPr>
              <a:t>Can you find </a:t>
            </a:r>
            <a:r>
              <a:rPr lang="en-GB" sz="4000" b="1" dirty="0">
                <a:solidFill>
                  <a:schemeClr val="tx1"/>
                </a:solidFill>
              </a:rPr>
              <a:t>examples?</a:t>
            </a:r>
          </a:p>
          <a:p>
            <a:pPr marL="0" lvl="0" indent="0" algn="l"/>
            <a:endParaRPr lang="en-GB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52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Background Information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</a:rPr>
              <a:t>The Fourth Industrial Revolution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Overview: </a:t>
            </a:r>
            <a:r>
              <a:rPr lang="en-GB" dirty="0">
                <a:hlinkClick r:id="rId3"/>
              </a:rPr>
              <a:t>https://www.weforum.org/agenda/2016/01/the-fourth-industrial-revolution-what-it-means-and-how-to-respond/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Video: </a:t>
            </a:r>
            <a:r>
              <a:rPr lang="en-GB" dirty="0">
                <a:hlinkClick r:id="rId4"/>
              </a:rPr>
              <a:t>https://youtu.be/khjY5LWF3tg</a:t>
            </a:r>
            <a:r>
              <a:rPr lang="en-GB" dirty="0"/>
              <a:t>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</a:rPr>
              <a:t>Industry 4.0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Overview: </a:t>
            </a:r>
            <a:r>
              <a:rPr lang="en-GB" dirty="0">
                <a:hlinkClick r:id="rId5"/>
              </a:rPr>
              <a:t>https://www.bcg.com/capabilities/operations/embracing-industry-4.0-rediscovering-growth.aspx</a:t>
            </a:r>
            <a:r>
              <a:rPr lang="en-GB" dirty="0"/>
              <a:t> + </a:t>
            </a:r>
            <a:r>
              <a:rPr lang="en-GB" dirty="0">
                <a:hlinkClick r:id="rId6"/>
              </a:rPr>
              <a:t>https://tinyurl.com/y2lr8x38</a:t>
            </a:r>
            <a:r>
              <a:rPr lang="en-GB" dirty="0"/>
              <a:t>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Video: </a:t>
            </a:r>
            <a:r>
              <a:rPr lang="en-GB" dirty="0">
                <a:hlinkClick r:id="rId7"/>
              </a:rPr>
              <a:t>https://www.youtube.com/watch?v=yKPrJJSv94M</a:t>
            </a:r>
            <a:r>
              <a:rPr lang="en-GB" dirty="0"/>
              <a:t> (WATCH)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</a:rPr>
              <a:t>Society 5.0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Overview: </a:t>
            </a:r>
            <a:r>
              <a:rPr lang="en-GB" dirty="0">
                <a:hlinkClick r:id="rId8"/>
              </a:rPr>
              <a:t>https://www.gov-online.go.jp/cam/s5/eng/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Image &amp; Video: </a:t>
            </a:r>
            <a:r>
              <a:rPr lang="en-GB" dirty="0">
                <a:hlinkClick r:id="rId9"/>
              </a:rPr>
              <a:t>https://www.gov-online.go.jp/cam/s5/eng/#motiongraphicsModal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Video: </a:t>
            </a:r>
            <a:r>
              <a:rPr lang="en-GB" dirty="0">
                <a:hlinkClick r:id="rId10"/>
              </a:rPr>
              <a:t>https://www.youtube.com/watch?v=S9JMuwvzz8g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49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Innovation – The Three 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859536"/>
            <a:ext cx="11394989" cy="4478871"/>
          </a:xfrm>
        </p:spPr>
        <p:txBody>
          <a:bodyPr/>
          <a:lstStyle/>
          <a:p>
            <a:pPr marL="0" indent="0" algn="l">
              <a:buNone/>
            </a:pPr>
            <a:r>
              <a:rPr lang="en-GB" sz="4000" dirty="0">
                <a:solidFill>
                  <a:schemeClr val="tx1"/>
                </a:solidFill>
              </a:rPr>
              <a:t>In a nutshell: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schemeClr val="tx1"/>
                </a:solidFill>
              </a:rPr>
              <a:t>P</a:t>
            </a:r>
            <a:r>
              <a:rPr lang="en-GB" sz="4000" dirty="0">
                <a:solidFill>
                  <a:schemeClr val="tx1"/>
                </a:solidFill>
              </a:rPr>
              <a:t>assion: </a:t>
            </a:r>
            <a:r>
              <a:rPr lang="en-GB" sz="4000" b="1" dirty="0">
                <a:solidFill>
                  <a:schemeClr val="tx1"/>
                </a:solidFill>
              </a:rPr>
              <a:t>Follow your passion </a:t>
            </a:r>
            <a:r>
              <a:rPr lang="en-GB" sz="4000" dirty="0">
                <a:solidFill>
                  <a:schemeClr val="tx1"/>
                </a:solidFill>
              </a:rPr>
              <a:t>/ what you love or care about.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schemeClr val="tx1"/>
                </a:solidFill>
              </a:rPr>
              <a:t>P</a:t>
            </a:r>
            <a:r>
              <a:rPr lang="en-GB" sz="4000" dirty="0">
                <a:solidFill>
                  <a:schemeClr val="tx1"/>
                </a:solidFill>
              </a:rPr>
              <a:t>roblem solving: </a:t>
            </a:r>
            <a:r>
              <a:rPr lang="en-GB" sz="4000" b="1" dirty="0">
                <a:solidFill>
                  <a:schemeClr val="tx1"/>
                </a:solidFill>
              </a:rPr>
              <a:t>Solve a problem</a:t>
            </a:r>
            <a:r>
              <a:rPr lang="en-GB" sz="4000" dirty="0">
                <a:solidFill>
                  <a:schemeClr val="tx1"/>
                </a:solidFill>
              </a:rPr>
              <a:t>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schemeClr val="tx1"/>
                </a:solidFill>
              </a:rPr>
              <a:t>P</a:t>
            </a:r>
            <a:r>
              <a:rPr lang="en-GB" sz="4000" dirty="0">
                <a:solidFill>
                  <a:schemeClr val="tx1"/>
                </a:solidFill>
              </a:rPr>
              <a:t>ersonal Need: </a:t>
            </a:r>
            <a:r>
              <a:rPr lang="en-GB" sz="4000" b="1" dirty="0">
                <a:solidFill>
                  <a:schemeClr val="tx1"/>
                </a:solidFill>
              </a:rPr>
              <a:t>Satisfy a need </a:t>
            </a:r>
            <a:r>
              <a:rPr lang="en-GB" sz="4000" dirty="0">
                <a:solidFill>
                  <a:schemeClr val="tx1"/>
                </a:solidFill>
              </a:rPr>
              <a:t>for yourself and/or others.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26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Innovation – Check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Trends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Utilise New Tech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Synergise New tech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 &amp; Easy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Gamify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Satisfy a Human Need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Positive Social Impact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Education.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60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Extra Information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Follow your Heart:</a:t>
            </a:r>
            <a:r>
              <a:rPr lang="en-GB" sz="2800" dirty="0">
                <a:solidFill>
                  <a:schemeClr val="tx1"/>
                </a:solidFill>
              </a:rPr>
              <a:t> Do what you Love - Follow Your Passion your inspiration, </a:t>
            </a:r>
            <a:r>
              <a:rPr lang="en-GB" sz="2800" b="1" dirty="0">
                <a:solidFill>
                  <a:schemeClr val="tx1"/>
                </a:solidFill>
              </a:rPr>
              <a:t>Trust Yourself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Eureka: </a:t>
            </a:r>
            <a:r>
              <a:rPr lang="en-GB" sz="2800" dirty="0">
                <a:solidFill>
                  <a:schemeClr val="tx1"/>
                </a:solidFill>
              </a:rPr>
              <a:t>The best ideas often come when your not trying to think of them.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Evolve &amp; Enhance </a:t>
            </a:r>
            <a:r>
              <a:rPr lang="en-GB" sz="2800" dirty="0">
                <a:solidFill>
                  <a:schemeClr val="tx1"/>
                </a:solidFill>
              </a:rPr>
              <a:t>- make things easier simpler or better (e.g. Google, iPhone, Facebook, </a:t>
            </a:r>
            <a:r>
              <a:rPr lang="en-GB" sz="2800" dirty="0" err="1">
                <a:solidFill>
                  <a:schemeClr val="tx1"/>
                </a:solidFill>
              </a:rPr>
              <a:t>SunBites</a:t>
            </a:r>
            <a:r>
              <a:rPr lang="en-GB" sz="2800" dirty="0">
                <a:solidFill>
                  <a:schemeClr val="tx1"/>
                </a:solidFill>
              </a:rPr>
              <a:t>, Xylitol, </a:t>
            </a:r>
            <a:r>
              <a:rPr lang="en-GB" sz="2800" dirty="0" err="1">
                <a:solidFill>
                  <a:schemeClr val="tx1"/>
                </a:solidFill>
              </a:rPr>
              <a:t>eCover</a:t>
            </a:r>
            <a:r>
              <a:rPr lang="en-GB" sz="2800" dirty="0">
                <a:solidFill>
                  <a:schemeClr val="tx1"/>
                </a:solidFill>
              </a:rPr>
              <a:t>, innocent, </a:t>
            </a:r>
            <a:r>
              <a:rPr lang="en-GB" sz="2800" dirty="0" err="1">
                <a:solidFill>
                  <a:schemeClr val="tx1"/>
                </a:solidFill>
              </a:rPr>
              <a:t>YeoValley</a:t>
            </a:r>
            <a:r>
              <a:rPr lang="en-GB" sz="2800" dirty="0">
                <a:solidFill>
                  <a:schemeClr val="tx1"/>
                </a:solidFill>
              </a:rPr>
              <a:t>, Eco-paint etc...).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Team-work</a:t>
            </a:r>
            <a:r>
              <a:rPr lang="en-GB" sz="2800" dirty="0">
                <a:solidFill>
                  <a:schemeClr val="tx1"/>
                </a:solidFill>
              </a:rPr>
              <a:t>:  Support one and another to create the solution. "Unity is strength... when there is teamwork and collaboration, Amazing things can be achieved." - Mattie Stepanek</a:t>
            </a:r>
          </a:p>
        </p:txBody>
      </p:sp>
    </p:spTree>
    <p:extLst>
      <p:ext uri="{BB962C8B-B14F-4D97-AF65-F5344CB8AC3E}">
        <p14:creationId xmlns:p14="http://schemas.microsoft.com/office/powerpoint/2010/main" val="95618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Brainstorm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r>
              <a:rPr lang="en-GB" dirty="0"/>
              <a:t>Based on the Innovation tips: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600" dirty="0"/>
              <a:t>Reflect and note down any and all ideas that come to you.</a:t>
            </a:r>
          </a:p>
          <a:p>
            <a:pPr marL="914400" lvl="1" indent="-457200">
              <a:buFont typeface="+mj-lt"/>
              <a:buAutoNum type="arabicPeriod"/>
            </a:pPr>
            <a:endParaRPr lang="en-GB" sz="3600" dirty="0"/>
          </a:p>
          <a:p>
            <a:pPr marL="914400" lvl="1" indent="-457200">
              <a:buFont typeface="+mj-lt"/>
              <a:buAutoNum type="arabicPeriod"/>
            </a:pPr>
            <a:r>
              <a:rPr lang="en-GB" sz="3600" dirty="0"/>
              <a:t>Discuss your ideas with others.</a:t>
            </a:r>
          </a:p>
        </p:txBody>
      </p:sp>
    </p:spTree>
    <p:extLst>
      <p:ext uri="{BB962C8B-B14F-4D97-AF65-F5344CB8AC3E}">
        <p14:creationId xmlns:p14="http://schemas.microsoft.com/office/powerpoint/2010/main" val="3516327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314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d2ec016d-25cf-4c07-aa6b-c53e267faa6f"/>
    <ds:schemaRef ds:uri="9902240c-f584-4322-946e-7b0be23bca91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569</Words>
  <Application>Microsoft Office PowerPoint</Application>
  <PresentationFormat>Widescreen</PresentationFormat>
  <Paragraphs>99</Paragraphs>
  <Slides>15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Courier New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Creativity and Innovation</vt:lpstr>
      <vt:lpstr>Innovation</vt:lpstr>
      <vt:lpstr>Technology Innovation</vt:lpstr>
      <vt:lpstr>Technology Innovation</vt:lpstr>
      <vt:lpstr>Kondratieff Wave</vt:lpstr>
      <vt:lpstr>Kondratieff Wave</vt:lpstr>
      <vt:lpstr>Technological Revolution</vt:lpstr>
      <vt:lpstr>Background Information</vt:lpstr>
      <vt:lpstr>Innovation – The Three Ps</vt:lpstr>
      <vt:lpstr>Innovation – Check List</vt:lpstr>
      <vt:lpstr>Extra Information</vt:lpstr>
      <vt:lpstr>Brainstorm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100</cp:revision>
  <dcterms:created xsi:type="dcterms:W3CDTF">2021-03-05T06:07:01Z</dcterms:created>
  <dcterms:modified xsi:type="dcterms:W3CDTF">2024-06-08T14:11:32Z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