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notesMasterIdLst>
    <p:notesMasterId r:id="rId15"/>
  </p:notesMasterIdLst>
  <p:sldIdLst>
    <p:sldId id="281" r:id="rId2"/>
    <p:sldId id="257" r:id="rId3"/>
    <p:sldId id="258" r:id="rId4"/>
    <p:sldId id="259" r:id="rId5"/>
    <p:sldId id="269" r:id="rId6"/>
    <p:sldId id="272" r:id="rId7"/>
    <p:sldId id="271" r:id="rId8"/>
    <p:sldId id="277" r:id="rId9"/>
    <p:sldId id="273" r:id="rId10"/>
    <p:sldId id="274" r:id="rId11"/>
    <p:sldId id="275" r:id="rId12"/>
    <p:sldId id="276" r:id="rId13"/>
    <p:sldId id="27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489" autoAdjust="0"/>
  </p:normalViewPr>
  <p:slideViewPr>
    <p:cSldViewPr snapToGrid="0">
      <p:cViewPr varScale="1">
        <p:scale>
          <a:sx n="58" d="100"/>
          <a:sy n="58" d="100"/>
        </p:scale>
        <p:origin x="16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Cristina Pruteanu (2209886)" userId="919bb22e-eb5e-4193-818a-bda447c499f0" providerId="ADAL" clId="{2739868F-7AC0-4971-B53A-9FEA2CB7DF11}"/>
    <pc:docChg chg="undo redo custSel modSld">
      <pc:chgData name="Alina Cristina Pruteanu (2209886)" userId="919bb22e-eb5e-4193-818a-bda447c499f0" providerId="ADAL" clId="{2739868F-7AC0-4971-B53A-9FEA2CB7DF11}" dt="2023-02-08T18:01:37.092" v="15" actId="255"/>
      <pc:docMkLst>
        <pc:docMk/>
      </pc:docMkLst>
      <pc:sldChg chg="modSp mod">
        <pc:chgData name="Alina Cristina Pruteanu (2209886)" userId="919bb22e-eb5e-4193-818a-bda447c499f0" providerId="ADAL" clId="{2739868F-7AC0-4971-B53A-9FEA2CB7DF11}" dt="2023-02-08T18:01:37.092" v="15" actId="255"/>
        <pc:sldMkLst>
          <pc:docMk/>
          <pc:sldMk cId="3533629771" sldId="278"/>
        </pc:sldMkLst>
        <pc:spChg chg="mod">
          <ac:chgData name="Alina Cristina Pruteanu (2209886)" userId="919bb22e-eb5e-4193-818a-bda447c499f0" providerId="ADAL" clId="{2739868F-7AC0-4971-B53A-9FEA2CB7DF11}" dt="2023-02-08T18:01:37.092" v="15" actId="255"/>
          <ac:spMkLst>
            <pc:docMk/>
            <pc:sldMk cId="3533629771" sldId="278"/>
            <ac:spMk id="5" creationId="{00000000-0000-0000-0000-000000000000}"/>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CC1951-B762-46EF-AD77-C2B71ED7A262}" type="doc">
      <dgm:prSet loTypeId="urn:microsoft.com/office/officeart/2005/8/layout/vList2" loCatId="list" qsTypeId="urn:microsoft.com/office/officeart/2005/8/quickstyle/simple4" qsCatId="simple" csTypeId="urn:microsoft.com/office/officeart/2005/8/colors/accent5_2" csCatId="accent5"/>
      <dgm:spPr/>
      <dgm:t>
        <a:bodyPr/>
        <a:lstStyle/>
        <a:p>
          <a:endParaRPr lang="en-US"/>
        </a:p>
      </dgm:t>
    </dgm:pt>
    <dgm:pt modelId="{94C1D7B3-96D6-485F-A16C-D2C742DA330C}">
      <dgm:prSet/>
      <dgm:spPr/>
      <dgm:t>
        <a:bodyPr/>
        <a:lstStyle/>
        <a:p>
          <a:r>
            <a:rPr lang="en-GB"/>
            <a:t>Guest services play a crucial role in ensuring the brand’s commitment to providing a fun and unique experience.</a:t>
          </a:r>
          <a:endParaRPr lang="en-US"/>
        </a:p>
      </dgm:t>
    </dgm:pt>
    <dgm:pt modelId="{4BBD9517-9B6B-4018-93C5-0654277FDDDA}" type="parTrans" cxnId="{B8F5CDC0-AE65-4334-85D7-5A6507B29493}">
      <dgm:prSet/>
      <dgm:spPr/>
      <dgm:t>
        <a:bodyPr/>
        <a:lstStyle/>
        <a:p>
          <a:endParaRPr lang="en-US"/>
        </a:p>
      </dgm:t>
    </dgm:pt>
    <dgm:pt modelId="{72FA94B7-A784-4B28-9ED3-27A8F2198B11}" type="sibTrans" cxnId="{B8F5CDC0-AE65-4334-85D7-5A6507B29493}">
      <dgm:prSet/>
      <dgm:spPr/>
      <dgm:t>
        <a:bodyPr/>
        <a:lstStyle/>
        <a:p>
          <a:endParaRPr lang="en-US"/>
        </a:p>
      </dgm:t>
    </dgm:pt>
    <dgm:pt modelId="{84283055-F7F8-4BC3-A75F-92207756223F}">
      <dgm:prSet/>
      <dgm:spPr/>
      <dgm:t>
        <a:bodyPr/>
        <a:lstStyle/>
        <a:p>
          <a:r>
            <a:rPr lang="en-US"/>
            <a:t>The guest service team at Moxy hotels is highly trained which helps to create a welcoming and personal atmosphere.</a:t>
          </a:r>
        </a:p>
      </dgm:t>
    </dgm:pt>
    <dgm:pt modelId="{C71207C3-1127-4571-8AAD-D36A91127CA9}" type="parTrans" cxnId="{D00EA5B7-1B2F-4060-B7C5-1A534374B27D}">
      <dgm:prSet/>
      <dgm:spPr/>
      <dgm:t>
        <a:bodyPr/>
        <a:lstStyle/>
        <a:p>
          <a:endParaRPr lang="en-US"/>
        </a:p>
      </dgm:t>
    </dgm:pt>
    <dgm:pt modelId="{E31F3BA9-E228-44BC-A4FF-A62106A1BAA0}" type="sibTrans" cxnId="{D00EA5B7-1B2F-4060-B7C5-1A534374B27D}">
      <dgm:prSet/>
      <dgm:spPr/>
      <dgm:t>
        <a:bodyPr/>
        <a:lstStyle/>
        <a:p>
          <a:endParaRPr lang="en-US"/>
        </a:p>
      </dgm:t>
    </dgm:pt>
    <dgm:pt modelId="{2DBD19D0-C90B-4331-9853-0A13B0A08624}">
      <dgm:prSet/>
      <dgm:spPr/>
      <dgm:t>
        <a:bodyPr/>
        <a:lstStyle/>
        <a:p>
          <a:r>
            <a:rPr lang="en-GB"/>
            <a:t>Moxy Hotels and Resorts provide all necessary amenities and ensures that the guest stay is enjoyable from start to end.</a:t>
          </a:r>
          <a:endParaRPr lang="en-US"/>
        </a:p>
      </dgm:t>
    </dgm:pt>
    <dgm:pt modelId="{0F5CAE5A-0318-4CD7-8CE5-0E1080B2AE14}" type="parTrans" cxnId="{4F47DBB1-7968-4A6E-A731-59504A331046}">
      <dgm:prSet/>
      <dgm:spPr/>
      <dgm:t>
        <a:bodyPr/>
        <a:lstStyle/>
        <a:p>
          <a:endParaRPr lang="en-US"/>
        </a:p>
      </dgm:t>
    </dgm:pt>
    <dgm:pt modelId="{B513EA30-ADE7-4B20-B263-7E2C151E6E92}" type="sibTrans" cxnId="{4F47DBB1-7968-4A6E-A731-59504A331046}">
      <dgm:prSet/>
      <dgm:spPr/>
      <dgm:t>
        <a:bodyPr/>
        <a:lstStyle/>
        <a:p>
          <a:endParaRPr lang="en-US"/>
        </a:p>
      </dgm:t>
    </dgm:pt>
    <dgm:pt modelId="{4D391B13-AFEB-4CDA-9FE9-70FB6AE4BD16}">
      <dgm:prSet/>
      <dgm:spPr/>
      <dgm:t>
        <a:bodyPr/>
        <a:lstStyle/>
        <a:p>
          <a:r>
            <a:rPr lang="en-GB"/>
            <a:t>The ultimate need is to create an experience that guests will remember positively and </a:t>
          </a:r>
          <a:r>
            <a:rPr lang="en-US"/>
            <a:t>focus on providing excellent customer service.</a:t>
          </a:r>
        </a:p>
      </dgm:t>
    </dgm:pt>
    <dgm:pt modelId="{7A22811F-088F-4429-AD10-F038C544CE0A}" type="parTrans" cxnId="{45403EF2-1247-4F0F-901F-0074060A84CF}">
      <dgm:prSet/>
      <dgm:spPr/>
      <dgm:t>
        <a:bodyPr/>
        <a:lstStyle/>
        <a:p>
          <a:endParaRPr lang="en-US"/>
        </a:p>
      </dgm:t>
    </dgm:pt>
    <dgm:pt modelId="{8A3162A8-F52F-4063-A07C-4C191A49A6D0}" type="sibTrans" cxnId="{45403EF2-1247-4F0F-901F-0074060A84CF}">
      <dgm:prSet/>
      <dgm:spPr/>
      <dgm:t>
        <a:bodyPr/>
        <a:lstStyle/>
        <a:p>
          <a:endParaRPr lang="en-US"/>
        </a:p>
      </dgm:t>
    </dgm:pt>
    <dgm:pt modelId="{880559D5-7B6A-4835-B296-C63D569AD188}" type="pres">
      <dgm:prSet presAssocID="{1ACC1951-B762-46EF-AD77-C2B71ED7A262}" presName="linear" presStyleCnt="0">
        <dgm:presLayoutVars>
          <dgm:animLvl val="lvl"/>
          <dgm:resizeHandles val="exact"/>
        </dgm:presLayoutVars>
      </dgm:prSet>
      <dgm:spPr/>
    </dgm:pt>
    <dgm:pt modelId="{80BB9421-0486-4EE0-BBB6-DB517671833E}" type="pres">
      <dgm:prSet presAssocID="{94C1D7B3-96D6-485F-A16C-D2C742DA330C}" presName="parentText" presStyleLbl="node1" presStyleIdx="0" presStyleCnt="4">
        <dgm:presLayoutVars>
          <dgm:chMax val="0"/>
          <dgm:bulletEnabled val="1"/>
        </dgm:presLayoutVars>
      </dgm:prSet>
      <dgm:spPr/>
    </dgm:pt>
    <dgm:pt modelId="{4B84A397-1EB9-4962-9C96-B86529952102}" type="pres">
      <dgm:prSet presAssocID="{72FA94B7-A784-4B28-9ED3-27A8F2198B11}" presName="spacer" presStyleCnt="0"/>
      <dgm:spPr/>
    </dgm:pt>
    <dgm:pt modelId="{8A0B4FCA-3072-4176-B634-E76CE18B3D7C}" type="pres">
      <dgm:prSet presAssocID="{84283055-F7F8-4BC3-A75F-92207756223F}" presName="parentText" presStyleLbl="node1" presStyleIdx="1" presStyleCnt="4">
        <dgm:presLayoutVars>
          <dgm:chMax val="0"/>
          <dgm:bulletEnabled val="1"/>
        </dgm:presLayoutVars>
      </dgm:prSet>
      <dgm:spPr/>
    </dgm:pt>
    <dgm:pt modelId="{8DC77793-785C-48C5-B54B-34ACB7DF8885}" type="pres">
      <dgm:prSet presAssocID="{E31F3BA9-E228-44BC-A4FF-A62106A1BAA0}" presName="spacer" presStyleCnt="0"/>
      <dgm:spPr/>
    </dgm:pt>
    <dgm:pt modelId="{7082C0C3-4346-47D2-B5C4-98CFE1681554}" type="pres">
      <dgm:prSet presAssocID="{2DBD19D0-C90B-4331-9853-0A13B0A08624}" presName="parentText" presStyleLbl="node1" presStyleIdx="2" presStyleCnt="4">
        <dgm:presLayoutVars>
          <dgm:chMax val="0"/>
          <dgm:bulletEnabled val="1"/>
        </dgm:presLayoutVars>
      </dgm:prSet>
      <dgm:spPr/>
    </dgm:pt>
    <dgm:pt modelId="{8FD10C49-1499-4EE1-8332-47A6977F8275}" type="pres">
      <dgm:prSet presAssocID="{B513EA30-ADE7-4B20-B263-7E2C151E6E92}" presName="spacer" presStyleCnt="0"/>
      <dgm:spPr/>
    </dgm:pt>
    <dgm:pt modelId="{7D0234A8-19C1-4033-BC35-F5CBF727A945}" type="pres">
      <dgm:prSet presAssocID="{4D391B13-AFEB-4CDA-9FE9-70FB6AE4BD16}" presName="parentText" presStyleLbl="node1" presStyleIdx="3" presStyleCnt="4">
        <dgm:presLayoutVars>
          <dgm:chMax val="0"/>
          <dgm:bulletEnabled val="1"/>
        </dgm:presLayoutVars>
      </dgm:prSet>
      <dgm:spPr/>
    </dgm:pt>
  </dgm:ptLst>
  <dgm:cxnLst>
    <dgm:cxn modelId="{8FB31B26-F85E-43D4-B69B-23F5013BC754}" type="presOf" srcId="{4D391B13-AFEB-4CDA-9FE9-70FB6AE4BD16}" destId="{7D0234A8-19C1-4033-BC35-F5CBF727A945}" srcOrd="0" destOrd="0" presId="urn:microsoft.com/office/officeart/2005/8/layout/vList2"/>
    <dgm:cxn modelId="{52102462-B920-4651-BC15-911A656F9DBE}" type="presOf" srcId="{84283055-F7F8-4BC3-A75F-92207756223F}" destId="{8A0B4FCA-3072-4176-B634-E76CE18B3D7C}" srcOrd="0" destOrd="0" presId="urn:microsoft.com/office/officeart/2005/8/layout/vList2"/>
    <dgm:cxn modelId="{1A31367A-EB6C-4171-BED7-F5DD41F75FB9}" type="presOf" srcId="{94C1D7B3-96D6-485F-A16C-D2C742DA330C}" destId="{80BB9421-0486-4EE0-BBB6-DB517671833E}" srcOrd="0" destOrd="0" presId="urn:microsoft.com/office/officeart/2005/8/layout/vList2"/>
    <dgm:cxn modelId="{4F47DBB1-7968-4A6E-A731-59504A331046}" srcId="{1ACC1951-B762-46EF-AD77-C2B71ED7A262}" destId="{2DBD19D0-C90B-4331-9853-0A13B0A08624}" srcOrd="2" destOrd="0" parTransId="{0F5CAE5A-0318-4CD7-8CE5-0E1080B2AE14}" sibTransId="{B513EA30-ADE7-4B20-B263-7E2C151E6E92}"/>
    <dgm:cxn modelId="{D00EA5B7-1B2F-4060-B7C5-1A534374B27D}" srcId="{1ACC1951-B762-46EF-AD77-C2B71ED7A262}" destId="{84283055-F7F8-4BC3-A75F-92207756223F}" srcOrd="1" destOrd="0" parTransId="{C71207C3-1127-4571-8AAD-D36A91127CA9}" sibTransId="{E31F3BA9-E228-44BC-A4FF-A62106A1BAA0}"/>
    <dgm:cxn modelId="{B8F5CDC0-AE65-4334-85D7-5A6507B29493}" srcId="{1ACC1951-B762-46EF-AD77-C2B71ED7A262}" destId="{94C1D7B3-96D6-485F-A16C-D2C742DA330C}" srcOrd="0" destOrd="0" parTransId="{4BBD9517-9B6B-4018-93C5-0654277FDDDA}" sibTransId="{72FA94B7-A784-4B28-9ED3-27A8F2198B11}"/>
    <dgm:cxn modelId="{45403EF2-1247-4F0F-901F-0074060A84CF}" srcId="{1ACC1951-B762-46EF-AD77-C2B71ED7A262}" destId="{4D391B13-AFEB-4CDA-9FE9-70FB6AE4BD16}" srcOrd="3" destOrd="0" parTransId="{7A22811F-088F-4429-AD10-F038C544CE0A}" sibTransId="{8A3162A8-F52F-4063-A07C-4C191A49A6D0}"/>
    <dgm:cxn modelId="{80588AFA-5A0C-4B1B-A40F-0C8B1E4E024E}" type="presOf" srcId="{2DBD19D0-C90B-4331-9853-0A13B0A08624}" destId="{7082C0C3-4346-47D2-B5C4-98CFE1681554}" srcOrd="0" destOrd="0" presId="urn:microsoft.com/office/officeart/2005/8/layout/vList2"/>
    <dgm:cxn modelId="{28F780FE-C338-4429-B6DE-34195F24336F}" type="presOf" srcId="{1ACC1951-B762-46EF-AD77-C2B71ED7A262}" destId="{880559D5-7B6A-4835-B296-C63D569AD188}" srcOrd="0" destOrd="0" presId="urn:microsoft.com/office/officeart/2005/8/layout/vList2"/>
    <dgm:cxn modelId="{B7A71405-0474-4222-86CC-AC332A7B1195}" type="presParOf" srcId="{880559D5-7B6A-4835-B296-C63D569AD188}" destId="{80BB9421-0486-4EE0-BBB6-DB517671833E}" srcOrd="0" destOrd="0" presId="urn:microsoft.com/office/officeart/2005/8/layout/vList2"/>
    <dgm:cxn modelId="{CB0637CC-81B6-4747-9BB0-C17D1B474EAC}" type="presParOf" srcId="{880559D5-7B6A-4835-B296-C63D569AD188}" destId="{4B84A397-1EB9-4962-9C96-B86529952102}" srcOrd="1" destOrd="0" presId="urn:microsoft.com/office/officeart/2005/8/layout/vList2"/>
    <dgm:cxn modelId="{B6156146-7664-4AB3-9218-FD28386BC0AF}" type="presParOf" srcId="{880559D5-7B6A-4835-B296-C63D569AD188}" destId="{8A0B4FCA-3072-4176-B634-E76CE18B3D7C}" srcOrd="2" destOrd="0" presId="urn:microsoft.com/office/officeart/2005/8/layout/vList2"/>
    <dgm:cxn modelId="{FBC89552-0076-44E8-8DB2-B5827B2D9CDD}" type="presParOf" srcId="{880559D5-7B6A-4835-B296-C63D569AD188}" destId="{8DC77793-785C-48C5-B54B-34ACB7DF8885}" srcOrd="3" destOrd="0" presId="urn:microsoft.com/office/officeart/2005/8/layout/vList2"/>
    <dgm:cxn modelId="{2B8996F0-8A53-44BC-97B9-F5050E13DDE2}" type="presParOf" srcId="{880559D5-7B6A-4835-B296-C63D569AD188}" destId="{7082C0C3-4346-47D2-B5C4-98CFE1681554}" srcOrd="4" destOrd="0" presId="urn:microsoft.com/office/officeart/2005/8/layout/vList2"/>
    <dgm:cxn modelId="{21502A7C-F3F7-49F7-9D37-C71930F104BE}" type="presParOf" srcId="{880559D5-7B6A-4835-B296-C63D569AD188}" destId="{8FD10C49-1499-4EE1-8332-47A6977F8275}" srcOrd="5" destOrd="0" presId="urn:microsoft.com/office/officeart/2005/8/layout/vList2"/>
    <dgm:cxn modelId="{4474B76D-9087-4B0A-9922-65D86B9FA764}" type="presParOf" srcId="{880559D5-7B6A-4835-B296-C63D569AD188}" destId="{7D0234A8-19C1-4033-BC35-F5CBF727A94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739426-1600-4BFB-8042-CD03A19BE0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B812D91-71EA-4220-AF4E-FEE296642D5C}">
      <dgm:prSet/>
      <dgm:spPr/>
      <dgm:t>
        <a:bodyPr/>
        <a:lstStyle/>
        <a:p>
          <a:r>
            <a:rPr lang="en-GB"/>
            <a:t>Hospitality helps to create a welcoming and enjoyable environment for guests and ensures maximum customer satisfaction.</a:t>
          </a:r>
          <a:endParaRPr lang="en-US"/>
        </a:p>
      </dgm:t>
    </dgm:pt>
    <dgm:pt modelId="{5A061292-0A8C-4185-BABD-0E0001E55A60}" type="parTrans" cxnId="{F6DF617E-067C-4A7B-AAF3-B3B99A84FC26}">
      <dgm:prSet/>
      <dgm:spPr/>
      <dgm:t>
        <a:bodyPr/>
        <a:lstStyle/>
        <a:p>
          <a:endParaRPr lang="en-US"/>
        </a:p>
      </dgm:t>
    </dgm:pt>
    <dgm:pt modelId="{7532E0D4-5560-417F-A2BD-794FDCBA46B3}" type="sibTrans" cxnId="{F6DF617E-067C-4A7B-AAF3-B3B99A84FC26}">
      <dgm:prSet/>
      <dgm:spPr/>
      <dgm:t>
        <a:bodyPr/>
        <a:lstStyle/>
        <a:p>
          <a:endParaRPr lang="en-US"/>
        </a:p>
      </dgm:t>
    </dgm:pt>
    <dgm:pt modelId="{E6539E20-6BA6-47B6-9FED-F68190DC88E1}">
      <dgm:prSet/>
      <dgm:spPr/>
      <dgm:t>
        <a:bodyPr/>
        <a:lstStyle/>
        <a:p>
          <a:r>
            <a:rPr lang="en-GB"/>
            <a:t>Good hospitality maintains and build strong relationships with customer and clients. </a:t>
          </a:r>
          <a:endParaRPr lang="en-US"/>
        </a:p>
      </dgm:t>
    </dgm:pt>
    <dgm:pt modelId="{6A81C516-DCED-4458-B618-C5E42795F6B3}" type="parTrans" cxnId="{91763F82-6FCC-4910-B842-0B2BAC8E153D}">
      <dgm:prSet/>
      <dgm:spPr/>
      <dgm:t>
        <a:bodyPr/>
        <a:lstStyle/>
        <a:p>
          <a:endParaRPr lang="en-US"/>
        </a:p>
      </dgm:t>
    </dgm:pt>
    <dgm:pt modelId="{8109AF56-F161-46D5-B84A-6F039D579009}" type="sibTrans" cxnId="{91763F82-6FCC-4910-B842-0B2BAC8E153D}">
      <dgm:prSet/>
      <dgm:spPr/>
      <dgm:t>
        <a:bodyPr/>
        <a:lstStyle/>
        <a:p>
          <a:endParaRPr lang="en-US"/>
        </a:p>
      </dgm:t>
    </dgm:pt>
    <dgm:pt modelId="{B37BD534-80B5-43E2-8A70-B329D40B1E92}">
      <dgm:prSet/>
      <dgm:spPr/>
      <dgm:t>
        <a:bodyPr/>
        <a:lstStyle/>
        <a:p>
          <a:r>
            <a:rPr lang="en-GB"/>
            <a:t>Best hospitality always enhances the reputation of the company.</a:t>
          </a:r>
          <a:endParaRPr lang="en-US"/>
        </a:p>
      </dgm:t>
    </dgm:pt>
    <dgm:pt modelId="{72893BE5-E893-4DAA-B718-847630295B81}" type="parTrans" cxnId="{E8C8FCFC-535B-4A13-A106-67B2C506963D}">
      <dgm:prSet/>
      <dgm:spPr/>
      <dgm:t>
        <a:bodyPr/>
        <a:lstStyle/>
        <a:p>
          <a:endParaRPr lang="en-US"/>
        </a:p>
      </dgm:t>
    </dgm:pt>
    <dgm:pt modelId="{49B4B1AA-CCE6-440F-9FA1-8BF1BD3BAA1E}" type="sibTrans" cxnId="{E8C8FCFC-535B-4A13-A106-67B2C506963D}">
      <dgm:prSet/>
      <dgm:spPr/>
      <dgm:t>
        <a:bodyPr/>
        <a:lstStyle/>
        <a:p>
          <a:endParaRPr lang="en-US"/>
        </a:p>
      </dgm:t>
    </dgm:pt>
    <dgm:pt modelId="{2F2D528F-D8B9-42A1-AEFA-389EC9F012C3}">
      <dgm:prSet/>
      <dgm:spPr/>
      <dgm:t>
        <a:bodyPr/>
        <a:lstStyle/>
        <a:p>
          <a:r>
            <a:rPr lang="en-GB"/>
            <a:t>Hospitality helps maintain financial performance as satisfied customers are more likely to recommend it to others.</a:t>
          </a:r>
          <a:endParaRPr lang="en-US"/>
        </a:p>
      </dgm:t>
    </dgm:pt>
    <dgm:pt modelId="{3F7C4A8B-68C8-4973-B5C7-2DE16959169B}" type="parTrans" cxnId="{2338EF79-E0CC-411B-81C5-D888D7B763C6}">
      <dgm:prSet/>
      <dgm:spPr/>
      <dgm:t>
        <a:bodyPr/>
        <a:lstStyle/>
        <a:p>
          <a:endParaRPr lang="en-US"/>
        </a:p>
      </dgm:t>
    </dgm:pt>
    <dgm:pt modelId="{7C70C354-5B37-4697-B4DD-53BBF108B5F9}" type="sibTrans" cxnId="{2338EF79-E0CC-411B-81C5-D888D7B763C6}">
      <dgm:prSet/>
      <dgm:spPr/>
      <dgm:t>
        <a:bodyPr/>
        <a:lstStyle/>
        <a:p>
          <a:endParaRPr lang="en-US"/>
        </a:p>
      </dgm:t>
    </dgm:pt>
    <dgm:pt modelId="{E8E4958D-42AA-461B-9FB0-7DDAA38100BC}" type="pres">
      <dgm:prSet presAssocID="{50739426-1600-4BFB-8042-CD03A19BE016}" presName="linear" presStyleCnt="0">
        <dgm:presLayoutVars>
          <dgm:animLvl val="lvl"/>
          <dgm:resizeHandles val="exact"/>
        </dgm:presLayoutVars>
      </dgm:prSet>
      <dgm:spPr/>
    </dgm:pt>
    <dgm:pt modelId="{8F744BE4-9CF8-4514-8F90-F8EF7ACB14DB}" type="pres">
      <dgm:prSet presAssocID="{8B812D91-71EA-4220-AF4E-FEE296642D5C}" presName="parentText" presStyleLbl="node1" presStyleIdx="0" presStyleCnt="4">
        <dgm:presLayoutVars>
          <dgm:chMax val="0"/>
          <dgm:bulletEnabled val="1"/>
        </dgm:presLayoutVars>
      </dgm:prSet>
      <dgm:spPr/>
    </dgm:pt>
    <dgm:pt modelId="{ABE78A73-0663-4A8B-BB12-2B2E436125C2}" type="pres">
      <dgm:prSet presAssocID="{7532E0D4-5560-417F-A2BD-794FDCBA46B3}" presName="spacer" presStyleCnt="0"/>
      <dgm:spPr/>
    </dgm:pt>
    <dgm:pt modelId="{42C15F64-6291-476B-A523-244CCE331E80}" type="pres">
      <dgm:prSet presAssocID="{E6539E20-6BA6-47B6-9FED-F68190DC88E1}" presName="parentText" presStyleLbl="node1" presStyleIdx="1" presStyleCnt="4">
        <dgm:presLayoutVars>
          <dgm:chMax val="0"/>
          <dgm:bulletEnabled val="1"/>
        </dgm:presLayoutVars>
      </dgm:prSet>
      <dgm:spPr/>
    </dgm:pt>
    <dgm:pt modelId="{7F6C329A-5311-4C15-9FFC-92F38C8B4207}" type="pres">
      <dgm:prSet presAssocID="{8109AF56-F161-46D5-B84A-6F039D579009}" presName="spacer" presStyleCnt="0"/>
      <dgm:spPr/>
    </dgm:pt>
    <dgm:pt modelId="{27414EF4-03C6-4B28-BC65-0108D42C197A}" type="pres">
      <dgm:prSet presAssocID="{B37BD534-80B5-43E2-8A70-B329D40B1E92}" presName="parentText" presStyleLbl="node1" presStyleIdx="2" presStyleCnt="4">
        <dgm:presLayoutVars>
          <dgm:chMax val="0"/>
          <dgm:bulletEnabled val="1"/>
        </dgm:presLayoutVars>
      </dgm:prSet>
      <dgm:spPr/>
    </dgm:pt>
    <dgm:pt modelId="{174F395F-0411-43ED-BD03-19E7AEBA9A69}" type="pres">
      <dgm:prSet presAssocID="{49B4B1AA-CCE6-440F-9FA1-8BF1BD3BAA1E}" presName="spacer" presStyleCnt="0"/>
      <dgm:spPr/>
    </dgm:pt>
    <dgm:pt modelId="{780ECAFA-597A-471D-A2DA-BC57D2A8DB26}" type="pres">
      <dgm:prSet presAssocID="{2F2D528F-D8B9-42A1-AEFA-389EC9F012C3}" presName="parentText" presStyleLbl="node1" presStyleIdx="3" presStyleCnt="4">
        <dgm:presLayoutVars>
          <dgm:chMax val="0"/>
          <dgm:bulletEnabled val="1"/>
        </dgm:presLayoutVars>
      </dgm:prSet>
      <dgm:spPr/>
    </dgm:pt>
  </dgm:ptLst>
  <dgm:cxnLst>
    <dgm:cxn modelId="{9C959805-4B95-4110-BC4A-EBFDEF3C6ED5}" type="presOf" srcId="{B37BD534-80B5-43E2-8A70-B329D40B1E92}" destId="{27414EF4-03C6-4B28-BC65-0108D42C197A}" srcOrd="0" destOrd="0" presId="urn:microsoft.com/office/officeart/2005/8/layout/vList2"/>
    <dgm:cxn modelId="{E4B6E718-4627-4B55-B81F-CF38CE664B39}" type="presOf" srcId="{8B812D91-71EA-4220-AF4E-FEE296642D5C}" destId="{8F744BE4-9CF8-4514-8F90-F8EF7ACB14DB}" srcOrd="0" destOrd="0" presId="urn:microsoft.com/office/officeart/2005/8/layout/vList2"/>
    <dgm:cxn modelId="{C1A46D78-41DC-48DB-9D07-6C8CBF35047D}" type="presOf" srcId="{2F2D528F-D8B9-42A1-AEFA-389EC9F012C3}" destId="{780ECAFA-597A-471D-A2DA-BC57D2A8DB26}" srcOrd="0" destOrd="0" presId="urn:microsoft.com/office/officeart/2005/8/layout/vList2"/>
    <dgm:cxn modelId="{2338EF79-E0CC-411B-81C5-D888D7B763C6}" srcId="{50739426-1600-4BFB-8042-CD03A19BE016}" destId="{2F2D528F-D8B9-42A1-AEFA-389EC9F012C3}" srcOrd="3" destOrd="0" parTransId="{3F7C4A8B-68C8-4973-B5C7-2DE16959169B}" sibTransId="{7C70C354-5B37-4697-B4DD-53BBF108B5F9}"/>
    <dgm:cxn modelId="{F6DF617E-067C-4A7B-AAF3-B3B99A84FC26}" srcId="{50739426-1600-4BFB-8042-CD03A19BE016}" destId="{8B812D91-71EA-4220-AF4E-FEE296642D5C}" srcOrd="0" destOrd="0" parTransId="{5A061292-0A8C-4185-BABD-0E0001E55A60}" sibTransId="{7532E0D4-5560-417F-A2BD-794FDCBA46B3}"/>
    <dgm:cxn modelId="{91763F82-6FCC-4910-B842-0B2BAC8E153D}" srcId="{50739426-1600-4BFB-8042-CD03A19BE016}" destId="{E6539E20-6BA6-47B6-9FED-F68190DC88E1}" srcOrd="1" destOrd="0" parTransId="{6A81C516-DCED-4458-B618-C5E42795F6B3}" sibTransId="{8109AF56-F161-46D5-B84A-6F039D579009}"/>
    <dgm:cxn modelId="{55C3C385-4E7A-48AE-9030-8A8EE1E60CCF}" type="presOf" srcId="{50739426-1600-4BFB-8042-CD03A19BE016}" destId="{E8E4958D-42AA-461B-9FB0-7DDAA38100BC}" srcOrd="0" destOrd="0" presId="urn:microsoft.com/office/officeart/2005/8/layout/vList2"/>
    <dgm:cxn modelId="{C7C04CEE-1B41-4D2F-81FC-D2BC07940A19}" type="presOf" srcId="{E6539E20-6BA6-47B6-9FED-F68190DC88E1}" destId="{42C15F64-6291-476B-A523-244CCE331E80}" srcOrd="0" destOrd="0" presId="urn:microsoft.com/office/officeart/2005/8/layout/vList2"/>
    <dgm:cxn modelId="{E8C8FCFC-535B-4A13-A106-67B2C506963D}" srcId="{50739426-1600-4BFB-8042-CD03A19BE016}" destId="{B37BD534-80B5-43E2-8A70-B329D40B1E92}" srcOrd="2" destOrd="0" parTransId="{72893BE5-E893-4DAA-B718-847630295B81}" sibTransId="{49B4B1AA-CCE6-440F-9FA1-8BF1BD3BAA1E}"/>
    <dgm:cxn modelId="{92DAE9C2-77AF-4628-A8D4-DB0AB37BE90C}" type="presParOf" srcId="{E8E4958D-42AA-461B-9FB0-7DDAA38100BC}" destId="{8F744BE4-9CF8-4514-8F90-F8EF7ACB14DB}" srcOrd="0" destOrd="0" presId="urn:microsoft.com/office/officeart/2005/8/layout/vList2"/>
    <dgm:cxn modelId="{CD662DD6-09BC-4A27-8118-481CAE1E835C}" type="presParOf" srcId="{E8E4958D-42AA-461B-9FB0-7DDAA38100BC}" destId="{ABE78A73-0663-4A8B-BB12-2B2E436125C2}" srcOrd="1" destOrd="0" presId="urn:microsoft.com/office/officeart/2005/8/layout/vList2"/>
    <dgm:cxn modelId="{8452A971-0C94-4B7B-9F9D-A155A3D7AC38}" type="presParOf" srcId="{E8E4958D-42AA-461B-9FB0-7DDAA38100BC}" destId="{42C15F64-6291-476B-A523-244CCE331E80}" srcOrd="2" destOrd="0" presId="urn:microsoft.com/office/officeart/2005/8/layout/vList2"/>
    <dgm:cxn modelId="{73AC6D33-FC62-426C-ADBA-A23AD2233EF5}" type="presParOf" srcId="{E8E4958D-42AA-461B-9FB0-7DDAA38100BC}" destId="{7F6C329A-5311-4C15-9FFC-92F38C8B4207}" srcOrd="3" destOrd="0" presId="urn:microsoft.com/office/officeart/2005/8/layout/vList2"/>
    <dgm:cxn modelId="{BC1C7615-5464-4D6F-BAC6-4F9ABF627939}" type="presParOf" srcId="{E8E4958D-42AA-461B-9FB0-7DDAA38100BC}" destId="{27414EF4-03C6-4B28-BC65-0108D42C197A}" srcOrd="4" destOrd="0" presId="urn:microsoft.com/office/officeart/2005/8/layout/vList2"/>
    <dgm:cxn modelId="{8035F6BB-3223-4660-9EBB-FDB60349AD31}" type="presParOf" srcId="{E8E4958D-42AA-461B-9FB0-7DDAA38100BC}" destId="{174F395F-0411-43ED-BD03-19E7AEBA9A69}" srcOrd="5" destOrd="0" presId="urn:microsoft.com/office/officeart/2005/8/layout/vList2"/>
    <dgm:cxn modelId="{B67853D5-CF78-4A09-9FEC-F20CE9CC987A}" type="presParOf" srcId="{E8E4958D-42AA-461B-9FB0-7DDAA38100BC}" destId="{780ECAFA-597A-471D-A2DA-BC57D2A8DB2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EC7739-6A84-4A2F-ADB8-26E45BA0C11F}"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36CECF-512D-4A23-AFA6-68B75345A8B3}">
      <dgm:prSet/>
      <dgm:spPr/>
      <dgm:t>
        <a:bodyPr/>
        <a:lstStyle/>
        <a:p>
          <a:pPr>
            <a:defRPr cap="all"/>
          </a:pPr>
          <a:r>
            <a:rPr lang="en-GB"/>
            <a:t>Hotels meet guest expectations by providing personalised services.</a:t>
          </a:r>
          <a:endParaRPr lang="en-US"/>
        </a:p>
      </dgm:t>
    </dgm:pt>
    <dgm:pt modelId="{B7836117-26F7-422E-B990-682101E7E760}" type="parTrans" cxnId="{7DAD4BEE-5858-47AD-B8F6-0D941264F822}">
      <dgm:prSet/>
      <dgm:spPr/>
      <dgm:t>
        <a:bodyPr/>
        <a:lstStyle/>
        <a:p>
          <a:endParaRPr lang="en-US"/>
        </a:p>
      </dgm:t>
    </dgm:pt>
    <dgm:pt modelId="{FC3D78C9-313D-438E-96BC-08D9B8AF8984}" type="sibTrans" cxnId="{7DAD4BEE-5858-47AD-B8F6-0D941264F822}">
      <dgm:prSet/>
      <dgm:spPr/>
      <dgm:t>
        <a:bodyPr/>
        <a:lstStyle/>
        <a:p>
          <a:endParaRPr lang="en-US"/>
        </a:p>
      </dgm:t>
    </dgm:pt>
    <dgm:pt modelId="{08AB8FFF-A668-4BB5-BB45-2DD50E8F4DA1}">
      <dgm:prSet/>
      <dgm:spPr/>
      <dgm:t>
        <a:bodyPr/>
        <a:lstStyle/>
        <a:p>
          <a:pPr>
            <a:defRPr cap="all"/>
          </a:pPr>
          <a:r>
            <a:rPr lang="en-GB"/>
            <a:t>Hotels often give attention to detail and meet guests’ special requests.</a:t>
          </a:r>
          <a:endParaRPr lang="en-US"/>
        </a:p>
      </dgm:t>
    </dgm:pt>
    <dgm:pt modelId="{87AAF81B-9090-49B2-92C4-74062260B6BA}" type="parTrans" cxnId="{3D7C02F2-A005-477E-8612-57F1BE32B1DE}">
      <dgm:prSet/>
      <dgm:spPr/>
      <dgm:t>
        <a:bodyPr/>
        <a:lstStyle/>
        <a:p>
          <a:endParaRPr lang="en-US"/>
        </a:p>
      </dgm:t>
    </dgm:pt>
    <dgm:pt modelId="{4B56E531-8C7C-4883-AECC-98CF866153AA}" type="sibTrans" cxnId="{3D7C02F2-A005-477E-8612-57F1BE32B1DE}">
      <dgm:prSet/>
      <dgm:spPr/>
      <dgm:t>
        <a:bodyPr/>
        <a:lstStyle/>
        <a:p>
          <a:endParaRPr lang="en-US"/>
        </a:p>
      </dgm:t>
    </dgm:pt>
    <dgm:pt modelId="{6F3FB4B3-878F-4EF5-A23F-F3C5375ED1C9}">
      <dgm:prSet/>
      <dgm:spPr/>
      <dgm:t>
        <a:bodyPr/>
        <a:lstStyle/>
        <a:p>
          <a:pPr>
            <a:defRPr cap="all"/>
          </a:pPr>
          <a:r>
            <a:rPr lang="en-GB"/>
            <a:t>Hotels are also proactive to provide excellent customer service to their guests.</a:t>
          </a:r>
          <a:endParaRPr lang="en-US"/>
        </a:p>
      </dgm:t>
    </dgm:pt>
    <dgm:pt modelId="{FA42DA82-D0A9-4915-AEC9-9D6DE75CBB84}" type="parTrans" cxnId="{817C1406-A07A-475A-AB5F-9A3998DE2A04}">
      <dgm:prSet/>
      <dgm:spPr/>
      <dgm:t>
        <a:bodyPr/>
        <a:lstStyle/>
        <a:p>
          <a:endParaRPr lang="en-US"/>
        </a:p>
      </dgm:t>
    </dgm:pt>
    <dgm:pt modelId="{94CFC817-2919-488C-A2B4-F6360948D561}" type="sibTrans" cxnId="{817C1406-A07A-475A-AB5F-9A3998DE2A04}">
      <dgm:prSet/>
      <dgm:spPr/>
      <dgm:t>
        <a:bodyPr/>
        <a:lstStyle/>
        <a:p>
          <a:endParaRPr lang="en-US"/>
        </a:p>
      </dgm:t>
    </dgm:pt>
    <dgm:pt modelId="{2B70BAEB-CF7A-4B58-BE1B-4360FCD7267A}" type="pres">
      <dgm:prSet presAssocID="{46EC7739-6A84-4A2F-ADB8-26E45BA0C11F}" presName="root" presStyleCnt="0">
        <dgm:presLayoutVars>
          <dgm:dir/>
          <dgm:resizeHandles val="exact"/>
        </dgm:presLayoutVars>
      </dgm:prSet>
      <dgm:spPr/>
    </dgm:pt>
    <dgm:pt modelId="{0601D4E6-A172-4C0E-9845-E9189FCBD0FF}" type="pres">
      <dgm:prSet presAssocID="{8236CECF-512D-4A23-AFA6-68B75345A8B3}" presName="compNode" presStyleCnt="0"/>
      <dgm:spPr/>
    </dgm:pt>
    <dgm:pt modelId="{2F16A2C4-AF8D-46D9-866F-E4210E82A5B1}" type="pres">
      <dgm:prSet presAssocID="{8236CECF-512D-4A23-AFA6-68B75345A8B3}" presName="iconBgRect" presStyleLbl="bgShp" presStyleIdx="0" presStyleCnt="3"/>
      <dgm:spPr/>
    </dgm:pt>
    <dgm:pt modelId="{C9613428-4A3B-451D-A124-492FDB505BC7}" type="pres">
      <dgm:prSet presAssocID="{8236CECF-512D-4A23-AFA6-68B75345A8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B7E88A2E-92AF-418D-9BA9-A30A807199E6}" type="pres">
      <dgm:prSet presAssocID="{8236CECF-512D-4A23-AFA6-68B75345A8B3}" presName="spaceRect" presStyleCnt="0"/>
      <dgm:spPr/>
    </dgm:pt>
    <dgm:pt modelId="{8CE175F3-494F-4E70-965C-89D0030F4D55}" type="pres">
      <dgm:prSet presAssocID="{8236CECF-512D-4A23-AFA6-68B75345A8B3}" presName="textRect" presStyleLbl="revTx" presStyleIdx="0" presStyleCnt="3">
        <dgm:presLayoutVars>
          <dgm:chMax val="1"/>
          <dgm:chPref val="1"/>
        </dgm:presLayoutVars>
      </dgm:prSet>
      <dgm:spPr/>
    </dgm:pt>
    <dgm:pt modelId="{D8335DB8-F719-4721-969C-A3367E459E7E}" type="pres">
      <dgm:prSet presAssocID="{FC3D78C9-313D-438E-96BC-08D9B8AF8984}" presName="sibTrans" presStyleCnt="0"/>
      <dgm:spPr/>
    </dgm:pt>
    <dgm:pt modelId="{680FF7FE-A949-4053-BA73-FE558D5155CF}" type="pres">
      <dgm:prSet presAssocID="{08AB8FFF-A668-4BB5-BB45-2DD50E8F4DA1}" presName="compNode" presStyleCnt="0"/>
      <dgm:spPr/>
    </dgm:pt>
    <dgm:pt modelId="{518229CA-AF3E-4608-A7AB-6D6BDFD5D5F3}" type="pres">
      <dgm:prSet presAssocID="{08AB8FFF-A668-4BB5-BB45-2DD50E8F4DA1}" presName="iconBgRect" presStyleLbl="bgShp" presStyleIdx="1" presStyleCnt="3"/>
      <dgm:spPr/>
    </dgm:pt>
    <dgm:pt modelId="{F91E84BE-AD47-4866-B764-EBF21930A60C}" type="pres">
      <dgm:prSet presAssocID="{08AB8FFF-A668-4BB5-BB45-2DD50E8F4D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E50EB5CE-877A-4F0A-9388-918CC283AAF3}" type="pres">
      <dgm:prSet presAssocID="{08AB8FFF-A668-4BB5-BB45-2DD50E8F4DA1}" presName="spaceRect" presStyleCnt="0"/>
      <dgm:spPr/>
    </dgm:pt>
    <dgm:pt modelId="{C7F249AE-3BFE-4902-AD3D-CFA6A4578FA4}" type="pres">
      <dgm:prSet presAssocID="{08AB8FFF-A668-4BB5-BB45-2DD50E8F4DA1}" presName="textRect" presStyleLbl="revTx" presStyleIdx="1" presStyleCnt="3">
        <dgm:presLayoutVars>
          <dgm:chMax val="1"/>
          <dgm:chPref val="1"/>
        </dgm:presLayoutVars>
      </dgm:prSet>
      <dgm:spPr/>
    </dgm:pt>
    <dgm:pt modelId="{07B3E971-A6BB-4E56-8DAC-88F4D7BD9554}" type="pres">
      <dgm:prSet presAssocID="{4B56E531-8C7C-4883-AECC-98CF866153AA}" presName="sibTrans" presStyleCnt="0"/>
      <dgm:spPr/>
    </dgm:pt>
    <dgm:pt modelId="{C3A384A3-3F4A-4F96-865E-21554BE4D3CE}" type="pres">
      <dgm:prSet presAssocID="{6F3FB4B3-878F-4EF5-A23F-F3C5375ED1C9}" presName="compNode" presStyleCnt="0"/>
      <dgm:spPr/>
    </dgm:pt>
    <dgm:pt modelId="{A8CC3BDF-9DFD-4A96-B46B-11A08AF029B5}" type="pres">
      <dgm:prSet presAssocID="{6F3FB4B3-878F-4EF5-A23F-F3C5375ED1C9}" presName="iconBgRect" presStyleLbl="bgShp" presStyleIdx="2" presStyleCnt="3"/>
      <dgm:spPr/>
    </dgm:pt>
    <dgm:pt modelId="{CF02D065-8141-477E-B71F-48EEA5948603}" type="pres">
      <dgm:prSet presAssocID="{6F3FB4B3-878F-4EF5-A23F-F3C5375ED1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EA9ECE0C-CE20-4981-B523-EF7E3BD2F121}" type="pres">
      <dgm:prSet presAssocID="{6F3FB4B3-878F-4EF5-A23F-F3C5375ED1C9}" presName="spaceRect" presStyleCnt="0"/>
      <dgm:spPr/>
    </dgm:pt>
    <dgm:pt modelId="{6C1D10E6-D25E-464E-9A18-9A1C3D9C9BDC}" type="pres">
      <dgm:prSet presAssocID="{6F3FB4B3-878F-4EF5-A23F-F3C5375ED1C9}" presName="textRect" presStyleLbl="revTx" presStyleIdx="2" presStyleCnt="3">
        <dgm:presLayoutVars>
          <dgm:chMax val="1"/>
          <dgm:chPref val="1"/>
        </dgm:presLayoutVars>
      </dgm:prSet>
      <dgm:spPr/>
    </dgm:pt>
  </dgm:ptLst>
  <dgm:cxnLst>
    <dgm:cxn modelId="{817C1406-A07A-475A-AB5F-9A3998DE2A04}" srcId="{46EC7739-6A84-4A2F-ADB8-26E45BA0C11F}" destId="{6F3FB4B3-878F-4EF5-A23F-F3C5375ED1C9}" srcOrd="2" destOrd="0" parTransId="{FA42DA82-D0A9-4915-AEC9-9D6DE75CBB84}" sibTransId="{94CFC817-2919-488C-A2B4-F6360948D561}"/>
    <dgm:cxn modelId="{B7A9AE0B-0DB9-47CF-A2B7-E65F7159D988}" type="presOf" srcId="{8236CECF-512D-4A23-AFA6-68B75345A8B3}" destId="{8CE175F3-494F-4E70-965C-89D0030F4D55}" srcOrd="0" destOrd="0" presId="urn:microsoft.com/office/officeart/2018/5/layout/IconCircleLabelList"/>
    <dgm:cxn modelId="{73C2330C-0F9B-4D9E-BFCA-0344CE61B5F6}" type="presOf" srcId="{6F3FB4B3-878F-4EF5-A23F-F3C5375ED1C9}" destId="{6C1D10E6-D25E-464E-9A18-9A1C3D9C9BDC}" srcOrd="0" destOrd="0" presId="urn:microsoft.com/office/officeart/2018/5/layout/IconCircleLabelList"/>
    <dgm:cxn modelId="{70CBA541-BD99-482E-A7E6-1CA18E92D5A3}" type="presOf" srcId="{08AB8FFF-A668-4BB5-BB45-2DD50E8F4DA1}" destId="{C7F249AE-3BFE-4902-AD3D-CFA6A4578FA4}" srcOrd="0" destOrd="0" presId="urn:microsoft.com/office/officeart/2018/5/layout/IconCircleLabelList"/>
    <dgm:cxn modelId="{7DAD4BEE-5858-47AD-B8F6-0D941264F822}" srcId="{46EC7739-6A84-4A2F-ADB8-26E45BA0C11F}" destId="{8236CECF-512D-4A23-AFA6-68B75345A8B3}" srcOrd="0" destOrd="0" parTransId="{B7836117-26F7-422E-B990-682101E7E760}" sibTransId="{FC3D78C9-313D-438E-96BC-08D9B8AF8984}"/>
    <dgm:cxn modelId="{3D7C02F2-A005-477E-8612-57F1BE32B1DE}" srcId="{46EC7739-6A84-4A2F-ADB8-26E45BA0C11F}" destId="{08AB8FFF-A668-4BB5-BB45-2DD50E8F4DA1}" srcOrd="1" destOrd="0" parTransId="{87AAF81B-9090-49B2-92C4-74062260B6BA}" sibTransId="{4B56E531-8C7C-4883-AECC-98CF866153AA}"/>
    <dgm:cxn modelId="{F99232F5-3D24-48FF-8022-D4091F578160}" type="presOf" srcId="{46EC7739-6A84-4A2F-ADB8-26E45BA0C11F}" destId="{2B70BAEB-CF7A-4B58-BE1B-4360FCD7267A}" srcOrd="0" destOrd="0" presId="urn:microsoft.com/office/officeart/2018/5/layout/IconCircleLabelList"/>
    <dgm:cxn modelId="{9472ACE9-6DAA-4D2F-B243-C15770148FE0}" type="presParOf" srcId="{2B70BAEB-CF7A-4B58-BE1B-4360FCD7267A}" destId="{0601D4E6-A172-4C0E-9845-E9189FCBD0FF}" srcOrd="0" destOrd="0" presId="urn:microsoft.com/office/officeart/2018/5/layout/IconCircleLabelList"/>
    <dgm:cxn modelId="{D26BD474-71F0-4FA1-8DF0-F50ADB2453E7}" type="presParOf" srcId="{0601D4E6-A172-4C0E-9845-E9189FCBD0FF}" destId="{2F16A2C4-AF8D-46D9-866F-E4210E82A5B1}" srcOrd="0" destOrd="0" presId="urn:microsoft.com/office/officeart/2018/5/layout/IconCircleLabelList"/>
    <dgm:cxn modelId="{74316C38-D863-4573-B126-867CD6EA98A6}" type="presParOf" srcId="{0601D4E6-A172-4C0E-9845-E9189FCBD0FF}" destId="{C9613428-4A3B-451D-A124-492FDB505BC7}" srcOrd="1" destOrd="0" presId="urn:microsoft.com/office/officeart/2018/5/layout/IconCircleLabelList"/>
    <dgm:cxn modelId="{CA25F012-A61C-4EC2-B1F4-23D66C9B24EE}" type="presParOf" srcId="{0601D4E6-A172-4C0E-9845-E9189FCBD0FF}" destId="{B7E88A2E-92AF-418D-9BA9-A30A807199E6}" srcOrd="2" destOrd="0" presId="urn:microsoft.com/office/officeart/2018/5/layout/IconCircleLabelList"/>
    <dgm:cxn modelId="{7DFA54FC-589D-4BB7-A7B4-B417A7B685B5}" type="presParOf" srcId="{0601D4E6-A172-4C0E-9845-E9189FCBD0FF}" destId="{8CE175F3-494F-4E70-965C-89D0030F4D55}" srcOrd="3" destOrd="0" presId="urn:microsoft.com/office/officeart/2018/5/layout/IconCircleLabelList"/>
    <dgm:cxn modelId="{1B9F0DF1-C9A0-4FFF-A6CF-107ACF838FD6}" type="presParOf" srcId="{2B70BAEB-CF7A-4B58-BE1B-4360FCD7267A}" destId="{D8335DB8-F719-4721-969C-A3367E459E7E}" srcOrd="1" destOrd="0" presId="urn:microsoft.com/office/officeart/2018/5/layout/IconCircleLabelList"/>
    <dgm:cxn modelId="{2CB45D13-2FDA-4DDD-8A37-8986382568D8}" type="presParOf" srcId="{2B70BAEB-CF7A-4B58-BE1B-4360FCD7267A}" destId="{680FF7FE-A949-4053-BA73-FE558D5155CF}" srcOrd="2" destOrd="0" presId="urn:microsoft.com/office/officeart/2018/5/layout/IconCircleLabelList"/>
    <dgm:cxn modelId="{D8607B51-A32A-4B8D-8C20-4EDA4AD5DA4E}" type="presParOf" srcId="{680FF7FE-A949-4053-BA73-FE558D5155CF}" destId="{518229CA-AF3E-4608-A7AB-6D6BDFD5D5F3}" srcOrd="0" destOrd="0" presId="urn:microsoft.com/office/officeart/2018/5/layout/IconCircleLabelList"/>
    <dgm:cxn modelId="{F69AC332-C6C8-4BAD-AF1B-C90BDAC91BC3}" type="presParOf" srcId="{680FF7FE-A949-4053-BA73-FE558D5155CF}" destId="{F91E84BE-AD47-4866-B764-EBF21930A60C}" srcOrd="1" destOrd="0" presId="urn:microsoft.com/office/officeart/2018/5/layout/IconCircleLabelList"/>
    <dgm:cxn modelId="{B3BA7E68-17D3-493B-9855-F110988BA284}" type="presParOf" srcId="{680FF7FE-A949-4053-BA73-FE558D5155CF}" destId="{E50EB5CE-877A-4F0A-9388-918CC283AAF3}" srcOrd="2" destOrd="0" presId="urn:microsoft.com/office/officeart/2018/5/layout/IconCircleLabelList"/>
    <dgm:cxn modelId="{05C360D5-C944-4BB6-9428-27F6F4904145}" type="presParOf" srcId="{680FF7FE-A949-4053-BA73-FE558D5155CF}" destId="{C7F249AE-3BFE-4902-AD3D-CFA6A4578FA4}" srcOrd="3" destOrd="0" presId="urn:microsoft.com/office/officeart/2018/5/layout/IconCircleLabelList"/>
    <dgm:cxn modelId="{CF85BCAF-7FAF-4E7C-BC89-E90990FD78B9}" type="presParOf" srcId="{2B70BAEB-CF7A-4B58-BE1B-4360FCD7267A}" destId="{07B3E971-A6BB-4E56-8DAC-88F4D7BD9554}" srcOrd="3" destOrd="0" presId="urn:microsoft.com/office/officeart/2018/5/layout/IconCircleLabelList"/>
    <dgm:cxn modelId="{A1533FA6-2357-4DBD-B76F-671988E3DC83}" type="presParOf" srcId="{2B70BAEB-CF7A-4B58-BE1B-4360FCD7267A}" destId="{C3A384A3-3F4A-4F96-865E-21554BE4D3CE}" srcOrd="4" destOrd="0" presId="urn:microsoft.com/office/officeart/2018/5/layout/IconCircleLabelList"/>
    <dgm:cxn modelId="{BE4FFB8D-1E1B-4B03-9CD1-2BA684D7EA69}" type="presParOf" srcId="{C3A384A3-3F4A-4F96-865E-21554BE4D3CE}" destId="{A8CC3BDF-9DFD-4A96-B46B-11A08AF029B5}" srcOrd="0" destOrd="0" presId="urn:microsoft.com/office/officeart/2018/5/layout/IconCircleLabelList"/>
    <dgm:cxn modelId="{C21F5E49-55F2-492D-9913-BD1DC7157B11}" type="presParOf" srcId="{C3A384A3-3F4A-4F96-865E-21554BE4D3CE}" destId="{CF02D065-8141-477E-B71F-48EEA5948603}" srcOrd="1" destOrd="0" presId="urn:microsoft.com/office/officeart/2018/5/layout/IconCircleLabelList"/>
    <dgm:cxn modelId="{77AF531D-09E6-4E84-A463-E48E398AD8ED}" type="presParOf" srcId="{C3A384A3-3F4A-4F96-865E-21554BE4D3CE}" destId="{EA9ECE0C-CE20-4981-B523-EF7E3BD2F121}" srcOrd="2" destOrd="0" presId="urn:microsoft.com/office/officeart/2018/5/layout/IconCircleLabelList"/>
    <dgm:cxn modelId="{03C009B8-5A29-47DE-872F-A0F66F131796}" type="presParOf" srcId="{C3A384A3-3F4A-4F96-865E-21554BE4D3CE}" destId="{6C1D10E6-D25E-464E-9A18-9A1C3D9C9BD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26BA8E-786B-48A2-98C8-D1000549296D}"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9F9C101-02A5-4868-9E5F-71599C4222BA}">
      <dgm:prSet/>
      <dgm:spPr/>
      <dgm:t>
        <a:bodyPr/>
        <a:lstStyle/>
        <a:p>
          <a:r>
            <a:rPr lang="en-GB"/>
            <a:t>In conclusion, aspects related to Moxy hotels and the hospitality sector can be understood through this presentation.</a:t>
          </a:r>
          <a:endParaRPr lang="en-US"/>
        </a:p>
      </dgm:t>
    </dgm:pt>
    <dgm:pt modelId="{C0BF5220-EE11-4446-A522-1F8F527BEE87}" type="parTrans" cxnId="{B3619EA7-46D8-4FBC-B22B-B4F4207A6E50}">
      <dgm:prSet/>
      <dgm:spPr/>
      <dgm:t>
        <a:bodyPr/>
        <a:lstStyle/>
        <a:p>
          <a:endParaRPr lang="en-US"/>
        </a:p>
      </dgm:t>
    </dgm:pt>
    <dgm:pt modelId="{D49B2B1D-9FA1-44AB-AE12-19D2661E680A}" type="sibTrans" cxnId="{B3619EA7-46D8-4FBC-B22B-B4F4207A6E50}">
      <dgm:prSet/>
      <dgm:spPr/>
      <dgm:t>
        <a:bodyPr/>
        <a:lstStyle/>
        <a:p>
          <a:endParaRPr lang="en-US"/>
        </a:p>
      </dgm:t>
    </dgm:pt>
    <dgm:pt modelId="{D8DF536A-44B6-43CA-83DD-A810AED17348}">
      <dgm:prSet/>
      <dgm:spPr/>
      <dgm:t>
        <a:bodyPr/>
        <a:lstStyle/>
        <a:p>
          <a:r>
            <a:rPr lang="en-GB"/>
            <a:t>The presentation here comprised a brief introduction to Moxy hotels.</a:t>
          </a:r>
          <a:endParaRPr lang="en-US"/>
        </a:p>
      </dgm:t>
    </dgm:pt>
    <dgm:pt modelId="{2CFA3EAC-8293-43A0-8953-F9EE236FEDF5}" type="parTrans" cxnId="{1FBD0018-5607-4B85-9316-84BEAB15B1B9}">
      <dgm:prSet/>
      <dgm:spPr/>
      <dgm:t>
        <a:bodyPr/>
        <a:lstStyle/>
        <a:p>
          <a:endParaRPr lang="en-US"/>
        </a:p>
      </dgm:t>
    </dgm:pt>
    <dgm:pt modelId="{F81FC199-B1D9-4771-BBD1-28D19C405D57}" type="sibTrans" cxnId="{1FBD0018-5607-4B85-9316-84BEAB15B1B9}">
      <dgm:prSet/>
      <dgm:spPr/>
      <dgm:t>
        <a:bodyPr/>
        <a:lstStyle/>
        <a:p>
          <a:endParaRPr lang="en-US"/>
        </a:p>
      </dgm:t>
    </dgm:pt>
    <dgm:pt modelId="{83E7AFAC-618B-4C85-8362-D4D51AF2C657}">
      <dgm:prSet/>
      <dgm:spPr/>
      <dgm:t>
        <a:bodyPr/>
        <a:lstStyle/>
        <a:p>
          <a:r>
            <a:rPr lang="en-GB"/>
            <a:t>The major consumers, nature, scope and role of the guest service of the Moxy Hotels are also explained in the presentation. </a:t>
          </a:r>
          <a:endParaRPr lang="en-US"/>
        </a:p>
      </dgm:t>
    </dgm:pt>
    <dgm:pt modelId="{599F2DA5-EA98-45A5-A5DB-A2E216785214}" type="parTrans" cxnId="{B090BA90-F452-46D9-908D-66A95BC6645F}">
      <dgm:prSet/>
      <dgm:spPr/>
      <dgm:t>
        <a:bodyPr/>
        <a:lstStyle/>
        <a:p>
          <a:endParaRPr lang="en-US"/>
        </a:p>
      </dgm:t>
    </dgm:pt>
    <dgm:pt modelId="{ECC11358-6532-4C80-8CEE-9535F037A2A0}" type="sibTrans" cxnId="{B090BA90-F452-46D9-908D-66A95BC6645F}">
      <dgm:prSet/>
      <dgm:spPr/>
      <dgm:t>
        <a:bodyPr/>
        <a:lstStyle/>
        <a:p>
          <a:endParaRPr lang="en-US"/>
        </a:p>
      </dgm:t>
    </dgm:pt>
    <dgm:pt modelId="{AAF51A08-5C59-42F2-930E-495D803A2DC1}" type="pres">
      <dgm:prSet presAssocID="{6526BA8E-786B-48A2-98C8-D1000549296D}" presName="linear" presStyleCnt="0">
        <dgm:presLayoutVars>
          <dgm:animLvl val="lvl"/>
          <dgm:resizeHandles val="exact"/>
        </dgm:presLayoutVars>
      </dgm:prSet>
      <dgm:spPr/>
    </dgm:pt>
    <dgm:pt modelId="{E5786DB3-691B-4A00-ADB3-4AB69B012E2B}" type="pres">
      <dgm:prSet presAssocID="{49F9C101-02A5-4868-9E5F-71599C4222BA}" presName="parentText" presStyleLbl="node1" presStyleIdx="0" presStyleCnt="3">
        <dgm:presLayoutVars>
          <dgm:chMax val="0"/>
          <dgm:bulletEnabled val="1"/>
        </dgm:presLayoutVars>
      </dgm:prSet>
      <dgm:spPr/>
    </dgm:pt>
    <dgm:pt modelId="{1C87EA89-EE34-4A93-A4B8-681A38B876DA}" type="pres">
      <dgm:prSet presAssocID="{D49B2B1D-9FA1-44AB-AE12-19D2661E680A}" presName="spacer" presStyleCnt="0"/>
      <dgm:spPr/>
    </dgm:pt>
    <dgm:pt modelId="{B132FDBF-6E7E-46D7-9930-8515541F95D3}" type="pres">
      <dgm:prSet presAssocID="{D8DF536A-44B6-43CA-83DD-A810AED17348}" presName="parentText" presStyleLbl="node1" presStyleIdx="1" presStyleCnt="3">
        <dgm:presLayoutVars>
          <dgm:chMax val="0"/>
          <dgm:bulletEnabled val="1"/>
        </dgm:presLayoutVars>
      </dgm:prSet>
      <dgm:spPr/>
    </dgm:pt>
    <dgm:pt modelId="{FACB4A02-DC87-4E4C-8234-D2068269D9C7}" type="pres">
      <dgm:prSet presAssocID="{F81FC199-B1D9-4771-BBD1-28D19C405D57}" presName="spacer" presStyleCnt="0"/>
      <dgm:spPr/>
    </dgm:pt>
    <dgm:pt modelId="{21F9EF68-42D1-4125-975F-AEA506CB65CE}" type="pres">
      <dgm:prSet presAssocID="{83E7AFAC-618B-4C85-8362-D4D51AF2C657}" presName="parentText" presStyleLbl="node1" presStyleIdx="2" presStyleCnt="3">
        <dgm:presLayoutVars>
          <dgm:chMax val="0"/>
          <dgm:bulletEnabled val="1"/>
        </dgm:presLayoutVars>
      </dgm:prSet>
      <dgm:spPr/>
    </dgm:pt>
  </dgm:ptLst>
  <dgm:cxnLst>
    <dgm:cxn modelId="{1FBD0018-5607-4B85-9316-84BEAB15B1B9}" srcId="{6526BA8E-786B-48A2-98C8-D1000549296D}" destId="{D8DF536A-44B6-43CA-83DD-A810AED17348}" srcOrd="1" destOrd="0" parTransId="{2CFA3EAC-8293-43A0-8953-F9EE236FEDF5}" sibTransId="{F81FC199-B1D9-4771-BBD1-28D19C405D57}"/>
    <dgm:cxn modelId="{591CA21B-01EA-4412-AE54-EE67D4BF6858}" type="presOf" srcId="{D8DF536A-44B6-43CA-83DD-A810AED17348}" destId="{B132FDBF-6E7E-46D7-9930-8515541F95D3}" srcOrd="0" destOrd="0" presId="urn:microsoft.com/office/officeart/2005/8/layout/vList2"/>
    <dgm:cxn modelId="{3D8DC938-EE80-4A5D-B5C5-C2B9751382D5}" type="presOf" srcId="{83E7AFAC-618B-4C85-8362-D4D51AF2C657}" destId="{21F9EF68-42D1-4125-975F-AEA506CB65CE}" srcOrd="0" destOrd="0" presId="urn:microsoft.com/office/officeart/2005/8/layout/vList2"/>
    <dgm:cxn modelId="{B090BA90-F452-46D9-908D-66A95BC6645F}" srcId="{6526BA8E-786B-48A2-98C8-D1000549296D}" destId="{83E7AFAC-618B-4C85-8362-D4D51AF2C657}" srcOrd="2" destOrd="0" parTransId="{599F2DA5-EA98-45A5-A5DB-A2E216785214}" sibTransId="{ECC11358-6532-4C80-8CEE-9535F037A2A0}"/>
    <dgm:cxn modelId="{B3619EA7-46D8-4FBC-B22B-B4F4207A6E50}" srcId="{6526BA8E-786B-48A2-98C8-D1000549296D}" destId="{49F9C101-02A5-4868-9E5F-71599C4222BA}" srcOrd="0" destOrd="0" parTransId="{C0BF5220-EE11-4446-A522-1F8F527BEE87}" sibTransId="{D49B2B1D-9FA1-44AB-AE12-19D2661E680A}"/>
    <dgm:cxn modelId="{84AACBDF-BA79-4A3C-9E2A-D5A2347DA58B}" type="presOf" srcId="{6526BA8E-786B-48A2-98C8-D1000549296D}" destId="{AAF51A08-5C59-42F2-930E-495D803A2DC1}" srcOrd="0" destOrd="0" presId="urn:microsoft.com/office/officeart/2005/8/layout/vList2"/>
    <dgm:cxn modelId="{044C7EFB-0BCD-4445-AB88-106F72079CDB}" type="presOf" srcId="{49F9C101-02A5-4868-9E5F-71599C4222BA}" destId="{E5786DB3-691B-4A00-ADB3-4AB69B012E2B}" srcOrd="0" destOrd="0" presId="urn:microsoft.com/office/officeart/2005/8/layout/vList2"/>
    <dgm:cxn modelId="{8E9129F1-490C-466B-9E91-756FA1207A1A}" type="presParOf" srcId="{AAF51A08-5C59-42F2-930E-495D803A2DC1}" destId="{E5786DB3-691B-4A00-ADB3-4AB69B012E2B}" srcOrd="0" destOrd="0" presId="urn:microsoft.com/office/officeart/2005/8/layout/vList2"/>
    <dgm:cxn modelId="{A4AB4119-C1D9-45FB-B11A-66623F3B8F52}" type="presParOf" srcId="{AAF51A08-5C59-42F2-930E-495D803A2DC1}" destId="{1C87EA89-EE34-4A93-A4B8-681A38B876DA}" srcOrd="1" destOrd="0" presId="urn:microsoft.com/office/officeart/2005/8/layout/vList2"/>
    <dgm:cxn modelId="{FF6B9C3F-6D8C-49FD-9DBB-9DA6CCA8F4F0}" type="presParOf" srcId="{AAF51A08-5C59-42F2-930E-495D803A2DC1}" destId="{B132FDBF-6E7E-46D7-9930-8515541F95D3}" srcOrd="2" destOrd="0" presId="urn:microsoft.com/office/officeart/2005/8/layout/vList2"/>
    <dgm:cxn modelId="{A4F842EB-3960-4DCA-B0B5-1F995050488C}" type="presParOf" srcId="{AAF51A08-5C59-42F2-930E-495D803A2DC1}" destId="{FACB4A02-DC87-4E4C-8234-D2068269D9C7}" srcOrd="3" destOrd="0" presId="urn:microsoft.com/office/officeart/2005/8/layout/vList2"/>
    <dgm:cxn modelId="{942C5F22-39E0-4B48-83E4-55E6D1BBD56F}" type="presParOf" srcId="{AAF51A08-5C59-42F2-930E-495D803A2DC1}" destId="{21F9EF68-42D1-4125-975F-AEA506CB65C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B9421-0486-4EE0-BBB6-DB517671833E}">
      <dsp:nvSpPr>
        <dsp:cNvPr id="0" name=""/>
        <dsp:cNvSpPr/>
      </dsp:nvSpPr>
      <dsp:spPr>
        <a:xfrm>
          <a:off x="0" y="369261"/>
          <a:ext cx="7219037" cy="6364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Guest services play a crucial role in ensuring the brand’s commitment to providing a fun and unique experience.</a:t>
          </a:r>
          <a:endParaRPr lang="en-US" sz="1600" kern="1200"/>
        </a:p>
      </dsp:txBody>
      <dsp:txXfrm>
        <a:off x="31070" y="400331"/>
        <a:ext cx="7156897" cy="574340"/>
      </dsp:txXfrm>
    </dsp:sp>
    <dsp:sp modelId="{8A0B4FCA-3072-4176-B634-E76CE18B3D7C}">
      <dsp:nvSpPr>
        <dsp:cNvPr id="0" name=""/>
        <dsp:cNvSpPr/>
      </dsp:nvSpPr>
      <dsp:spPr>
        <a:xfrm>
          <a:off x="0" y="1051821"/>
          <a:ext cx="7219037" cy="6364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guest service team at Moxy hotels is highly trained which helps to create a welcoming and personal atmosphere.</a:t>
          </a:r>
        </a:p>
      </dsp:txBody>
      <dsp:txXfrm>
        <a:off x="31070" y="1082891"/>
        <a:ext cx="7156897" cy="574340"/>
      </dsp:txXfrm>
    </dsp:sp>
    <dsp:sp modelId="{7082C0C3-4346-47D2-B5C4-98CFE1681554}">
      <dsp:nvSpPr>
        <dsp:cNvPr id="0" name=""/>
        <dsp:cNvSpPr/>
      </dsp:nvSpPr>
      <dsp:spPr>
        <a:xfrm>
          <a:off x="0" y="1734381"/>
          <a:ext cx="7219037" cy="6364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Moxy Hotels and Resorts provide all necessary amenities and ensures that the guest stay is enjoyable from start to end.</a:t>
          </a:r>
          <a:endParaRPr lang="en-US" sz="1600" kern="1200"/>
        </a:p>
      </dsp:txBody>
      <dsp:txXfrm>
        <a:off x="31070" y="1765451"/>
        <a:ext cx="7156897" cy="574340"/>
      </dsp:txXfrm>
    </dsp:sp>
    <dsp:sp modelId="{7D0234A8-19C1-4033-BC35-F5CBF727A945}">
      <dsp:nvSpPr>
        <dsp:cNvPr id="0" name=""/>
        <dsp:cNvSpPr/>
      </dsp:nvSpPr>
      <dsp:spPr>
        <a:xfrm>
          <a:off x="0" y="2416941"/>
          <a:ext cx="7219037" cy="6364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ultimate need is to create an experience that guests will remember positively and </a:t>
          </a:r>
          <a:r>
            <a:rPr lang="en-US" sz="1600" kern="1200"/>
            <a:t>focus on providing excellent customer service.</a:t>
          </a:r>
        </a:p>
      </dsp:txBody>
      <dsp:txXfrm>
        <a:off x="31070" y="2448011"/>
        <a:ext cx="7156897"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44BE4-9CF8-4514-8F90-F8EF7ACB14DB}">
      <dsp:nvSpPr>
        <dsp:cNvPr id="0" name=""/>
        <dsp:cNvSpPr/>
      </dsp:nvSpPr>
      <dsp:spPr>
        <a:xfrm>
          <a:off x="0" y="369261"/>
          <a:ext cx="7219037" cy="63648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Hospitality helps to create a welcoming and enjoyable environment for guests and ensures maximum customer satisfaction.</a:t>
          </a:r>
          <a:endParaRPr lang="en-US" sz="1600" kern="1200"/>
        </a:p>
      </dsp:txBody>
      <dsp:txXfrm>
        <a:off x="31070" y="400331"/>
        <a:ext cx="7156897" cy="574340"/>
      </dsp:txXfrm>
    </dsp:sp>
    <dsp:sp modelId="{42C15F64-6291-476B-A523-244CCE331E80}">
      <dsp:nvSpPr>
        <dsp:cNvPr id="0" name=""/>
        <dsp:cNvSpPr/>
      </dsp:nvSpPr>
      <dsp:spPr>
        <a:xfrm>
          <a:off x="0" y="1051821"/>
          <a:ext cx="7219037" cy="636480"/>
        </a:xfrm>
        <a:prstGeom prst="roundRect">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Good hospitality maintains and build strong relationships with customer and clients. </a:t>
          </a:r>
          <a:endParaRPr lang="en-US" sz="1600" kern="1200"/>
        </a:p>
      </dsp:txBody>
      <dsp:txXfrm>
        <a:off x="31070" y="1082891"/>
        <a:ext cx="7156897" cy="574340"/>
      </dsp:txXfrm>
    </dsp:sp>
    <dsp:sp modelId="{27414EF4-03C6-4B28-BC65-0108D42C197A}">
      <dsp:nvSpPr>
        <dsp:cNvPr id="0" name=""/>
        <dsp:cNvSpPr/>
      </dsp:nvSpPr>
      <dsp:spPr>
        <a:xfrm>
          <a:off x="0" y="1734381"/>
          <a:ext cx="7219037" cy="636480"/>
        </a:xfrm>
        <a:prstGeom prst="roundRect">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Best hospitality always enhances the reputation of the company.</a:t>
          </a:r>
          <a:endParaRPr lang="en-US" sz="1600" kern="1200"/>
        </a:p>
      </dsp:txBody>
      <dsp:txXfrm>
        <a:off x="31070" y="1765451"/>
        <a:ext cx="7156897" cy="574340"/>
      </dsp:txXfrm>
    </dsp:sp>
    <dsp:sp modelId="{780ECAFA-597A-471D-A2DA-BC57D2A8DB26}">
      <dsp:nvSpPr>
        <dsp:cNvPr id="0" name=""/>
        <dsp:cNvSpPr/>
      </dsp:nvSpPr>
      <dsp:spPr>
        <a:xfrm>
          <a:off x="0" y="2416941"/>
          <a:ext cx="7219037" cy="636480"/>
        </a:xfrm>
        <a:prstGeom prst="round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Hospitality helps maintain financial performance as satisfied customers are more likely to recommend it to others.</a:t>
          </a:r>
          <a:endParaRPr lang="en-US" sz="1600" kern="1200"/>
        </a:p>
      </dsp:txBody>
      <dsp:txXfrm>
        <a:off x="31070" y="2448011"/>
        <a:ext cx="7156897" cy="5743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6A2C4-AF8D-46D9-866F-E4210E82A5B1}">
      <dsp:nvSpPr>
        <dsp:cNvPr id="0" name=""/>
        <dsp:cNvSpPr/>
      </dsp:nvSpPr>
      <dsp:spPr>
        <a:xfrm>
          <a:off x="446018" y="496341"/>
          <a:ext cx="1303875" cy="1303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13428-4A3B-451D-A124-492FDB505BC7}">
      <dsp:nvSpPr>
        <dsp:cNvPr id="0" name=""/>
        <dsp:cNvSpPr/>
      </dsp:nvSpPr>
      <dsp:spPr>
        <a:xfrm>
          <a:off x="723893" y="774216"/>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E175F3-494F-4E70-965C-89D0030F4D55}">
      <dsp:nvSpPr>
        <dsp:cNvPr id="0" name=""/>
        <dsp:cNvSpPr/>
      </dsp:nvSpPr>
      <dsp:spPr>
        <a:xfrm>
          <a:off x="29205" y="2206341"/>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Hotels meet guest expectations by providing personalised services.</a:t>
          </a:r>
          <a:endParaRPr lang="en-US" sz="1200" kern="1200"/>
        </a:p>
      </dsp:txBody>
      <dsp:txXfrm>
        <a:off x="29205" y="2206341"/>
        <a:ext cx="2137500" cy="720000"/>
      </dsp:txXfrm>
    </dsp:sp>
    <dsp:sp modelId="{518229CA-AF3E-4608-A7AB-6D6BDFD5D5F3}">
      <dsp:nvSpPr>
        <dsp:cNvPr id="0" name=""/>
        <dsp:cNvSpPr/>
      </dsp:nvSpPr>
      <dsp:spPr>
        <a:xfrm>
          <a:off x="2957581" y="496341"/>
          <a:ext cx="1303875" cy="1303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E84BE-AD47-4866-B764-EBF21930A60C}">
      <dsp:nvSpPr>
        <dsp:cNvPr id="0" name=""/>
        <dsp:cNvSpPr/>
      </dsp:nvSpPr>
      <dsp:spPr>
        <a:xfrm>
          <a:off x="3235456" y="774216"/>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F249AE-3BFE-4902-AD3D-CFA6A4578FA4}">
      <dsp:nvSpPr>
        <dsp:cNvPr id="0" name=""/>
        <dsp:cNvSpPr/>
      </dsp:nvSpPr>
      <dsp:spPr>
        <a:xfrm>
          <a:off x="2540768" y="2206341"/>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Hotels often give attention to detail and meet guests’ special requests.</a:t>
          </a:r>
          <a:endParaRPr lang="en-US" sz="1200" kern="1200"/>
        </a:p>
      </dsp:txBody>
      <dsp:txXfrm>
        <a:off x="2540768" y="2206341"/>
        <a:ext cx="2137500" cy="720000"/>
      </dsp:txXfrm>
    </dsp:sp>
    <dsp:sp modelId="{A8CC3BDF-9DFD-4A96-B46B-11A08AF029B5}">
      <dsp:nvSpPr>
        <dsp:cNvPr id="0" name=""/>
        <dsp:cNvSpPr/>
      </dsp:nvSpPr>
      <dsp:spPr>
        <a:xfrm>
          <a:off x="5469143" y="496341"/>
          <a:ext cx="1303875" cy="1303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2D065-8141-477E-B71F-48EEA5948603}">
      <dsp:nvSpPr>
        <dsp:cNvPr id="0" name=""/>
        <dsp:cNvSpPr/>
      </dsp:nvSpPr>
      <dsp:spPr>
        <a:xfrm>
          <a:off x="5747018" y="774216"/>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1D10E6-D25E-464E-9A18-9A1C3D9C9BDC}">
      <dsp:nvSpPr>
        <dsp:cNvPr id="0" name=""/>
        <dsp:cNvSpPr/>
      </dsp:nvSpPr>
      <dsp:spPr>
        <a:xfrm>
          <a:off x="5052331" y="2206341"/>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Hotels are also proactive to provide excellent customer service to their guests.</a:t>
          </a:r>
          <a:endParaRPr lang="en-US" sz="1200" kern="1200"/>
        </a:p>
      </dsp:txBody>
      <dsp:txXfrm>
        <a:off x="5052331" y="2206341"/>
        <a:ext cx="2137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86DB3-691B-4A00-ADB3-4AB69B012E2B}">
      <dsp:nvSpPr>
        <dsp:cNvPr id="0" name=""/>
        <dsp:cNvSpPr/>
      </dsp:nvSpPr>
      <dsp:spPr>
        <a:xfrm>
          <a:off x="0" y="56061"/>
          <a:ext cx="7219037" cy="10670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conclusion, aspects related to Moxy hotels and the hospitality sector can be understood through this presentation.</a:t>
          </a:r>
          <a:endParaRPr lang="en-US" sz="1900" kern="1200"/>
        </a:p>
      </dsp:txBody>
      <dsp:txXfrm>
        <a:off x="52089" y="108150"/>
        <a:ext cx="7114859" cy="962862"/>
      </dsp:txXfrm>
    </dsp:sp>
    <dsp:sp modelId="{B132FDBF-6E7E-46D7-9930-8515541F95D3}">
      <dsp:nvSpPr>
        <dsp:cNvPr id="0" name=""/>
        <dsp:cNvSpPr/>
      </dsp:nvSpPr>
      <dsp:spPr>
        <a:xfrm>
          <a:off x="0" y="1177821"/>
          <a:ext cx="7219037" cy="1067040"/>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presentation here comprised a brief introduction to Moxy hotels.</a:t>
          </a:r>
          <a:endParaRPr lang="en-US" sz="1900" kern="1200"/>
        </a:p>
      </dsp:txBody>
      <dsp:txXfrm>
        <a:off x="52089" y="1229910"/>
        <a:ext cx="7114859" cy="962862"/>
      </dsp:txXfrm>
    </dsp:sp>
    <dsp:sp modelId="{21F9EF68-42D1-4125-975F-AEA506CB65CE}">
      <dsp:nvSpPr>
        <dsp:cNvPr id="0" name=""/>
        <dsp:cNvSpPr/>
      </dsp:nvSpPr>
      <dsp:spPr>
        <a:xfrm>
          <a:off x="0" y="2299581"/>
          <a:ext cx="7219037" cy="1067040"/>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major consumers, nature, scope and role of the guest service of the Moxy Hotels are also explained in the presentation. </a:t>
          </a:r>
          <a:endParaRPr lang="en-US" sz="1900" kern="1200"/>
        </a:p>
      </dsp:txBody>
      <dsp:txXfrm>
        <a:off x="52089" y="2351670"/>
        <a:ext cx="7114859" cy="962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240F1-45AF-4F5E-B351-0F3548BFB7DD}" type="datetimeFigureOut">
              <a:rPr lang="en-GB" smtClean="0"/>
              <a:t>08/02/2023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F4B97C-1D62-4457-9A29-E66E7514AE71}" type="slidenum">
              <a:rPr lang="en-GB" smtClean="0"/>
              <a:t>‹#›</a:t>
            </a:fld>
            <a:endParaRPr lang="en-GB"/>
          </a:p>
        </p:txBody>
      </p:sp>
    </p:spTree>
    <p:extLst>
      <p:ext uri="{BB962C8B-B14F-4D97-AF65-F5344CB8AC3E}">
        <p14:creationId xmlns:p14="http://schemas.microsoft.com/office/powerpoint/2010/main" val="4010411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F4B97C-1D62-4457-9A29-E66E7514AE71}" type="slidenum">
              <a:rPr lang="en-GB" smtClean="0"/>
              <a:t>2</a:t>
            </a:fld>
            <a:endParaRPr lang="en-GB"/>
          </a:p>
        </p:txBody>
      </p:sp>
    </p:spTree>
    <p:extLst>
      <p:ext uri="{BB962C8B-B14F-4D97-AF65-F5344CB8AC3E}">
        <p14:creationId xmlns:p14="http://schemas.microsoft.com/office/powerpoint/2010/main" val="3444431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here aims to explore aspects related to </a:t>
            </a:r>
            <a:r>
              <a:rPr lang="en-GB" sz="1200" kern="1200" dirty="0" err="1">
                <a:solidFill>
                  <a:schemeClr val="tx1"/>
                </a:solidFill>
                <a:effectLst/>
                <a:latin typeface="+mn-lt"/>
                <a:ea typeface="+mn-ea"/>
                <a:cs typeface="+mn-cs"/>
              </a:rPr>
              <a:t>Moxy</a:t>
            </a:r>
            <a:r>
              <a:rPr lang="en-GB" sz="1200" kern="1200" baseline="0" dirty="0">
                <a:solidFill>
                  <a:schemeClr val="tx1"/>
                </a:solidFill>
                <a:effectLst/>
                <a:latin typeface="+mn-lt"/>
                <a:ea typeface="+mn-ea"/>
                <a:cs typeface="+mn-cs"/>
              </a:rPr>
              <a:t> Hotels and Resorts</a:t>
            </a:r>
            <a:r>
              <a:rPr lang="en-GB" sz="1200" kern="1200" dirty="0">
                <a:solidFill>
                  <a:schemeClr val="tx1"/>
                </a:solidFill>
                <a:effectLst/>
                <a:latin typeface="+mn-lt"/>
                <a:ea typeface="+mn-ea"/>
                <a:cs typeface="+mn-cs"/>
              </a:rPr>
              <a:t> and its main consumers. The presentation also aims to explore the nature, scope and role of guest service at </a:t>
            </a:r>
            <a:r>
              <a:rPr lang="en-GB" sz="1200" kern="1200" dirty="0" err="1">
                <a:solidFill>
                  <a:schemeClr val="tx1"/>
                </a:solidFill>
                <a:effectLst/>
                <a:latin typeface="+mn-lt"/>
                <a:ea typeface="+mn-ea"/>
                <a:cs typeface="+mn-cs"/>
              </a:rPr>
              <a:t>Moxy</a:t>
            </a:r>
            <a:r>
              <a:rPr lang="en-GB" sz="1200" kern="1200" baseline="0" dirty="0">
                <a:solidFill>
                  <a:schemeClr val="tx1"/>
                </a:solidFill>
                <a:effectLst/>
                <a:latin typeface="+mn-lt"/>
                <a:ea typeface="+mn-ea"/>
                <a:cs typeface="+mn-cs"/>
              </a:rPr>
              <a:t> Hotels and Resorts</a:t>
            </a:r>
            <a:r>
              <a:rPr lang="en-GB" sz="1200" kern="1200" dirty="0">
                <a:solidFill>
                  <a:schemeClr val="tx1"/>
                </a:solidFill>
                <a:effectLst/>
                <a:latin typeface="+mn-lt"/>
                <a:ea typeface="+mn-ea"/>
                <a:cs typeface="+mn-cs"/>
              </a:rPr>
              <a:t>. It also enables aspects related to guest services and the importance of hospitality.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3</a:t>
            </a:fld>
            <a:endParaRPr lang="en-GB"/>
          </a:p>
        </p:txBody>
      </p:sp>
    </p:spTree>
    <p:extLst>
      <p:ext uri="{BB962C8B-B14F-4D97-AF65-F5344CB8AC3E}">
        <p14:creationId xmlns:p14="http://schemas.microsoft.com/office/powerpoint/2010/main" val="31414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is a subsidiary of Marriott International, catering to modern, budget-conscious travellers.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is a budget-friendly, trendy, and stylish hotel brand targeting millennials and modern travellers. The brand offers stylish, trendy and affordable accommodations with playful and vibrant designs.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focus on providing comfortable and spacious rooms with modern amenities, all while maintaining a fun and energetic atmosphere. </a:t>
            </a:r>
            <a:r>
              <a:rPr lang="en-GB" sz="1200" kern="1200" dirty="0" err="1">
                <a:solidFill>
                  <a:schemeClr val="tx1"/>
                </a:solidFill>
                <a:effectLst/>
                <a:latin typeface="+mn-lt"/>
                <a:ea typeface="+mn-ea"/>
                <a:cs typeface="+mn-cs"/>
              </a:rPr>
              <a:t>Moxy's</a:t>
            </a:r>
            <a:r>
              <a:rPr lang="en-GB" sz="1200" kern="1200" dirty="0">
                <a:solidFill>
                  <a:schemeClr val="tx1"/>
                </a:solidFill>
                <a:effectLst/>
                <a:latin typeface="+mn-lt"/>
                <a:ea typeface="+mn-ea"/>
                <a:cs typeface="+mn-cs"/>
              </a:rPr>
              <a:t> approach to hospitality is all about creating memorable experiences, offering an unconventional and youthful take on traditional hotel stays. Today, there are 70 locations in the three continents where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are present.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4</a:t>
            </a:fld>
            <a:endParaRPr lang="en-GB"/>
          </a:p>
        </p:txBody>
      </p:sp>
    </p:spTree>
    <p:extLst>
      <p:ext uri="{BB962C8B-B14F-4D97-AF65-F5344CB8AC3E}">
        <p14:creationId xmlns:p14="http://schemas.microsoft.com/office/powerpoint/2010/main" val="1604226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consumer target for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are millennials and modern travellers who prioritize style, comfort, and affordability in their accommodation choices. These consumers value a unique and vibrant atmosphere, as well as convenient and practical amenities.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target tech-savvy individuals who are looking for a fun and lively experience during their travels, without sacrificing quality and comfort. The brand appeals to travellers who are looking for a budget-friendly option that does not compromise on design, style, and atmosphere. </a:t>
            </a:r>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5</a:t>
            </a:fld>
            <a:endParaRPr lang="en-GB"/>
          </a:p>
        </p:txBody>
      </p:sp>
    </p:spTree>
    <p:extLst>
      <p:ext uri="{BB962C8B-B14F-4D97-AF65-F5344CB8AC3E}">
        <p14:creationId xmlns:p14="http://schemas.microsoft.com/office/powerpoint/2010/main" val="883488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nature and scope of guest services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and Resorts are to provide a comprehensive and seamless experience for guests, with a focus on convenience and comfort. The role of guest services is to assist guests with their needs and requests, ensuring that their stay is comfortable and enjoyable.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guest services play a crucial role in ensuring the brand's commitment to providing a fun, youthful, and memorable experience for guests. They strive to create a welcoming and personal atmosphere for guests, ensuring that their stay is enjoyable from start to finish. The guest services team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is highly trained to provide quick and efficient assistance to guests, with a focus on providing excellent customer service.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6</a:t>
            </a:fld>
            <a:endParaRPr lang="en-GB"/>
          </a:p>
        </p:txBody>
      </p:sp>
    </p:spTree>
    <p:extLst>
      <p:ext uri="{BB962C8B-B14F-4D97-AF65-F5344CB8AC3E}">
        <p14:creationId xmlns:p14="http://schemas.microsoft.com/office/powerpoint/2010/main" val="2644226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and Resorts provide a range of facilities to ensure that guests have a comfortable and enjoyable stay. Some of the facilities provided by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include:</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Guest Rooms: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offers spacious and modern guest rooms, equipped with comfortable beds, ample storage, and essential amenities such as air conditioning and high-speed internet access.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Food and Beverage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often have on-site dining options, ranging from cafes and bars to full-service restaurants. They offer a variety of food and beverage options to suit the needs of all guests.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Fitness Centres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often have on-site fitness centres, offering guests the opportunity to maintain their fitness routines while on the road.</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Meeting and Event Spaces: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provide meeting and event spaces for guests, including conference rooms and event venues. These spaces are equipped with the latest technology.</a:t>
            </a:r>
            <a:endParaRPr lang="en-IN"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7</a:t>
            </a:fld>
            <a:endParaRPr lang="en-GB"/>
          </a:p>
        </p:txBody>
      </p:sp>
    </p:spTree>
    <p:extLst>
      <p:ext uri="{BB962C8B-B14F-4D97-AF65-F5344CB8AC3E}">
        <p14:creationId xmlns:p14="http://schemas.microsoft.com/office/powerpoint/2010/main" val="378467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guest services in the hospitality industry is to provide assistance and support to guests during their stay at a hotel, resort, or other hospitality property. The primary function of guest services is to ensure that guests have a comfortable and enjoyable experience during their visit. Guest services typically include a wide range of activities and responsibilities, including check-in and check-out procedures, providing information about the property and local area, etc. Guest services staff are typically the first point of contact for guests and play a critical role in creating a positive first impression. The role of guest services is to create a welcoming and hospitable environment for guests, ensuring that their stay is as pleasant and enjoyable as possible.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8</a:t>
            </a:fld>
            <a:endParaRPr lang="en-GB"/>
          </a:p>
        </p:txBody>
      </p:sp>
    </p:spTree>
    <p:extLst>
      <p:ext uri="{BB962C8B-B14F-4D97-AF65-F5344CB8AC3E}">
        <p14:creationId xmlns:p14="http://schemas.microsoft.com/office/powerpoint/2010/main" val="1529837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following are some of the reasons why hospitality is important:</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Customer satisfaction:</a:t>
            </a:r>
            <a:r>
              <a:rPr lang="en-GB" sz="1200" kern="1200" dirty="0">
                <a:solidFill>
                  <a:schemeClr val="tx1"/>
                </a:solidFill>
                <a:effectLst/>
                <a:latin typeface="+mn-lt"/>
                <a:ea typeface="+mn-ea"/>
                <a:cs typeface="+mn-cs"/>
              </a:rPr>
              <a:t> Hospitality helps to create a welcoming and enjoyable environment for guests, leading to higher levels of customer satisfaction and repeat business.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Building relationships</a:t>
            </a:r>
            <a:r>
              <a:rPr lang="en-GB" sz="1200" kern="1200" dirty="0">
                <a:solidFill>
                  <a:schemeClr val="tx1"/>
                </a:solidFill>
                <a:effectLst/>
                <a:latin typeface="+mn-lt"/>
                <a:ea typeface="+mn-ea"/>
                <a:cs typeface="+mn-cs"/>
              </a:rPr>
              <a:t>: Good hospitality helps to build strong relationships with customers and clients, fostering loyalty and trust.</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Reputation</a:t>
            </a:r>
            <a:r>
              <a:rPr lang="en-GB" sz="1200" kern="1200" dirty="0">
                <a:solidFill>
                  <a:schemeClr val="tx1"/>
                </a:solidFill>
                <a:effectLst/>
                <a:latin typeface="+mn-lt"/>
                <a:ea typeface="+mn-ea"/>
                <a:cs typeface="+mn-cs"/>
              </a:rPr>
              <a:t>: Excellent hospitality can enhance a company's reputation, attracting new business and positive word-of-mouth recommendations.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Financial performance:</a:t>
            </a:r>
            <a:r>
              <a:rPr lang="en-GB" sz="1200" kern="1200" dirty="0">
                <a:solidFill>
                  <a:schemeClr val="tx1"/>
                </a:solidFill>
                <a:effectLst/>
                <a:latin typeface="+mn-lt"/>
                <a:ea typeface="+mn-ea"/>
                <a:cs typeface="+mn-cs"/>
              </a:rPr>
              <a:t> Hospitality can directly impact a company's financial performance, as satisfied customers are more likely to return and recommend the business to others.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9</a:t>
            </a:fld>
            <a:endParaRPr lang="en-GB"/>
          </a:p>
        </p:txBody>
      </p:sp>
    </p:spTree>
    <p:extLst>
      <p:ext uri="{BB962C8B-B14F-4D97-AF65-F5344CB8AC3E}">
        <p14:creationId xmlns:p14="http://schemas.microsoft.com/office/powerpoint/2010/main" val="3636679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Meeting and exceeding guest expectations is crucial for the success of any hotel. The following are some of the ways that hotels can meet and exceed guest expectations: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Personalised service:</a:t>
            </a:r>
            <a:r>
              <a:rPr lang="en-GB" sz="1200" kern="1200" dirty="0">
                <a:solidFill>
                  <a:schemeClr val="tx1"/>
                </a:solidFill>
                <a:effectLst/>
                <a:latin typeface="+mn-lt"/>
                <a:ea typeface="+mn-ea"/>
                <a:cs typeface="+mn-cs"/>
              </a:rPr>
              <a:t> Providing personalised service and tailoring experiences to the specific needs of each guest can help to create a more memorable and enjoyable experience.</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Attention to detail</a:t>
            </a:r>
            <a:r>
              <a:rPr lang="en-GB" sz="1200" kern="1200" dirty="0">
                <a:solidFill>
                  <a:schemeClr val="tx1"/>
                </a:solidFill>
                <a:effectLst/>
                <a:latin typeface="+mn-lt"/>
                <a:ea typeface="+mn-ea"/>
                <a:cs typeface="+mn-cs"/>
              </a:rPr>
              <a:t>: Paying attention to the smallest details, such as providing extra pillows or making sure the room is quiet, can help to enhance the guest experience and exceed expectations.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Meeting special requests: </a:t>
            </a:r>
            <a:r>
              <a:rPr lang="en-GB" sz="1200" kern="1200" dirty="0">
                <a:solidFill>
                  <a:schemeClr val="tx1"/>
                </a:solidFill>
                <a:effectLst/>
                <a:latin typeface="+mn-lt"/>
                <a:ea typeface="+mn-ea"/>
                <a:cs typeface="+mn-cs"/>
              </a:rPr>
              <a:t>Promptly fulfilling special requests, such as arranging for a specific type of room or providing dietary needs, can help to demonstrate a commitment to guest satisfaction.</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Providing excellent customer service:</a:t>
            </a:r>
            <a:r>
              <a:rPr lang="en-GB" sz="1200" kern="1200" dirty="0">
                <a:solidFill>
                  <a:schemeClr val="tx1"/>
                </a:solidFill>
                <a:effectLst/>
                <a:latin typeface="+mn-lt"/>
                <a:ea typeface="+mn-ea"/>
                <a:cs typeface="+mn-cs"/>
              </a:rPr>
              <a:t> Providing excellent customer service, including prompt response times and a friendly and helpful attitude, can help to exceed guest expectations and create a more memorable experience.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10</a:t>
            </a:fld>
            <a:endParaRPr lang="en-GB"/>
          </a:p>
        </p:txBody>
      </p:sp>
    </p:spTree>
    <p:extLst>
      <p:ext uri="{BB962C8B-B14F-4D97-AF65-F5344CB8AC3E}">
        <p14:creationId xmlns:p14="http://schemas.microsoft.com/office/powerpoint/2010/main" val="338038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aspects related to </a:t>
            </a:r>
            <a:r>
              <a:rPr lang="en-GB" sz="1200" kern="1200" dirty="0" err="1">
                <a:solidFill>
                  <a:schemeClr val="tx1"/>
                </a:solidFill>
                <a:effectLst/>
                <a:latin typeface="+mn-lt"/>
                <a:ea typeface="+mn-ea"/>
                <a:cs typeface="+mn-cs"/>
              </a:rPr>
              <a:t>Moxy</a:t>
            </a:r>
            <a:r>
              <a:rPr lang="en-GB" sz="1200" kern="1200" baseline="0" dirty="0">
                <a:solidFill>
                  <a:schemeClr val="tx1"/>
                </a:solidFill>
                <a:effectLst/>
                <a:latin typeface="+mn-lt"/>
                <a:ea typeface="+mn-ea"/>
                <a:cs typeface="+mn-cs"/>
              </a:rPr>
              <a:t> Hotels and Resorts</a:t>
            </a:r>
            <a:r>
              <a:rPr lang="en-GB" sz="1200" kern="1200" dirty="0">
                <a:solidFill>
                  <a:schemeClr val="tx1"/>
                </a:solidFill>
                <a:effectLst/>
                <a:latin typeface="+mn-lt"/>
                <a:ea typeface="+mn-ea"/>
                <a:cs typeface="+mn-cs"/>
              </a:rPr>
              <a:t> and hospitality sector can be understood. The presentation here comprised a brief introduction to </a:t>
            </a:r>
            <a:r>
              <a:rPr lang="en-GB" sz="1200" kern="1200" dirty="0" err="1">
                <a:solidFill>
                  <a:schemeClr val="tx1"/>
                </a:solidFill>
                <a:effectLst/>
                <a:latin typeface="+mn-lt"/>
                <a:ea typeface="+mn-ea"/>
                <a:cs typeface="+mn-cs"/>
              </a:rPr>
              <a:t>Moxy</a:t>
            </a:r>
            <a:r>
              <a:rPr lang="en-GB" sz="1200" kern="1200" baseline="0" dirty="0">
                <a:solidFill>
                  <a:schemeClr val="tx1"/>
                </a:solidFill>
                <a:effectLst/>
                <a:latin typeface="+mn-lt"/>
                <a:ea typeface="+mn-ea"/>
                <a:cs typeface="+mn-cs"/>
              </a:rPr>
              <a:t> Hotels and Resorts</a:t>
            </a:r>
            <a:r>
              <a:rPr lang="en-GB" sz="1200" kern="1200" dirty="0">
                <a:solidFill>
                  <a:schemeClr val="tx1"/>
                </a:solidFill>
                <a:effectLst/>
                <a:latin typeface="+mn-lt"/>
                <a:ea typeface="+mn-ea"/>
                <a:cs typeface="+mn-cs"/>
              </a:rPr>
              <a:t>. The main consumers, nature, scope and role of the guest service of the </a:t>
            </a:r>
            <a:r>
              <a:rPr lang="en-GB" sz="1200" kern="1200" dirty="0" err="1">
                <a:solidFill>
                  <a:schemeClr val="tx1"/>
                </a:solidFill>
                <a:effectLst/>
                <a:latin typeface="+mn-lt"/>
                <a:ea typeface="+mn-ea"/>
                <a:cs typeface="+mn-cs"/>
              </a:rPr>
              <a:t>Moxy</a:t>
            </a:r>
            <a:r>
              <a:rPr lang="en-GB" sz="1200" kern="1200" dirty="0">
                <a:solidFill>
                  <a:schemeClr val="tx1"/>
                </a:solidFill>
                <a:effectLst/>
                <a:latin typeface="+mn-lt"/>
                <a:ea typeface="+mn-ea"/>
                <a:cs typeface="+mn-cs"/>
              </a:rPr>
              <a:t> Hotels are also included in the presentation. The general discussion of the need for guest services is also explored in the presentation. The importance of hospitality and the steps hotels take to meet the expectations of guest services is part of the presentation.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DF4B97C-1D62-4457-9A29-E66E7514AE71}" type="slidenum">
              <a:rPr lang="en-GB" smtClean="0"/>
              <a:t>11</a:t>
            </a:fld>
            <a:endParaRPr lang="en-GB"/>
          </a:p>
        </p:txBody>
      </p:sp>
    </p:spTree>
    <p:extLst>
      <p:ext uri="{BB962C8B-B14F-4D97-AF65-F5344CB8AC3E}">
        <p14:creationId xmlns:p14="http://schemas.microsoft.com/office/powerpoint/2010/main" val="3208816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F4B97C-1D62-4457-9A29-E66E7514AE71}" type="slidenum">
              <a:rPr lang="en-GB" smtClean="0"/>
              <a:t>13</a:t>
            </a:fld>
            <a:endParaRPr lang="en-GB"/>
          </a:p>
        </p:txBody>
      </p:sp>
    </p:spTree>
    <p:extLst>
      <p:ext uri="{BB962C8B-B14F-4D97-AF65-F5344CB8AC3E}">
        <p14:creationId xmlns:p14="http://schemas.microsoft.com/office/powerpoint/2010/main" val="36579070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D32F57E3-98F4-459C-96F8-1C0457D4F413}" type="datetime1">
              <a:rPr lang="en-US" smtClean="0"/>
              <a:t>2/8/2023</a:t>
            </a:fld>
            <a:endParaRPr lang="en-US"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89782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6CAE1-FBD4-4C0F-A8A0-BCD9EA357D53}"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06389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177E38-56C8-43E5-9991-473E5545D493}"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019245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725970-CCD9-4043-BD20-207AF3AE6EC4}"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92818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E9713B-4045-4008-BF61-B719B9CD13B7}"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5140145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5D74B7-BA44-4ECA-8C9B-ABA29833FA63}" type="datetime1">
              <a:rPr lang="en-US" smtClean="0"/>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999397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D0B0D04A-14F6-4220-B319-0961BFCA6C57}" type="datetime1">
              <a:rPr lang="en-US" smtClean="0"/>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3680848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3C42B37-B703-4161-8316-EEA4CDE08748}"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418650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77C8B0F-D30A-4B9D-8979-ABB154659C66}"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28982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E9713B-4045-4008-BF61-B719B9CD13B7}"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051357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675091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4943824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5E9713B-4045-4008-BF61-B719B9CD13B7}"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28715848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E9713B-4045-4008-BF61-B719B9CD13B7}"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9537133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5E9713B-4045-4008-BF61-B719B9CD13B7}"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6915423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595E3746-B3E2-4837-8174-B6CDBF83F2BD}" type="datetime1">
              <a:rPr lang="en-US" smtClean="0"/>
              <a:t>2/8/2023</a:t>
            </a:fld>
            <a:endParaRPr lang="en-US" dirty="0"/>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3612988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585CEA-CB09-4E4C-BBE5-B75E4A8D0F89}" type="datetime1">
              <a:rPr lang="en-US" smtClean="0"/>
              <a:t>2/8/2023</a:t>
            </a:fld>
            <a:endParaRPr lang="en-US" dirty="0"/>
          </a:p>
        </p:txBody>
      </p:sp>
      <p:sp>
        <p:nvSpPr>
          <p:cNvPr id="5" name="Footer Placeholder 4"/>
          <p:cNvSpPr>
            <a:spLocks noGrp="1"/>
          </p:cNvSpPr>
          <p:nvPr>
            <p:ph type="ftr" sz="quarter" idx="11"/>
          </p:nvPr>
        </p:nvSpPr>
        <p:spPr>
          <a:xfrm>
            <a:off x="538546" y="6365498"/>
            <a:ext cx="3859795" cy="228660"/>
          </a:xfrm>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26483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5E9713B-4045-4008-BF61-B719B9CD13B7}" type="datetime1">
              <a:rPr lang="en-US" smtClean="0"/>
              <a:t>2/8/2023</a:t>
            </a:fld>
            <a:endParaRPr lang="en-US"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1228549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shermanstravel.com/advice/5-things-you-should-know-about-moxy-hotels" TargetMode="External"/><Relationship Id="rId4" Type="http://schemas.openxmlformats.org/officeDocument/2006/relationships/hyperlink" Target="https://moxy-hotels.marriot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DBDBE7B-6FA0-46FB-AA52-4426EB35C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2F30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A0C8B9D-9EB7-4CEE-9F2E-57E91EBF9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643468"/>
            <a:ext cx="8178800"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83D7DDF-17C0-4989-9770-F2115973E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860A8CA6-AD60-4275-FB97-10C980EF34A1}"/>
              </a:ext>
            </a:extLst>
          </p:cNvPr>
          <p:cNvSpPr>
            <a:spLocks noGrp="1"/>
          </p:cNvSpPr>
          <p:nvPr>
            <p:ph type="sldNum" sz="quarter" idx="12"/>
          </p:nvPr>
        </p:nvSpPr>
        <p:spPr>
          <a:xfrm>
            <a:off x="7764405" y="295729"/>
            <a:ext cx="628649" cy="767687"/>
          </a:xfrm>
        </p:spPr>
        <p:txBody>
          <a:bodyPr vert="horz" lIns="91440" tIns="45720" rIns="91440" bIns="45720" rtlCol="0" anchor="b">
            <a:normAutofit/>
          </a:bodyPr>
          <a:lstStyle/>
          <a:p>
            <a:pPr>
              <a:spcAft>
                <a:spcPts val="600"/>
              </a:spcAft>
            </a:pPr>
            <a:fld id="{8A7A6979-0714-4377-B894-6BE4C2D6E202}" type="slidenum">
              <a:rPr lang="en-US" smtClean="0">
                <a:solidFill>
                  <a:srgbClr val="FFFFFF"/>
                </a:solidFill>
              </a:rPr>
              <a:pPr>
                <a:spcAft>
                  <a:spcPts val="600"/>
                </a:spcAft>
              </a:pPr>
              <a:t>1</a:t>
            </a:fld>
            <a:endParaRPr lang="en-US">
              <a:solidFill>
                <a:srgbClr val="FFFFFF"/>
              </a:solidFill>
            </a:endParaRPr>
          </a:p>
        </p:txBody>
      </p:sp>
      <p:pic>
        <p:nvPicPr>
          <p:cNvPr id="5" name="Content Placeholder 4">
            <a:extLst>
              <a:ext uri="{FF2B5EF4-FFF2-40B4-BE49-F238E27FC236}">
                <a16:creationId xmlns:a16="http://schemas.microsoft.com/office/drawing/2014/main" id="{29236913-1E0C-01E6-7947-A092350B1B2A}"/>
              </a:ext>
            </a:extLst>
          </p:cNvPr>
          <p:cNvPicPr>
            <a:picLocks noGrp="1" noChangeAspect="1"/>
          </p:cNvPicPr>
          <p:nvPr>
            <p:ph idx="1"/>
          </p:nvPr>
        </p:nvPicPr>
        <p:blipFill>
          <a:blip r:embed="rId2"/>
          <a:stretch>
            <a:fillRect/>
          </a:stretch>
        </p:blipFill>
        <p:spPr>
          <a:xfrm>
            <a:off x="482599" y="643466"/>
            <a:ext cx="8178800" cy="5571066"/>
          </a:xfrm>
          <a:prstGeom prst="rect">
            <a:avLst/>
          </a:prstGeom>
        </p:spPr>
      </p:pic>
    </p:spTree>
    <p:extLst>
      <p:ext uri="{BB962C8B-B14F-4D97-AF65-F5344CB8AC3E}">
        <p14:creationId xmlns:p14="http://schemas.microsoft.com/office/powerpoint/2010/main" val="4038265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7"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479323" y="629265"/>
            <a:ext cx="4554582" cy="1622322"/>
          </a:xfrm>
        </p:spPr>
        <p:txBody>
          <a:bodyPr>
            <a:normAutofit/>
          </a:bodyPr>
          <a:lstStyle/>
          <a:p>
            <a:r>
              <a:rPr lang="en-GB">
                <a:solidFill>
                  <a:srgbClr val="FFFFFF"/>
                </a:solidFill>
              </a:rPr>
              <a:t>Table OF contents</a:t>
            </a:r>
          </a:p>
        </p:txBody>
      </p:sp>
      <p:pic>
        <p:nvPicPr>
          <p:cNvPr id="5" name="Picture 4" descr="A picture containing text, building, outdoor, scene&#10;&#10;Description automatically generated">
            <a:extLst>
              <a:ext uri="{FF2B5EF4-FFF2-40B4-BE49-F238E27FC236}">
                <a16:creationId xmlns:a16="http://schemas.microsoft.com/office/drawing/2014/main" id="{0B0FAD00-873E-E361-89AB-9DAC956745F9}"/>
              </a:ext>
            </a:extLst>
          </p:cNvPr>
          <p:cNvPicPr>
            <a:picLocks noChangeAspect="1"/>
          </p:cNvPicPr>
          <p:nvPr/>
        </p:nvPicPr>
        <p:blipFill rotWithShape="1">
          <a:blip r:embed="rId3"/>
          <a:srcRect l="27128" r="31026" b="-2"/>
          <a:stretch/>
        </p:blipFill>
        <p:spPr>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9" name="Rectangle 2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2</a:t>
            </a:fld>
            <a:endParaRPr lang="en-US">
              <a:solidFill>
                <a:srgbClr val="FFFFFF"/>
              </a:solidFill>
            </a:endParaRPr>
          </a:p>
        </p:txBody>
      </p:sp>
      <p:sp>
        <p:nvSpPr>
          <p:cNvPr id="40" name="Oval 2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3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79323" y="2418735"/>
            <a:ext cx="4554582" cy="3811740"/>
          </a:xfrm>
        </p:spPr>
        <p:txBody>
          <a:bodyPr anchor="ctr">
            <a:normAutofit/>
          </a:bodyPr>
          <a:lstStyle/>
          <a:p>
            <a:pPr>
              <a:lnSpc>
                <a:spcPct val="90000"/>
              </a:lnSpc>
            </a:pPr>
            <a:r>
              <a:rPr lang="en-GB" sz="1000">
                <a:solidFill>
                  <a:srgbClr val="FFFFFF"/>
                </a:solidFill>
              </a:rPr>
              <a:t>Introduction……………………………………….……………………….….-3</a:t>
            </a:r>
          </a:p>
          <a:p>
            <a:pPr>
              <a:lnSpc>
                <a:spcPct val="90000"/>
              </a:lnSpc>
            </a:pPr>
            <a:r>
              <a:rPr lang="en-GB" sz="1000">
                <a:solidFill>
                  <a:srgbClr val="FFFFFF"/>
                </a:solidFill>
              </a:rPr>
              <a:t>Moxy hotels and Resorts- Introduction………………………………….-4</a:t>
            </a:r>
          </a:p>
          <a:p>
            <a:pPr>
              <a:lnSpc>
                <a:spcPct val="90000"/>
              </a:lnSpc>
            </a:pPr>
            <a:r>
              <a:rPr lang="en-GB" sz="1000">
                <a:solidFill>
                  <a:srgbClr val="FFFFFF"/>
                </a:solidFill>
              </a:rPr>
              <a:t>Main consumers of Moxy hotels……………………………….…….…-5-6</a:t>
            </a:r>
          </a:p>
          <a:p>
            <a:pPr>
              <a:lnSpc>
                <a:spcPct val="90000"/>
              </a:lnSpc>
            </a:pPr>
            <a:r>
              <a:rPr lang="en-GB" sz="1000">
                <a:solidFill>
                  <a:srgbClr val="FFFFFF"/>
                </a:solidFill>
              </a:rPr>
              <a:t>Nature, Scope and Role of Guest Services…………………….……..-7</a:t>
            </a:r>
          </a:p>
          <a:p>
            <a:pPr>
              <a:lnSpc>
                <a:spcPct val="90000"/>
              </a:lnSpc>
            </a:pPr>
            <a:r>
              <a:rPr lang="en-GB" sz="1000">
                <a:solidFill>
                  <a:srgbClr val="FFFFFF"/>
                </a:solidFill>
              </a:rPr>
              <a:t>Facilities of Guest Services……………………………………....…...-8</a:t>
            </a:r>
          </a:p>
          <a:p>
            <a:pPr>
              <a:lnSpc>
                <a:spcPct val="90000"/>
              </a:lnSpc>
            </a:pPr>
            <a:r>
              <a:rPr lang="en-GB" sz="1000">
                <a:solidFill>
                  <a:srgbClr val="FFFFFF"/>
                </a:solidFill>
              </a:rPr>
              <a:t>Importance of Hospitality………………………..………...….….-9</a:t>
            </a:r>
          </a:p>
          <a:p>
            <a:pPr>
              <a:lnSpc>
                <a:spcPct val="90000"/>
              </a:lnSpc>
            </a:pPr>
            <a:r>
              <a:rPr lang="en-GB" sz="1000">
                <a:solidFill>
                  <a:srgbClr val="FFFFFF"/>
                </a:solidFill>
              </a:rPr>
              <a:t>Hotels and guest expectations……..……………………………….…-10</a:t>
            </a:r>
          </a:p>
          <a:p>
            <a:pPr>
              <a:lnSpc>
                <a:spcPct val="90000"/>
              </a:lnSpc>
            </a:pPr>
            <a:r>
              <a:rPr lang="en-GB" sz="1000">
                <a:solidFill>
                  <a:srgbClr val="FFFFFF"/>
                </a:solidFill>
              </a:rPr>
              <a:t>Conclusion……………………………………………………………..………-11</a:t>
            </a:r>
          </a:p>
          <a:p>
            <a:pPr>
              <a:lnSpc>
                <a:spcPct val="90000"/>
              </a:lnSpc>
            </a:pPr>
            <a:r>
              <a:rPr lang="en-GB" sz="1000">
                <a:solidFill>
                  <a:srgbClr val="FFFFFF"/>
                </a:solidFill>
              </a:rPr>
              <a:t>References…………………………………………………………………12-13</a:t>
            </a:r>
          </a:p>
        </p:txBody>
      </p:sp>
    </p:spTree>
    <p:extLst>
      <p:ext uri="{BB962C8B-B14F-4D97-AF65-F5344CB8AC3E}">
        <p14:creationId xmlns:p14="http://schemas.microsoft.com/office/powerpoint/2010/main" val="208218408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725843" y="1449324"/>
            <a:ext cx="1966300" cy="4391640"/>
          </a:xfrm>
        </p:spPr>
        <p:txBody>
          <a:bodyPr anchor="t">
            <a:normAutofit/>
          </a:bodyPr>
          <a:lstStyle/>
          <a:p>
            <a:r>
              <a:rPr lang="en-GB" sz="2200">
                <a:solidFill>
                  <a:schemeClr val="tx1"/>
                </a:solidFill>
              </a:rPr>
              <a:t>Introduction</a:t>
            </a:r>
          </a:p>
        </p:txBody>
      </p:sp>
      <p:sp>
        <p:nvSpPr>
          <p:cNvPr id="15" name="Rectangle 14">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3</a:t>
            </a:fld>
            <a:endParaRPr lang="en-US">
              <a:solidFill>
                <a:srgbClr val="FFFFFF"/>
              </a:solidFill>
            </a:endParaRPr>
          </a:p>
        </p:txBody>
      </p:sp>
      <p:sp>
        <p:nvSpPr>
          <p:cNvPr id="3" name="Content Placeholder 2"/>
          <p:cNvSpPr>
            <a:spLocks noGrp="1"/>
          </p:cNvSpPr>
          <p:nvPr>
            <p:ph idx="1"/>
          </p:nvPr>
        </p:nvSpPr>
        <p:spPr>
          <a:xfrm>
            <a:off x="2812794" y="1449324"/>
            <a:ext cx="4672665" cy="4391640"/>
          </a:xfrm>
        </p:spPr>
        <p:txBody>
          <a:bodyPr>
            <a:normAutofit/>
          </a:bodyPr>
          <a:lstStyle/>
          <a:p>
            <a:endParaRPr lang="en-GB">
              <a:solidFill>
                <a:schemeClr val="tx1"/>
              </a:solidFill>
            </a:endParaRPr>
          </a:p>
          <a:p>
            <a:r>
              <a:rPr lang="en-GB">
                <a:solidFill>
                  <a:schemeClr val="tx1"/>
                </a:solidFill>
              </a:rPr>
              <a:t>The presentation aims to explore important aspects related to Moxy hotels which is a subsidiary of Marriott International and its major consumers.</a:t>
            </a:r>
            <a:endParaRPr lang="en-IN">
              <a:solidFill>
                <a:schemeClr val="tx1"/>
              </a:solidFill>
            </a:endParaRPr>
          </a:p>
          <a:p>
            <a:r>
              <a:rPr lang="en-GB">
                <a:solidFill>
                  <a:schemeClr val="tx1"/>
                </a:solidFill>
              </a:rPr>
              <a:t>The presentation here aims to describe the nature, scope and role of guest service at Moxy hotels.</a:t>
            </a:r>
            <a:endParaRPr lang="en-IN">
              <a:solidFill>
                <a:schemeClr val="tx1"/>
              </a:solidFill>
            </a:endParaRPr>
          </a:p>
          <a:p>
            <a:r>
              <a:rPr lang="en-GB">
                <a:solidFill>
                  <a:schemeClr val="tx1"/>
                </a:solidFill>
              </a:rPr>
              <a:t>Its purpose is to include all aspects related to guest services and the importance of hospitality. </a:t>
            </a:r>
            <a:endParaRPr lang="en-IN">
              <a:solidFill>
                <a:schemeClr val="tx1"/>
              </a:solidFill>
            </a:endParaRPr>
          </a:p>
          <a:p>
            <a:endParaRPr lang="en-GB">
              <a:solidFill>
                <a:schemeClr val="tx1"/>
              </a:solidFill>
            </a:endParaRPr>
          </a:p>
        </p:txBody>
      </p:sp>
    </p:spTree>
    <p:extLst>
      <p:ext uri="{BB962C8B-B14F-4D97-AF65-F5344CB8AC3E}">
        <p14:creationId xmlns:p14="http://schemas.microsoft.com/office/powerpoint/2010/main" val="228503524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479323" y="629265"/>
            <a:ext cx="4554582" cy="1622322"/>
          </a:xfrm>
        </p:spPr>
        <p:txBody>
          <a:bodyPr>
            <a:normAutofit/>
          </a:bodyPr>
          <a:lstStyle/>
          <a:p>
            <a:r>
              <a:rPr lang="en-GB">
                <a:solidFill>
                  <a:srgbClr val="FFFFFF"/>
                </a:solidFill>
              </a:rPr>
              <a:t>Moxy Hotels and Resorts - Introduction</a:t>
            </a:r>
          </a:p>
        </p:txBody>
      </p:sp>
      <p:pic>
        <p:nvPicPr>
          <p:cNvPr id="5" name="Picture 4" descr="A picture containing graphical user interface&#10;&#10;Description automatically generated">
            <a:extLst>
              <a:ext uri="{FF2B5EF4-FFF2-40B4-BE49-F238E27FC236}">
                <a16:creationId xmlns:a16="http://schemas.microsoft.com/office/drawing/2014/main" id="{7AF4FED0-8903-34ED-B47D-6F8F5D8AB650}"/>
              </a:ext>
            </a:extLst>
          </p:cNvPr>
          <p:cNvPicPr>
            <a:picLocks noChangeAspect="1"/>
          </p:cNvPicPr>
          <p:nvPr/>
        </p:nvPicPr>
        <p:blipFill rotWithShape="1">
          <a:blip r:embed="rId3"/>
          <a:srcRect l="28375" r="8937" b="2"/>
          <a:stretch/>
        </p:blipFill>
        <p:spPr>
          <a:xfrm>
            <a:off x="5080883" y="480060"/>
            <a:ext cx="3697356"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4</a:t>
            </a:fld>
            <a:endParaRPr lang="en-US">
              <a:solidFill>
                <a:srgbClr val="FFFFFF"/>
              </a:solidFill>
            </a:endParaRPr>
          </a:p>
        </p:txBody>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79323" y="2418735"/>
            <a:ext cx="4554582" cy="3811740"/>
          </a:xfrm>
        </p:spPr>
        <p:txBody>
          <a:bodyPr anchor="ctr">
            <a:normAutofit/>
          </a:bodyPr>
          <a:lstStyle/>
          <a:p>
            <a:pPr>
              <a:lnSpc>
                <a:spcPct val="90000"/>
              </a:lnSpc>
            </a:pPr>
            <a:endParaRPr lang="en-GB">
              <a:solidFill>
                <a:srgbClr val="FFFFFF"/>
              </a:solidFill>
            </a:endParaRPr>
          </a:p>
          <a:p>
            <a:pPr>
              <a:lnSpc>
                <a:spcPct val="90000"/>
              </a:lnSpc>
            </a:pPr>
            <a:r>
              <a:rPr lang="en-GB">
                <a:solidFill>
                  <a:srgbClr val="FFFFFF"/>
                </a:solidFill>
              </a:rPr>
              <a:t>Moxy hotel was first opened in Milan in 2014  and is a subsidiary of Marriot International. </a:t>
            </a:r>
          </a:p>
          <a:p>
            <a:pPr>
              <a:lnSpc>
                <a:spcPct val="90000"/>
              </a:lnSpc>
            </a:pPr>
            <a:r>
              <a:rPr lang="en-GB">
                <a:solidFill>
                  <a:srgbClr val="FFFFFF"/>
                </a:solidFill>
              </a:rPr>
              <a:t>It has been aimed at providing guests with budget-friendly services with a trendy and stylish brand.</a:t>
            </a:r>
            <a:endParaRPr lang="en-IN">
              <a:solidFill>
                <a:srgbClr val="FFFFFF"/>
              </a:solidFill>
            </a:endParaRPr>
          </a:p>
          <a:p>
            <a:pPr>
              <a:lnSpc>
                <a:spcPct val="90000"/>
              </a:lnSpc>
            </a:pPr>
            <a:r>
              <a:rPr lang="en-US">
                <a:solidFill>
                  <a:srgbClr val="FFFFFF"/>
                </a:solidFill>
              </a:rPr>
              <a:t>Moxy hotels have become highly successful and open its 70 locations worldwide on three different continents.</a:t>
            </a:r>
            <a:endParaRPr lang="en-IN">
              <a:solidFill>
                <a:srgbClr val="FFFFFF"/>
              </a:solidFill>
            </a:endParaRPr>
          </a:p>
          <a:p>
            <a:pPr>
              <a:lnSpc>
                <a:spcPct val="90000"/>
              </a:lnSpc>
            </a:pPr>
            <a:r>
              <a:rPr lang="en-GB">
                <a:solidFill>
                  <a:srgbClr val="FFFFFF"/>
                </a:solidFill>
              </a:rPr>
              <a:t>It provides modern and affordable amenities to its customer.</a:t>
            </a:r>
            <a:endParaRPr lang="en-IN">
              <a:solidFill>
                <a:srgbClr val="FFFFFF"/>
              </a:solidFill>
            </a:endParaRPr>
          </a:p>
          <a:p>
            <a:pPr>
              <a:lnSpc>
                <a:spcPct val="90000"/>
              </a:lnSpc>
            </a:pPr>
            <a:endParaRPr lang="en-GB">
              <a:solidFill>
                <a:srgbClr val="FFFFFF"/>
              </a:solidFill>
            </a:endParaRPr>
          </a:p>
        </p:txBody>
      </p:sp>
    </p:spTree>
    <p:extLst>
      <p:ext uri="{BB962C8B-B14F-4D97-AF65-F5344CB8AC3E}">
        <p14:creationId xmlns:p14="http://schemas.microsoft.com/office/powerpoint/2010/main" val="32199600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479323" y="629265"/>
            <a:ext cx="3849329" cy="1622322"/>
          </a:xfrm>
        </p:spPr>
        <p:txBody>
          <a:bodyPr>
            <a:normAutofit/>
          </a:bodyPr>
          <a:lstStyle/>
          <a:p>
            <a:r>
              <a:rPr lang="en-GB">
                <a:solidFill>
                  <a:srgbClr val="EBEBEB"/>
                </a:solidFill>
              </a:rPr>
              <a:t>Major consumers of Moxy hotels</a:t>
            </a:r>
          </a:p>
        </p:txBody>
      </p:sp>
      <p:pic>
        <p:nvPicPr>
          <p:cNvPr id="5" name="Picture 4"/>
          <p:cNvPicPr>
            <a:picLocks noChangeAspect="1"/>
          </p:cNvPicPr>
          <p:nvPr/>
        </p:nvPicPr>
        <p:blipFill>
          <a:blip r:embed="rId3"/>
          <a:stretch>
            <a:fillRect/>
          </a:stretch>
        </p:blipFill>
        <p:spPr>
          <a:xfrm>
            <a:off x="5036127" y="2232809"/>
            <a:ext cx="3621530" cy="2409963"/>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5</a:t>
            </a:fld>
            <a:endParaRPr lang="en-US">
              <a:solidFill>
                <a:srgbClr val="FFFFFF"/>
              </a:solidFill>
            </a:endParaRPr>
          </a:p>
        </p:txBody>
      </p:sp>
      <p:sp>
        <p:nvSpPr>
          <p:cNvPr id="3" name="Content Placeholder 2"/>
          <p:cNvSpPr>
            <a:spLocks noGrp="1"/>
          </p:cNvSpPr>
          <p:nvPr>
            <p:ph idx="1"/>
          </p:nvPr>
        </p:nvSpPr>
        <p:spPr>
          <a:xfrm>
            <a:off x="479323" y="2418735"/>
            <a:ext cx="3849329" cy="3811742"/>
          </a:xfrm>
        </p:spPr>
        <p:txBody>
          <a:bodyPr anchor="ctr">
            <a:normAutofit/>
          </a:bodyPr>
          <a:lstStyle/>
          <a:p>
            <a:pPr>
              <a:lnSpc>
                <a:spcPct val="90000"/>
              </a:lnSpc>
            </a:pPr>
            <a:r>
              <a:rPr lang="en-GB" sz="1500">
                <a:solidFill>
                  <a:srgbClr val="FFFFFF"/>
                </a:solidFill>
              </a:rPr>
              <a:t>Millennials and modern travellers are the main targeted consumer for Moxy hotels.</a:t>
            </a:r>
            <a:endParaRPr lang="en-IN" sz="1500">
              <a:solidFill>
                <a:srgbClr val="FFFFFF"/>
              </a:solidFill>
            </a:endParaRPr>
          </a:p>
          <a:p>
            <a:pPr>
              <a:lnSpc>
                <a:spcPct val="90000"/>
              </a:lnSpc>
            </a:pPr>
            <a:r>
              <a:rPr lang="en-US" sz="1500">
                <a:solidFill>
                  <a:srgbClr val="FFFFFF"/>
                </a:solidFill>
              </a:rPr>
              <a:t>The brand is designed for travellers who are looking for a budget-friendly option without compromising amenities.</a:t>
            </a:r>
            <a:endParaRPr lang="en-IN" sz="1500">
              <a:solidFill>
                <a:srgbClr val="FFFFFF"/>
              </a:solidFill>
            </a:endParaRPr>
          </a:p>
          <a:p>
            <a:pPr>
              <a:lnSpc>
                <a:spcPct val="90000"/>
              </a:lnSpc>
            </a:pPr>
            <a:r>
              <a:rPr lang="en-US" sz="1500">
                <a:solidFill>
                  <a:srgbClr val="FFFFFF"/>
                </a:solidFill>
              </a:rPr>
              <a:t>Moxy hotels target a tech-savvy individual who wants fun and unique experience during their travels</a:t>
            </a:r>
            <a:endParaRPr lang="en-IN" sz="1500">
              <a:solidFill>
                <a:srgbClr val="FFFFFF"/>
              </a:solidFill>
            </a:endParaRPr>
          </a:p>
          <a:p>
            <a:pPr>
              <a:lnSpc>
                <a:spcPct val="90000"/>
              </a:lnSpc>
            </a:pPr>
            <a:r>
              <a:rPr lang="en-US" sz="1500">
                <a:solidFill>
                  <a:srgbClr val="FFFFFF"/>
                </a:solidFill>
              </a:rPr>
              <a:t>These hotel aims to provide memorable hospitality experience to young who seek value for their money.</a:t>
            </a:r>
            <a:endParaRPr lang="en-IN" sz="1500">
              <a:solidFill>
                <a:srgbClr val="FFFFFF"/>
              </a:solidFill>
            </a:endParaRPr>
          </a:p>
          <a:p>
            <a:pPr>
              <a:lnSpc>
                <a:spcPct val="90000"/>
              </a:lnSpc>
            </a:pPr>
            <a:endParaRPr lang="en-GB" sz="1500">
              <a:solidFill>
                <a:srgbClr val="FFFFFF"/>
              </a:solidFill>
            </a:endParaRPr>
          </a:p>
        </p:txBody>
      </p:sp>
    </p:spTree>
    <p:extLst>
      <p:ext uri="{BB962C8B-B14F-4D97-AF65-F5344CB8AC3E}">
        <p14:creationId xmlns:p14="http://schemas.microsoft.com/office/powerpoint/2010/main" val="14269895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20" name="Rectangle 1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866215" y="973668"/>
            <a:ext cx="6571060" cy="706964"/>
          </a:xfrm>
        </p:spPr>
        <p:txBody>
          <a:bodyPr>
            <a:normAutofit/>
          </a:bodyPr>
          <a:lstStyle/>
          <a:p>
            <a:pPr>
              <a:lnSpc>
                <a:spcPct val="90000"/>
              </a:lnSpc>
            </a:pPr>
            <a:r>
              <a:rPr lang="en-GB" sz="2500">
                <a:solidFill>
                  <a:srgbClr val="FFFFFF"/>
                </a:solidFill>
              </a:rPr>
              <a:t>Nature, scope and role of guest services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6</a:t>
            </a:fld>
            <a:endParaRPr lang="en-US">
              <a:solidFill>
                <a:srgbClr val="FFFFFF"/>
              </a:solidFill>
            </a:endParaRPr>
          </a:p>
        </p:txBody>
      </p:sp>
      <p:graphicFrame>
        <p:nvGraphicFramePr>
          <p:cNvPr id="6" name="Content Placeholder 2">
            <a:extLst>
              <a:ext uri="{FF2B5EF4-FFF2-40B4-BE49-F238E27FC236}">
                <a16:creationId xmlns:a16="http://schemas.microsoft.com/office/drawing/2014/main" id="{6D3985FF-499D-2FA0-0169-98C5A83042C5}"/>
              </a:ext>
            </a:extLst>
          </p:cNvPr>
          <p:cNvGraphicFramePr>
            <a:graphicFrameLocks noGrp="1"/>
          </p:cNvGraphicFramePr>
          <p:nvPr>
            <p:ph idx="1"/>
            <p:extLst>
              <p:ext uri="{D42A27DB-BD31-4B8C-83A1-F6EECF244321}">
                <p14:modId xmlns:p14="http://schemas.microsoft.com/office/powerpoint/2010/main" val="3839980605"/>
              </p:ext>
            </p:extLst>
          </p:nvPr>
        </p:nvGraphicFramePr>
        <p:xfrm>
          <a:off x="965200" y="2324100"/>
          <a:ext cx="7219037"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148338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p:cNvSpPr>
            <a:spLocks noGrp="1"/>
          </p:cNvSpPr>
          <p:nvPr>
            <p:ph type="title"/>
          </p:nvPr>
        </p:nvSpPr>
        <p:spPr>
          <a:xfrm>
            <a:off x="627185" y="1085549"/>
            <a:ext cx="2573210" cy="4686903"/>
          </a:xfrm>
        </p:spPr>
        <p:txBody>
          <a:bodyPr anchor="ctr">
            <a:normAutofit/>
          </a:bodyPr>
          <a:lstStyle/>
          <a:p>
            <a:pPr algn="r"/>
            <a:r>
              <a:rPr lang="en-GB">
                <a:solidFill>
                  <a:schemeClr val="tx1"/>
                </a:solidFill>
              </a:rPr>
              <a:t>Facilities of guest services</a:t>
            </a:r>
          </a:p>
        </p:txBody>
      </p:sp>
      <p:cxnSp>
        <p:nvCxnSpPr>
          <p:cNvPr id="22" name="Straight Connector 1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81049" y="1085549"/>
            <a:ext cx="4184780" cy="4686903"/>
          </a:xfrm>
        </p:spPr>
        <p:txBody>
          <a:bodyPr anchor="ctr">
            <a:normAutofit/>
          </a:bodyPr>
          <a:lstStyle/>
          <a:p>
            <a:pPr>
              <a:lnSpc>
                <a:spcPct val="90000"/>
              </a:lnSpc>
            </a:pPr>
            <a:endParaRPr lang="en-GB" sz="1700">
              <a:solidFill>
                <a:schemeClr val="tx1"/>
              </a:solidFill>
            </a:endParaRPr>
          </a:p>
          <a:p>
            <a:pPr>
              <a:lnSpc>
                <a:spcPct val="90000"/>
              </a:lnSpc>
            </a:pPr>
            <a:r>
              <a:rPr lang="en-GB" sz="1700">
                <a:solidFill>
                  <a:schemeClr val="tx1"/>
                </a:solidFill>
              </a:rPr>
              <a:t>Moxy hotels offer a range of room options to ensure that guests have a comfortable and enjoyable stay.</a:t>
            </a:r>
            <a:endParaRPr lang="en-IN" sz="1700">
              <a:solidFill>
                <a:schemeClr val="tx1"/>
              </a:solidFill>
            </a:endParaRPr>
          </a:p>
          <a:p>
            <a:pPr>
              <a:lnSpc>
                <a:spcPct val="90000"/>
              </a:lnSpc>
            </a:pPr>
            <a:r>
              <a:rPr lang="en-US" sz="1700">
                <a:solidFill>
                  <a:schemeClr val="tx1"/>
                </a:solidFill>
              </a:rPr>
              <a:t>Moxy hotels provide spacious and modern guest rooms with ample storage and essential amenities.</a:t>
            </a:r>
            <a:endParaRPr lang="en-IN" sz="1700">
              <a:solidFill>
                <a:schemeClr val="tx1"/>
              </a:solidFill>
            </a:endParaRPr>
          </a:p>
          <a:p>
            <a:pPr>
              <a:lnSpc>
                <a:spcPct val="90000"/>
              </a:lnSpc>
            </a:pPr>
            <a:r>
              <a:rPr lang="en-GB" sz="1700">
                <a:solidFill>
                  <a:schemeClr val="tx1"/>
                </a:solidFill>
              </a:rPr>
              <a:t>Moxy hotels also provide a variety of food and beverage options to suit the needs of guests and often have on-site fitness centres.</a:t>
            </a:r>
            <a:endParaRPr lang="en-IN" sz="1700">
              <a:solidFill>
                <a:schemeClr val="tx1"/>
              </a:solidFill>
            </a:endParaRPr>
          </a:p>
          <a:p>
            <a:pPr>
              <a:lnSpc>
                <a:spcPct val="90000"/>
              </a:lnSpc>
            </a:pPr>
            <a:r>
              <a:rPr lang="en-GB" sz="1700">
                <a:solidFill>
                  <a:schemeClr val="tx1"/>
                </a:solidFill>
              </a:rPr>
              <a:t>The role of these services and facilities is to enhance the guest experience, making their stay as comfortable and convenient as possible.</a:t>
            </a:r>
            <a:endParaRPr lang="en-IN" sz="1700">
              <a:solidFill>
                <a:schemeClr val="tx1"/>
              </a:solidFill>
            </a:endParaRPr>
          </a:p>
          <a:p>
            <a:pPr>
              <a:lnSpc>
                <a:spcPct val="90000"/>
              </a:lnSpc>
            </a:pPr>
            <a:endParaRPr lang="en-IN" sz="1700">
              <a:solidFill>
                <a:schemeClr val="tx1"/>
              </a:solidFill>
            </a:endParaRPr>
          </a:p>
          <a:p>
            <a:pPr>
              <a:lnSpc>
                <a:spcPct val="90000"/>
              </a:lnSpc>
            </a:pPr>
            <a:endParaRPr lang="en-GB" sz="1700">
              <a:solidFill>
                <a:schemeClr val="tx1"/>
              </a:solidFill>
            </a:endParaRPr>
          </a:p>
        </p:txBody>
      </p:sp>
      <p:sp>
        <p:nvSpPr>
          <p:cNvPr id="4" name="Slide Number Placeholder 3"/>
          <p:cNvSpPr>
            <a:spLocks noGrp="1"/>
          </p:cNvSpPr>
          <p:nvPr>
            <p:ph type="sldNum" sz="quarter" idx="12"/>
          </p:nvPr>
        </p:nvSpPr>
        <p:spPr>
          <a:xfrm>
            <a:off x="8104128" y="317862"/>
            <a:ext cx="628649" cy="767687"/>
          </a:xfrm>
        </p:spPr>
        <p:txBody>
          <a:bodyPr>
            <a:normAutofit/>
          </a:bodyPr>
          <a:lstStyle/>
          <a:p>
            <a:pPr algn="l">
              <a:spcAft>
                <a:spcPts val="600"/>
              </a:spcAft>
            </a:pPr>
            <a:fld id="{8A7A6979-0714-4377-B894-6BE4C2D6E202}" type="slidenum">
              <a:rPr lang="en-US">
                <a:solidFill>
                  <a:schemeClr val="tx1"/>
                </a:solidFill>
              </a:rPr>
              <a:pPr algn="l">
                <a:spcAft>
                  <a:spcPts val="600"/>
                </a:spcAft>
              </a:pPr>
              <a:t>7</a:t>
            </a:fld>
            <a:endParaRPr lang="en-US">
              <a:solidFill>
                <a:schemeClr val="tx1"/>
              </a:solidFill>
            </a:endParaRPr>
          </a:p>
        </p:txBody>
      </p:sp>
    </p:spTree>
    <p:extLst>
      <p:ext uri="{BB962C8B-B14F-4D97-AF65-F5344CB8AC3E}">
        <p14:creationId xmlns:p14="http://schemas.microsoft.com/office/powerpoint/2010/main" val="33198365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725843" y="1449324"/>
            <a:ext cx="1966300" cy="4391640"/>
          </a:xfrm>
        </p:spPr>
        <p:txBody>
          <a:bodyPr anchor="t">
            <a:normAutofit/>
          </a:bodyPr>
          <a:lstStyle/>
          <a:p>
            <a:r>
              <a:rPr lang="en-GB" sz="2400">
                <a:solidFill>
                  <a:schemeClr val="tx1"/>
                </a:solidFill>
              </a:rPr>
              <a:t>Role and Functions of Guest Services</a:t>
            </a:r>
          </a:p>
        </p:txBody>
      </p:sp>
      <p:sp>
        <p:nvSpPr>
          <p:cNvPr id="13" name="Rectangle 12">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8</a:t>
            </a:fld>
            <a:endParaRPr lang="en-US">
              <a:solidFill>
                <a:srgbClr val="FFFFFF"/>
              </a:solidFill>
            </a:endParaRPr>
          </a:p>
        </p:txBody>
      </p:sp>
      <p:sp>
        <p:nvSpPr>
          <p:cNvPr id="3" name="Content Placeholder 2"/>
          <p:cNvSpPr>
            <a:spLocks noGrp="1"/>
          </p:cNvSpPr>
          <p:nvPr>
            <p:ph idx="1"/>
          </p:nvPr>
        </p:nvSpPr>
        <p:spPr>
          <a:xfrm>
            <a:off x="2812794" y="1449324"/>
            <a:ext cx="4672665" cy="4391640"/>
          </a:xfrm>
        </p:spPr>
        <p:txBody>
          <a:bodyPr>
            <a:normAutofit/>
          </a:bodyPr>
          <a:lstStyle/>
          <a:p>
            <a:r>
              <a:rPr lang="en-GB">
                <a:solidFill>
                  <a:schemeClr val="tx1"/>
                </a:solidFill>
              </a:rPr>
              <a:t>The primary function of guest services is to ensure a comfortable and enjoyable experience.</a:t>
            </a:r>
          </a:p>
          <a:p>
            <a:r>
              <a:rPr lang="en-GB">
                <a:solidFill>
                  <a:schemeClr val="tx1"/>
                </a:solidFill>
              </a:rPr>
              <a:t>The role of guest services in the hospitality industry is to provide assistance and support to guests.</a:t>
            </a:r>
          </a:p>
          <a:p>
            <a:r>
              <a:rPr lang="en-GB">
                <a:solidFill>
                  <a:schemeClr val="tx1"/>
                </a:solidFill>
              </a:rPr>
              <a:t>The role of guest services is to create a welcoming and hospitable environment for guests.</a:t>
            </a:r>
          </a:p>
          <a:p>
            <a:r>
              <a:rPr lang="en-GB">
                <a:solidFill>
                  <a:schemeClr val="tx1"/>
                </a:solidFill>
              </a:rPr>
              <a:t>Guest services typically include a wide range of activities and responsibilities.</a:t>
            </a:r>
          </a:p>
        </p:txBody>
      </p:sp>
    </p:spTree>
    <p:extLst>
      <p:ext uri="{BB962C8B-B14F-4D97-AF65-F5344CB8AC3E}">
        <p14:creationId xmlns:p14="http://schemas.microsoft.com/office/powerpoint/2010/main" val="26080212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866215" y="973668"/>
            <a:ext cx="6571060" cy="706964"/>
          </a:xfrm>
        </p:spPr>
        <p:txBody>
          <a:bodyPr>
            <a:normAutofit/>
          </a:bodyPr>
          <a:lstStyle/>
          <a:p>
            <a:r>
              <a:rPr lang="en-GB">
                <a:solidFill>
                  <a:srgbClr val="FFFFFF"/>
                </a:solidFill>
              </a:rPr>
              <a:t>Importance of hospitality</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9</a:t>
            </a:fld>
            <a:endParaRPr lang="en-US">
              <a:solidFill>
                <a:srgbClr val="FFFFFF"/>
              </a:solidFill>
            </a:endParaRPr>
          </a:p>
        </p:txBody>
      </p:sp>
      <p:graphicFrame>
        <p:nvGraphicFramePr>
          <p:cNvPr id="6" name="Content Placeholder 2">
            <a:extLst>
              <a:ext uri="{FF2B5EF4-FFF2-40B4-BE49-F238E27FC236}">
                <a16:creationId xmlns:a16="http://schemas.microsoft.com/office/drawing/2014/main" id="{2C060EE9-F35D-9A38-4B52-89C077D3A193}"/>
              </a:ext>
            </a:extLst>
          </p:cNvPr>
          <p:cNvGraphicFramePr>
            <a:graphicFrameLocks noGrp="1"/>
          </p:cNvGraphicFramePr>
          <p:nvPr>
            <p:ph idx="1"/>
            <p:extLst>
              <p:ext uri="{D42A27DB-BD31-4B8C-83A1-F6EECF244321}">
                <p14:modId xmlns:p14="http://schemas.microsoft.com/office/powerpoint/2010/main" val="204154623"/>
              </p:ext>
            </p:extLst>
          </p:nvPr>
        </p:nvGraphicFramePr>
        <p:xfrm>
          <a:off x="965200" y="2324100"/>
          <a:ext cx="7219037"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38611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866215" y="973668"/>
            <a:ext cx="6571060" cy="706964"/>
          </a:xfrm>
        </p:spPr>
        <p:txBody>
          <a:bodyPr>
            <a:normAutofit/>
          </a:bodyPr>
          <a:lstStyle/>
          <a:p>
            <a:r>
              <a:rPr lang="en-GB">
                <a:solidFill>
                  <a:srgbClr val="FFFFFF"/>
                </a:solidFill>
              </a:rPr>
              <a:t>Hotels and Guest Expectations</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10</a:t>
            </a:fld>
            <a:endParaRPr lang="en-US">
              <a:solidFill>
                <a:srgbClr val="FFFFFF"/>
              </a:solidFill>
            </a:endParaRPr>
          </a:p>
        </p:txBody>
      </p:sp>
      <p:graphicFrame>
        <p:nvGraphicFramePr>
          <p:cNvPr id="6" name="Content Placeholder 2">
            <a:extLst>
              <a:ext uri="{FF2B5EF4-FFF2-40B4-BE49-F238E27FC236}">
                <a16:creationId xmlns:a16="http://schemas.microsoft.com/office/drawing/2014/main" id="{BDE519CC-A1A3-845E-38EC-367CBBA17DA4}"/>
              </a:ext>
            </a:extLst>
          </p:cNvPr>
          <p:cNvGraphicFramePr>
            <a:graphicFrameLocks noGrp="1"/>
          </p:cNvGraphicFramePr>
          <p:nvPr>
            <p:ph idx="1"/>
            <p:extLst>
              <p:ext uri="{D42A27DB-BD31-4B8C-83A1-F6EECF244321}">
                <p14:modId xmlns:p14="http://schemas.microsoft.com/office/powerpoint/2010/main" val="597770096"/>
              </p:ext>
            </p:extLst>
          </p:nvPr>
        </p:nvGraphicFramePr>
        <p:xfrm>
          <a:off x="965200" y="2324100"/>
          <a:ext cx="7219037"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3666937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866215" y="973668"/>
            <a:ext cx="6571060" cy="706964"/>
          </a:xfrm>
        </p:spPr>
        <p:txBody>
          <a:bodyPr>
            <a:normAutofit/>
          </a:bodyPr>
          <a:lstStyle/>
          <a:p>
            <a:r>
              <a:rPr lang="en-GB">
                <a:solidFill>
                  <a:srgbClr val="FFFFFF"/>
                </a:solidFill>
              </a:rPr>
              <a:t>Conclusion</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7764405" y="295729"/>
            <a:ext cx="628649" cy="767687"/>
          </a:xfrm>
        </p:spPr>
        <p:txBody>
          <a:bodyPr>
            <a:normAutofit/>
          </a:bodyPr>
          <a:lstStyle/>
          <a:p>
            <a:pPr>
              <a:spcAft>
                <a:spcPts val="600"/>
              </a:spcAft>
            </a:pPr>
            <a:fld id="{8A7A6979-0714-4377-B894-6BE4C2D6E202}" type="slidenum">
              <a:rPr lang="en-US">
                <a:solidFill>
                  <a:srgbClr val="FFFFFF"/>
                </a:solidFill>
              </a:rPr>
              <a:pPr>
                <a:spcAft>
                  <a:spcPts val="600"/>
                </a:spcAft>
              </a:pPr>
              <a:t>11</a:t>
            </a:fld>
            <a:endParaRPr lang="en-US">
              <a:solidFill>
                <a:srgbClr val="FFFFFF"/>
              </a:solidFill>
            </a:endParaRPr>
          </a:p>
        </p:txBody>
      </p:sp>
      <p:graphicFrame>
        <p:nvGraphicFramePr>
          <p:cNvPr id="6" name="Content Placeholder 2">
            <a:extLst>
              <a:ext uri="{FF2B5EF4-FFF2-40B4-BE49-F238E27FC236}">
                <a16:creationId xmlns:a16="http://schemas.microsoft.com/office/drawing/2014/main" id="{94B85381-3B37-6D2A-0BE2-1A274B7C4734}"/>
              </a:ext>
            </a:extLst>
          </p:cNvPr>
          <p:cNvGraphicFramePr>
            <a:graphicFrameLocks noGrp="1"/>
          </p:cNvGraphicFramePr>
          <p:nvPr>
            <p:ph idx="1"/>
            <p:extLst>
              <p:ext uri="{D42A27DB-BD31-4B8C-83A1-F6EECF244321}">
                <p14:modId xmlns:p14="http://schemas.microsoft.com/office/powerpoint/2010/main" val="3413418821"/>
              </p:ext>
            </p:extLst>
          </p:nvPr>
        </p:nvGraphicFramePr>
        <p:xfrm>
          <a:off x="965200" y="2324100"/>
          <a:ext cx="7219037"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2668431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818606"/>
            <a:ext cx="7680960" cy="1010194"/>
          </a:xfrm>
        </p:spPr>
        <p:txBody>
          <a:bodyPr/>
          <a:lstStyle/>
          <a:p>
            <a:r>
              <a:rPr lang="en-GB" dirty="0"/>
              <a:t>References</a:t>
            </a:r>
          </a:p>
        </p:txBody>
      </p:sp>
      <p:sp>
        <p:nvSpPr>
          <p:cNvPr id="4" name="Slide Number Placeholder 3"/>
          <p:cNvSpPr>
            <a:spLocks noGrp="1"/>
          </p:cNvSpPr>
          <p:nvPr>
            <p:ph type="sldNum" sz="quarter" idx="12"/>
          </p:nvPr>
        </p:nvSpPr>
        <p:spPr/>
        <p:txBody>
          <a:bodyPr/>
          <a:lstStyle/>
          <a:p>
            <a:fld id="{8A7A6979-0714-4377-B894-6BE4C2D6E202}" type="slidenum">
              <a:rPr lang="en-US" smtClean="0"/>
              <a:pPr/>
              <a:t>12</a:t>
            </a:fld>
            <a:endParaRPr lang="en-US" dirty="0"/>
          </a:p>
        </p:txBody>
      </p:sp>
      <p:sp>
        <p:nvSpPr>
          <p:cNvPr id="5" name="Content Placeholder 4"/>
          <p:cNvSpPr>
            <a:spLocks noGrp="1"/>
          </p:cNvSpPr>
          <p:nvPr>
            <p:ph idx="1"/>
          </p:nvPr>
        </p:nvSpPr>
        <p:spPr>
          <a:xfrm>
            <a:off x="864381" y="2489200"/>
            <a:ext cx="7748395" cy="3530600"/>
          </a:xfrm>
        </p:spPr>
        <p:txBody>
          <a:bodyPr>
            <a:normAutofit/>
          </a:bodyPr>
          <a:lstStyle/>
          <a:p>
            <a:r>
              <a:rPr lang="en-GB" dirty="0" err="1"/>
              <a:t>Golubovskaya</a:t>
            </a:r>
            <a:r>
              <a:rPr lang="en-GB" dirty="0"/>
              <a:t>, M., Robinson, R.N. and </a:t>
            </a:r>
            <a:r>
              <a:rPr lang="en-GB" dirty="0" err="1"/>
              <a:t>Solnet</a:t>
            </a:r>
            <a:r>
              <a:rPr lang="en-GB" dirty="0"/>
              <a:t>, D. (2017). The meaning of hospitality: do employees understand?. </a:t>
            </a:r>
            <a:r>
              <a:rPr lang="en-IN" i="1" dirty="0"/>
              <a:t>International Journal of Contemporary Hospitality Management</a:t>
            </a:r>
            <a:r>
              <a:rPr lang="en-IN" dirty="0"/>
              <a:t>, </a:t>
            </a:r>
            <a:r>
              <a:rPr lang="en-IN" i="1" dirty="0"/>
              <a:t>29</a:t>
            </a:r>
            <a:r>
              <a:rPr lang="en-IN" dirty="0"/>
              <a:t>(5), pp.1282-1304.</a:t>
            </a:r>
          </a:p>
          <a:p>
            <a:r>
              <a:rPr lang="en-GB" dirty="0"/>
              <a:t>Hu, F., </a:t>
            </a:r>
            <a:r>
              <a:rPr lang="en-GB" dirty="0" err="1"/>
              <a:t>Teichert</a:t>
            </a:r>
            <a:r>
              <a:rPr lang="en-GB" dirty="0"/>
              <a:t>, T., Liu, Y., Li, H. and </a:t>
            </a:r>
            <a:r>
              <a:rPr lang="en-GB" dirty="0" err="1"/>
              <a:t>Gundyreva</a:t>
            </a:r>
            <a:r>
              <a:rPr lang="en-GB" dirty="0"/>
              <a:t>, E. (2019). Evolving customer expectations of hospitality services: Differences in attribute effects on satisfaction and Re-Patronage. </a:t>
            </a:r>
            <a:r>
              <a:rPr lang="en-IN" i="1" dirty="0"/>
              <a:t>Tourism Management</a:t>
            </a:r>
            <a:r>
              <a:rPr lang="en-IN" dirty="0"/>
              <a:t>, </a:t>
            </a:r>
            <a:r>
              <a:rPr lang="en-IN" i="1" dirty="0"/>
              <a:t>74</a:t>
            </a:r>
            <a:r>
              <a:rPr lang="en-IN" dirty="0"/>
              <a:t>, pp.345-357.</a:t>
            </a:r>
          </a:p>
          <a:p>
            <a:r>
              <a:rPr lang="en-US" dirty="0" err="1"/>
              <a:t>Hyasat</a:t>
            </a:r>
            <a:r>
              <a:rPr lang="en-US" dirty="0"/>
              <a:t>, A.S. (2022). Examining Tourism and Hospitality Curriculum Based on the Business Employers’ Needs. </a:t>
            </a:r>
            <a:r>
              <a:rPr lang="en-US" i="1" dirty="0"/>
              <a:t>African Journal of Hospitality, Tourism and Leisure</a:t>
            </a:r>
            <a:r>
              <a:rPr lang="en-US" dirty="0"/>
              <a:t>, </a:t>
            </a:r>
            <a:r>
              <a:rPr lang="en-US" i="1" dirty="0"/>
              <a:t>11</a:t>
            </a:r>
            <a:r>
              <a:rPr lang="en-US" dirty="0"/>
              <a:t>(1), pp.60-70.</a:t>
            </a:r>
            <a:endParaRPr lang="en-IN" dirty="0"/>
          </a:p>
          <a:p>
            <a:endParaRPr lang="en-IN" dirty="0"/>
          </a:p>
        </p:txBody>
      </p:sp>
    </p:spTree>
    <p:extLst>
      <p:ext uri="{BB962C8B-B14F-4D97-AF65-F5344CB8AC3E}">
        <p14:creationId xmlns:p14="http://schemas.microsoft.com/office/powerpoint/2010/main" val="1816730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9897" y="818606"/>
            <a:ext cx="7680960" cy="1010194"/>
          </a:xfrm>
        </p:spPr>
        <p:txBody>
          <a:bodyPr/>
          <a:lstStyle/>
          <a:p>
            <a:r>
              <a:rPr lang="en-GB" dirty="0"/>
              <a:t>References</a:t>
            </a:r>
          </a:p>
        </p:txBody>
      </p:sp>
      <p:sp>
        <p:nvSpPr>
          <p:cNvPr id="4" name="Slide Number Placeholder 3"/>
          <p:cNvSpPr>
            <a:spLocks noGrp="1"/>
          </p:cNvSpPr>
          <p:nvPr>
            <p:ph type="sldNum" sz="quarter" idx="12"/>
          </p:nvPr>
        </p:nvSpPr>
        <p:spPr/>
        <p:txBody>
          <a:bodyPr/>
          <a:lstStyle/>
          <a:p>
            <a:fld id="{8A7A6979-0714-4377-B894-6BE4C2D6E202}" type="slidenum">
              <a:rPr lang="en-US" smtClean="0"/>
              <a:pPr/>
              <a:t>13</a:t>
            </a:fld>
            <a:endParaRPr lang="en-US" dirty="0"/>
          </a:p>
        </p:txBody>
      </p:sp>
      <p:sp>
        <p:nvSpPr>
          <p:cNvPr id="5" name="Content Placeholder 4"/>
          <p:cNvSpPr>
            <a:spLocks noGrp="1"/>
          </p:cNvSpPr>
          <p:nvPr>
            <p:ph idx="1"/>
          </p:nvPr>
        </p:nvSpPr>
        <p:spPr>
          <a:xfrm>
            <a:off x="864381" y="2489200"/>
            <a:ext cx="7748395" cy="3530600"/>
          </a:xfrm>
        </p:spPr>
        <p:txBody>
          <a:bodyPr/>
          <a:lstStyle/>
          <a:p>
            <a:r>
              <a:rPr lang="en-GB" dirty="0" err="1"/>
              <a:t>Ionel</a:t>
            </a:r>
            <a:r>
              <a:rPr lang="en-GB" dirty="0"/>
              <a:t>, M. (2016). Hospitality industry. </a:t>
            </a:r>
            <a:r>
              <a:rPr lang="en-IN" i="1" dirty="0" err="1"/>
              <a:t>Ovidius</a:t>
            </a:r>
            <a:r>
              <a:rPr lang="en-IN" i="1" dirty="0"/>
              <a:t> University Annals: Economic Sciences Series</a:t>
            </a:r>
            <a:r>
              <a:rPr lang="en-IN" dirty="0"/>
              <a:t>, </a:t>
            </a:r>
            <a:r>
              <a:rPr lang="en-IN" i="1" dirty="0"/>
              <a:t>1</a:t>
            </a:r>
            <a:r>
              <a:rPr lang="en-IN" dirty="0"/>
              <a:t>(1), pp.187-191.                                                                                                                                                                                    </a:t>
            </a:r>
          </a:p>
          <a:p>
            <a:r>
              <a:rPr lang="en-IN" dirty="0" err="1"/>
              <a:t>Moxy</a:t>
            </a:r>
            <a:r>
              <a:rPr lang="en-IN" dirty="0"/>
              <a:t> Hotels (2023). </a:t>
            </a:r>
            <a:r>
              <a:rPr lang="en-IN" i="1" dirty="0"/>
              <a:t>About Us. </a:t>
            </a:r>
            <a:r>
              <a:rPr lang="en-IN" dirty="0"/>
              <a:t>Online available at: </a:t>
            </a:r>
            <a:r>
              <a:rPr lang="en-IN" dirty="0">
                <a:solidFill>
                  <a:srgbClr val="0070C0"/>
                </a:solidFill>
                <a:hlinkClick r:id="rId4"/>
              </a:rPr>
              <a:t>https://moxy-hotels.marriott.com/</a:t>
            </a:r>
            <a:r>
              <a:rPr lang="en-IN" dirty="0">
                <a:solidFill>
                  <a:srgbClr val="0070C0"/>
                </a:solidFill>
              </a:rPr>
              <a:t>. </a:t>
            </a:r>
            <a:r>
              <a:rPr lang="en-IN" dirty="0"/>
              <a:t>(Accessed: 31</a:t>
            </a:r>
            <a:r>
              <a:rPr lang="en-IN" baseline="30000" dirty="0"/>
              <a:t>st</a:t>
            </a:r>
            <a:r>
              <a:rPr lang="en-IN" dirty="0"/>
              <a:t> January 2023). </a:t>
            </a:r>
          </a:p>
          <a:p>
            <a:r>
              <a:rPr lang="en-GB" dirty="0"/>
              <a:t>Peters, J. (2020). </a:t>
            </a:r>
            <a:r>
              <a:rPr lang="en-GB" i="1" dirty="0"/>
              <a:t>4 Things You Should Know About </a:t>
            </a:r>
            <a:r>
              <a:rPr lang="en-GB" i="1" dirty="0" err="1"/>
              <a:t>Moxy</a:t>
            </a:r>
            <a:r>
              <a:rPr lang="en-GB" i="1" dirty="0"/>
              <a:t>, Marriott's New Hotel Brand. </a:t>
            </a:r>
            <a:r>
              <a:rPr lang="en-GB" dirty="0"/>
              <a:t>Online available at; </a:t>
            </a:r>
            <a:r>
              <a:rPr lang="en-GB" u="sng" dirty="0">
                <a:hlinkClick r:id="rId5"/>
              </a:rPr>
              <a:t>https://www.shermanstravel.com/advice/5-things-you-should-know-about-moxy-hotels</a:t>
            </a:r>
            <a:r>
              <a:rPr lang="en-GB" dirty="0"/>
              <a:t>. (Accessed: 1</a:t>
            </a:r>
            <a:r>
              <a:rPr lang="en-GB" baseline="30000" dirty="0"/>
              <a:t>st</a:t>
            </a:r>
            <a:r>
              <a:rPr lang="en-GB" dirty="0"/>
              <a:t> February 2023). </a:t>
            </a:r>
            <a:endParaRPr lang="en-IN" dirty="0"/>
          </a:p>
          <a:p>
            <a:pPr marL="0" indent="0">
              <a:buNone/>
            </a:pPr>
            <a:r>
              <a:rPr lang="en-IN" dirty="0">
                <a:latin typeface="Calibri" panose="020F0502020204030204" pitchFamily="34" charset="0"/>
                <a:ea typeface="Calibri" panose="020F0502020204030204" pitchFamily="34" charset="0"/>
                <a:cs typeface="Calibri" panose="020F0502020204030204" pitchFamily="34" charset="0"/>
              </a:rPr>
              <a:t>https://www.ontradeprogress.com/2018/03/29/tourism-hospitality-hero/</a:t>
            </a:r>
          </a:p>
        </p:txBody>
      </p:sp>
    </p:spTree>
    <p:extLst>
      <p:ext uri="{BB962C8B-B14F-4D97-AF65-F5344CB8AC3E}">
        <p14:creationId xmlns:p14="http://schemas.microsoft.com/office/powerpoint/2010/main" val="35336297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1929</Words>
  <Application>Microsoft Office PowerPoint</Application>
  <PresentationFormat>On-screen Show (4:3)</PresentationFormat>
  <Paragraphs>110</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 Boardroom</vt:lpstr>
      <vt:lpstr>PowerPoint Presentation</vt:lpstr>
      <vt:lpstr>Table OF contents</vt:lpstr>
      <vt:lpstr>Introduction</vt:lpstr>
      <vt:lpstr>Moxy Hotels and Resorts - Introduction</vt:lpstr>
      <vt:lpstr>Major consumers of Moxy hotels</vt:lpstr>
      <vt:lpstr>Nature, scope and role of guest services</vt:lpstr>
      <vt:lpstr>Facilities of guest services</vt:lpstr>
      <vt:lpstr>Role and Functions of Guest Services</vt:lpstr>
      <vt:lpstr>Importance of hospitality</vt:lpstr>
      <vt:lpstr>Hotels and Guest Expectations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Alina Cristina Pruteanu (2209886)</cp:lastModifiedBy>
  <cp:revision>24</cp:revision>
  <dcterms:created xsi:type="dcterms:W3CDTF">2023-01-31T16:01:41Z</dcterms:created>
  <dcterms:modified xsi:type="dcterms:W3CDTF">2023-02-08T18:01:46Z</dcterms:modified>
</cp:coreProperties>
</file>