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70" r:id="rId4"/>
    <p:sldId id="258" r:id="rId5"/>
    <p:sldId id="259" r:id="rId6"/>
    <p:sldId id="260" r:id="rId7"/>
    <p:sldId id="261" r:id="rId8"/>
    <p:sldId id="271" r:id="rId9"/>
    <p:sldId id="272" r:id="rId10"/>
    <p:sldId id="262" r:id="rId11"/>
    <p:sldId id="267" r:id="rId12"/>
    <p:sldId id="268" r:id="rId13"/>
    <p:sldId id="273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D79CE2-B24A-4B88-AF74-3D6E84145066}" v="216" dt="2026-04-28T08:47:45.7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43" autoAdjust="0"/>
    <p:restoredTop sz="94660"/>
  </p:normalViewPr>
  <p:slideViewPr>
    <p:cSldViewPr snapToGrid="0" snapToObjects="1">
      <p:cViewPr varScale="1">
        <p:scale>
          <a:sx n="97" d="100"/>
          <a:sy n="97" d="100"/>
        </p:scale>
        <p:origin x="1062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007546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yourself and outline session aims.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Love &amp; Hendry (1994) and differing perceptions.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youth work aligns with national priorities.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why youth work reaches young people differently.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tokenism vs genuine participation.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Bandura and link to youth work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C4F88E-DA9E-99E7-96C3-1DFEAD5A0D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F423C5-1C51-1BD1-E2A5-32A4B8FEA31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91E8D0-907C-C203-AB75-A09209BFD8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Bandura and link to youth work practice.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F6A3E2-B25A-A245-91DC-C89E9E89AA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6486660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D5CB87-1BCA-F7C1-E129-B389816CBB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36AF89-46A5-36A3-DBA3-FB9EE2F6BDB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6C9A89-90D1-4F73-3768-00D308CA80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Bandura and link to youth work practice.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2EA0B3-2567-641F-72BC-08D710B245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0401163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Connect to Welsh prescribed outcomes.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need for better evidence systems.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key argument.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463DEA5A-019C-C12C-3A00-5CF9DCAB1A8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B681C8C-12C3-0527-2CCF-9AB168B797C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730082F4-6359-AC0B-F2E5-98724FBEEA5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D89B3D-302E-4769-8E85-6D63EDE2B4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2419337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69D31FB-863F-9A15-4430-2A2F631747D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9FBDFE2B-3B84-7D62-5977-2D95490D4D0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35D61D8-A685-122E-728E-C2F33CC5D87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48491-9223-4348-8FE2-7311C3002F2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1675021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72FC31C-C523-BF49-3333-1AACFF7DBCC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54323D9-05AE-48CF-12B8-D6B15B8904F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750E975-3E2D-E4F6-84C4-C9FFB12D2EA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FC22DE-F6CD-471C-BC11-D49C26FE172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1361989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3048000"/>
            <a:ext cx="3810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3048000"/>
            <a:ext cx="3810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49527D1-A48F-6D0B-8024-50BD6EDDB5B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4598C3E-1198-EEE3-A1BA-F1F7F99BF1D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9F9195C-CE8F-A243-D282-A13B25AEFF9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63D124-B88C-4EE0-818E-5ED4DABB31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5653687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14113BC3-1992-562B-1379-4F1DC4A4FE1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F1085454-6118-9BB4-9EC8-D97DF82315C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891F1B79-BD7F-9BEB-BEE2-0A33A291E7F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6B284E-B8FD-46CE-B8E5-55FFBBA01F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56144416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3AB0D8DA-9984-E2D0-E748-DCDD0CFF349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A485A9A7-3672-7663-95E8-C0496FAADEE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CB15BC81-D05E-9101-DB7E-023811E34EF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D9EADB-1D0E-4976-9BC4-A5F6E319A9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9846147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48E21C88-EE5C-4D29-E5FB-09E356053D8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BB8269FC-ABAD-A86E-F84C-C5D1EE369B9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B66E11BC-0287-8C1D-2A5A-F2EE8F6266D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80BDC3-C6A7-48C8-9CE7-DA6CEBF90B9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8814210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D450532-25CA-9F86-88BB-CC24A32B814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9DA8FD6-149A-2516-8C52-DC3CCE3FAED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9FEDFC1-C90E-C557-03F1-D1788C070B5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C42C69-5368-4867-9B0E-DDD00316E4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7254118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086B7AF-0D8F-6846-03CC-83C36C07FF1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DF98E00-D0AF-D305-34D1-55651D2CE7E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AAAB528-59B4-80DB-CAA9-19B90DF273A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2551A6-0DDA-4FD8-859E-B8856C6B85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7196415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2B39E01-2BAD-C0B0-A8EB-32E4399F859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C413393-2227-00D6-D33E-55CFDC4405B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378F538-87FE-094C-EE01-7E91ECBC6F0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22487E-6D08-4940-8099-47EFC0D47F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4125519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2209800"/>
            <a:ext cx="1943100" cy="3886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209800"/>
            <a:ext cx="5676900" cy="3886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33821FD-A869-9E67-2FD7-F275531D41C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63DC850-0868-D49A-55CF-7EEC6EB3E3A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D4035BA-56DE-EFCD-449C-08D699BFC31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8ED6A0-93C7-441F-A924-136945BE42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7424637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7" descr="youth powerpoint_template">
            <a:extLst>
              <a:ext uri="{FF2B5EF4-FFF2-40B4-BE49-F238E27FC236}">
                <a16:creationId xmlns:a16="http://schemas.microsoft.com/office/drawing/2014/main" id="{F5EEECC7-11D3-F686-D48F-323C8F9E65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5088"/>
            <a:ext cx="9144000" cy="6923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Rectangle 2">
            <a:extLst>
              <a:ext uri="{FF2B5EF4-FFF2-40B4-BE49-F238E27FC236}">
                <a16:creationId xmlns:a16="http://schemas.microsoft.com/office/drawing/2014/main" id="{8DECB0AF-53D6-E671-0C4B-CBFD0221D8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209800"/>
            <a:ext cx="77724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093ADEE4-792D-9009-F5E6-7C87A3E18C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3048000"/>
            <a:ext cx="7772400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1AE78E2D-FA8C-6755-AB4D-59066C2B5277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F6DCACB8-64AF-2A45-0742-4F7DF8D09B4B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33899A7A-E4B2-BBA1-8398-2A1A222FF22D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FEA4B672-97C3-458A-9676-8568980BC9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9700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>
        <p:tmplLst>
          <p:tmpl lvl="1">
            <p:tnLst>
              <p:par>
                <p:cTn presetID="9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072" y="2634996"/>
            <a:ext cx="7772400" cy="685800"/>
          </a:xfrm>
        </p:spPr>
        <p:txBody>
          <a:bodyPr>
            <a:normAutofit fontScale="90000"/>
          </a:bodyPr>
          <a:lstStyle/>
          <a:p>
            <a:r>
              <a:rPr dirty="0"/>
              <a:t>Youth Work </a:t>
            </a:r>
            <a:r>
              <a:rPr lang="en-GB" dirty="0"/>
              <a:t>w</a:t>
            </a:r>
            <a:r>
              <a:rPr dirty="0"/>
              <a:t>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3337561"/>
            <a:ext cx="1152144" cy="440435"/>
          </a:xfrm>
        </p:spPr>
        <p:txBody>
          <a:bodyPr/>
          <a:lstStyle/>
          <a:p>
            <a:pPr marL="0" indent="0">
              <a:buNone/>
            </a:pPr>
            <a:r>
              <a:rPr lang="en-GB" sz="1600" dirty="0"/>
              <a:t>Nick Hudd</a:t>
            </a:r>
            <a:endParaRPr sz="1600" dirty="0"/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27960"/>
            <a:ext cx="7772400" cy="685800"/>
          </a:xfrm>
        </p:spPr>
        <p:txBody>
          <a:bodyPr>
            <a:normAutofit fontScale="90000"/>
          </a:bodyPr>
          <a:lstStyle/>
          <a:p>
            <a:r>
              <a:rPr dirty="0"/>
              <a:t>What do we mean by </a:t>
            </a:r>
            <a:br>
              <a:rPr lang="en-GB" dirty="0"/>
            </a:br>
            <a:r>
              <a:rPr dirty="0"/>
              <a:t>'Youth Work Works'?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3718560"/>
            <a:ext cx="7772400" cy="883920"/>
          </a:xfrm>
        </p:spPr>
        <p:txBody>
          <a:bodyPr/>
          <a:lstStyle/>
          <a:p>
            <a:r>
              <a:rPr sz="2400" dirty="0"/>
              <a:t>Works for who? How? Why?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2B7E2C-9469-B15A-A5FF-4FED6D454A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840" y="4233672"/>
            <a:ext cx="4504479" cy="2249424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C156D-30CE-7420-F4CD-74D3A4DF8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C3D0E-FE77-8445-5E5D-6823D0E810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Youth work is a border crossing practice, where the collaborations between young people and youth workers facilitate the creation of new knowledge and ideas.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600" dirty="0"/>
              <a:t>Janet R </a:t>
            </a:r>
            <a:r>
              <a:rPr lang="en-GB" sz="1600" dirty="0" err="1"/>
              <a:t>Batsleer</a:t>
            </a:r>
            <a:r>
              <a:rPr lang="en-GB" sz="1600" dirty="0"/>
              <a:t>, Bernard Davies (2010). What is Youth Work?. London: Sage Publishing.</a:t>
            </a:r>
          </a:p>
        </p:txBody>
      </p:sp>
    </p:spTree>
    <p:extLst>
      <p:ext uri="{BB962C8B-B14F-4D97-AF65-F5344CB8AC3E}">
        <p14:creationId xmlns:p14="http://schemas.microsoft.com/office/powerpoint/2010/main" val="37015636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Welsh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Well-being of Future Generations Act</a:t>
            </a:r>
          </a:p>
          <a:p>
            <a:r>
              <a:rPr dirty="0"/>
              <a:t>Youth Work Strategy Wales</a:t>
            </a:r>
            <a:endParaRPr lang="en-GB" dirty="0"/>
          </a:p>
          <a:p>
            <a:r>
              <a:rPr lang="en-GB" dirty="0"/>
              <a:t>Youth Work Legislation Framework</a:t>
            </a:r>
          </a:p>
          <a:p>
            <a:r>
              <a:rPr lang="en-GB" dirty="0"/>
              <a:t>Estyn</a:t>
            </a:r>
          </a:p>
          <a:p>
            <a:endParaRPr lang="en-GB" dirty="0"/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Unique Nature of Youth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Voluntary engagement</a:t>
            </a:r>
          </a:p>
          <a:p>
            <a:r>
              <a:rPr dirty="0"/>
              <a:t>Relationship-based</a:t>
            </a:r>
          </a:p>
          <a:p>
            <a:r>
              <a:rPr dirty="0"/>
              <a:t>Informal education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Measuring the impact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If we don’t measure</a:t>
            </a:r>
          </a:p>
          <a:p>
            <a:r>
              <a:rPr lang="en-GB" sz="2400" dirty="0"/>
              <a:t>We can’t be sure what works</a:t>
            </a:r>
          </a:p>
          <a:p>
            <a:r>
              <a:rPr lang="en-GB" sz="2400" dirty="0"/>
              <a:t>We can’t identify what doesn’t work</a:t>
            </a:r>
          </a:p>
          <a:p>
            <a:r>
              <a:rPr lang="en-GB" sz="2400" dirty="0"/>
              <a:t>It is difficult to prove we are good at what we do</a:t>
            </a:r>
          </a:p>
          <a:p>
            <a:r>
              <a:rPr lang="en-GB" sz="2400" dirty="0"/>
              <a:t>Money may be invested in the wrong things or not at all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1400" dirty="0"/>
              <a:t>https://www.cwvys.org.uk/our-work/meauring-impact/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</a:t>
            </a:r>
            <a:r>
              <a:rPr lang="en-GB" dirty="0" err="1"/>
              <a:t>ome</a:t>
            </a:r>
            <a:r>
              <a:rPr lang="en-GB" dirty="0"/>
              <a:t> Examples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600" b="1" dirty="0"/>
              <a:t>Self-Efficacy Measurement</a:t>
            </a:r>
            <a:endParaRPr lang="en-GB" sz="1600" dirty="0"/>
          </a:p>
          <a:p>
            <a:r>
              <a:rPr lang="en-GB" sz="1600" dirty="0"/>
              <a:t>This analysis drew on a merged dataset containing </a:t>
            </a:r>
            <a:r>
              <a:rPr lang="en-GB" sz="1600" b="1" dirty="0"/>
              <a:t>25 </a:t>
            </a:r>
            <a:r>
              <a:rPr lang="en-GB" sz="1600" dirty="0"/>
              <a:t>anonymised participant records collected throughout the delivery of Independent Living Skills (ILS) and related youth work programmes across multiple school‑based groups. All records were processed from raw Excel registers into a unified anonymised dataset. (This relates to targeted 8week programmes)</a:t>
            </a:r>
          </a:p>
          <a:p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11A21C-5D3A-3742-7D23-003A18E2C6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8227" y="4771570"/>
            <a:ext cx="5747004" cy="1601724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77086B-919C-A3E2-BFA1-3D9AC59F6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68F09-B6D4-C964-0797-885314385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</a:t>
            </a:r>
            <a:r>
              <a:rPr lang="en-GB" dirty="0" err="1"/>
              <a:t>ome</a:t>
            </a:r>
            <a:r>
              <a:rPr lang="en-GB" dirty="0"/>
              <a:t> Examples</a:t>
            </a:r>
            <a:endParaRPr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29FA8898-8ACA-406D-5569-EE9FD54F16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0531" y="3080443"/>
            <a:ext cx="7635808" cy="2339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Targeted Education Settings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School A: 47 → 22 (53% reduction)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School B: 14 → 7 (50% reduction)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Projected annual cost avoidance (vs baseline): £640,000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600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6D5B21-8E4E-3BD8-E8B8-DDF2DCD06D49}"/>
              </a:ext>
            </a:extLst>
          </p:cNvPr>
          <p:cNvSpPr txBox="1"/>
          <p:nvPr/>
        </p:nvSpPr>
        <p:spPr>
          <a:xfrm>
            <a:off x="290531" y="5604387"/>
            <a:ext cx="85629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Based on Welsh Government integrated impact assessment estimating approximately £20,000 annual public service cost per household experiencing homelessness (Welsh Government, 2023).</a:t>
            </a:r>
          </a:p>
        </p:txBody>
      </p:sp>
    </p:spTree>
    <p:extLst>
      <p:ext uri="{BB962C8B-B14F-4D97-AF65-F5344CB8AC3E}">
        <p14:creationId xmlns:p14="http://schemas.microsoft.com/office/powerpoint/2010/main" val="344647105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8C30BC-DA05-C921-7DF0-627FC5D77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831FA-5986-882E-7BE2-FA7E1E8A7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</a:t>
            </a:r>
            <a:r>
              <a:rPr lang="en-GB" dirty="0" err="1"/>
              <a:t>ome</a:t>
            </a:r>
            <a:r>
              <a:rPr lang="en-GB" dirty="0"/>
              <a:t> Examples</a:t>
            </a:r>
            <a:endParaRPr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9A41EEA5-B3D0-7B14-9220-3049488A0B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0531" y="2788068"/>
            <a:ext cx="8167669" cy="3395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Whole-System Trends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graph below demonstrates a reduction from 222 presentations (2023–24) to 172 (2024–25), a decrease of 50 presentations and 41 fewer individuals.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Projected annual cost avoidance: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41 × £20,000 = £820,000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600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1F3DE5-3719-9D3F-8011-F098C23FDCE7}"/>
              </a:ext>
            </a:extLst>
          </p:cNvPr>
          <p:cNvSpPr txBox="1"/>
          <p:nvPr/>
        </p:nvSpPr>
        <p:spPr>
          <a:xfrm>
            <a:off x="290531" y="5604387"/>
            <a:ext cx="85629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Based on Welsh Government integrated impact assessment estimating approximately £20,000 annual public service cost per household experiencing homelessness (Welsh Government, 2023).</a:t>
            </a:r>
          </a:p>
        </p:txBody>
      </p:sp>
    </p:spTree>
    <p:extLst>
      <p:ext uri="{BB962C8B-B14F-4D97-AF65-F5344CB8AC3E}">
        <p14:creationId xmlns:p14="http://schemas.microsoft.com/office/powerpoint/2010/main" val="698307354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FB6FEF6-3C1E-B46B-71D4-E398D3690C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502" y="2895600"/>
            <a:ext cx="8318995" cy="3672792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E612B34B-DCA2-B6BE-33F4-2D5E0CAB0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Some Examples</a:t>
            </a:r>
            <a:endParaRPr lang="en-GB" dirty="0"/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The Evidence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Anecdotal vs measurable impact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Does Youth Work Work?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Yes – when relational, preventative, empowering</a:t>
            </a:r>
            <a:r>
              <a:rPr lang="en-GB" dirty="0"/>
              <a:t>. </a:t>
            </a:r>
            <a:endParaRPr dirty="0"/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BD42CC-D476-7059-13DD-96D25862D7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847793019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458</Words>
  <Application>Microsoft Office PowerPoint</Application>
  <PresentationFormat>On-screen Show (4:3)</PresentationFormat>
  <Paragraphs>58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Times New Roman</vt:lpstr>
      <vt:lpstr>Default Design</vt:lpstr>
      <vt:lpstr>Youth Work works</vt:lpstr>
      <vt:lpstr>What do we mean by  'Youth Work Works'?</vt:lpstr>
      <vt:lpstr>PowerPoint Presentation</vt:lpstr>
      <vt:lpstr>Welsh Context</vt:lpstr>
      <vt:lpstr>Unique Nature of Youth Work</vt:lpstr>
      <vt:lpstr>Measuring the impact</vt:lpstr>
      <vt:lpstr>Some Examples</vt:lpstr>
      <vt:lpstr>Some Examples</vt:lpstr>
      <vt:lpstr>Some Examples</vt:lpstr>
      <vt:lpstr>Some Examples</vt:lpstr>
      <vt:lpstr>The Evidence Problem</vt:lpstr>
      <vt:lpstr>Does Youth Work Work?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Hudd, Nick</dc:creator>
  <cp:keywords/>
  <dc:description>generated using python-pptx</dc:description>
  <cp:lastModifiedBy>Darrel Williams</cp:lastModifiedBy>
  <cp:revision>3</cp:revision>
  <dcterms:created xsi:type="dcterms:W3CDTF">2013-01-27T09:14:16Z</dcterms:created>
  <dcterms:modified xsi:type="dcterms:W3CDTF">2026-05-11T07:56:21Z</dcterms:modified>
  <cp:category/>
</cp:coreProperties>
</file>