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0" r:id="rId5"/>
    <p:sldId id="266" r:id="rId6"/>
    <p:sldId id="260" r:id="rId7"/>
    <p:sldId id="267" r:id="rId8"/>
    <p:sldId id="261" r:id="rId9"/>
    <p:sldId id="262" r:id="rId10"/>
    <p:sldId id="264" r:id="rId11"/>
    <p:sldId id="265"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3C188B-443C-428E-B0BC-282ED67DAFD3}" v="197" dt="2023-10-19T23:52:18.926"/>
    <p1510:client id="{577663E1-1D5B-D267-FCB4-25685326E86C}" v="691" dt="2023-11-15T02:30:02.072"/>
    <p1510:client id="{DF202A00-3C61-AFCC-BECB-B074EA293FDF}" v="827" dt="2023-11-20T01:58:11.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fsd.servicemax.com/wp-content/uploads/2014/12/shutterstock_174393959.jpg" TargetMode="External"/><Relationship Id="rId2" Type="http://schemas.openxmlformats.org/officeDocument/2006/relationships/hyperlink" Target="https://www.cambrian-news.co.uk/tindle-static/image/2023/08/04/14/92225175-f31b51a7ba171c379a6048af9928464e.jpg?trim=0,1,0,0&amp;width=669&amp;height=445&amp;crop=669:445" TargetMode="External"/><Relationship Id="rId1" Type="http://schemas.openxmlformats.org/officeDocument/2006/relationships/slideLayout" Target="../slideLayouts/slideLayout2.xml"/><Relationship Id="rId6" Type="http://schemas.openxmlformats.org/officeDocument/2006/relationships/hyperlink" Target="https://i.ebayimg.com/images/g/ZUcAAOSw~TRf~y0S/s-l400.jpg" TargetMode="External"/><Relationship Id="rId5" Type="http://schemas.openxmlformats.org/officeDocument/2006/relationships/hyperlink" Target="https://assets.entrepreneur.com/content/3x2/2000/20180730045238-shutterstock-630500720.jpeg" TargetMode="External"/><Relationship Id="rId4" Type="http://schemas.openxmlformats.org/officeDocument/2006/relationships/hyperlink" Target="https://s24193.pcdn.co/wp-content/uploads/2017/06/google-entity-shutterstock.pn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39019" y="4859057"/>
            <a:ext cx="10883660" cy="1998270"/>
          </a:xfrm>
        </p:spPr>
        <p:txBody>
          <a:bodyPr vert="horz" lIns="91440" tIns="45720" rIns="91440" bIns="45720" rtlCol="0" anchor="b">
            <a:noAutofit/>
          </a:bodyPr>
          <a:lstStyle/>
          <a:p>
            <a:pPr algn="l"/>
            <a:r>
              <a:rPr lang="en-GB" sz="2400">
                <a:latin typeface="Arial Nova"/>
                <a:ea typeface="+mj-lt"/>
                <a:cs typeface="+mj-lt"/>
              </a:rPr>
              <a:t>Workplace Culture and its impact on Organisational efficiency</a:t>
            </a:r>
          </a:p>
          <a:p>
            <a:pPr algn="l"/>
            <a:r>
              <a:rPr lang="en-GB" sz="2400">
                <a:latin typeface="Arial Nova"/>
                <a:ea typeface="+mj-lt"/>
                <a:cs typeface="+mj-lt"/>
              </a:rPr>
              <a:t>                                    Charlene Johnson 2131892</a:t>
            </a:r>
          </a:p>
          <a:p>
            <a:pPr algn="l"/>
            <a:r>
              <a:rPr lang="en-GB" sz="2400">
                <a:latin typeface="Arial Nova"/>
                <a:ea typeface="+mj-lt"/>
                <a:cs typeface="+mj-lt"/>
              </a:rPr>
              <a:t>                                           Sammual Ofori</a:t>
            </a:r>
          </a:p>
          <a:p>
            <a:pPr algn="l"/>
            <a:r>
              <a:rPr lang="en-GB" sz="2400">
                <a:latin typeface="Arial Nova"/>
                <a:ea typeface="+mj-lt"/>
                <a:cs typeface="+mj-lt"/>
              </a:rPr>
              <a:t>                                              </a:t>
            </a:r>
            <a:r>
              <a:rPr lang="en-GB" sz="2400">
                <a:solidFill>
                  <a:srgbClr val="1D2125"/>
                </a:solidFill>
                <a:latin typeface="Arial Nova"/>
                <a:ea typeface="+mj-lt"/>
                <a:cs typeface="+mj-lt"/>
              </a:rPr>
              <a:t>BMSW5105</a:t>
            </a:r>
          </a:p>
          <a:p>
            <a:pPr algn="l"/>
            <a:r>
              <a:rPr lang="en-GB" sz="2400">
                <a:solidFill>
                  <a:srgbClr val="1D2125"/>
                </a:solidFill>
                <a:latin typeface="Arial Nova"/>
                <a:ea typeface="+mj-lt"/>
                <a:cs typeface="+mj-lt"/>
              </a:rPr>
              <a:t>                                               Sept 2023</a:t>
            </a:r>
          </a:p>
          <a:p>
            <a:endParaRPr lang="en-GB" sz="4400">
              <a:cs typeface="Calibri Light"/>
            </a:endParaRPr>
          </a:p>
        </p:txBody>
      </p:sp>
      <p:sp>
        <p:nvSpPr>
          <p:cNvPr id="3" name="Subtitle 2"/>
          <p:cNvSpPr>
            <a:spLocks noGrp="1"/>
          </p:cNvSpPr>
          <p:nvPr>
            <p:ph type="subTitle" idx="1"/>
          </p:nvPr>
        </p:nvSpPr>
        <p:spPr>
          <a:xfrm flipV="1">
            <a:off x="1222075" y="8267325"/>
            <a:ext cx="9144000" cy="1423554"/>
          </a:xfrm>
        </p:spPr>
        <p:txBody>
          <a:bodyPr vert="horz" lIns="91440" tIns="45720" rIns="91440" bIns="45720" rtlCol="0" anchor="t">
            <a:normAutofit/>
          </a:bodyPr>
          <a:lstStyle/>
          <a:p>
            <a:endParaRPr lang="en-US"/>
          </a:p>
        </p:txBody>
      </p:sp>
      <p:pic>
        <p:nvPicPr>
          <p:cNvPr id="4" name="Picture 3" descr="National Library of Wales chief named University of Wales Trinity Saint  David Professor of Practice | cambrian-news.co.uk">
            <a:extLst>
              <a:ext uri="{FF2B5EF4-FFF2-40B4-BE49-F238E27FC236}">
                <a16:creationId xmlns:a16="http://schemas.microsoft.com/office/drawing/2014/main" id="{3628F403-E435-B93E-3A7D-BC30D4D210FA}"/>
              </a:ext>
            </a:extLst>
          </p:cNvPr>
          <p:cNvPicPr>
            <a:picLocks noChangeAspect="1"/>
          </p:cNvPicPr>
          <p:nvPr/>
        </p:nvPicPr>
        <p:blipFill rotWithShape="1">
          <a:blip r:embed="rId2"/>
          <a:srcRect t="1506" r="2" b="34874"/>
          <a:stretch/>
        </p:blipFill>
        <p:spPr>
          <a:xfrm>
            <a:off x="1776310" y="44371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pic>
        <p:nvPicPr>
          <p:cNvPr id="5" name="Picture 4" descr="A blue and black sign&#10;&#10;Description automatically generated">
            <a:extLst>
              <a:ext uri="{FF2B5EF4-FFF2-40B4-BE49-F238E27FC236}">
                <a16:creationId xmlns:a16="http://schemas.microsoft.com/office/drawing/2014/main" id="{33D0D59A-662F-95C7-283C-399A77124068}"/>
              </a:ext>
            </a:extLst>
          </p:cNvPr>
          <p:cNvPicPr>
            <a:picLocks noChangeAspect="1"/>
          </p:cNvPicPr>
          <p:nvPr/>
        </p:nvPicPr>
        <p:blipFill>
          <a:blip r:embed="rId3"/>
          <a:stretch>
            <a:fillRect/>
          </a:stretch>
        </p:blipFill>
        <p:spPr>
          <a:xfrm>
            <a:off x="2999118" y="251316"/>
            <a:ext cx="5446143" cy="94948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FFB3E-831B-9063-483A-8EC0A1FB6DD9}"/>
              </a:ext>
            </a:extLst>
          </p:cNvPr>
          <p:cNvSpPr>
            <a:spLocks noGrp="1"/>
          </p:cNvSpPr>
          <p:nvPr>
            <p:ph type="title"/>
          </p:nvPr>
        </p:nvSpPr>
        <p:spPr>
          <a:xfrm>
            <a:off x="838200" y="365125"/>
            <a:ext cx="10515600" cy="1325563"/>
          </a:xfrm>
        </p:spPr>
        <p:txBody>
          <a:bodyPr>
            <a:normAutofit/>
          </a:bodyPr>
          <a:lstStyle/>
          <a:p>
            <a:r>
              <a:rPr lang="en-GB" sz="5400">
                <a:latin typeface="Arial Nova"/>
                <a:cs typeface="Calibri Light"/>
              </a:rPr>
              <a:t>Table of Content </a:t>
            </a:r>
            <a:endParaRPr lang="en-GB" sz="5400">
              <a:latin typeface="Arial Nova"/>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938637-8D8D-A27A-3443-A30EF1FDEA9C}"/>
              </a:ext>
            </a:extLst>
          </p:cNvPr>
          <p:cNvSpPr>
            <a:spLocks noGrp="1"/>
          </p:cNvSpPr>
          <p:nvPr>
            <p:ph idx="1"/>
          </p:nvPr>
        </p:nvSpPr>
        <p:spPr>
          <a:xfrm>
            <a:off x="191219" y="1929384"/>
            <a:ext cx="11162581" cy="4827054"/>
          </a:xfrm>
        </p:spPr>
        <p:txBody>
          <a:bodyPr vert="horz" lIns="91440" tIns="45720" rIns="91440" bIns="45720" rtlCol="0" anchor="t">
            <a:normAutofit/>
          </a:bodyPr>
          <a:lstStyle/>
          <a:p>
            <a:pPr marL="0" indent="0">
              <a:buNone/>
            </a:pPr>
            <a:r>
              <a:rPr lang="en-GB" sz="2400" dirty="0">
                <a:latin typeface="Arial Nova"/>
                <a:cs typeface="Calibri"/>
              </a:rPr>
              <a:t>Introduction …..................................................................................................... Slide3</a:t>
            </a:r>
            <a:endParaRPr lang="en-US" sz="2400" dirty="0">
              <a:latin typeface="Arial Nova"/>
            </a:endParaRPr>
          </a:p>
          <a:p>
            <a:pPr>
              <a:buNone/>
            </a:pPr>
            <a:r>
              <a:rPr lang="en-US" sz="2400" dirty="0">
                <a:latin typeface="Arial Nova"/>
                <a:ea typeface="+mn-lt"/>
                <a:cs typeface="+mn-lt"/>
              </a:rPr>
              <a:t>What is Organizational Culture …..................................................................... Slide4</a:t>
            </a:r>
          </a:p>
          <a:p>
            <a:pPr>
              <a:buNone/>
            </a:pPr>
            <a:r>
              <a:rPr lang="en-US" sz="2400" dirty="0">
                <a:latin typeface="Arial Nova"/>
                <a:ea typeface="+mn-lt"/>
                <a:cs typeface="+mn-lt"/>
              </a:rPr>
              <a:t>Organizational culture of Google …...................................................................Slide5</a:t>
            </a:r>
          </a:p>
          <a:p>
            <a:pPr>
              <a:buNone/>
            </a:pPr>
            <a:r>
              <a:rPr lang="en-US" sz="2400" dirty="0">
                <a:latin typeface="Arial Nova"/>
                <a:ea typeface="+mn-lt"/>
                <a:cs typeface="+mn-lt"/>
              </a:rPr>
              <a:t>Google's sustainability within the workplace …................................................Slide6</a:t>
            </a:r>
          </a:p>
          <a:p>
            <a:pPr>
              <a:buNone/>
            </a:pPr>
            <a:r>
              <a:rPr lang="en-US" sz="2400" dirty="0">
                <a:latin typeface="Arial Nova"/>
                <a:ea typeface="+mn-lt"/>
                <a:cs typeface="+mn-lt"/>
              </a:rPr>
              <a:t>Kottler's 8 step …..................................................................................................Slide7</a:t>
            </a:r>
          </a:p>
          <a:p>
            <a:pPr>
              <a:buNone/>
            </a:pPr>
            <a:r>
              <a:rPr lang="en-US" sz="2400" dirty="0">
                <a:latin typeface="Arial Nova"/>
                <a:ea typeface="+mn-lt"/>
                <a:cs typeface="+mn-lt"/>
              </a:rPr>
              <a:t>Kottler's 8 step &amp; Google …................................................................................Slide8</a:t>
            </a:r>
          </a:p>
          <a:p>
            <a:pPr>
              <a:buNone/>
            </a:pPr>
            <a:r>
              <a:rPr lang="en-GB" sz="2400" dirty="0">
                <a:latin typeface="Arial Nova"/>
                <a:ea typeface="+mn-lt"/>
                <a:cs typeface="+mn-lt"/>
              </a:rPr>
              <a:t>Recommendation ….............................................................................................Slide9</a:t>
            </a:r>
            <a:endParaRPr lang="en-GB" sz="2400" dirty="0">
              <a:latin typeface="Arial Nova"/>
              <a:ea typeface="Calibri"/>
              <a:cs typeface="Calibri"/>
            </a:endParaRPr>
          </a:p>
          <a:p>
            <a:pPr>
              <a:buNone/>
            </a:pPr>
            <a:r>
              <a:rPr lang="en-GB" sz="2400" dirty="0">
                <a:latin typeface="Arial Nova"/>
                <a:ea typeface="+mn-lt"/>
                <a:cs typeface="+mn-lt"/>
              </a:rPr>
              <a:t>Conclusion …........................................................................................................Slide10</a:t>
            </a:r>
            <a:endParaRPr lang="en-GB" sz="2400" dirty="0">
              <a:latin typeface="Arial Nova"/>
              <a:ea typeface="Calibri"/>
              <a:cs typeface="Calibri"/>
            </a:endParaRPr>
          </a:p>
          <a:p>
            <a:pPr>
              <a:buNone/>
            </a:pPr>
            <a:r>
              <a:rPr lang="en-GB" sz="2400" dirty="0">
                <a:latin typeface="Arial Nova"/>
                <a:ea typeface="+mn-lt"/>
                <a:cs typeface="+mn-lt"/>
              </a:rPr>
              <a:t>References …........................................................................................................Slide11</a:t>
            </a:r>
            <a:endParaRPr lang="en-GB" sz="2400" dirty="0">
              <a:latin typeface="Arial Nova"/>
            </a:endParaRPr>
          </a:p>
          <a:p>
            <a:pPr>
              <a:buNone/>
            </a:pPr>
            <a:endParaRPr lang="en-GB" sz="4000" dirty="0">
              <a:latin typeface="Calibri"/>
              <a:ea typeface="Calibri"/>
              <a:cs typeface="Calibri"/>
            </a:endParaRPr>
          </a:p>
          <a:p>
            <a:pPr>
              <a:buNone/>
            </a:pPr>
            <a:endParaRPr lang="en-GB" sz="4000" dirty="0">
              <a:latin typeface="Calibri"/>
              <a:ea typeface="Calibri"/>
              <a:cs typeface="Calibri"/>
            </a:endParaRPr>
          </a:p>
          <a:p>
            <a:pPr>
              <a:buNone/>
            </a:pPr>
            <a:endParaRPr lang="en-US" sz="3200" dirty="0">
              <a:latin typeface="Calibri"/>
              <a:ea typeface="Calibri"/>
              <a:cs typeface="Calibri"/>
            </a:endParaRPr>
          </a:p>
          <a:p>
            <a:pPr>
              <a:buNone/>
            </a:pPr>
            <a:endParaRPr lang="en-US" sz="4000" dirty="0">
              <a:latin typeface="Calibri"/>
              <a:ea typeface="Calibri"/>
              <a:cs typeface="Calibri"/>
            </a:endParaRPr>
          </a:p>
          <a:p>
            <a:pPr>
              <a:buNone/>
            </a:pPr>
            <a:endParaRPr lang="en-US" sz="4000" dirty="0">
              <a:latin typeface="Calibri"/>
              <a:ea typeface="Calibri"/>
              <a:cs typeface="Calibri"/>
            </a:endParaRPr>
          </a:p>
          <a:p>
            <a:pPr>
              <a:buNone/>
            </a:pPr>
            <a:endParaRPr lang="en-US" dirty="0">
              <a:latin typeface="Calibri"/>
              <a:ea typeface="Calibri"/>
              <a:cs typeface="Calibri"/>
            </a:endParaRPr>
          </a:p>
          <a:p>
            <a:pPr>
              <a:buNone/>
            </a:pPr>
            <a:endParaRPr lang="en-US" dirty="0">
              <a:latin typeface="Calibri"/>
              <a:ea typeface="Calibri"/>
              <a:cs typeface="Calibri"/>
            </a:endParaRPr>
          </a:p>
          <a:p>
            <a:pPr>
              <a:buNone/>
            </a:pPr>
            <a:endParaRPr lang="en-US" sz="3200" dirty="0">
              <a:latin typeface="Calibri"/>
              <a:ea typeface="Calibri" panose="020F0502020204030204"/>
              <a:cs typeface="Calibri"/>
            </a:endParaRPr>
          </a:p>
          <a:p>
            <a:pPr>
              <a:buNone/>
            </a:pPr>
            <a:endParaRPr lang="en-US" sz="3200" dirty="0">
              <a:latin typeface="Calibri"/>
              <a:ea typeface="Calibri" panose="020F0502020204030204"/>
              <a:cs typeface="Calibri"/>
            </a:endParaRPr>
          </a:p>
          <a:p>
            <a:pPr>
              <a:buNone/>
            </a:pPr>
            <a:endParaRPr lang="en-US" sz="3200" dirty="0">
              <a:latin typeface="Calibri"/>
              <a:ea typeface="Calibri" panose="020F0502020204030204"/>
              <a:cs typeface="Calibri"/>
            </a:endParaRPr>
          </a:p>
          <a:p>
            <a:pPr>
              <a:buNone/>
            </a:pPr>
            <a:endParaRPr lang="en-US" sz="3200" dirty="0">
              <a:latin typeface="Calibri"/>
              <a:ea typeface="Calibri" panose="020F0502020204030204"/>
              <a:cs typeface="Calibri"/>
            </a:endParaRPr>
          </a:p>
          <a:p>
            <a:pPr marL="0" indent="0">
              <a:buNone/>
            </a:pPr>
            <a:endParaRPr lang="en-US" sz="2200" dirty="0">
              <a:latin typeface="Arial Nova"/>
              <a:ea typeface="Calibri" panose="020F0502020204030204"/>
              <a:cs typeface="Calibri"/>
            </a:endParaRPr>
          </a:p>
          <a:p>
            <a:endParaRPr lang="en-US" sz="2200">
              <a:ea typeface="Calibri" panose="020F0502020204030204"/>
              <a:cs typeface="Calibri"/>
            </a:endParaRPr>
          </a:p>
          <a:p>
            <a:endParaRPr lang="en-US" sz="2200">
              <a:ea typeface="Calibri" panose="020F0502020204030204"/>
              <a:cs typeface="Calibri"/>
            </a:endParaRPr>
          </a:p>
          <a:p>
            <a:endParaRPr lang="en-US" sz="2200">
              <a:ea typeface="Calibri" panose="020F0502020204030204"/>
              <a:cs typeface="Calibri"/>
            </a:endParaRPr>
          </a:p>
          <a:p>
            <a:endParaRPr lang="en-GB" sz="2200">
              <a:ea typeface="Calibri" panose="020F0502020204030204"/>
              <a:cs typeface="Calibri"/>
            </a:endParaRPr>
          </a:p>
          <a:p>
            <a:endParaRPr lang="en-GB" sz="2200">
              <a:ea typeface="Calibri" panose="020F0502020204030204"/>
              <a:cs typeface="Calibri"/>
            </a:endParaRPr>
          </a:p>
          <a:p>
            <a:endParaRPr lang="en-US" sz="2200">
              <a:ea typeface="Calibri" panose="020F0502020204030204"/>
              <a:cs typeface="Calibri"/>
            </a:endParaRPr>
          </a:p>
          <a:p>
            <a:endParaRPr lang="en-GB" sz="2200">
              <a:ea typeface="Calibri" panose="020F0502020204030204"/>
              <a:cs typeface="Calibri"/>
            </a:endParaRPr>
          </a:p>
          <a:p>
            <a:endParaRPr lang="en-GB" sz="2200">
              <a:ea typeface="Calibri" panose="020F0502020204030204"/>
              <a:cs typeface="Calibri"/>
            </a:endParaRPr>
          </a:p>
        </p:txBody>
      </p:sp>
    </p:spTree>
    <p:extLst>
      <p:ext uri="{BB962C8B-B14F-4D97-AF65-F5344CB8AC3E}">
        <p14:creationId xmlns:p14="http://schemas.microsoft.com/office/powerpoint/2010/main" val="2819218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E6F32-50E1-D5EB-C351-F59CCBEFA775}"/>
              </a:ext>
            </a:extLst>
          </p:cNvPr>
          <p:cNvSpPr>
            <a:spLocks noGrp="1"/>
          </p:cNvSpPr>
          <p:nvPr>
            <p:ph type="title"/>
          </p:nvPr>
        </p:nvSpPr>
        <p:spPr>
          <a:xfrm>
            <a:off x="836679" y="723898"/>
            <a:ext cx="6002110" cy="905954"/>
          </a:xfrm>
        </p:spPr>
        <p:txBody>
          <a:bodyPr vert="horz" lIns="91440" tIns="45720" rIns="91440" bIns="45720" rtlCol="0" anchor="ctr">
            <a:normAutofit/>
          </a:bodyPr>
          <a:lstStyle/>
          <a:p>
            <a:r>
              <a:rPr lang="en-US" sz="3200" dirty="0">
                <a:latin typeface="Arial Nova"/>
              </a:rPr>
              <a:t>Introduction</a:t>
            </a:r>
          </a:p>
        </p:txBody>
      </p:sp>
      <p:sp>
        <p:nvSpPr>
          <p:cNvPr id="3" name="Content Placeholder 2">
            <a:extLst>
              <a:ext uri="{FF2B5EF4-FFF2-40B4-BE49-F238E27FC236}">
                <a16:creationId xmlns:a16="http://schemas.microsoft.com/office/drawing/2014/main" id="{3C390D29-1B93-366F-65C7-84E15003E1FA}"/>
              </a:ext>
            </a:extLst>
          </p:cNvPr>
          <p:cNvSpPr>
            <a:spLocks noGrp="1"/>
          </p:cNvSpPr>
          <p:nvPr>
            <p:ph sz="half" idx="1"/>
          </p:nvPr>
        </p:nvSpPr>
        <p:spPr>
          <a:xfrm>
            <a:off x="836680" y="2405067"/>
            <a:ext cx="6002110" cy="3729034"/>
          </a:xfrm>
        </p:spPr>
        <p:txBody>
          <a:bodyPr vert="horz" lIns="91440" tIns="45720" rIns="91440" bIns="45720" rtlCol="0" anchor="t">
            <a:normAutofit/>
          </a:bodyPr>
          <a:lstStyle/>
          <a:p>
            <a:r>
              <a:rPr lang="en-US" sz="2000" dirty="0">
                <a:latin typeface="Arial Nova"/>
              </a:rPr>
              <a:t>Lawrence Edward Page and Sergey Brin created a search engine called Google while attending Stanford University in 1998, Lawrence and Sergey both became billionaires at the age of thirty-one. (Scott, 2008). The idea behind Google was to create the world’s knowledge and make it usable and accessible to everyone.</a:t>
            </a:r>
          </a:p>
        </p:txBody>
      </p:sp>
      <p:pic>
        <p:nvPicPr>
          <p:cNvPr id="11" name="Content Placeholder 10" descr="Larry Page and Sergey Brin: The Google Guys by Stewart, Gail B.  9780737738636 | eBay">
            <a:extLst>
              <a:ext uri="{FF2B5EF4-FFF2-40B4-BE49-F238E27FC236}">
                <a16:creationId xmlns:a16="http://schemas.microsoft.com/office/drawing/2014/main" id="{766283B5-A2AC-F2F3-7266-55840CC6D10C}"/>
              </a:ext>
            </a:extLst>
          </p:cNvPr>
          <p:cNvPicPr>
            <a:picLocks noGrp="1" noChangeAspect="1"/>
          </p:cNvPicPr>
          <p:nvPr>
            <p:ph sz="half" idx="2"/>
          </p:nvPr>
        </p:nvPicPr>
        <p:blipFill rotWithShape="1">
          <a:blip r:embed="rId2"/>
          <a:srcRect t="3818" b="3461"/>
          <a:stretch/>
        </p:blipFill>
        <p:spPr>
          <a:xfrm>
            <a:off x="7199440" y="10"/>
            <a:ext cx="4992560" cy="6857990"/>
          </a:xfrm>
          <a:prstGeom prst="rect">
            <a:avLst/>
          </a:prstGeom>
          <a:effectLst/>
        </p:spPr>
      </p:pic>
    </p:spTree>
    <p:extLst>
      <p:ext uri="{BB962C8B-B14F-4D97-AF65-F5344CB8AC3E}">
        <p14:creationId xmlns:p14="http://schemas.microsoft.com/office/powerpoint/2010/main" val="999488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C4CF0-E2C1-6735-2C37-C390632679D8}"/>
              </a:ext>
            </a:extLst>
          </p:cNvPr>
          <p:cNvSpPr>
            <a:spLocks noGrp="1"/>
          </p:cNvSpPr>
          <p:nvPr>
            <p:ph type="title"/>
          </p:nvPr>
        </p:nvSpPr>
        <p:spPr>
          <a:xfrm>
            <a:off x="8153400" y="1128094"/>
            <a:ext cx="3434180" cy="1415270"/>
          </a:xfrm>
        </p:spPr>
        <p:txBody>
          <a:bodyPr vert="horz" lIns="91440" tIns="45720" rIns="91440" bIns="45720" rtlCol="0" anchor="t">
            <a:normAutofit/>
          </a:bodyPr>
          <a:lstStyle/>
          <a:p>
            <a:r>
              <a:rPr lang="en-US" sz="3200"/>
              <a:t>What is Organizational Culture</a:t>
            </a:r>
          </a:p>
        </p:txBody>
      </p:sp>
      <p:pic>
        <p:nvPicPr>
          <p:cNvPr id="5" name="Content Placeholder 4" descr="Organizational Theory and Design, Organizational Culture">
            <a:extLst>
              <a:ext uri="{FF2B5EF4-FFF2-40B4-BE49-F238E27FC236}">
                <a16:creationId xmlns:a16="http://schemas.microsoft.com/office/drawing/2014/main" id="{3F67C034-3525-B66F-A3E5-E001AB3B3CFE}"/>
              </a:ext>
            </a:extLst>
          </p:cNvPr>
          <p:cNvPicPr>
            <a:picLocks noGrp="1" noChangeAspect="1"/>
          </p:cNvPicPr>
          <p:nvPr>
            <p:ph sz="half" idx="1"/>
          </p:nvPr>
        </p:nvPicPr>
        <p:blipFill rotWithShape="1">
          <a:blip r:embed="rId2"/>
          <a:srcRect r="3" b="483"/>
          <a:stretch/>
        </p:blipFill>
        <p:spPr>
          <a:xfrm>
            <a:off x="-9886" y="10"/>
            <a:ext cx="7572605" cy="6857990"/>
          </a:xfrm>
          <a:prstGeom prst="rect">
            <a:avLst/>
          </a:prstGeom>
        </p:spPr>
      </p:pic>
      <p:cxnSp>
        <p:nvCxnSpPr>
          <p:cNvPr id="22" name="Straight Connector 21">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6AF8E8C-697E-E5B1-D0E9-06E326075C30}"/>
              </a:ext>
            </a:extLst>
          </p:cNvPr>
          <p:cNvSpPr>
            <a:spLocks noGrp="1"/>
          </p:cNvSpPr>
          <p:nvPr>
            <p:ph sz="half" idx="2"/>
          </p:nvPr>
        </p:nvSpPr>
        <p:spPr>
          <a:xfrm>
            <a:off x="8153400" y="2543364"/>
            <a:ext cx="3434180" cy="3599019"/>
          </a:xfrm>
        </p:spPr>
        <p:txBody>
          <a:bodyPr vert="horz" lIns="91440" tIns="45720" rIns="91440" bIns="45720" rtlCol="0" anchor="t">
            <a:normAutofit/>
          </a:bodyPr>
          <a:lstStyle/>
          <a:p>
            <a:r>
              <a:rPr lang="en-US" sz="2400" dirty="0">
                <a:latin typeface="Arial Nova"/>
              </a:rPr>
              <a:t>A company's values, belief, attitudes, procedures, and regulations define its Organizational Culture and shape how its employees behave.</a:t>
            </a:r>
          </a:p>
        </p:txBody>
      </p:sp>
    </p:spTree>
    <p:extLst>
      <p:ext uri="{BB962C8B-B14F-4D97-AF65-F5344CB8AC3E}">
        <p14:creationId xmlns:p14="http://schemas.microsoft.com/office/powerpoint/2010/main" val="2304381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Content Placeholder 5" descr="What it's Really Like Working for Google | Empire Resume">
            <a:extLst>
              <a:ext uri="{FF2B5EF4-FFF2-40B4-BE49-F238E27FC236}">
                <a16:creationId xmlns:a16="http://schemas.microsoft.com/office/drawing/2014/main" id="{4B4E2E9C-DF6A-87C7-EB72-34EB272E2344}"/>
              </a:ext>
            </a:extLst>
          </p:cNvPr>
          <p:cNvPicPr>
            <a:picLocks noGrp="1" noChangeAspect="1"/>
          </p:cNvPicPr>
          <p:nvPr>
            <p:ph sz="half" idx="2"/>
          </p:nvPr>
        </p:nvPicPr>
        <p:blipFill rotWithShape="1">
          <a:blip r:embed="rId2"/>
          <a:srcRect l="13000" r="5413"/>
          <a:stretch/>
        </p:blipFill>
        <p:spPr>
          <a:xfrm>
            <a:off x="20" y="10"/>
            <a:ext cx="9947062" cy="6857990"/>
          </a:xfrm>
          <a:prstGeom prst="rect">
            <a:avLst/>
          </a:prstGeom>
        </p:spPr>
      </p:pic>
      <p:sp>
        <p:nvSpPr>
          <p:cNvPr id="15" name="Freeform: Shape 1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7" name="Freeform: Shape 1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67B0319-963E-F0A1-B2BE-B7F338562141}"/>
              </a:ext>
            </a:extLst>
          </p:cNvPr>
          <p:cNvSpPr>
            <a:spLocks noGrp="1"/>
          </p:cNvSpPr>
          <p:nvPr>
            <p:ph type="title"/>
          </p:nvPr>
        </p:nvSpPr>
        <p:spPr>
          <a:xfrm>
            <a:off x="8147362" y="139823"/>
            <a:ext cx="4065066" cy="1588422"/>
          </a:xfrm>
        </p:spPr>
        <p:txBody>
          <a:bodyPr vert="horz" lIns="91440" tIns="45720" rIns="91440" bIns="45720" rtlCol="0" anchor="b">
            <a:normAutofit/>
          </a:bodyPr>
          <a:lstStyle/>
          <a:p>
            <a:r>
              <a:rPr lang="en-US" sz="3600" dirty="0"/>
              <a:t> </a:t>
            </a:r>
            <a:r>
              <a:rPr lang="en-US" sz="3200" dirty="0">
                <a:latin typeface="Arial Nova"/>
              </a:rPr>
              <a:t>Organizational culture of Google</a:t>
            </a:r>
          </a:p>
          <a:p>
            <a:endParaRPr lang="en-US" sz="3200" dirty="0">
              <a:latin typeface="Arial Nova"/>
            </a:endParaRPr>
          </a:p>
        </p:txBody>
      </p:sp>
      <p:sp>
        <p:nvSpPr>
          <p:cNvPr id="8" name="Content Placeholder 7">
            <a:extLst>
              <a:ext uri="{FF2B5EF4-FFF2-40B4-BE49-F238E27FC236}">
                <a16:creationId xmlns:a16="http://schemas.microsoft.com/office/drawing/2014/main" id="{808CE76B-9ECD-5E03-485C-3EC283E2887F}"/>
              </a:ext>
            </a:extLst>
          </p:cNvPr>
          <p:cNvSpPr>
            <a:spLocks noGrp="1"/>
          </p:cNvSpPr>
          <p:nvPr>
            <p:ph sz="half" idx="1"/>
          </p:nvPr>
        </p:nvSpPr>
        <p:spPr>
          <a:xfrm>
            <a:off x="8046719" y="1486277"/>
            <a:ext cx="3633747" cy="5273608"/>
          </a:xfrm>
        </p:spPr>
        <p:txBody>
          <a:bodyPr vert="horz" lIns="91440" tIns="45720" rIns="91440" bIns="45720" rtlCol="0" anchor="t">
            <a:noAutofit/>
          </a:bodyPr>
          <a:lstStyle/>
          <a:p>
            <a:r>
              <a:rPr lang="en-US" sz="2000" dirty="0">
                <a:latin typeface="Arial Nova"/>
                <a:cs typeface="Calibri"/>
              </a:rPr>
              <a:t>There's many reasons for googles success and one of the main reasons is its organizational culture. The creative work environment has a innovative, collaborative and employee empowering culture. </a:t>
            </a:r>
          </a:p>
          <a:p>
            <a:r>
              <a:rPr lang="en-US" sz="2000" dirty="0">
                <a:latin typeface="Arial Nova"/>
                <a:ea typeface="+mn-lt"/>
                <a:cs typeface="+mn-lt"/>
              </a:rPr>
              <a:t>Google’s corporate culture is strongly rooted in its ethos and values, Employees are encouraged to express their ideas, question the status quo, and also follow their passions In the company’s open and collaborative work environment</a:t>
            </a:r>
            <a:endParaRPr lang="en-US" sz="2000" dirty="0">
              <a:latin typeface="Arial Nova"/>
              <a:cs typeface="Calibri"/>
            </a:endParaRPr>
          </a:p>
        </p:txBody>
      </p:sp>
    </p:spTree>
    <p:extLst>
      <p:ext uri="{BB962C8B-B14F-4D97-AF65-F5344CB8AC3E}">
        <p14:creationId xmlns:p14="http://schemas.microsoft.com/office/powerpoint/2010/main" val="3643762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cKinsey's 7-S Framework – Laura McHarrie @ The Hidden Edge">
            <a:extLst>
              <a:ext uri="{FF2B5EF4-FFF2-40B4-BE49-F238E27FC236}">
                <a16:creationId xmlns:a16="http://schemas.microsoft.com/office/drawing/2014/main" id="{07FD1173-4913-C2E8-949C-DCB8F5B3A45C}"/>
              </a:ext>
            </a:extLst>
          </p:cNvPr>
          <p:cNvPicPr>
            <a:picLocks noGrp="1" noChangeAspect="1"/>
          </p:cNvPicPr>
          <p:nvPr>
            <p:ph sz="half" idx="2"/>
          </p:nvPr>
        </p:nvPicPr>
        <p:blipFill rotWithShape="1">
          <a:blip r:embed="rId2"/>
          <a:srcRect b="5119"/>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F31BC8-1670-B358-8342-AB571E3B1C69}"/>
              </a:ext>
            </a:extLst>
          </p:cNvPr>
          <p:cNvSpPr>
            <a:spLocks noGrp="1"/>
          </p:cNvSpPr>
          <p:nvPr>
            <p:ph type="title"/>
          </p:nvPr>
        </p:nvSpPr>
        <p:spPr>
          <a:xfrm>
            <a:off x="838200" y="77578"/>
            <a:ext cx="3822189" cy="1123535"/>
          </a:xfrm>
        </p:spPr>
        <p:txBody>
          <a:bodyPr vert="horz" lIns="91440" tIns="45720" rIns="91440" bIns="45720" rtlCol="0" anchor="ctr">
            <a:normAutofit/>
          </a:bodyPr>
          <a:lstStyle/>
          <a:p>
            <a:r>
              <a:rPr lang="en-US" sz="2800" dirty="0">
                <a:latin typeface="Arial Nova"/>
              </a:rPr>
              <a:t>Google's sustainability within the workplace</a:t>
            </a:r>
          </a:p>
        </p:txBody>
      </p:sp>
      <p:sp>
        <p:nvSpPr>
          <p:cNvPr id="3" name="Content Placeholder 2">
            <a:extLst>
              <a:ext uri="{FF2B5EF4-FFF2-40B4-BE49-F238E27FC236}">
                <a16:creationId xmlns:a16="http://schemas.microsoft.com/office/drawing/2014/main" id="{3A7F40CD-B624-AED9-1813-E70F1E9D7E58}"/>
              </a:ext>
            </a:extLst>
          </p:cNvPr>
          <p:cNvSpPr>
            <a:spLocks noGrp="1"/>
          </p:cNvSpPr>
          <p:nvPr>
            <p:ph sz="half" idx="1"/>
          </p:nvPr>
        </p:nvSpPr>
        <p:spPr>
          <a:xfrm>
            <a:off x="4314" y="1298390"/>
            <a:ext cx="4656075" cy="4878573"/>
          </a:xfrm>
        </p:spPr>
        <p:txBody>
          <a:bodyPr vert="horz" lIns="91440" tIns="45720" rIns="91440" bIns="45720" rtlCol="0" anchor="t">
            <a:normAutofit lnSpcReduction="10000"/>
          </a:bodyPr>
          <a:lstStyle/>
          <a:p>
            <a:r>
              <a:rPr lang="en-US" sz="2000" dirty="0">
                <a:latin typeface="Arial Nova"/>
              </a:rPr>
              <a:t>Based on the research conducted one would agree that the organizational cultural practices of Google promotes sustainability within the workplace. By using the McKinsey 7s to provide the justification of these findings, </a:t>
            </a:r>
          </a:p>
          <a:p>
            <a:r>
              <a:rPr lang="en-US" sz="2000" dirty="0">
                <a:latin typeface="Arial Nova"/>
              </a:rPr>
              <a:t>Structure, </a:t>
            </a:r>
          </a:p>
          <a:p>
            <a:r>
              <a:rPr lang="en-US" sz="2000" dirty="0">
                <a:latin typeface="Arial Nova"/>
              </a:rPr>
              <a:t>Strategy, </a:t>
            </a:r>
          </a:p>
          <a:p>
            <a:r>
              <a:rPr lang="en-US" sz="2000" dirty="0">
                <a:latin typeface="Arial Nova"/>
              </a:rPr>
              <a:t>Skill, </a:t>
            </a:r>
          </a:p>
          <a:p>
            <a:r>
              <a:rPr lang="en-US" sz="2000" dirty="0">
                <a:latin typeface="Arial Nova"/>
              </a:rPr>
              <a:t>System, </a:t>
            </a:r>
          </a:p>
          <a:p>
            <a:r>
              <a:rPr lang="en-US" sz="2000" dirty="0">
                <a:latin typeface="Arial Nova"/>
              </a:rPr>
              <a:t>Shared Values, </a:t>
            </a:r>
          </a:p>
          <a:p>
            <a:r>
              <a:rPr lang="en-US" sz="2000" dirty="0">
                <a:latin typeface="Arial Nova"/>
              </a:rPr>
              <a:t>Style, </a:t>
            </a:r>
          </a:p>
          <a:p>
            <a:r>
              <a:rPr lang="en-US" sz="2000" dirty="0">
                <a:latin typeface="Arial Nova"/>
              </a:rPr>
              <a:t>Staff.</a:t>
            </a:r>
          </a:p>
          <a:p>
            <a:pPr marL="0"/>
            <a:br>
              <a:rPr lang="en-US" sz="1300" dirty="0"/>
            </a:br>
            <a:endParaRPr lang="en-US" sz="1300"/>
          </a:p>
          <a:p>
            <a:endParaRPr lang="en-US" sz="1300"/>
          </a:p>
        </p:txBody>
      </p:sp>
    </p:spTree>
    <p:extLst>
      <p:ext uri="{BB962C8B-B14F-4D97-AF65-F5344CB8AC3E}">
        <p14:creationId xmlns:p14="http://schemas.microsoft.com/office/powerpoint/2010/main" val="4270259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ourse: CHANGE Section: 13 Change Mgmt Kotter's Model, 55% OFF">
            <a:extLst>
              <a:ext uri="{FF2B5EF4-FFF2-40B4-BE49-F238E27FC236}">
                <a16:creationId xmlns:a16="http://schemas.microsoft.com/office/drawing/2014/main" id="{3331119C-1F36-59B2-478B-87E2E25FEB17}"/>
              </a:ext>
            </a:extLst>
          </p:cNvPr>
          <p:cNvPicPr>
            <a:picLocks noChangeAspect="1"/>
          </p:cNvPicPr>
          <p:nvPr/>
        </p:nvPicPr>
        <p:blipFill rotWithShape="1">
          <a:blip r:embed="rId2"/>
          <a:srcRect r="62923" b="1"/>
          <a:stretch/>
        </p:blipFill>
        <p:spPr>
          <a:xfrm>
            <a:off x="-1" y="-2"/>
            <a:ext cx="5410198" cy="6858002"/>
          </a:xfrm>
          <a:prstGeom prst="rect">
            <a:avLst/>
          </a:prstGeom>
        </p:spPr>
      </p:pic>
      <p:sp useBgFill="1">
        <p:nvSpPr>
          <p:cNvPr id="41" name="Rectangle 4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07C29-68ED-68CC-5C17-B79B9A476637}"/>
              </a:ext>
            </a:extLst>
          </p:cNvPr>
          <p:cNvSpPr>
            <a:spLocks noGrp="1"/>
          </p:cNvSpPr>
          <p:nvPr>
            <p:ph type="title"/>
          </p:nvPr>
        </p:nvSpPr>
        <p:spPr>
          <a:xfrm>
            <a:off x="6115317" y="405685"/>
            <a:ext cx="5464968" cy="1559301"/>
          </a:xfrm>
        </p:spPr>
        <p:txBody>
          <a:bodyPr>
            <a:normAutofit/>
          </a:bodyPr>
          <a:lstStyle/>
          <a:p>
            <a:r>
              <a:rPr lang="en-US" sz="4000">
                <a:latin typeface="Arial Nova"/>
                <a:ea typeface="+mj-lt"/>
                <a:cs typeface="+mj-lt"/>
              </a:rPr>
              <a:t>Kottler's 8 step</a:t>
            </a:r>
            <a:r>
              <a:rPr lang="en-US" sz="4000">
                <a:ea typeface="+mj-lt"/>
                <a:cs typeface="+mj-lt"/>
              </a:rPr>
              <a:t> </a:t>
            </a:r>
            <a:endParaRPr lang="en-GB" sz="4000">
              <a:ea typeface="+mj-lt"/>
              <a:cs typeface="+mj-lt"/>
            </a:endParaRPr>
          </a:p>
          <a:p>
            <a:endParaRPr lang="en-GB" sz="4000">
              <a:cs typeface="Calibri Light"/>
            </a:endParaRPr>
          </a:p>
        </p:txBody>
      </p:sp>
      <p:sp>
        <p:nvSpPr>
          <p:cNvPr id="8" name="Content Placeholder 7">
            <a:extLst>
              <a:ext uri="{FF2B5EF4-FFF2-40B4-BE49-F238E27FC236}">
                <a16:creationId xmlns:a16="http://schemas.microsoft.com/office/drawing/2014/main" id="{9D78D3BF-C47B-7533-E2CE-B70FF0788B19}"/>
              </a:ext>
            </a:extLst>
          </p:cNvPr>
          <p:cNvSpPr>
            <a:spLocks noGrp="1"/>
          </p:cNvSpPr>
          <p:nvPr>
            <p:ph idx="1"/>
          </p:nvPr>
        </p:nvSpPr>
        <p:spPr>
          <a:xfrm>
            <a:off x="6100940" y="1966823"/>
            <a:ext cx="5261717" cy="4273255"/>
          </a:xfrm>
        </p:spPr>
        <p:txBody>
          <a:bodyPr vert="horz" lIns="91440" tIns="45720" rIns="91440" bIns="45720" rtlCol="0" anchor="ctr">
            <a:normAutofit/>
          </a:bodyPr>
          <a:lstStyle/>
          <a:p>
            <a:r>
              <a:rPr lang="en-GB" sz="2000" dirty="0">
                <a:latin typeface="Arial Nova"/>
                <a:cs typeface="Arial"/>
              </a:rPr>
              <a:t>Create Urgency</a:t>
            </a:r>
            <a:endParaRPr lang="en-US" sz="2000" dirty="0">
              <a:latin typeface="Arial Nova"/>
              <a:cs typeface="Arial"/>
            </a:endParaRPr>
          </a:p>
          <a:p>
            <a:r>
              <a:rPr lang="en-GB" sz="2000" dirty="0">
                <a:latin typeface="Arial Nova"/>
                <a:cs typeface="Arial"/>
              </a:rPr>
              <a:t>Form a Powerful Coalition</a:t>
            </a:r>
            <a:endParaRPr lang="en-US" sz="2000" dirty="0">
              <a:latin typeface="Arial Nova"/>
              <a:cs typeface="Arial"/>
            </a:endParaRPr>
          </a:p>
          <a:p>
            <a:r>
              <a:rPr lang="en-GB" sz="2000" dirty="0">
                <a:latin typeface="Arial Nova"/>
                <a:cs typeface="Arial"/>
              </a:rPr>
              <a:t>Create a Vision for Change</a:t>
            </a:r>
            <a:endParaRPr lang="en-US" sz="2000" dirty="0">
              <a:latin typeface="Arial Nova"/>
              <a:cs typeface="Arial"/>
            </a:endParaRPr>
          </a:p>
          <a:p>
            <a:r>
              <a:rPr lang="en-GB" sz="2000" dirty="0">
                <a:latin typeface="Arial Nova"/>
                <a:cs typeface="Arial"/>
              </a:rPr>
              <a:t>Communicate the Vision</a:t>
            </a:r>
            <a:endParaRPr lang="en-US" sz="2000" dirty="0">
              <a:latin typeface="Arial Nova"/>
              <a:cs typeface="Arial"/>
            </a:endParaRPr>
          </a:p>
          <a:p>
            <a:r>
              <a:rPr lang="en-GB" sz="2000" dirty="0">
                <a:latin typeface="Arial Nova"/>
                <a:cs typeface="Arial"/>
              </a:rPr>
              <a:t>Remove Obstacles</a:t>
            </a:r>
            <a:endParaRPr lang="en-US" sz="2000" dirty="0">
              <a:latin typeface="Arial Nova"/>
              <a:cs typeface="Arial"/>
            </a:endParaRPr>
          </a:p>
          <a:p>
            <a:r>
              <a:rPr lang="en-GB" sz="2000" dirty="0">
                <a:latin typeface="Arial Nova"/>
                <a:cs typeface="Arial"/>
              </a:rPr>
              <a:t>Create Short-Term Wins</a:t>
            </a:r>
            <a:endParaRPr lang="en-US" sz="2000" dirty="0">
              <a:latin typeface="Arial Nova"/>
              <a:cs typeface="Arial"/>
            </a:endParaRPr>
          </a:p>
          <a:p>
            <a:r>
              <a:rPr lang="en-GB" sz="2000" dirty="0">
                <a:latin typeface="Arial Nova"/>
                <a:cs typeface="Arial"/>
              </a:rPr>
              <a:t>Build on the Change</a:t>
            </a:r>
            <a:endParaRPr lang="en-US" sz="2000" dirty="0">
              <a:latin typeface="Arial Nova"/>
              <a:cs typeface="Arial"/>
            </a:endParaRPr>
          </a:p>
          <a:p>
            <a:r>
              <a:rPr lang="en-GB" sz="2000" dirty="0">
                <a:latin typeface="Arial Nova"/>
                <a:cs typeface="Arial"/>
              </a:rPr>
              <a:t>Anchor the Changes in Corporate Culture</a:t>
            </a:r>
            <a:endParaRPr lang="en-US" sz="2000" dirty="0">
              <a:latin typeface="Arial Nova"/>
              <a:cs typeface="Arial"/>
            </a:endParaRPr>
          </a:p>
          <a:p>
            <a:pPr marL="0" indent="0">
              <a:buNone/>
            </a:pPr>
            <a:br>
              <a:rPr lang="en-US" sz="1700" dirty="0">
                <a:cs typeface="Calibri"/>
              </a:rPr>
            </a:br>
            <a:endParaRPr lang="en-US" sz="1700">
              <a:ea typeface="Calibri" panose="020F0502020204030204"/>
              <a:cs typeface="Calibri"/>
            </a:endParaRPr>
          </a:p>
          <a:p>
            <a:endParaRPr lang="en-US" sz="1700">
              <a:cs typeface="Calibri"/>
            </a:endParaRPr>
          </a:p>
        </p:txBody>
      </p:sp>
    </p:spTree>
    <p:extLst>
      <p:ext uri="{BB962C8B-B14F-4D97-AF65-F5344CB8AC3E}">
        <p14:creationId xmlns:p14="http://schemas.microsoft.com/office/powerpoint/2010/main" val="51940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839EE-573B-8A4E-FC5B-9A5B0AA6D7CC}"/>
              </a:ext>
            </a:extLst>
          </p:cNvPr>
          <p:cNvSpPr>
            <a:spLocks noGrp="1"/>
          </p:cNvSpPr>
          <p:nvPr>
            <p:ph type="title"/>
          </p:nvPr>
        </p:nvSpPr>
        <p:spPr>
          <a:xfrm>
            <a:off x="838199" y="548464"/>
            <a:ext cx="3807187" cy="301508"/>
          </a:xfrm>
        </p:spPr>
        <p:txBody>
          <a:bodyPr vert="horz" lIns="91440" tIns="45720" rIns="91440" bIns="45720" rtlCol="0" anchor="ctr">
            <a:noAutofit/>
          </a:bodyPr>
          <a:lstStyle/>
          <a:p>
            <a:r>
              <a:rPr lang="en-US" sz="3200" dirty="0">
                <a:latin typeface="Arial Nova"/>
              </a:rPr>
              <a:t>Kottler's 8 step &amp; Google</a:t>
            </a:r>
          </a:p>
        </p:txBody>
      </p:sp>
      <p:sp>
        <p:nvSpPr>
          <p:cNvPr id="4" name="Content Placeholder 3">
            <a:extLst>
              <a:ext uri="{FF2B5EF4-FFF2-40B4-BE49-F238E27FC236}">
                <a16:creationId xmlns:a16="http://schemas.microsoft.com/office/drawing/2014/main" id="{3F525273-A522-5F54-D484-BB450730CDA4}"/>
              </a:ext>
            </a:extLst>
          </p:cNvPr>
          <p:cNvSpPr>
            <a:spLocks noGrp="1"/>
          </p:cNvSpPr>
          <p:nvPr>
            <p:ph sz="half" idx="2"/>
          </p:nvPr>
        </p:nvSpPr>
        <p:spPr>
          <a:xfrm>
            <a:off x="47447" y="1352015"/>
            <a:ext cx="4590179" cy="4753505"/>
          </a:xfrm>
        </p:spPr>
        <p:txBody>
          <a:bodyPr vert="horz" lIns="91440" tIns="45720" rIns="91440" bIns="45720" rtlCol="0" anchor="t">
            <a:normAutofit/>
          </a:bodyPr>
          <a:lstStyle/>
          <a:p>
            <a:r>
              <a:rPr lang="en-US" sz="1600" dirty="0">
                <a:latin typeface="Arial Nova"/>
              </a:rPr>
              <a:t>Google prioritizes the requirements of its users and protects their privacy,</a:t>
            </a:r>
          </a:p>
          <a:p>
            <a:r>
              <a:rPr lang="en-US" sz="1600" dirty="0">
                <a:latin typeface="Arial Nova"/>
              </a:rPr>
              <a:t>Google understands the value of inclusivity and diversity in promoting moral behaviors.</a:t>
            </a:r>
          </a:p>
          <a:p>
            <a:r>
              <a:rPr lang="en-US" sz="1600" dirty="0">
                <a:latin typeface="Arial Nova"/>
              </a:rPr>
              <a:t>Workers are encouraged to express their ideas, bring up issues, and take part in the decision-making process.</a:t>
            </a:r>
          </a:p>
          <a:p>
            <a:r>
              <a:rPr lang="en-US" sz="1600" dirty="0">
                <a:latin typeface="Arial Nova"/>
              </a:rPr>
              <a:t>the company invests in research and development while abiding by strong ethical norms.</a:t>
            </a:r>
          </a:p>
          <a:p>
            <a:r>
              <a:rPr lang="en-US" sz="1600" dirty="0">
                <a:latin typeface="Arial Nova"/>
              </a:rPr>
              <a:t>Google actively seeks environmental sustainability in keeping with its commitment to ethics. The business aims to reduce its carbon footprint, </a:t>
            </a:r>
          </a:p>
          <a:p>
            <a:endParaRPr lang="en-US" sz="1600" dirty="0">
              <a:latin typeface="Arial Nova"/>
            </a:endParaRPr>
          </a:p>
        </p:txBody>
      </p:sp>
      <p:pic>
        <p:nvPicPr>
          <p:cNvPr id="7" name="Content Placeholder 6" descr="Google's First 21 Employees: Where Are They Now?">
            <a:extLst>
              <a:ext uri="{FF2B5EF4-FFF2-40B4-BE49-F238E27FC236}">
                <a16:creationId xmlns:a16="http://schemas.microsoft.com/office/drawing/2014/main" id="{A56A33D9-6E01-BECE-CED6-F86D8BE87F57}"/>
              </a:ext>
            </a:extLst>
          </p:cNvPr>
          <p:cNvPicPr>
            <a:picLocks noGrp="1" noChangeAspect="1"/>
          </p:cNvPicPr>
          <p:nvPr>
            <p:ph sz="half" idx="1"/>
          </p:nvPr>
        </p:nvPicPr>
        <p:blipFill rotWithShape="1">
          <a:blip r:embed="rId2"/>
          <a:srcRect l="2141" r="26389" b="1"/>
          <a:stretch/>
        </p:blipFill>
        <p:spPr>
          <a:xfrm>
            <a:off x="5010386" y="10"/>
            <a:ext cx="7181613" cy="6857990"/>
          </a:xfrm>
          <a:prstGeom prst="rect">
            <a:avLst/>
          </a:prstGeom>
          <a:effectLst/>
        </p:spPr>
      </p:pic>
    </p:spTree>
    <p:extLst>
      <p:ext uri="{BB962C8B-B14F-4D97-AF65-F5344CB8AC3E}">
        <p14:creationId xmlns:p14="http://schemas.microsoft.com/office/powerpoint/2010/main" val="2829510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hree Things To Learn From Google's Workplace Culture | Entrepreneur">
            <a:extLst>
              <a:ext uri="{FF2B5EF4-FFF2-40B4-BE49-F238E27FC236}">
                <a16:creationId xmlns:a16="http://schemas.microsoft.com/office/drawing/2014/main" id="{93E6DD3C-25AB-9304-9B30-B9D1728C6F72}"/>
              </a:ext>
            </a:extLst>
          </p:cNvPr>
          <p:cNvPicPr>
            <a:picLocks noGrp="1" noChangeAspect="1"/>
          </p:cNvPicPr>
          <p:nvPr>
            <p:ph sz="half" idx="1"/>
          </p:nvPr>
        </p:nvPicPr>
        <p:blipFill rotWithShape="1">
          <a:blip r:embed="rId2"/>
          <a:srcRect l="2176" r="3707"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D90356-6E85-F0C8-FC69-FBDE3DBBC3A2}"/>
              </a:ext>
            </a:extLst>
          </p:cNvPr>
          <p:cNvSpPr>
            <a:spLocks noGrp="1"/>
          </p:cNvSpPr>
          <p:nvPr>
            <p:ph type="title"/>
          </p:nvPr>
        </p:nvSpPr>
        <p:spPr>
          <a:xfrm>
            <a:off x="104955" y="106333"/>
            <a:ext cx="4555434" cy="864743"/>
          </a:xfrm>
        </p:spPr>
        <p:txBody>
          <a:bodyPr vert="horz" lIns="91440" tIns="45720" rIns="91440" bIns="45720" rtlCol="0" anchor="ctr">
            <a:normAutofit fontScale="90000"/>
          </a:bodyPr>
          <a:lstStyle/>
          <a:p>
            <a:r>
              <a:rPr lang="en-GB" sz="3200" dirty="0">
                <a:latin typeface="Arial Nova"/>
                <a:ea typeface="+mj-lt"/>
                <a:cs typeface="+mj-lt"/>
              </a:rPr>
              <a:t>Recommendation</a:t>
            </a:r>
            <a:br>
              <a:rPr lang="en-GB" sz="3200" dirty="0">
                <a:latin typeface="Arial Nova"/>
                <a:ea typeface="+mj-lt"/>
                <a:cs typeface="+mj-lt"/>
              </a:rPr>
            </a:br>
            <a:endParaRPr lang="en-US" dirty="0">
              <a:latin typeface="Arial Nova"/>
            </a:endParaRPr>
          </a:p>
        </p:txBody>
      </p:sp>
      <p:sp>
        <p:nvSpPr>
          <p:cNvPr id="4" name="Content Placeholder 3">
            <a:extLst>
              <a:ext uri="{FF2B5EF4-FFF2-40B4-BE49-F238E27FC236}">
                <a16:creationId xmlns:a16="http://schemas.microsoft.com/office/drawing/2014/main" id="{22C8F9BD-B639-5FEA-CE2B-AD32F9EDCB1B}"/>
              </a:ext>
            </a:extLst>
          </p:cNvPr>
          <p:cNvSpPr>
            <a:spLocks noGrp="1"/>
          </p:cNvSpPr>
          <p:nvPr>
            <p:ph sz="half" idx="2"/>
          </p:nvPr>
        </p:nvSpPr>
        <p:spPr>
          <a:xfrm>
            <a:off x="219974" y="1168994"/>
            <a:ext cx="4440415" cy="5468044"/>
          </a:xfrm>
        </p:spPr>
        <p:txBody>
          <a:bodyPr vert="horz" lIns="91440" tIns="45720" rIns="91440" bIns="45720" rtlCol="0" anchor="t">
            <a:normAutofit/>
          </a:bodyPr>
          <a:lstStyle/>
          <a:p>
            <a:pPr marL="0" indent="0">
              <a:buNone/>
            </a:pPr>
            <a:r>
              <a:rPr lang="en-US" sz="3200" dirty="0" err="1">
                <a:latin typeface="Arial Nova"/>
                <a:ea typeface="Calibri"/>
                <a:cs typeface="Calibri"/>
              </a:rPr>
              <a:t>Schoogle</a:t>
            </a:r>
            <a:endParaRPr lang="en-US" sz="3200" dirty="0" err="1">
              <a:latin typeface="Arial Nova"/>
            </a:endParaRPr>
          </a:p>
          <a:p>
            <a:endParaRPr lang="en-US" sz="2400" dirty="0">
              <a:latin typeface="Arial Nova"/>
              <a:ea typeface="Calibri"/>
              <a:cs typeface="Calibri"/>
            </a:endParaRPr>
          </a:p>
          <a:p>
            <a:endParaRPr lang="en-US" sz="2400" dirty="0">
              <a:latin typeface="Arial Nova"/>
              <a:ea typeface="Calibri"/>
              <a:cs typeface="Calibri"/>
            </a:endParaRPr>
          </a:p>
          <a:p>
            <a:r>
              <a:rPr lang="en-US" sz="2400" dirty="0">
                <a:latin typeface="Arial Nova"/>
                <a:ea typeface="Calibri"/>
                <a:cs typeface="Calibri"/>
              </a:rPr>
              <a:t>Google channel </a:t>
            </a:r>
            <a:endParaRPr lang="en-US" sz="2400" dirty="0">
              <a:latin typeface="Arial Nova"/>
            </a:endParaRPr>
          </a:p>
          <a:p>
            <a:r>
              <a:rPr lang="en-US" sz="2400" dirty="0">
                <a:latin typeface="Arial Nova"/>
                <a:ea typeface="Calibri"/>
                <a:cs typeface="Calibri"/>
              </a:rPr>
              <a:t>Google Travel</a:t>
            </a:r>
          </a:p>
          <a:p>
            <a:r>
              <a:rPr lang="en-US" sz="2400" dirty="0">
                <a:latin typeface="Arial Nova"/>
                <a:ea typeface="Calibri"/>
                <a:cs typeface="Calibri"/>
              </a:rPr>
              <a:t>Google Culture News</a:t>
            </a:r>
          </a:p>
          <a:p>
            <a:endParaRPr lang="en-US" sz="2400" dirty="0">
              <a:latin typeface="Arial Nova"/>
              <a:ea typeface="Calibri"/>
              <a:cs typeface="Calibri"/>
            </a:endParaRPr>
          </a:p>
        </p:txBody>
      </p:sp>
    </p:spTree>
    <p:extLst>
      <p:ext uri="{BB962C8B-B14F-4D97-AF65-F5344CB8AC3E}">
        <p14:creationId xmlns:p14="http://schemas.microsoft.com/office/powerpoint/2010/main" val="1411703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write a conclusion | Academic &amp; Employability Skills">
            <a:extLst>
              <a:ext uri="{FF2B5EF4-FFF2-40B4-BE49-F238E27FC236}">
                <a16:creationId xmlns:a16="http://schemas.microsoft.com/office/drawing/2014/main" id="{2D4592E1-B9BA-4C5C-CBD7-7F7F374E04A3}"/>
              </a:ext>
            </a:extLst>
          </p:cNvPr>
          <p:cNvPicPr>
            <a:picLocks noChangeAspect="1"/>
          </p:cNvPicPr>
          <p:nvPr/>
        </p:nvPicPr>
        <p:blipFill rotWithShape="1">
          <a:blip r:embed="rId2"/>
          <a:srcRect l="3017" r="15556" b="-1"/>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8BD655-78EF-D45B-C8C5-F86C630F463F}"/>
              </a:ext>
            </a:extLst>
          </p:cNvPr>
          <p:cNvSpPr>
            <a:spLocks noGrp="1"/>
          </p:cNvSpPr>
          <p:nvPr>
            <p:ph type="title"/>
          </p:nvPr>
        </p:nvSpPr>
        <p:spPr>
          <a:xfrm>
            <a:off x="838200" y="365125"/>
            <a:ext cx="3822189" cy="1899912"/>
          </a:xfrm>
        </p:spPr>
        <p:txBody>
          <a:bodyPr>
            <a:normAutofit/>
          </a:bodyPr>
          <a:lstStyle/>
          <a:p>
            <a:r>
              <a:rPr lang="en-GB" sz="4000">
                <a:latin typeface="Arial Nova"/>
                <a:cs typeface="Calibri Light"/>
              </a:rPr>
              <a:t>Conclusion</a:t>
            </a:r>
            <a:endParaRPr lang="en-GB" sz="4000">
              <a:latin typeface="Arial Nova"/>
            </a:endParaRPr>
          </a:p>
        </p:txBody>
      </p:sp>
      <p:sp>
        <p:nvSpPr>
          <p:cNvPr id="3" name="Content Placeholder 2">
            <a:extLst>
              <a:ext uri="{FF2B5EF4-FFF2-40B4-BE49-F238E27FC236}">
                <a16:creationId xmlns:a16="http://schemas.microsoft.com/office/drawing/2014/main" id="{CE8931FC-168C-1744-05E7-813790486CD8}"/>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dirty="0">
                <a:latin typeface="Arial Nova"/>
                <a:ea typeface="+mn-lt"/>
                <a:cs typeface="+mn-lt"/>
              </a:rPr>
              <a:t>In conclusion, the success of Google has been greatly influenced by its organizational culture, which includes its ethos and ethics. Google has cultivated a culture of creativity and excellence by prioritizing innovation, ethical conduct, and employee empowerment.</a:t>
            </a:r>
          </a:p>
          <a:p>
            <a:endParaRPr lang="en-GB" sz="2000">
              <a:latin typeface="Arial Nova"/>
              <a:ea typeface="Calibri"/>
              <a:cs typeface="Calibri"/>
            </a:endParaRPr>
          </a:p>
        </p:txBody>
      </p:sp>
    </p:spTree>
    <p:extLst>
      <p:ext uri="{BB962C8B-B14F-4D97-AF65-F5344CB8AC3E}">
        <p14:creationId xmlns:p14="http://schemas.microsoft.com/office/powerpoint/2010/main" val="3096844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C20C-37DE-CA7F-B3E6-4A120E4889A1}"/>
              </a:ext>
            </a:extLst>
          </p:cNvPr>
          <p:cNvSpPr>
            <a:spLocks noGrp="1"/>
          </p:cNvSpPr>
          <p:nvPr>
            <p:ph type="title"/>
          </p:nvPr>
        </p:nvSpPr>
        <p:spPr>
          <a:xfrm>
            <a:off x="176842" y="221352"/>
            <a:ext cx="11176958" cy="462921"/>
          </a:xfrm>
        </p:spPr>
        <p:txBody>
          <a:bodyPr>
            <a:noAutofit/>
          </a:bodyPr>
          <a:lstStyle/>
          <a:p>
            <a:r>
              <a:rPr lang="en-GB" sz="2800" dirty="0">
                <a:latin typeface="Arial Nova"/>
                <a:cs typeface="Calibri Light"/>
              </a:rPr>
              <a:t>Picture References</a:t>
            </a:r>
            <a:endParaRPr lang="en-GB" sz="2800">
              <a:latin typeface="Arial Nova"/>
            </a:endParaRPr>
          </a:p>
        </p:txBody>
      </p:sp>
      <p:sp>
        <p:nvSpPr>
          <p:cNvPr id="3" name="Content Placeholder 2">
            <a:extLst>
              <a:ext uri="{FF2B5EF4-FFF2-40B4-BE49-F238E27FC236}">
                <a16:creationId xmlns:a16="http://schemas.microsoft.com/office/drawing/2014/main" id="{9C141A4A-C671-AA76-9953-65A97EEC9EE2}"/>
              </a:ext>
            </a:extLst>
          </p:cNvPr>
          <p:cNvSpPr>
            <a:spLocks noGrp="1"/>
          </p:cNvSpPr>
          <p:nvPr>
            <p:ph idx="1"/>
          </p:nvPr>
        </p:nvSpPr>
        <p:spPr>
          <a:xfrm>
            <a:off x="263106" y="934229"/>
            <a:ext cx="11090694" cy="5242734"/>
          </a:xfrm>
        </p:spPr>
        <p:txBody>
          <a:bodyPr vert="horz" lIns="91440" tIns="45720" rIns="91440" bIns="45720" rtlCol="0" anchor="t">
            <a:normAutofit fontScale="92500" lnSpcReduction="20000"/>
          </a:bodyPr>
          <a:lstStyle/>
          <a:p>
            <a:r>
              <a:rPr lang="en-GB" sz="1400" dirty="0">
                <a:latin typeface="Arial Nova"/>
                <a:ea typeface="+mn-lt"/>
                <a:cs typeface="+mn-lt"/>
                <a:hlinkClick r:id="rId2"/>
              </a:rPr>
              <a:t>https://www.cambrian-news.co.uk/tindle-static/image/2023/08/04/14/92225175-f31b51a7ba171c379a6048af9928464e.jpg?trim=0,1,0,0&amp;width=669&amp;height=445&amp;crop=669:445</a:t>
            </a:r>
            <a:endParaRPr lang="en-GB" sz="1400">
              <a:latin typeface="Arial Nova"/>
              <a:ea typeface="+mn-lt"/>
              <a:cs typeface="+mn-lt"/>
            </a:endParaRPr>
          </a:p>
          <a:p>
            <a:r>
              <a:rPr lang="en-GB" sz="1400" dirty="0">
                <a:ea typeface="+mn-lt"/>
                <a:cs typeface="+mn-lt"/>
                <a:hlinkClick r:id="rId3"/>
              </a:rPr>
              <a:t>https://fsd.servicemax.com/wp-content/uploads/2014/12/shutterstock_174393959.jpg</a:t>
            </a:r>
            <a:endParaRPr lang="en-GB" sz="1400">
              <a:latin typeface="Arial Nova"/>
              <a:cs typeface="Calibri"/>
            </a:endParaRPr>
          </a:p>
          <a:p>
            <a:r>
              <a:rPr lang="en-GB" sz="1400" dirty="0">
                <a:ea typeface="+mn-lt"/>
                <a:cs typeface="+mn-lt"/>
                <a:hlinkClick r:id="rId4"/>
              </a:rPr>
              <a:t>https://s24193.pcdn.co/wp-content/uploads/2017/06/google-entity-shutterstock.png</a:t>
            </a:r>
            <a:endParaRPr lang="en-GB" sz="1400" dirty="0">
              <a:latin typeface="Calibri"/>
              <a:ea typeface="Calibri"/>
              <a:cs typeface="Calibri"/>
            </a:endParaRPr>
          </a:p>
          <a:p>
            <a:r>
              <a:rPr lang="en-GB" sz="1400" dirty="0">
                <a:ea typeface="+mn-lt"/>
                <a:cs typeface="+mn-lt"/>
                <a:hlinkClick r:id="rId5"/>
              </a:rPr>
              <a:t>https://assets.entrepreneur.com/content/3x2/2000/20180730045238-shutterstock-630500720.jpeg</a:t>
            </a:r>
            <a:endParaRPr lang="en-GB" sz="1400" dirty="0">
              <a:latin typeface="Calibri"/>
              <a:ea typeface="Calibri"/>
              <a:cs typeface="Calibri"/>
            </a:endParaRPr>
          </a:p>
          <a:p>
            <a:r>
              <a:rPr lang="en-GB" sz="1400" dirty="0">
                <a:ea typeface="+mn-lt"/>
                <a:cs typeface="+mn-lt"/>
                <a:hlinkClick r:id="rId6"/>
              </a:rPr>
              <a:t>https://i.ebayimg.com/images/g/ZUcAAOSw~TRf~y0S/s-l400.jpg</a:t>
            </a:r>
            <a:endParaRPr lang="en-GB" sz="1400" dirty="0">
              <a:latin typeface="Calibri"/>
              <a:ea typeface="Calibri"/>
              <a:cs typeface="Calibri"/>
            </a:endParaRPr>
          </a:p>
          <a:p>
            <a:endParaRPr lang="en-GB" sz="1400" dirty="0">
              <a:latin typeface="Calibri"/>
              <a:ea typeface="Calibri"/>
              <a:cs typeface="Calibri"/>
            </a:endParaRPr>
          </a:p>
          <a:p>
            <a:r>
              <a:rPr lang="en-GB" dirty="0">
                <a:latin typeface="Arial Nova"/>
                <a:cs typeface="Calibri"/>
              </a:rPr>
              <a:t>References</a:t>
            </a:r>
          </a:p>
          <a:p>
            <a:r>
              <a:rPr lang="en-GB" sz="1800" dirty="0">
                <a:latin typeface="Calibri"/>
                <a:ea typeface="Calibri"/>
                <a:cs typeface="Calibri"/>
              </a:rPr>
              <a:t>Scott, V.A. (2008) </a:t>
            </a:r>
            <a:r>
              <a:rPr lang="en-GB" sz="1800" i="1" dirty="0">
                <a:latin typeface="Calibri"/>
                <a:ea typeface="Calibri"/>
                <a:cs typeface="Calibri"/>
              </a:rPr>
              <a:t>Google</a:t>
            </a:r>
            <a:r>
              <a:rPr lang="en-GB" sz="1800" dirty="0">
                <a:latin typeface="Calibri"/>
                <a:ea typeface="Calibri"/>
                <a:cs typeface="Calibri"/>
              </a:rPr>
              <a:t>. Westport, CT: Greenwood Press.</a:t>
            </a:r>
          </a:p>
          <a:p>
            <a:r>
              <a:rPr lang="en-GB" sz="1800" dirty="0">
                <a:solidFill>
                  <a:srgbClr val="222222"/>
                </a:solidFill>
                <a:latin typeface="Arial"/>
                <a:cs typeface="Arial"/>
              </a:rPr>
              <a:t>Akpa, V.O., </a:t>
            </a:r>
            <a:r>
              <a:rPr lang="en-GB" sz="1800" dirty="0" err="1">
                <a:solidFill>
                  <a:srgbClr val="222222"/>
                </a:solidFill>
                <a:latin typeface="Arial"/>
                <a:cs typeface="Arial"/>
              </a:rPr>
              <a:t>Asikhia</a:t>
            </a:r>
            <a:r>
              <a:rPr lang="en-GB" sz="1800" dirty="0">
                <a:solidFill>
                  <a:srgbClr val="222222"/>
                </a:solidFill>
                <a:latin typeface="Arial"/>
                <a:cs typeface="Arial"/>
              </a:rPr>
              <a:t>, O.U. and Nneji, N.E., 2021. Organizational culture and organizational performance: A review of literature. </a:t>
            </a:r>
            <a:r>
              <a:rPr lang="en-GB" sz="1800" i="1" dirty="0">
                <a:solidFill>
                  <a:srgbClr val="222222"/>
                </a:solidFill>
                <a:latin typeface="Arial"/>
                <a:cs typeface="Arial"/>
              </a:rPr>
              <a:t>International Journal of Advances in Engineering and Management</a:t>
            </a:r>
            <a:r>
              <a:rPr lang="en-GB" sz="1800" dirty="0">
                <a:solidFill>
                  <a:srgbClr val="222222"/>
                </a:solidFill>
                <a:latin typeface="Arial"/>
                <a:cs typeface="Arial"/>
              </a:rPr>
              <a:t>, </a:t>
            </a:r>
            <a:r>
              <a:rPr lang="en-GB" sz="1800" i="1" dirty="0">
                <a:solidFill>
                  <a:srgbClr val="222222"/>
                </a:solidFill>
                <a:latin typeface="Arial"/>
                <a:cs typeface="Arial"/>
              </a:rPr>
              <a:t>3</a:t>
            </a:r>
            <a:r>
              <a:rPr lang="en-GB" sz="1800" dirty="0">
                <a:solidFill>
                  <a:srgbClr val="222222"/>
                </a:solidFill>
                <a:latin typeface="Arial"/>
                <a:cs typeface="Arial"/>
              </a:rPr>
              <a:t>(1), pp.361-372.</a:t>
            </a:r>
          </a:p>
          <a:p>
            <a:r>
              <a:rPr lang="en-GB" sz="1800" dirty="0">
                <a:solidFill>
                  <a:srgbClr val="222222"/>
                </a:solidFill>
                <a:latin typeface="Arial"/>
                <a:cs typeface="Arial"/>
              </a:rPr>
              <a:t>Vise, D., 2007. The google story. </a:t>
            </a:r>
            <a:r>
              <a:rPr lang="en-GB" sz="1800" i="1" dirty="0">
                <a:solidFill>
                  <a:srgbClr val="222222"/>
                </a:solidFill>
                <a:latin typeface="Arial"/>
                <a:cs typeface="Arial"/>
              </a:rPr>
              <a:t>Strategic Direction</a:t>
            </a:r>
            <a:r>
              <a:rPr lang="en-GB" sz="1800" dirty="0">
                <a:solidFill>
                  <a:srgbClr val="222222"/>
                </a:solidFill>
                <a:latin typeface="Arial"/>
                <a:cs typeface="Arial"/>
              </a:rPr>
              <a:t>, </a:t>
            </a:r>
            <a:r>
              <a:rPr lang="en-GB" sz="1800" i="1" dirty="0">
                <a:solidFill>
                  <a:srgbClr val="222222"/>
                </a:solidFill>
                <a:latin typeface="Arial"/>
                <a:cs typeface="Arial"/>
              </a:rPr>
              <a:t>23</a:t>
            </a:r>
            <a:r>
              <a:rPr lang="en-GB" sz="1800" dirty="0">
                <a:solidFill>
                  <a:srgbClr val="222222"/>
                </a:solidFill>
                <a:latin typeface="Arial"/>
                <a:cs typeface="Arial"/>
              </a:rPr>
              <a:t>(10).</a:t>
            </a:r>
          </a:p>
          <a:p>
            <a:r>
              <a:rPr lang="en-GB" sz="1800" dirty="0">
                <a:solidFill>
                  <a:srgbClr val="222222"/>
                </a:solidFill>
                <a:latin typeface="Arial"/>
                <a:cs typeface="Arial"/>
              </a:rPr>
              <a:t>Lurie, E. and Mustafaraj, E., 2018, May. Investigating the effects of Google's search engine result page in evaluating the credibility of online news sources. In </a:t>
            </a:r>
            <a:r>
              <a:rPr lang="en-GB" sz="1800" i="1" dirty="0">
                <a:solidFill>
                  <a:srgbClr val="222222"/>
                </a:solidFill>
                <a:latin typeface="Arial"/>
                <a:cs typeface="Arial"/>
              </a:rPr>
              <a:t>Proceedings of the 10th ACM Conference on Web Science</a:t>
            </a:r>
            <a:r>
              <a:rPr lang="en-GB" sz="1800" dirty="0">
                <a:solidFill>
                  <a:srgbClr val="222222"/>
                </a:solidFill>
                <a:latin typeface="Arial"/>
                <a:cs typeface="Arial"/>
              </a:rPr>
              <a:t> (pp. 107-116).</a:t>
            </a:r>
          </a:p>
          <a:p>
            <a:r>
              <a:rPr lang="en-GB" sz="1800" dirty="0">
                <a:solidFill>
                  <a:srgbClr val="222222"/>
                </a:solidFill>
                <a:latin typeface="Arial"/>
                <a:cs typeface="Arial"/>
              </a:rPr>
              <a:t>Brogan, C., 2012. </a:t>
            </a:r>
            <a:r>
              <a:rPr lang="en-GB" sz="1800" i="1" dirty="0">
                <a:solidFill>
                  <a:srgbClr val="222222"/>
                </a:solidFill>
                <a:latin typeface="Arial"/>
                <a:cs typeface="Arial"/>
              </a:rPr>
              <a:t>Google+ for Business: How Google's Social Network Changes Everything</a:t>
            </a:r>
            <a:r>
              <a:rPr lang="en-GB" sz="1800" dirty="0">
                <a:solidFill>
                  <a:srgbClr val="222222"/>
                </a:solidFill>
                <a:latin typeface="Arial"/>
                <a:cs typeface="Arial"/>
              </a:rPr>
              <a:t>. Que Publishing.</a:t>
            </a:r>
          </a:p>
          <a:p>
            <a:r>
              <a:rPr lang="en-GB" sz="1800" dirty="0">
                <a:solidFill>
                  <a:srgbClr val="222222"/>
                </a:solidFill>
                <a:latin typeface="Arial"/>
                <a:cs typeface="Arial"/>
              </a:rPr>
              <a:t>Channon, D.F. and Caldart, A.A., 2015. McKinsey 7S model. </a:t>
            </a:r>
            <a:r>
              <a:rPr lang="en-GB" sz="1800" i="1" dirty="0">
                <a:solidFill>
                  <a:srgbClr val="222222"/>
                </a:solidFill>
                <a:latin typeface="Arial"/>
                <a:cs typeface="Arial"/>
              </a:rPr>
              <a:t>Wiley </a:t>
            </a:r>
            <a:r>
              <a:rPr lang="en-GB" sz="1800" i="1" err="1">
                <a:solidFill>
                  <a:srgbClr val="222222"/>
                </a:solidFill>
                <a:latin typeface="Arial"/>
                <a:cs typeface="Arial"/>
              </a:rPr>
              <a:t>encyclopedia</a:t>
            </a:r>
            <a:r>
              <a:rPr lang="en-GB" sz="1800" i="1" dirty="0">
                <a:solidFill>
                  <a:srgbClr val="222222"/>
                </a:solidFill>
                <a:latin typeface="Arial"/>
                <a:cs typeface="Arial"/>
              </a:rPr>
              <a:t> of management</a:t>
            </a:r>
            <a:r>
              <a:rPr lang="en-GB" sz="1800" dirty="0">
                <a:solidFill>
                  <a:srgbClr val="222222"/>
                </a:solidFill>
                <a:latin typeface="Arial"/>
                <a:cs typeface="Arial"/>
              </a:rPr>
              <a:t>, pp.1-1.</a:t>
            </a:r>
          </a:p>
          <a:p>
            <a:r>
              <a:rPr lang="en-GB" sz="1800" dirty="0">
                <a:solidFill>
                  <a:srgbClr val="000000"/>
                </a:solidFill>
                <a:latin typeface="Arial"/>
                <a:cs typeface="Arial"/>
              </a:rPr>
              <a:t>Kotter, J. P., Akhtar, V., Gupta, G. (2021). Change: How Organizations Achieve Hard-to-Imagine Results in Uncertain and Volatile Times. United Kingdom: Wiley.</a:t>
            </a:r>
          </a:p>
          <a:p>
            <a:endParaRPr lang="en-GB" sz="1800" dirty="0">
              <a:latin typeface="Calibri"/>
              <a:ea typeface="Calibri"/>
              <a:cs typeface="Calibri"/>
            </a:endParaRPr>
          </a:p>
          <a:p>
            <a:endParaRPr lang="en-GB" sz="1800" dirty="0">
              <a:latin typeface="Calibri"/>
              <a:ea typeface="Calibri"/>
              <a:cs typeface="Calibri"/>
            </a:endParaRPr>
          </a:p>
          <a:p>
            <a:endParaRPr lang="en-GB" sz="1800">
              <a:latin typeface="Arial Nova"/>
              <a:cs typeface="Calibri"/>
            </a:endParaRPr>
          </a:p>
        </p:txBody>
      </p:sp>
    </p:spTree>
    <p:extLst>
      <p:ext uri="{BB962C8B-B14F-4D97-AF65-F5344CB8AC3E}">
        <p14:creationId xmlns:p14="http://schemas.microsoft.com/office/powerpoint/2010/main" val="2104556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oogle-Organizational-Structure-Someka-SS1">
            <a:extLst>
              <a:ext uri="{FF2B5EF4-FFF2-40B4-BE49-F238E27FC236}">
                <a16:creationId xmlns:a16="http://schemas.microsoft.com/office/drawing/2014/main" id="{B19E4CAB-68EB-C275-9CB9-FC268F40BE95}"/>
              </a:ext>
            </a:extLst>
          </p:cNvPr>
          <p:cNvPicPr>
            <a:picLocks noChangeAspect="1"/>
          </p:cNvPicPr>
          <p:nvPr/>
        </p:nvPicPr>
        <p:blipFill>
          <a:blip r:embed="rId2"/>
          <a:stretch>
            <a:fillRect/>
          </a:stretch>
        </p:blipFill>
        <p:spPr>
          <a:xfrm>
            <a:off x="664210" y="643466"/>
            <a:ext cx="10863580" cy="5571067"/>
          </a:xfrm>
          <a:prstGeom prst="rect">
            <a:avLst/>
          </a:prstGeom>
        </p:spPr>
      </p:pic>
    </p:spTree>
    <p:extLst>
      <p:ext uri="{BB962C8B-B14F-4D97-AF65-F5344CB8AC3E}">
        <p14:creationId xmlns:p14="http://schemas.microsoft.com/office/powerpoint/2010/main" val="14712931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Workplace Culture and its impact on Organisational efficiency                                     Charlene Johnson 2131892                                            Sammual Ofori                                               BMSW5105                                                Sept 2023 </vt:lpstr>
      <vt:lpstr>Table of Content </vt:lpstr>
      <vt:lpstr>Introduction</vt:lpstr>
      <vt:lpstr>What is Organizational Culture</vt:lpstr>
      <vt:lpstr> Organizational culture of Google </vt:lpstr>
      <vt:lpstr>Google's sustainability within the workplace</vt:lpstr>
      <vt:lpstr>Kottler's 8 step  </vt:lpstr>
      <vt:lpstr>Kottler's 8 step &amp; Google</vt:lpstr>
      <vt:lpstr>Recommendation </vt:lpstr>
      <vt:lpstr>Conclusion</vt:lpstr>
      <vt:lpstr>Picture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633</cp:revision>
  <dcterms:created xsi:type="dcterms:W3CDTF">2023-10-19T22:32:34Z</dcterms:created>
  <dcterms:modified xsi:type="dcterms:W3CDTF">2023-11-20T01:59:04Z</dcterms:modified>
</cp:coreProperties>
</file>