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webextensions/webextension1.xml" ContentType="application/vnd.ms-office.webextension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266" r:id="rId5"/>
    <p:sldId id="308" r:id="rId6"/>
    <p:sldId id="313" r:id="rId7"/>
    <p:sldId id="312" r:id="rId8"/>
    <p:sldId id="322" r:id="rId9"/>
    <p:sldId id="315" r:id="rId10"/>
    <p:sldId id="314" r:id="rId11"/>
    <p:sldId id="321" r:id="rId12"/>
    <p:sldId id="318" r:id="rId13"/>
    <p:sldId id="31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9" autoAdjust="0"/>
  </p:normalViewPr>
  <p:slideViewPr>
    <p:cSldViewPr snapToGrid="0">
      <p:cViewPr varScale="1">
        <p:scale>
          <a:sx n="88" d="100"/>
          <a:sy n="88" d="100"/>
        </p:scale>
        <p:origin x="72" y="30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e Pitson" userId="db8d2b3e-593d-47e6-a0b5-dc90f7ab49ec" providerId="ADAL" clId="{49C7E10E-BCDB-4B6C-A7BD-7447FB34AAAC}"/>
    <pc:docChg chg="delSld modSld">
      <pc:chgData name="Marie Pitson" userId="db8d2b3e-593d-47e6-a0b5-dc90f7ab49ec" providerId="ADAL" clId="{49C7E10E-BCDB-4B6C-A7BD-7447FB34AAAC}" dt="2022-10-18T12:26:33.988" v="10" actId="47"/>
      <pc:docMkLst>
        <pc:docMk/>
      </pc:docMkLst>
      <pc:sldChg chg="modNotesTx">
        <pc:chgData name="Marie Pitson" userId="db8d2b3e-593d-47e6-a0b5-dc90f7ab49ec" providerId="ADAL" clId="{49C7E10E-BCDB-4B6C-A7BD-7447FB34AAAC}" dt="2022-10-18T12:24:20.840" v="0" actId="20577"/>
        <pc:sldMkLst>
          <pc:docMk/>
          <pc:sldMk cId="895915843" sldId="266"/>
        </pc:sldMkLst>
      </pc:sldChg>
      <pc:sldChg chg="modNotesTx">
        <pc:chgData name="Marie Pitson" userId="db8d2b3e-593d-47e6-a0b5-dc90f7ab49ec" providerId="ADAL" clId="{49C7E10E-BCDB-4B6C-A7BD-7447FB34AAAC}" dt="2022-10-18T12:24:27.697" v="1" actId="20577"/>
        <pc:sldMkLst>
          <pc:docMk/>
          <pc:sldMk cId="1043976175" sldId="312"/>
        </pc:sldMkLst>
      </pc:sldChg>
      <pc:sldChg chg="modNotesTx">
        <pc:chgData name="Marie Pitson" userId="db8d2b3e-593d-47e6-a0b5-dc90f7ab49ec" providerId="ADAL" clId="{49C7E10E-BCDB-4B6C-A7BD-7447FB34AAAC}" dt="2022-10-18T12:24:46.106" v="4" actId="20577"/>
        <pc:sldMkLst>
          <pc:docMk/>
          <pc:sldMk cId="3179689422" sldId="314"/>
        </pc:sldMkLst>
      </pc:sldChg>
      <pc:sldChg chg="modNotesTx">
        <pc:chgData name="Marie Pitson" userId="db8d2b3e-593d-47e6-a0b5-dc90f7ab49ec" providerId="ADAL" clId="{49C7E10E-BCDB-4B6C-A7BD-7447FB34AAAC}" dt="2022-10-18T12:24:40.038" v="3" actId="20577"/>
        <pc:sldMkLst>
          <pc:docMk/>
          <pc:sldMk cId="3591018837" sldId="315"/>
        </pc:sldMkLst>
      </pc:sldChg>
      <pc:sldChg chg="modNotesTx">
        <pc:chgData name="Marie Pitson" userId="db8d2b3e-593d-47e6-a0b5-dc90f7ab49ec" providerId="ADAL" clId="{49C7E10E-BCDB-4B6C-A7BD-7447FB34AAAC}" dt="2022-10-18T12:25:55.295" v="8" actId="20577"/>
        <pc:sldMkLst>
          <pc:docMk/>
          <pc:sldMk cId="1650340225" sldId="316"/>
        </pc:sldMkLst>
      </pc:sldChg>
      <pc:sldChg chg="del">
        <pc:chgData name="Marie Pitson" userId="db8d2b3e-593d-47e6-a0b5-dc90f7ab49ec" providerId="ADAL" clId="{49C7E10E-BCDB-4B6C-A7BD-7447FB34AAAC}" dt="2022-10-18T12:26:32.552" v="9" actId="47"/>
        <pc:sldMkLst>
          <pc:docMk/>
          <pc:sldMk cId="1469639922" sldId="317"/>
        </pc:sldMkLst>
      </pc:sldChg>
      <pc:sldChg chg="modNotesTx">
        <pc:chgData name="Marie Pitson" userId="db8d2b3e-593d-47e6-a0b5-dc90f7ab49ec" providerId="ADAL" clId="{49C7E10E-BCDB-4B6C-A7BD-7447FB34AAAC}" dt="2022-10-18T12:24:58.646" v="7" actId="20577"/>
        <pc:sldMkLst>
          <pc:docMk/>
          <pc:sldMk cId="3639143869" sldId="318"/>
        </pc:sldMkLst>
      </pc:sldChg>
      <pc:sldChg chg="del">
        <pc:chgData name="Marie Pitson" userId="db8d2b3e-593d-47e6-a0b5-dc90f7ab49ec" providerId="ADAL" clId="{49C7E10E-BCDB-4B6C-A7BD-7447FB34AAAC}" dt="2022-10-18T12:26:33.988" v="10" actId="47"/>
        <pc:sldMkLst>
          <pc:docMk/>
          <pc:sldMk cId="3079335069" sldId="320"/>
        </pc:sldMkLst>
      </pc:sldChg>
      <pc:sldChg chg="modNotesTx">
        <pc:chgData name="Marie Pitson" userId="db8d2b3e-593d-47e6-a0b5-dc90f7ab49ec" providerId="ADAL" clId="{49C7E10E-BCDB-4B6C-A7BD-7447FB34AAAC}" dt="2022-10-18T12:24:51.577" v="5" actId="20577"/>
        <pc:sldMkLst>
          <pc:docMk/>
          <pc:sldMk cId="323208844" sldId="321"/>
        </pc:sldMkLst>
      </pc:sldChg>
      <pc:sldChg chg="modNotesTx">
        <pc:chgData name="Marie Pitson" userId="db8d2b3e-593d-47e6-a0b5-dc90f7ab49ec" providerId="ADAL" clId="{49C7E10E-BCDB-4B6C-A7BD-7447FB34AAAC}" dt="2022-10-18T12:24:34.227" v="2" actId="20577"/>
        <pc:sldMkLst>
          <pc:docMk/>
          <pc:sldMk cId="2557217090" sldId="322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Introduced the module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Introduced Transformational and charismatic leadership</a:t>
          </a:r>
          <a:r>
            <a:rPr lang="en-US" dirty="0"/>
            <a:t>.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Different schools of thought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D6C67F-83B9-4F88-9309-78BA2CEB8FFA}" type="doc">
      <dgm:prSet loTypeId="urn:microsoft.com/office/officeart/2008/layout/AlternatingHexagons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85999C6-5F0E-46C1-BFF9-84F742B67B16}">
      <dgm:prSet/>
      <dgm:spPr/>
      <dgm:t>
        <a:bodyPr/>
        <a:lstStyle/>
        <a:p>
          <a:endParaRPr lang="en-US" dirty="0"/>
        </a:p>
      </dgm:t>
    </dgm:pt>
    <dgm:pt modelId="{879B6C1C-CED5-47E9-A685-A29A65664C0B}" type="parTrans" cxnId="{26E2B9CE-BEA1-4957-82D8-F5893C09909D}">
      <dgm:prSet/>
      <dgm:spPr/>
      <dgm:t>
        <a:bodyPr/>
        <a:lstStyle/>
        <a:p>
          <a:endParaRPr lang="en-US"/>
        </a:p>
      </dgm:t>
    </dgm:pt>
    <dgm:pt modelId="{15B9D8CF-9A6A-43ED-9499-8513B0FB7190}" type="sibTrans" cxnId="{26E2B9CE-BEA1-4957-82D8-F5893C09909D}">
      <dgm:prSet/>
      <dgm:spPr/>
      <dgm:t>
        <a:bodyPr/>
        <a:lstStyle/>
        <a:p>
          <a:endParaRPr lang="en-US"/>
        </a:p>
      </dgm:t>
    </dgm:pt>
    <dgm:pt modelId="{2FD73454-6FB1-4B3D-8C86-FA9A6F7C0329}" type="pres">
      <dgm:prSet presAssocID="{08D6C67F-83B9-4F88-9309-78BA2CEB8FFA}" presName="Name0" presStyleCnt="0">
        <dgm:presLayoutVars>
          <dgm:chMax/>
          <dgm:chPref/>
          <dgm:dir/>
          <dgm:animLvl val="lvl"/>
        </dgm:presLayoutVars>
      </dgm:prSet>
      <dgm:spPr/>
    </dgm:pt>
    <dgm:pt modelId="{BBD9498F-362A-48DE-9571-CC05852B8E0A}" type="pres">
      <dgm:prSet presAssocID="{E85999C6-5F0E-46C1-BFF9-84F742B67B16}" presName="composite" presStyleCnt="0"/>
      <dgm:spPr/>
    </dgm:pt>
    <dgm:pt modelId="{FF0D2416-F92E-4FC2-8025-54DDC1536907}" type="pres">
      <dgm:prSet presAssocID="{E85999C6-5F0E-46C1-BFF9-84F742B67B16}" presName="Parent1" presStyleLbl="node1" presStyleIdx="0" presStyleCnt="2">
        <dgm:presLayoutVars>
          <dgm:chMax val="1"/>
          <dgm:chPref val="1"/>
          <dgm:bulletEnabled val="1"/>
        </dgm:presLayoutVars>
      </dgm:prSet>
      <dgm:spPr/>
    </dgm:pt>
    <dgm:pt modelId="{FC0CD331-9A04-4BA5-8716-127149C5B4A4}" type="pres">
      <dgm:prSet presAssocID="{E85999C6-5F0E-46C1-BFF9-84F742B67B16}" presName="Childtext1" presStyleLbl="revTx" presStyleIdx="0" presStyleCnt="1">
        <dgm:presLayoutVars>
          <dgm:chMax val="0"/>
          <dgm:chPref val="0"/>
          <dgm:bulletEnabled val="1"/>
        </dgm:presLayoutVars>
      </dgm:prSet>
      <dgm:spPr/>
    </dgm:pt>
    <dgm:pt modelId="{4A5C6F03-0AFA-4C14-B1A8-07851BCAF884}" type="pres">
      <dgm:prSet presAssocID="{E85999C6-5F0E-46C1-BFF9-84F742B67B16}" presName="BalanceSpacing" presStyleCnt="0"/>
      <dgm:spPr/>
    </dgm:pt>
    <dgm:pt modelId="{A1C49282-6403-42E3-A0C0-EBDA619424F0}" type="pres">
      <dgm:prSet presAssocID="{E85999C6-5F0E-46C1-BFF9-84F742B67B16}" presName="BalanceSpacing1" presStyleCnt="0"/>
      <dgm:spPr/>
    </dgm:pt>
    <dgm:pt modelId="{95B2A4CB-E68D-44A8-B404-1215C8A2B0D0}" type="pres">
      <dgm:prSet presAssocID="{15B9D8CF-9A6A-43ED-9499-8513B0FB7190}" presName="Accent1Text" presStyleLbl="node1" presStyleIdx="1" presStyleCnt="2"/>
      <dgm:spPr/>
    </dgm:pt>
  </dgm:ptLst>
  <dgm:cxnLst>
    <dgm:cxn modelId="{088E1A02-CFD7-4F6C-87DA-89B6713954E8}" type="presOf" srcId="{E85999C6-5F0E-46C1-BFF9-84F742B67B16}" destId="{FF0D2416-F92E-4FC2-8025-54DDC1536907}" srcOrd="0" destOrd="0" presId="urn:microsoft.com/office/officeart/2008/layout/AlternatingHexagons"/>
    <dgm:cxn modelId="{567B7FC0-0BF0-48F4-A266-88EE326AC247}" type="presOf" srcId="{08D6C67F-83B9-4F88-9309-78BA2CEB8FFA}" destId="{2FD73454-6FB1-4B3D-8C86-FA9A6F7C0329}" srcOrd="0" destOrd="0" presId="urn:microsoft.com/office/officeart/2008/layout/AlternatingHexagons"/>
    <dgm:cxn modelId="{1B4464C5-37E7-4C72-AB69-A5F468FD4223}" type="presOf" srcId="{15B9D8CF-9A6A-43ED-9499-8513B0FB7190}" destId="{95B2A4CB-E68D-44A8-B404-1215C8A2B0D0}" srcOrd="0" destOrd="0" presId="urn:microsoft.com/office/officeart/2008/layout/AlternatingHexagons"/>
    <dgm:cxn modelId="{26E2B9CE-BEA1-4957-82D8-F5893C09909D}" srcId="{08D6C67F-83B9-4F88-9309-78BA2CEB8FFA}" destId="{E85999C6-5F0E-46C1-BFF9-84F742B67B16}" srcOrd="0" destOrd="0" parTransId="{879B6C1C-CED5-47E9-A685-A29A65664C0B}" sibTransId="{15B9D8CF-9A6A-43ED-9499-8513B0FB7190}"/>
    <dgm:cxn modelId="{3762DA22-9CB7-46A1-B822-BCE7BD300294}" type="presParOf" srcId="{2FD73454-6FB1-4B3D-8C86-FA9A6F7C0329}" destId="{BBD9498F-362A-48DE-9571-CC05852B8E0A}" srcOrd="0" destOrd="0" presId="urn:microsoft.com/office/officeart/2008/layout/AlternatingHexagons"/>
    <dgm:cxn modelId="{DFA7A316-5C40-4757-8F7B-D1669B510503}" type="presParOf" srcId="{BBD9498F-362A-48DE-9571-CC05852B8E0A}" destId="{FF0D2416-F92E-4FC2-8025-54DDC1536907}" srcOrd="0" destOrd="0" presId="urn:microsoft.com/office/officeart/2008/layout/AlternatingHexagons"/>
    <dgm:cxn modelId="{5B92065B-2097-46E7-9E9E-3BE903D33636}" type="presParOf" srcId="{BBD9498F-362A-48DE-9571-CC05852B8E0A}" destId="{FC0CD331-9A04-4BA5-8716-127149C5B4A4}" srcOrd="1" destOrd="0" presId="urn:microsoft.com/office/officeart/2008/layout/AlternatingHexagons"/>
    <dgm:cxn modelId="{76D16013-BA75-43A0-8E54-172E7FAA8952}" type="presParOf" srcId="{BBD9498F-362A-48DE-9571-CC05852B8E0A}" destId="{4A5C6F03-0AFA-4C14-B1A8-07851BCAF884}" srcOrd="2" destOrd="0" presId="urn:microsoft.com/office/officeart/2008/layout/AlternatingHexagons"/>
    <dgm:cxn modelId="{B4ECA4F2-D4DD-463F-A2F7-7B709B9192FE}" type="presParOf" srcId="{BBD9498F-362A-48DE-9571-CC05852B8E0A}" destId="{A1C49282-6403-42E3-A0C0-EBDA619424F0}" srcOrd="3" destOrd="0" presId="urn:microsoft.com/office/officeart/2008/layout/AlternatingHexagons"/>
    <dgm:cxn modelId="{08222F54-8EEA-49B9-92D0-ED08AAD7AF92}" type="presParOf" srcId="{BBD9498F-362A-48DE-9571-CC05852B8E0A}" destId="{95B2A4CB-E68D-44A8-B404-1215C8A2B0D0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AA8990-5D15-4DB6-AE19-ACD7D7CFF9A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491BF60-6ABA-45D0-9006-E08643CAB903}">
      <dgm:prSet/>
      <dgm:spPr/>
      <dgm:t>
        <a:bodyPr/>
        <a:lstStyle/>
        <a:p>
          <a:r>
            <a:rPr lang="en-GB" dirty="0"/>
            <a:t>Power – Politics – Ethics - Motivation</a:t>
          </a:r>
          <a:endParaRPr lang="en-US" dirty="0"/>
        </a:p>
      </dgm:t>
    </dgm:pt>
    <dgm:pt modelId="{D9A21950-C103-4386-9054-2D72DC43D965}" type="parTrans" cxnId="{7318F6D6-B674-4C71-9021-E26F66C9B02D}">
      <dgm:prSet/>
      <dgm:spPr/>
      <dgm:t>
        <a:bodyPr/>
        <a:lstStyle/>
        <a:p>
          <a:endParaRPr lang="en-US"/>
        </a:p>
      </dgm:t>
    </dgm:pt>
    <dgm:pt modelId="{106B5ECF-C598-46EB-95E0-8B14E9AAFB31}" type="sibTrans" cxnId="{7318F6D6-B674-4C71-9021-E26F66C9B02D}">
      <dgm:prSet/>
      <dgm:spPr/>
      <dgm:t>
        <a:bodyPr/>
        <a:lstStyle/>
        <a:p>
          <a:endParaRPr lang="en-US"/>
        </a:p>
      </dgm:t>
    </dgm:pt>
    <dgm:pt modelId="{1E9A2796-5984-4C9A-925E-2DA3D1D5C87F}">
      <dgm:prSet/>
      <dgm:spPr/>
      <dgm:t>
        <a:bodyPr/>
        <a:lstStyle/>
        <a:p>
          <a:r>
            <a:rPr lang="en-GB" dirty="0"/>
            <a:t>Power – “The ability of one person or group to cause another person or group to do something that they otherwise might not have done” (George and Jones, 2005)</a:t>
          </a:r>
          <a:endParaRPr lang="en-US" dirty="0"/>
        </a:p>
      </dgm:t>
    </dgm:pt>
    <dgm:pt modelId="{61C6281E-145D-4270-AD51-FB78DC5DCE5E}" type="parTrans" cxnId="{AFE300C5-1179-424C-A4F5-E83AFA7D7A08}">
      <dgm:prSet/>
      <dgm:spPr/>
      <dgm:t>
        <a:bodyPr/>
        <a:lstStyle/>
        <a:p>
          <a:endParaRPr lang="en-US"/>
        </a:p>
      </dgm:t>
    </dgm:pt>
    <dgm:pt modelId="{079FAE5D-434D-4F0D-8C43-EA14CDF5A772}" type="sibTrans" cxnId="{AFE300C5-1179-424C-A4F5-E83AFA7D7A08}">
      <dgm:prSet/>
      <dgm:spPr/>
      <dgm:t>
        <a:bodyPr/>
        <a:lstStyle/>
        <a:p>
          <a:endParaRPr lang="en-US"/>
        </a:p>
      </dgm:t>
    </dgm:pt>
    <dgm:pt modelId="{39E2E981-6AA1-44AF-851E-07B2F19D3AD1}" type="pres">
      <dgm:prSet presAssocID="{64AA8990-5D15-4DB6-AE19-ACD7D7CFF9A7}" presName="root" presStyleCnt="0">
        <dgm:presLayoutVars>
          <dgm:dir/>
          <dgm:resizeHandles val="exact"/>
        </dgm:presLayoutVars>
      </dgm:prSet>
      <dgm:spPr/>
    </dgm:pt>
    <dgm:pt modelId="{FA9B7C1F-C064-4E97-A7D3-CE07EA5A7782}" type="pres">
      <dgm:prSet presAssocID="{5491BF60-6ABA-45D0-9006-E08643CAB903}" presName="compNode" presStyleCnt="0"/>
      <dgm:spPr/>
    </dgm:pt>
    <dgm:pt modelId="{14C388E7-0BEB-4EE4-8EFE-68A671B75B75}" type="pres">
      <dgm:prSet presAssocID="{5491BF60-6ABA-45D0-9006-E08643CAB90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FAC88E1-2946-4685-B8DB-AE6716D89292}" type="pres">
      <dgm:prSet presAssocID="{5491BF60-6ABA-45D0-9006-E08643CAB903}" presName="spaceRect" presStyleCnt="0"/>
      <dgm:spPr/>
    </dgm:pt>
    <dgm:pt modelId="{AE63B620-14F4-40BB-8913-BBEFF5F511C8}" type="pres">
      <dgm:prSet presAssocID="{5491BF60-6ABA-45D0-9006-E08643CAB903}" presName="textRect" presStyleLbl="revTx" presStyleIdx="0" presStyleCnt="2">
        <dgm:presLayoutVars>
          <dgm:chMax val="1"/>
          <dgm:chPref val="1"/>
        </dgm:presLayoutVars>
      </dgm:prSet>
      <dgm:spPr/>
    </dgm:pt>
    <dgm:pt modelId="{8C102987-EB29-4EE0-B736-862DD5A86018}" type="pres">
      <dgm:prSet presAssocID="{106B5ECF-C598-46EB-95E0-8B14E9AAFB31}" presName="sibTrans" presStyleCnt="0"/>
      <dgm:spPr/>
    </dgm:pt>
    <dgm:pt modelId="{AF8CFAED-8140-4CE4-95B5-CE32DD61924C}" type="pres">
      <dgm:prSet presAssocID="{1E9A2796-5984-4C9A-925E-2DA3D1D5C87F}" presName="compNode" presStyleCnt="0"/>
      <dgm:spPr/>
    </dgm:pt>
    <dgm:pt modelId="{AA3568B8-FA2B-4FD0-B983-E8BE9CE04175}" type="pres">
      <dgm:prSet presAssocID="{1E9A2796-5984-4C9A-925E-2DA3D1D5C87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4CE395A5-7848-4715-9E9A-4A808D345845}" type="pres">
      <dgm:prSet presAssocID="{1E9A2796-5984-4C9A-925E-2DA3D1D5C87F}" presName="spaceRect" presStyleCnt="0"/>
      <dgm:spPr/>
    </dgm:pt>
    <dgm:pt modelId="{BEEDDD3F-1BE6-4957-9B79-076E8ED0FB0F}" type="pres">
      <dgm:prSet presAssocID="{1E9A2796-5984-4C9A-925E-2DA3D1D5C87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72FFF0A-20D4-41D3-B82D-2B5C84423878}" type="presOf" srcId="{64AA8990-5D15-4DB6-AE19-ACD7D7CFF9A7}" destId="{39E2E981-6AA1-44AF-851E-07B2F19D3AD1}" srcOrd="0" destOrd="0" presId="urn:microsoft.com/office/officeart/2018/2/layout/IconLabelList"/>
    <dgm:cxn modelId="{F07A8048-0AB0-49CA-9906-A16D76344CFF}" type="presOf" srcId="{5491BF60-6ABA-45D0-9006-E08643CAB903}" destId="{AE63B620-14F4-40BB-8913-BBEFF5F511C8}" srcOrd="0" destOrd="0" presId="urn:microsoft.com/office/officeart/2018/2/layout/IconLabelList"/>
    <dgm:cxn modelId="{54B14D6F-01DA-4E69-A523-97ECFD4D9B6F}" type="presOf" srcId="{1E9A2796-5984-4C9A-925E-2DA3D1D5C87F}" destId="{BEEDDD3F-1BE6-4957-9B79-076E8ED0FB0F}" srcOrd="0" destOrd="0" presId="urn:microsoft.com/office/officeart/2018/2/layout/IconLabelList"/>
    <dgm:cxn modelId="{AFE300C5-1179-424C-A4F5-E83AFA7D7A08}" srcId="{64AA8990-5D15-4DB6-AE19-ACD7D7CFF9A7}" destId="{1E9A2796-5984-4C9A-925E-2DA3D1D5C87F}" srcOrd="1" destOrd="0" parTransId="{61C6281E-145D-4270-AD51-FB78DC5DCE5E}" sibTransId="{079FAE5D-434D-4F0D-8C43-EA14CDF5A772}"/>
    <dgm:cxn modelId="{7318F6D6-B674-4C71-9021-E26F66C9B02D}" srcId="{64AA8990-5D15-4DB6-AE19-ACD7D7CFF9A7}" destId="{5491BF60-6ABA-45D0-9006-E08643CAB903}" srcOrd="0" destOrd="0" parTransId="{D9A21950-C103-4386-9054-2D72DC43D965}" sibTransId="{106B5ECF-C598-46EB-95E0-8B14E9AAFB31}"/>
    <dgm:cxn modelId="{AD9AED87-47C2-4487-96AB-3599854E9EFE}" type="presParOf" srcId="{39E2E981-6AA1-44AF-851E-07B2F19D3AD1}" destId="{FA9B7C1F-C064-4E97-A7D3-CE07EA5A7782}" srcOrd="0" destOrd="0" presId="urn:microsoft.com/office/officeart/2018/2/layout/IconLabelList"/>
    <dgm:cxn modelId="{272672EF-51E7-4ED0-B3B2-AB194978B49E}" type="presParOf" srcId="{FA9B7C1F-C064-4E97-A7D3-CE07EA5A7782}" destId="{14C388E7-0BEB-4EE4-8EFE-68A671B75B75}" srcOrd="0" destOrd="0" presId="urn:microsoft.com/office/officeart/2018/2/layout/IconLabelList"/>
    <dgm:cxn modelId="{1EF36B01-918B-4DB0-9C69-CA1D8D65090C}" type="presParOf" srcId="{FA9B7C1F-C064-4E97-A7D3-CE07EA5A7782}" destId="{7FAC88E1-2946-4685-B8DB-AE6716D89292}" srcOrd="1" destOrd="0" presId="urn:microsoft.com/office/officeart/2018/2/layout/IconLabelList"/>
    <dgm:cxn modelId="{D36068FD-4261-4A4A-B61C-B424EFEF0838}" type="presParOf" srcId="{FA9B7C1F-C064-4E97-A7D3-CE07EA5A7782}" destId="{AE63B620-14F4-40BB-8913-BBEFF5F511C8}" srcOrd="2" destOrd="0" presId="urn:microsoft.com/office/officeart/2018/2/layout/IconLabelList"/>
    <dgm:cxn modelId="{7FF34AF8-FDC4-436F-87F2-C83CC7A6ED26}" type="presParOf" srcId="{39E2E981-6AA1-44AF-851E-07B2F19D3AD1}" destId="{8C102987-EB29-4EE0-B736-862DD5A86018}" srcOrd="1" destOrd="0" presId="urn:microsoft.com/office/officeart/2018/2/layout/IconLabelList"/>
    <dgm:cxn modelId="{DC37D762-B449-4364-AB8C-55CB5871E150}" type="presParOf" srcId="{39E2E981-6AA1-44AF-851E-07B2F19D3AD1}" destId="{AF8CFAED-8140-4CE4-95B5-CE32DD61924C}" srcOrd="2" destOrd="0" presId="urn:microsoft.com/office/officeart/2018/2/layout/IconLabelList"/>
    <dgm:cxn modelId="{E0CED5FF-0DA1-4558-985A-0A3D36CB5ACA}" type="presParOf" srcId="{AF8CFAED-8140-4CE4-95B5-CE32DD61924C}" destId="{AA3568B8-FA2B-4FD0-B983-E8BE9CE04175}" srcOrd="0" destOrd="0" presId="urn:microsoft.com/office/officeart/2018/2/layout/IconLabelList"/>
    <dgm:cxn modelId="{2F23FDEE-1887-408B-9688-1D4FC786AF61}" type="presParOf" srcId="{AF8CFAED-8140-4CE4-95B5-CE32DD61924C}" destId="{4CE395A5-7848-4715-9E9A-4A808D345845}" srcOrd="1" destOrd="0" presId="urn:microsoft.com/office/officeart/2018/2/layout/IconLabelList"/>
    <dgm:cxn modelId="{E7D6DDAB-20FA-46F2-8867-9B22859BB227}" type="presParOf" srcId="{AF8CFAED-8140-4CE4-95B5-CE32DD61924C}" destId="{BEEDDD3F-1BE6-4957-9B79-076E8ED0FB0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Introduced the module</a:t>
          </a:r>
        </a:p>
      </dsp:txBody>
      <dsp:txXfrm>
        <a:off x="35606" y="2725540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Introduced Transformational and charismatic leadership</a:t>
          </a:r>
          <a:r>
            <a:rPr lang="en-US" sz="1600" kern="1200" dirty="0"/>
            <a:t>.</a:t>
          </a:r>
        </a:p>
      </dsp:txBody>
      <dsp:txXfrm>
        <a:off x="3538574" y="2725540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Different schools of thought</a:t>
          </a:r>
        </a:p>
      </dsp:txBody>
      <dsp:txXfrm>
        <a:off x="7041543" y="2725540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0D2416-F92E-4FC2-8025-54DDC1536907}">
      <dsp:nvSpPr>
        <dsp:cNvPr id="0" name=""/>
        <dsp:cNvSpPr/>
      </dsp:nvSpPr>
      <dsp:spPr>
        <a:xfrm rot="5400000">
          <a:off x="4063344" y="499931"/>
          <a:ext cx="2668687" cy="2321758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/>
        </a:p>
      </dsp:txBody>
      <dsp:txXfrm rot="-5400000">
        <a:off x="4598615" y="742337"/>
        <a:ext cx="1598144" cy="1836947"/>
      </dsp:txXfrm>
    </dsp:sp>
    <dsp:sp modelId="{FC0CD331-9A04-4BA5-8716-127149C5B4A4}">
      <dsp:nvSpPr>
        <dsp:cNvPr id="0" name=""/>
        <dsp:cNvSpPr/>
      </dsp:nvSpPr>
      <dsp:spPr>
        <a:xfrm>
          <a:off x="6629020" y="860204"/>
          <a:ext cx="2978255" cy="1601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B2A4CB-E68D-44A8-B404-1215C8A2B0D0}">
      <dsp:nvSpPr>
        <dsp:cNvPr id="0" name=""/>
        <dsp:cNvSpPr/>
      </dsp:nvSpPr>
      <dsp:spPr>
        <a:xfrm rot="5400000">
          <a:off x="1555844" y="499931"/>
          <a:ext cx="2668687" cy="2321758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1491936"/>
            <a:satOff val="-10410"/>
            <a:lumOff val="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2091115" y="742337"/>
        <a:ext cx="1598144" cy="18369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C388E7-0BEB-4EE4-8EFE-68A671B75B75}">
      <dsp:nvSpPr>
        <dsp:cNvPr id="0" name=""/>
        <dsp:cNvSpPr/>
      </dsp:nvSpPr>
      <dsp:spPr>
        <a:xfrm>
          <a:off x="1519199" y="325888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63B620-14F4-40BB-8913-BBEFF5F511C8}">
      <dsp:nvSpPr>
        <dsp:cNvPr id="0" name=""/>
        <dsp:cNvSpPr/>
      </dsp:nvSpPr>
      <dsp:spPr>
        <a:xfrm>
          <a:off x="331199" y="2740191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Power – Politics – Ethics - Motivation</a:t>
          </a:r>
          <a:endParaRPr lang="en-US" sz="1400" kern="1200" dirty="0"/>
        </a:p>
      </dsp:txBody>
      <dsp:txXfrm>
        <a:off x="331199" y="2740191"/>
        <a:ext cx="4320000" cy="720000"/>
      </dsp:txXfrm>
    </dsp:sp>
    <dsp:sp modelId="{AA3568B8-FA2B-4FD0-B983-E8BE9CE04175}">
      <dsp:nvSpPr>
        <dsp:cNvPr id="0" name=""/>
        <dsp:cNvSpPr/>
      </dsp:nvSpPr>
      <dsp:spPr>
        <a:xfrm>
          <a:off x="6595199" y="325888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EDDD3F-1BE6-4957-9B79-076E8ED0FB0F}">
      <dsp:nvSpPr>
        <dsp:cNvPr id="0" name=""/>
        <dsp:cNvSpPr/>
      </dsp:nvSpPr>
      <dsp:spPr>
        <a:xfrm>
          <a:off x="5407199" y="2740191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Power – “The ability of one person or group to cause another person or group to do something that they otherwise might not have done” (George and Jones, 2005)</a:t>
          </a:r>
          <a:endParaRPr lang="en-US" sz="1400" kern="1200" dirty="0"/>
        </a:p>
      </dsp:txBody>
      <dsp:txXfrm>
        <a:off x="5407199" y="2740191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37AF3D-E6FD-44AF-97B3-92F3F56B39C5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3B01AE-C440-4D7F-8A74-B8260D6E29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843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3B01AE-C440-4D7F-8A74-B8260D6E295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6972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3B01AE-C440-4D7F-8A74-B8260D6E295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9237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3B01AE-C440-4D7F-8A74-B8260D6E295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8269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2D2D2D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3B01AE-C440-4D7F-8A74-B8260D6E295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0643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3B01AE-C440-4D7F-8A74-B8260D6E295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9656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Bef>
                <a:spcPts val="1200"/>
              </a:spcBef>
              <a:spcAft>
                <a:spcPts val="1125"/>
              </a:spcAft>
            </a:pPr>
            <a:r>
              <a:rPr lang="en-GB" sz="1800" dirty="0">
                <a:solidFill>
                  <a:srgbClr val="44444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3B01AE-C440-4D7F-8A74-B8260D6E295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6876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3B01AE-C440-4D7F-8A74-B8260D6E295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9226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3B01AE-C440-4D7F-8A74-B8260D6E295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5930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3B01AE-C440-4D7F-8A74-B8260D6E295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759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10/11/2022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10/11/2022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10/11/2022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10/11/2022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11/relationships/webextension" Target="../webextensions/webextension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y8SA6cLUy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kARkOdRHaj8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04591464-F13B-F300-EB51-1A963866CC3F}"/>
              </a:ext>
            </a:extLst>
          </p:cNvPr>
          <p:cNvSpPr txBox="1"/>
          <p:nvPr/>
        </p:nvSpPr>
        <p:spPr>
          <a:xfrm>
            <a:off x="6219642" y="2871856"/>
            <a:ext cx="5848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Contemporary Themes in Management and Leadership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90447F-6812-B318-1F03-5D52BC46B180}"/>
              </a:ext>
            </a:extLst>
          </p:cNvPr>
          <p:cNvSpPr txBox="1"/>
          <p:nvPr/>
        </p:nvSpPr>
        <p:spPr>
          <a:xfrm>
            <a:off x="6729998" y="4664873"/>
            <a:ext cx="12522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Previously we looked at……..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0417985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994BA587-A8FD-0C02-50D2-3F4C75327B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052"/>
          <a:stretch/>
        </p:blipFill>
        <p:spPr>
          <a:xfrm>
            <a:off x="-3152" y="-21090"/>
            <a:ext cx="12191977" cy="6858022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262626">
                  <a:alpha val="24000"/>
                </a:srgbClr>
              </a:gs>
              <a:gs pos="85000">
                <a:srgbClr val="262626">
                  <a:alpha val="45000"/>
                </a:srgb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7DBB4-17FA-C023-B3CA-972581BAF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dirty="0">
                <a:solidFill>
                  <a:schemeClr val="tx1"/>
                </a:solidFill>
              </a:rPr>
              <a:t>This week we will look at….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1C6D1-BA03-6810-55E0-EDAAFB2E5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357" y="4965905"/>
            <a:ext cx="5449479" cy="1663495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cap="all" spc="200" dirty="0">
                <a:solidFill>
                  <a:schemeClr val="tx1"/>
                </a:solidFill>
              </a:rPr>
              <a:t>Issues in Management and Leadership 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262626">
                  <a:alpha val="24000"/>
                </a:srgbClr>
              </a:gs>
              <a:gs pos="85000">
                <a:srgbClr val="262626">
                  <a:alpha val="45000"/>
                </a:srgb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18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51F5D-B8EB-1D18-715F-6F2ADEEC7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in Management and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E1E42-EB83-F510-C032-E641E5E2C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Individuals in a management role face a number of issues</a:t>
            </a:r>
          </a:p>
        </p:txBody>
      </p:sp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4" name="Add-in 3">
                <a:extLst>
                  <a:ext uri="{FF2B5EF4-FFF2-40B4-BE49-F238E27FC236}">
                    <a16:creationId xmlns:a16="http://schemas.microsoft.com/office/drawing/2014/main" id="{D28AD693-A3D9-534E-ABBE-E0B0CF132008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922486278"/>
                  </p:ext>
                </p:extLst>
              </p:nvPr>
            </p:nvGraphicFramePr>
            <p:xfrm>
              <a:off x="0" y="0"/>
              <a:ext cx="12192000" cy="68580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3"/>
              </a:graphicData>
            </a:graphic>
          </p:graphicFrame>
        </mc:Choice>
        <mc:Fallback>
          <p:pic>
            <p:nvPicPr>
              <p:cNvPr id="4" name="Add-in 3">
                <a:extLst>
                  <a:ext uri="{FF2B5EF4-FFF2-40B4-BE49-F238E27FC236}">
                    <a16:creationId xmlns:a16="http://schemas.microsoft.com/office/drawing/2014/main" id="{D28AD693-A3D9-534E-ABBE-E0B0CF13200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0" y="0"/>
                <a:ext cx="12192000" cy="685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439761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3DB34-4DCB-4145-E44A-850F0C129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facing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C50B3-934A-FC7A-2DD9-88CE90F5B6B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1. Ineffective communication</a:t>
            </a:r>
            <a:endParaRPr lang="en-GB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 Absence of structure</a:t>
            </a:r>
            <a:endParaRPr lang="en-GB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 Performance problems</a:t>
            </a:r>
            <a:endParaRPr lang="en-GB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4. Underperforming employees</a:t>
            </a:r>
            <a:endParaRPr lang="en-GB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5. Hiring decisions</a:t>
            </a:r>
            <a:endParaRPr lang="en-GB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6. Workplace conflicts</a:t>
            </a:r>
            <a:endParaRPr lang="en-GB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101605-9BE8-8BB9-5D9E-1CCCA5F43C0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7. Ensuring a competitive environment</a:t>
            </a:r>
            <a:endParaRPr lang="en-GB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8. Burnout</a:t>
            </a:r>
            <a:endParaRPr lang="en-GB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9. De-motivation</a:t>
            </a:r>
            <a:endParaRPr lang="en-GB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10. Transitioning roles</a:t>
            </a:r>
            <a:endParaRPr lang="en-GB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11. Reassuring your team</a:t>
            </a:r>
            <a:endParaRPr lang="en-GB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217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ctangle 41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69DFA1-F457-64DC-A0EC-7F789E543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4" y="640080"/>
            <a:ext cx="3659246" cy="28503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Changes to Operating Methods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F73A99-977A-B084-AC76-BB2A76C637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5198006"/>
              </p:ext>
            </p:extLst>
          </p:nvPr>
        </p:nvGraphicFramePr>
        <p:xfrm>
          <a:off x="1308645" y="2108202"/>
          <a:ext cx="9607276" cy="3321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910188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F14BFD-6065-2564-B3F6-F7D5EEEF1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Issues faced by management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CA41B1-95AA-4785-2CDB-6F0D9104B7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6498323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79689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5A68C-E447-B9BD-2DCC-7C1B7471F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Workplace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41657-67E6-A4DD-D0EA-0F080939F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 ways to create a work culture that brings out the best in employees</a:t>
            </a:r>
          </a:p>
          <a:p>
            <a:r>
              <a:rPr lang="en-GB" dirty="0">
                <a:hlinkClick r:id="rId3"/>
              </a:rPr>
              <a:t>3 ways to create a work culture that brings out the best in employees | Chris White | </a:t>
            </a:r>
            <a:r>
              <a:rPr lang="en-GB" dirty="0" err="1">
                <a:hlinkClick r:id="rId3"/>
              </a:rPr>
              <a:t>TEDxAtlanta</a:t>
            </a:r>
            <a:r>
              <a:rPr lang="en-GB" dirty="0">
                <a:hlinkClick r:id="rId3"/>
              </a:rPr>
              <a:t> – YouTube</a:t>
            </a: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to deal with difficult people</a:t>
            </a:r>
          </a:p>
          <a:p>
            <a:r>
              <a:rPr lang="en-GB" dirty="0">
                <a:hlinkClick r:id="rId4"/>
              </a:rPr>
              <a:t>How to Deal with Difficult People | Jay Johnson | </a:t>
            </a:r>
            <a:r>
              <a:rPr lang="en-GB" dirty="0" err="1">
                <a:hlinkClick r:id="rId4"/>
              </a:rPr>
              <a:t>TEDxLivoniaCCLibrary</a:t>
            </a:r>
            <a:r>
              <a:rPr lang="en-GB" dirty="0">
                <a:hlinkClick r:id="rId4"/>
              </a:rPr>
              <a:t> - YouTube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3208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4BF0A6-3D89-3BA9-EC67-978AD9AED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Organisational Structure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D717F-3C20-9FDD-819F-2F5C417A9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Power   </a:t>
            </a:r>
          </a:p>
          <a:p>
            <a:r>
              <a:rPr lang="en-GB" sz="1800">
                <a:solidFill>
                  <a:srgbClr val="FFFFFF"/>
                </a:solidFill>
              </a:rPr>
              <a:t>Politics   </a:t>
            </a:r>
          </a:p>
          <a:p>
            <a:r>
              <a:rPr lang="en-GB" sz="1800">
                <a:solidFill>
                  <a:srgbClr val="FFFFFF"/>
                </a:solidFill>
              </a:rPr>
              <a:t>Ethics  </a:t>
            </a:r>
          </a:p>
          <a:p>
            <a:r>
              <a:rPr lang="en-GB" sz="1800">
                <a:solidFill>
                  <a:srgbClr val="FFFFFF"/>
                </a:solidFill>
              </a:rPr>
              <a:t>Motivation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9235E1-FB59-2517-8EEB-39D03BE3FF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45" r="20788" b="-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1438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9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684EBE69-FE46-6633-9DCF-B25826CBA2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5730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2" name="Rectangle 14">
            <a:extLst>
              <a:ext uri="{FF2B5EF4-FFF2-40B4-BE49-F238E27FC236}">
                <a16:creationId xmlns:a16="http://schemas.microsoft.com/office/drawing/2014/main" id="{EEFC1EB0-DB92-4E98-B3A9-0CD6FA5A8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38326" y="-341385"/>
            <a:ext cx="6858003" cy="754075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5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021CB2-B4E8-9237-368F-4FE81DFCE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277" y="1475234"/>
            <a:ext cx="7141280" cy="290169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Ethics</a:t>
            </a:r>
            <a:br>
              <a:rPr lang="en-US" sz="4400" dirty="0">
                <a:solidFill>
                  <a:schemeClr val="bg1"/>
                </a:solidFill>
              </a:rPr>
            </a:br>
            <a:br>
              <a:rPr lang="en-US" sz="4400" dirty="0">
                <a:solidFill>
                  <a:schemeClr val="bg1"/>
                </a:solidFill>
              </a:rPr>
            </a:br>
            <a:r>
              <a:rPr lang="en-US" sz="4400" dirty="0">
                <a:solidFill>
                  <a:schemeClr val="bg1"/>
                </a:solidFill>
              </a:rPr>
              <a:t>Leadership Processes</a:t>
            </a:r>
            <a:br>
              <a:rPr lang="en-US" sz="4400" dirty="0">
                <a:solidFill>
                  <a:schemeClr val="bg1"/>
                </a:solidFill>
              </a:rPr>
            </a:br>
            <a:br>
              <a:rPr lang="en-US" sz="4400" dirty="0">
                <a:solidFill>
                  <a:schemeClr val="bg1"/>
                </a:solidFill>
              </a:rPr>
            </a:br>
            <a:r>
              <a:rPr lang="en-US" sz="4400" dirty="0">
                <a:solidFill>
                  <a:schemeClr val="bg1"/>
                </a:solidFill>
              </a:rPr>
              <a:t>Cross Cultural Leadership Issues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034022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webextensions/webextension1.xml><?xml version="1.0" encoding="utf-8"?>
<we:webextension xmlns:we="http://schemas.microsoft.com/office/webextensions/webextension/2010/11" id="{28CD9677-7D31-4C06-BA7F-91D9349F08F4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312,&quot;confidenceLevel&quot;:2}"/>
    <we:property name="url" value="&quot;free_text_poll/6aGaPHrxhDR892cMSWoWL&quot;"/>
  </we:properties>
  <we:bindings/>
  <we:snapshot xmlns:r="http://schemas.openxmlformats.org/officeDocument/2006/relationships" r:embed="rId1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{976120E3-1BCB-4457-9AF7-003E1E96A680}tf11437505_win32</Template>
  <TotalTime>0</TotalTime>
  <Words>242</Words>
  <Application>Microsoft Office PowerPoint</Application>
  <PresentationFormat>Widescreen</PresentationFormat>
  <Paragraphs>56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Georgia Pro Cond Light</vt:lpstr>
      <vt:lpstr>Helvetica</vt:lpstr>
      <vt:lpstr>Speak Pro</vt:lpstr>
      <vt:lpstr>RetrospectVTI</vt:lpstr>
      <vt:lpstr>PowerPoint Presentation</vt:lpstr>
      <vt:lpstr>Previously we looked at……..</vt:lpstr>
      <vt:lpstr>This week we will look at….</vt:lpstr>
      <vt:lpstr>Issues in Management and Leadership</vt:lpstr>
      <vt:lpstr>Issues facing managers</vt:lpstr>
      <vt:lpstr>Changes to Operating Methods</vt:lpstr>
      <vt:lpstr>Issues faced by management</vt:lpstr>
      <vt:lpstr>Workplace Culture</vt:lpstr>
      <vt:lpstr>Organisational Structure</vt:lpstr>
      <vt:lpstr>Ethics  Leadership Processes  Cross Cultural Leadership Issues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Marie Pitson</dc:creator>
  <cp:lastModifiedBy>Marie Pitson</cp:lastModifiedBy>
  <cp:revision>4</cp:revision>
  <dcterms:created xsi:type="dcterms:W3CDTF">2021-12-13T12:42:04Z</dcterms:created>
  <dcterms:modified xsi:type="dcterms:W3CDTF">2022-10-18T12:26:38Z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