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12"/>
  </p:notesMasterIdLst>
  <p:handoutMasterIdLst>
    <p:handoutMasterId r:id="rId13"/>
  </p:handoutMasterIdLst>
  <p:sldIdLst>
    <p:sldId id="1497" r:id="rId5"/>
    <p:sldId id="1519" r:id="rId6"/>
    <p:sldId id="1500" r:id="rId7"/>
    <p:sldId id="1517" r:id="rId8"/>
    <p:sldId id="1518" r:id="rId9"/>
    <p:sldId id="1512" r:id="rId10"/>
    <p:sldId id="152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0079" autoAdjust="0"/>
  </p:normalViewPr>
  <p:slideViewPr>
    <p:cSldViewPr snapToGrid="0">
      <p:cViewPr varScale="1">
        <p:scale>
          <a:sx n="86" d="100"/>
          <a:sy n="86" d="100"/>
        </p:scale>
        <p:origin x="514" y="48"/>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ussain" userId="0b9603772cf66ed7" providerId="LiveId" clId="{752A9C3F-1206-44B9-9710-FD6EF9B9E55E}"/>
    <pc:docChg chg="undo custSel addSld modSld">
      <pc:chgData name="maria hussain" userId="0b9603772cf66ed7" providerId="LiveId" clId="{752A9C3F-1206-44B9-9710-FD6EF9B9E55E}" dt="2026-10-11T22:51:37.432" v="1570" actId="5793"/>
      <pc:docMkLst>
        <pc:docMk/>
      </pc:docMkLst>
      <pc:sldChg chg="addSp modSp mod modAnim">
        <pc:chgData name="maria hussain" userId="0b9603772cf66ed7" providerId="LiveId" clId="{752A9C3F-1206-44B9-9710-FD6EF9B9E55E}" dt="2026-10-11T22:42:09.239" v="1466" actId="1076"/>
        <pc:sldMkLst>
          <pc:docMk/>
          <pc:sldMk cId="1773831372" sldId="1497"/>
        </pc:sldMkLst>
        <pc:spChg chg="mod">
          <ac:chgData name="maria hussain" userId="0b9603772cf66ed7" providerId="LiveId" clId="{752A9C3F-1206-44B9-9710-FD6EF9B9E55E}" dt="2026-10-11T22:42:09.239" v="1466" actId="1076"/>
          <ac:spMkLst>
            <pc:docMk/>
            <pc:sldMk cId="1773831372" sldId="1497"/>
            <ac:spMk id="3" creationId="{363CF5F8-0028-8636-5006-5D5C52B32774}"/>
          </ac:spMkLst>
        </pc:spChg>
        <pc:spChg chg="add mod">
          <ac:chgData name="maria hussain" userId="0b9603772cf66ed7" providerId="LiveId" clId="{752A9C3F-1206-44B9-9710-FD6EF9B9E55E}" dt="2026-10-11T22:41:59.931" v="1465" actId="313"/>
          <ac:spMkLst>
            <pc:docMk/>
            <pc:sldMk cId="1773831372" sldId="1497"/>
            <ac:spMk id="5" creationId="{02C7192F-92BB-D9A2-EFCE-538D855A2568}"/>
          </ac:spMkLst>
        </pc:spChg>
        <pc:picChg chg="add">
          <ac:chgData name="maria hussain" userId="0b9603772cf66ed7" providerId="LiveId" clId="{752A9C3F-1206-44B9-9710-FD6EF9B9E55E}" dt="2026-10-06T20:31:15.210" v="1"/>
          <ac:picMkLst>
            <pc:docMk/>
            <pc:sldMk cId="1773831372" sldId="1497"/>
            <ac:picMk id="4" creationId="{44DCC608-5CDA-0134-DF27-DF68088F1073}"/>
          </ac:picMkLst>
        </pc:picChg>
      </pc:sldChg>
      <pc:sldChg chg="addSp delSp modSp mod modAnim">
        <pc:chgData name="maria hussain" userId="0b9603772cf66ed7" providerId="LiveId" clId="{752A9C3F-1206-44B9-9710-FD6EF9B9E55E}" dt="2026-10-11T22:48:17.501" v="1531" actId="20577"/>
        <pc:sldMkLst>
          <pc:docMk/>
          <pc:sldMk cId="948600294" sldId="1500"/>
        </pc:sldMkLst>
        <pc:spChg chg="mod">
          <ac:chgData name="maria hussain" userId="0b9603772cf66ed7" providerId="LiveId" clId="{752A9C3F-1206-44B9-9710-FD6EF9B9E55E}" dt="2026-10-11T22:48:17.501" v="1531" actId="20577"/>
          <ac:spMkLst>
            <pc:docMk/>
            <pc:sldMk cId="948600294" sldId="1500"/>
            <ac:spMk id="3" creationId="{017EDA3D-7A3B-89EE-20EE-3C585535263A}"/>
          </ac:spMkLst>
        </pc:spChg>
        <pc:spChg chg="add del mod">
          <ac:chgData name="maria hussain" userId="0b9603772cf66ed7" providerId="LiveId" clId="{752A9C3F-1206-44B9-9710-FD6EF9B9E55E}" dt="2026-10-06T20:46:08.463" v="9"/>
          <ac:spMkLst>
            <pc:docMk/>
            <pc:sldMk cId="948600294" sldId="1500"/>
            <ac:spMk id="13" creationId="{1B960CD7-9A39-D5E9-5172-25E38FEB48E6}"/>
          </ac:spMkLst>
        </pc:spChg>
      </pc:sldChg>
      <pc:sldChg chg="addSp modSp modAnim">
        <pc:chgData name="maria hussain" userId="0b9603772cf66ed7" providerId="LiveId" clId="{752A9C3F-1206-44B9-9710-FD6EF9B9E55E}" dt="2026-10-06T20:38:09.854" v="7"/>
        <pc:sldMkLst>
          <pc:docMk/>
          <pc:sldMk cId="3272732094" sldId="1512"/>
        </pc:sldMkLst>
        <pc:spChg chg="mod">
          <ac:chgData name="maria hussain" userId="0b9603772cf66ed7" providerId="LiveId" clId="{752A9C3F-1206-44B9-9710-FD6EF9B9E55E}" dt="2026-10-06T20:37:55.894" v="6" actId="20577"/>
          <ac:spMkLst>
            <pc:docMk/>
            <pc:sldMk cId="3272732094" sldId="1512"/>
            <ac:spMk id="2" creationId="{29BA87EA-8BB3-79C6-656A-1A8ABD658D7E}"/>
          </ac:spMkLst>
        </pc:spChg>
        <pc:picChg chg="add">
          <ac:chgData name="maria hussain" userId="0b9603772cf66ed7" providerId="LiveId" clId="{752A9C3F-1206-44B9-9710-FD6EF9B9E55E}" dt="2026-10-06T20:33:01.858" v="4"/>
          <ac:picMkLst>
            <pc:docMk/>
            <pc:sldMk cId="3272732094" sldId="1512"/>
            <ac:picMk id="5" creationId="{B25B9FC6-2066-0AB4-C506-968F6521D616}"/>
          </ac:picMkLst>
        </pc:picChg>
      </pc:sldChg>
      <pc:sldChg chg="addSp modSp mod">
        <pc:chgData name="maria hussain" userId="0b9603772cf66ed7" providerId="LiveId" clId="{752A9C3F-1206-44B9-9710-FD6EF9B9E55E}" dt="2026-10-11T22:51:37.432" v="1570" actId="5793"/>
        <pc:sldMkLst>
          <pc:docMk/>
          <pc:sldMk cId="2123826751" sldId="1517"/>
        </pc:sldMkLst>
        <pc:spChg chg="mod">
          <ac:chgData name="maria hussain" userId="0b9603772cf66ed7" providerId="LiveId" clId="{752A9C3F-1206-44B9-9710-FD6EF9B9E55E}" dt="2026-10-10T14:59:22.342" v="776" actId="404"/>
          <ac:spMkLst>
            <pc:docMk/>
            <pc:sldMk cId="2123826751" sldId="1517"/>
            <ac:spMk id="2" creationId="{A3B66960-6EB7-5543-D7E2-21C56C333DC6}"/>
          </ac:spMkLst>
        </pc:spChg>
        <pc:spChg chg="add mod">
          <ac:chgData name="maria hussain" userId="0b9603772cf66ed7" providerId="LiveId" clId="{752A9C3F-1206-44B9-9710-FD6EF9B9E55E}" dt="2026-10-11T22:51:37.432" v="1570" actId="5793"/>
          <ac:spMkLst>
            <pc:docMk/>
            <pc:sldMk cId="2123826751" sldId="1517"/>
            <ac:spMk id="3" creationId="{81AC02B1-97A7-DD44-A189-CC2EB6DE4E6D}"/>
          </ac:spMkLst>
        </pc:spChg>
        <pc:graphicFrameChg chg="modGraphic">
          <ac:chgData name="maria hussain" userId="0b9603772cf66ed7" providerId="LiveId" clId="{752A9C3F-1206-44B9-9710-FD6EF9B9E55E}" dt="2026-10-11T22:32:12.344" v="1208" actId="20577"/>
          <ac:graphicFrameMkLst>
            <pc:docMk/>
            <pc:sldMk cId="2123826751" sldId="1517"/>
            <ac:graphicFrameMk id="7" creationId="{068657C0-C197-A2A7-D920-9F6518417680}"/>
          </ac:graphicFrameMkLst>
        </pc:graphicFrameChg>
      </pc:sldChg>
      <pc:sldChg chg="modSp mod modClrScheme chgLayout">
        <pc:chgData name="maria hussain" userId="0b9603772cf66ed7" providerId="LiveId" clId="{752A9C3F-1206-44B9-9710-FD6EF9B9E55E}" dt="2026-10-11T22:50:49.524" v="1567" actId="20577"/>
        <pc:sldMkLst>
          <pc:docMk/>
          <pc:sldMk cId="272877688" sldId="1518"/>
        </pc:sldMkLst>
        <pc:spChg chg="mod ord">
          <ac:chgData name="maria hussain" userId="0b9603772cf66ed7" providerId="LiveId" clId="{752A9C3F-1206-44B9-9710-FD6EF9B9E55E}" dt="2026-10-06T22:05:49.652" v="191" actId="313"/>
          <ac:spMkLst>
            <pc:docMk/>
            <pc:sldMk cId="272877688" sldId="1518"/>
            <ac:spMk id="2" creationId="{23B37C75-23C9-17A3-16B6-ECD423E57259}"/>
          </ac:spMkLst>
        </pc:spChg>
        <pc:spChg chg="mod ord">
          <ac:chgData name="maria hussain" userId="0b9603772cf66ed7" providerId="LiveId" clId="{752A9C3F-1206-44B9-9710-FD6EF9B9E55E}" dt="2026-10-11T22:50:49.524" v="1567" actId="20577"/>
          <ac:spMkLst>
            <pc:docMk/>
            <pc:sldMk cId="272877688" sldId="1518"/>
            <ac:spMk id="3" creationId="{31FEB8CF-9E22-6779-27CB-25347B9558FE}"/>
          </ac:spMkLst>
        </pc:spChg>
      </pc:sldChg>
      <pc:sldChg chg="addSp modSp mod modAnim">
        <pc:chgData name="maria hussain" userId="0b9603772cf66ed7" providerId="LiveId" clId="{752A9C3F-1206-44B9-9710-FD6EF9B9E55E}" dt="2026-10-11T22:50:08.358" v="1557" actId="20577"/>
        <pc:sldMkLst>
          <pc:docMk/>
          <pc:sldMk cId="2090950258" sldId="1519"/>
        </pc:sldMkLst>
        <pc:spChg chg="mod">
          <ac:chgData name="maria hussain" userId="0b9603772cf66ed7" providerId="LiveId" clId="{752A9C3F-1206-44B9-9710-FD6EF9B9E55E}" dt="2026-10-11T22:50:08.358" v="1557" actId="20577"/>
          <ac:spMkLst>
            <pc:docMk/>
            <pc:sldMk cId="2090950258" sldId="1519"/>
            <ac:spMk id="5" creationId="{343D734D-5911-FB74-6EFA-F783A4062729}"/>
          </ac:spMkLst>
        </pc:spChg>
        <pc:picChg chg="add">
          <ac:chgData name="maria hussain" userId="0b9603772cf66ed7" providerId="LiveId" clId="{752A9C3F-1206-44B9-9710-FD6EF9B9E55E}" dt="2026-10-06T20:30:37.023" v="0"/>
          <ac:picMkLst>
            <pc:docMk/>
            <pc:sldMk cId="2090950258" sldId="1519"/>
            <ac:picMk id="6" creationId="{1E064E6E-56CD-CAB5-DDEA-6A4EE4AB219C}"/>
          </ac:picMkLst>
        </pc:picChg>
      </pc:sldChg>
      <pc:sldChg chg="addSp delSp modSp new mod modClrScheme chgLayout">
        <pc:chgData name="maria hussain" userId="0b9603772cf66ed7" providerId="LiveId" clId="{752A9C3F-1206-44B9-9710-FD6EF9B9E55E}" dt="2026-10-11T22:47:17.286" v="1507" actId="20577"/>
        <pc:sldMkLst>
          <pc:docMk/>
          <pc:sldMk cId="2220730514" sldId="1520"/>
        </pc:sldMkLst>
        <pc:spChg chg="del mod ord">
          <ac:chgData name="maria hussain" userId="0b9603772cf66ed7" providerId="LiveId" clId="{752A9C3F-1206-44B9-9710-FD6EF9B9E55E}" dt="2026-10-11T22:46:06.942" v="1468" actId="700"/>
          <ac:spMkLst>
            <pc:docMk/>
            <pc:sldMk cId="2220730514" sldId="1520"/>
            <ac:spMk id="2" creationId="{5C4B0FD5-04E5-5ABA-07D2-424B95C8D53E}"/>
          </ac:spMkLst>
        </pc:spChg>
        <pc:spChg chg="del mod ord">
          <ac:chgData name="maria hussain" userId="0b9603772cf66ed7" providerId="LiveId" clId="{752A9C3F-1206-44B9-9710-FD6EF9B9E55E}" dt="2026-10-11T22:46:06.942" v="1468" actId="700"/>
          <ac:spMkLst>
            <pc:docMk/>
            <pc:sldMk cId="2220730514" sldId="1520"/>
            <ac:spMk id="3" creationId="{68CF51C1-FF20-0A4C-1B84-C9311DF6FBAF}"/>
          </ac:spMkLst>
        </pc:spChg>
        <pc:spChg chg="del">
          <ac:chgData name="maria hussain" userId="0b9603772cf66ed7" providerId="LiveId" clId="{752A9C3F-1206-44B9-9710-FD6EF9B9E55E}" dt="2026-10-11T22:46:06.942" v="1468" actId="700"/>
          <ac:spMkLst>
            <pc:docMk/>
            <pc:sldMk cId="2220730514" sldId="1520"/>
            <ac:spMk id="4" creationId="{DFB19B9C-8D63-7B59-F12F-CBC7385DAE25}"/>
          </ac:spMkLst>
        </pc:spChg>
        <pc:spChg chg="add mod ord">
          <ac:chgData name="maria hussain" userId="0b9603772cf66ed7" providerId="LiveId" clId="{752A9C3F-1206-44B9-9710-FD6EF9B9E55E}" dt="2026-10-11T22:46:12.163" v="1478" actId="20577"/>
          <ac:spMkLst>
            <pc:docMk/>
            <pc:sldMk cId="2220730514" sldId="1520"/>
            <ac:spMk id="5" creationId="{949858A9-0E3D-7625-ECC4-8E11B68A2EF8}"/>
          </ac:spMkLst>
        </pc:spChg>
        <pc:spChg chg="add mod ord">
          <ac:chgData name="maria hussain" userId="0b9603772cf66ed7" providerId="LiveId" clId="{752A9C3F-1206-44B9-9710-FD6EF9B9E55E}" dt="2026-10-11T22:47:17.286" v="1507" actId="20577"/>
          <ac:spMkLst>
            <pc:docMk/>
            <pc:sldMk cId="2220730514" sldId="1520"/>
            <ac:spMk id="6" creationId="{BEDCBB24-48F5-1AB5-AAE5-89934BE7B80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GB"/>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10/11/2026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10/11/2026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10/11/2026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10/11/2026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10/11/2026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10/11/2026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10/11/2026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GB"/>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10/11/2026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10/11/2026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10/11/2026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10/11/2026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10/11/2026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10/11/2026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10/11/2026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10/11/2026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10/11/2026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10/11/2026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10/11/2026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GB"/>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10/11/2026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10/11/2026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GB"/>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10/11/2026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GB"/>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10/11/2026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GB"/>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10/11/2026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GB"/>
              <a:t>Click to edit Master title style</a:t>
            </a:r>
            <a:endParaRPr lang="en-US"/>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GB"/>
              <a:t>Click to edit Master title style</a:t>
            </a:r>
            <a:endParaRPr lang="en-US"/>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GB"/>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10/11/2026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10/11/2026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10/11/2026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10/11/2026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10/11/2026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10/11/2026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10/11/2026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10/11/2026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10/11/2026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10/11/2026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10/11/2026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10/11/2026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10/11/2026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10/11/2026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10/11/2026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10/11/2026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10/11/2026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10/11/2026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1.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815298" y="2556769"/>
            <a:ext cx="10178434" cy="2627790"/>
          </a:xfrm>
        </p:spPr>
        <p:txBody>
          <a:bodyPr>
            <a:normAutofit/>
          </a:bodyPr>
          <a:lstStyle/>
          <a:p>
            <a:r>
              <a:rPr lang="en-US" sz="4800" dirty="0"/>
              <a:t>Ashford Community care service – staff communication and daily updates</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3484300" y="5202314"/>
            <a:ext cx="6094706" cy="1673441"/>
          </a:xfrm>
        </p:spPr>
        <p:txBody>
          <a:bodyPr>
            <a:normAutofit fontScale="92500" lnSpcReduction="10000"/>
          </a:bodyPr>
          <a:lstStyle/>
          <a:p>
            <a:r>
              <a:rPr lang="en-US" dirty="0"/>
              <a:t>Presented by Tazeem Kauser and Taiba Rizwan</a:t>
            </a:r>
          </a:p>
          <a:p>
            <a:r>
              <a:rPr lang="en-US" dirty="0"/>
              <a:t>Student Number -2618418- Tazeem Kauser</a:t>
            </a:r>
          </a:p>
          <a:p>
            <a:r>
              <a:rPr lang="en-US" dirty="0"/>
              <a:t>Student Number-  2617488- Taiba Rizwan</a:t>
            </a:r>
          </a:p>
          <a:p>
            <a:r>
              <a:rPr lang="en-US" dirty="0"/>
              <a:t>Lecturer: Dr Md Golam Jamil</a:t>
            </a:r>
          </a:p>
        </p:txBody>
      </p:sp>
      <p:pic>
        <p:nvPicPr>
          <p:cNvPr id="4" name="Picture 3" descr="Communication Is Key Quotes. QuotesGram">
            <a:extLst>
              <a:ext uri="{FF2B5EF4-FFF2-40B4-BE49-F238E27FC236}">
                <a16:creationId xmlns:a16="http://schemas.microsoft.com/office/drawing/2014/main" id="{44DCC608-5CDA-0134-DF27-DF68088F1073}"/>
              </a:ext>
            </a:extLst>
          </p:cNvPr>
          <p:cNvPicPr>
            <a:picLocks noChangeAspect="1"/>
          </p:cNvPicPr>
          <p:nvPr/>
        </p:nvPicPr>
        <p:blipFill>
          <a:blip r:embed="rId2"/>
          <a:stretch>
            <a:fillRect/>
          </a:stretch>
        </p:blipFill>
        <p:spPr>
          <a:xfrm>
            <a:off x="9037468" y="4492101"/>
            <a:ext cx="3154532" cy="2365899"/>
          </a:xfrm>
          <a:prstGeom prst="rect">
            <a:avLst/>
          </a:prstGeom>
        </p:spPr>
      </p:pic>
      <p:sp>
        <p:nvSpPr>
          <p:cNvPr id="5" name="Subtitle 2">
            <a:extLst>
              <a:ext uri="{FF2B5EF4-FFF2-40B4-BE49-F238E27FC236}">
                <a16:creationId xmlns:a16="http://schemas.microsoft.com/office/drawing/2014/main" id="{02C7192F-92BB-D9A2-EFCE-538D855A2568}"/>
              </a:ext>
            </a:extLst>
          </p:cNvPr>
          <p:cNvSpPr txBox="1">
            <a:spLocks/>
          </p:cNvSpPr>
          <p:nvPr/>
        </p:nvSpPr>
        <p:spPr>
          <a:xfrm>
            <a:off x="582781" y="258930"/>
            <a:ext cx="9457863" cy="1673441"/>
          </a:xfrm>
          <a:prstGeom prst="rect">
            <a:avLst/>
          </a:prstGeom>
        </p:spPr>
        <p:txBody>
          <a:bodyPr vert="horz" lIns="91440" tIns="45720" rIns="91440" bIns="45720" rtlCol="0">
            <a:normAutofit/>
          </a:bodyPr>
          <a:lstStyle>
            <a:lvl1pPr marL="0" indent="0" algn="l" defTabSz="914400" rtl="0" eaLnBrk="1" latinLnBrk="0" hangingPunct="1">
              <a:lnSpc>
                <a:spcPct val="140000"/>
              </a:lnSpc>
              <a:spcBef>
                <a:spcPts val="1000"/>
              </a:spcBef>
              <a:buFont typeface="Arial" panose="020B0604020202020204" pitchFamily="34" charset="0"/>
              <a:buNone/>
              <a:defRPr sz="1600" kern="1200">
                <a:solidFill>
                  <a:schemeClr val="tx1"/>
                </a:solidFill>
                <a:latin typeface="+mn-lt"/>
                <a:ea typeface="+mn-ea"/>
                <a:cs typeface="+mn-cs"/>
              </a:defRPr>
            </a:lvl1pPr>
            <a:lvl2pPr marL="228600" indent="0" algn="l" defTabSz="914400" rtl="0" eaLnBrk="1" latinLnBrk="0" hangingPunct="1">
              <a:lnSpc>
                <a:spcPct val="14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40000"/>
              </a:lnSpc>
              <a:spcBef>
                <a:spcPts val="500"/>
              </a:spcBef>
              <a:buFont typeface="Arial" panose="020B0604020202020204" pitchFamily="34" charset="0"/>
              <a:buNone/>
              <a:defRPr sz="1200" kern="1200">
                <a:solidFill>
                  <a:schemeClr val="tx1"/>
                </a:solidFill>
                <a:latin typeface="+mn-lt"/>
                <a:ea typeface="+mn-ea"/>
                <a:cs typeface="+mn-cs"/>
              </a:defRPr>
            </a:lvl3pPr>
            <a:lvl4pPr marL="685800" indent="0" algn="l" defTabSz="914400" rtl="0" eaLnBrk="1" latinLnBrk="0" hangingPunct="1">
              <a:lnSpc>
                <a:spcPct val="140000"/>
              </a:lnSpc>
              <a:spcBef>
                <a:spcPts val="500"/>
              </a:spcBef>
              <a:buFont typeface="Arial" panose="020B0604020202020204" pitchFamily="34" charset="0"/>
              <a:buNone/>
              <a:defRPr sz="1100" kern="1200">
                <a:solidFill>
                  <a:schemeClr val="tx1"/>
                </a:solidFill>
                <a:latin typeface="+mn-lt"/>
                <a:ea typeface="+mn-ea"/>
                <a:cs typeface="+mn-cs"/>
              </a:defRPr>
            </a:lvl4pPr>
            <a:lvl5pPr marL="914400" indent="0" algn="l" defTabSz="914400" rtl="0" eaLnBrk="1" latinLnBrk="0" hangingPunct="1">
              <a:lnSpc>
                <a:spcPct val="140000"/>
              </a:lnSpc>
              <a:spcBef>
                <a:spcPts val="500"/>
              </a:spcBef>
              <a:buFont typeface="Arial" panose="020B0604020202020204" pitchFamily="34" charset="0"/>
              <a:buNone/>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Module: LCHS4007 (Digital skills and research methods assessment PowerPoint presentation</a:t>
            </a:r>
          </a:p>
          <a:p>
            <a:r>
              <a:rPr lang="en-US" dirty="0"/>
              <a:t>Case study:</a:t>
            </a:r>
          </a:p>
        </p:txBody>
      </p:sp>
    </p:spTree>
    <p:extLst>
      <p:ext uri="{BB962C8B-B14F-4D97-AF65-F5344CB8AC3E}">
        <p14:creationId xmlns:p14="http://schemas.microsoft.com/office/powerpoint/2010/main" val="177383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1D9B98-EC09-9C2E-4634-1B667221E57F}"/>
              </a:ext>
            </a:extLst>
          </p:cNvPr>
          <p:cNvSpPr>
            <a:spLocks noGrp="1"/>
          </p:cNvSpPr>
          <p:nvPr>
            <p:ph type="title"/>
          </p:nvPr>
        </p:nvSpPr>
        <p:spPr/>
        <p:txBody>
          <a:bodyPr/>
          <a:lstStyle/>
          <a:p>
            <a:r>
              <a:rPr lang="en-GB" dirty="0"/>
              <a:t>Staff communication and daily updates </a:t>
            </a:r>
          </a:p>
        </p:txBody>
      </p:sp>
      <p:sp>
        <p:nvSpPr>
          <p:cNvPr id="5" name="Content Placeholder 4">
            <a:extLst>
              <a:ext uri="{FF2B5EF4-FFF2-40B4-BE49-F238E27FC236}">
                <a16:creationId xmlns:a16="http://schemas.microsoft.com/office/drawing/2014/main" id="{343D734D-5911-FB74-6EFA-F783A4062729}"/>
              </a:ext>
            </a:extLst>
          </p:cNvPr>
          <p:cNvSpPr>
            <a:spLocks noGrp="1"/>
          </p:cNvSpPr>
          <p:nvPr>
            <p:ph idx="1"/>
          </p:nvPr>
        </p:nvSpPr>
        <p:spPr/>
        <p:txBody>
          <a:bodyPr>
            <a:normAutofit lnSpcReduction="10000"/>
          </a:bodyPr>
          <a:lstStyle/>
          <a:p>
            <a:r>
              <a:rPr lang="en-GB" dirty="0"/>
              <a:t>Here at Ashford community care services we have multiple teams made of support workers, nurses, care coordinators and admin staff who help ensure the running of the business however we have the following issues that have been directly impacting the level of care, safety and staff efficiency.</a:t>
            </a:r>
          </a:p>
          <a:p>
            <a:endParaRPr lang="en-GB" dirty="0"/>
          </a:p>
          <a:p>
            <a:pPr marL="0" indent="0">
              <a:buNone/>
            </a:pPr>
            <a:r>
              <a:rPr lang="en-GB" dirty="0"/>
              <a:t>Current issues we are facing:</a:t>
            </a:r>
          </a:p>
          <a:p>
            <a:pPr marL="342900" indent="-342900">
              <a:buFont typeface="+mj-lt"/>
              <a:buAutoNum type="arabicPeriod"/>
            </a:pPr>
            <a:r>
              <a:rPr lang="en-GB" dirty="0"/>
              <a:t>No consistency in updates and schedules</a:t>
            </a:r>
          </a:p>
          <a:p>
            <a:pPr marL="342900" indent="-342900">
              <a:buFont typeface="+mj-lt"/>
              <a:buAutoNum type="arabicPeriod"/>
            </a:pPr>
            <a:r>
              <a:rPr lang="en-GB" dirty="0"/>
              <a:t>No clear communication between staff and other care providers</a:t>
            </a:r>
          </a:p>
          <a:p>
            <a:pPr marL="342900" indent="-342900">
              <a:buFont typeface="+mj-lt"/>
              <a:buAutoNum type="arabicPeriod"/>
            </a:pPr>
            <a:r>
              <a:rPr lang="en-GB" dirty="0"/>
              <a:t>Unclear job roles </a:t>
            </a:r>
          </a:p>
          <a:p>
            <a:pPr marL="342900" indent="-342900">
              <a:buFont typeface="+mj-lt"/>
              <a:buAutoNum type="arabicPeriod"/>
            </a:pPr>
            <a:endParaRPr lang="en-GB" dirty="0"/>
          </a:p>
          <a:p>
            <a:pPr marL="342900" indent="-342900">
              <a:buFont typeface="+mj-lt"/>
              <a:buAutoNum type="arabicPeriod"/>
            </a:pPr>
            <a:endParaRPr lang="en-GB" dirty="0"/>
          </a:p>
          <a:p>
            <a:pPr marL="0" indent="0">
              <a:buNone/>
            </a:pPr>
            <a:r>
              <a:rPr lang="en-GB" dirty="0"/>
              <a:t>(Bach and Grant 2023)</a:t>
            </a:r>
          </a:p>
          <a:p>
            <a:pPr marL="0" indent="0">
              <a:buNone/>
            </a:pPr>
            <a:r>
              <a:rPr lang="en-GB" dirty="0"/>
              <a:t>(Department of Health and Social Care 2024)</a:t>
            </a:r>
          </a:p>
        </p:txBody>
      </p:sp>
      <p:pic>
        <p:nvPicPr>
          <p:cNvPr id="6" name="Picture 5" descr="Premium Vector | Business team communication and project management ...">
            <a:extLst>
              <a:ext uri="{FF2B5EF4-FFF2-40B4-BE49-F238E27FC236}">
                <a16:creationId xmlns:a16="http://schemas.microsoft.com/office/drawing/2014/main" id="{1E064E6E-56CD-CAB5-DDEA-6A4EE4AB219C}"/>
              </a:ext>
            </a:extLst>
          </p:cNvPr>
          <p:cNvPicPr>
            <a:picLocks noChangeAspect="1"/>
          </p:cNvPicPr>
          <p:nvPr/>
        </p:nvPicPr>
        <p:blipFill>
          <a:blip r:embed="rId2"/>
          <a:stretch>
            <a:fillRect/>
          </a:stretch>
        </p:blipFill>
        <p:spPr>
          <a:xfrm>
            <a:off x="9507984" y="4101484"/>
            <a:ext cx="2595610" cy="2595610"/>
          </a:xfrm>
          <a:prstGeom prst="rect">
            <a:avLst/>
          </a:prstGeom>
        </p:spPr>
      </p:pic>
    </p:spTree>
    <p:extLst>
      <p:ext uri="{BB962C8B-B14F-4D97-AF65-F5344CB8AC3E}">
        <p14:creationId xmlns:p14="http://schemas.microsoft.com/office/powerpoint/2010/main" val="2090950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72A-5F3E-FB56-A498-3CACC2BCD40B}"/>
              </a:ext>
            </a:extLst>
          </p:cNvPr>
          <p:cNvSpPr>
            <a:spLocks noGrp="1"/>
          </p:cNvSpPr>
          <p:nvPr>
            <p:ph type="title"/>
          </p:nvPr>
        </p:nvSpPr>
        <p:spPr>
          <a:xfrm>
            <a:off x="275296" y="300123"/>
            <a:ext cx="8467558" cy="1554480"/>
          </a:xfrm>
        </p:spPr>
        <p:txBody>
          <a:bodyPr>
            <a:normAutofit/>
          </a:bodyPr>
          <a:lstStyle/>
          <a:p>
            <a:r>
              <a:rPr lang="en-US" dirty="0"/>
              <a:t>Microsoft tool to help manage workflow</a:t>
            </a:r>
          </a:p>
        </p:txBody>
      </p:sp>
      <p:sp>
        <p:nvSpPr>
          <p:cNvPr id="3" name="Text Placeholder 2">
            <a:extLst>
              <a:ext uri="{FF2B5EF4-FFF2-40B4-BE49-F238E27FC236}">
                <a16:creationId xmlns:a16="http://schemas.microsoft.com/office/drawing/2014/main" id="{017EDA3D-7A3B-89EE-20EE-3C585535263A}"/>
              </a:ext>
            </a:extLst>
          </p:cNvPr>
          <p:cNvSpPr>
            <a:spLocks noGrp="1"/>
          </p:cNvSpPr>
          <p:nvPr>
            <p:ph sz="quarter" idx="13"/>
          </p:nvPr>
        </p:nvSpPr>
        <p:spPr>
          <a:xfrm>
            <a:off x="115410" y="1953088"/>
            <a:ext cx="11567604" cy="4714042"/>
          </a:xfrm>
        </p:spPr>
        <p:txBody>
          <a:bodyPr anchor="t">
            <a:normAutofit fontScale="92500" lnSpcReduction="20000"/>
          </a:bodyPr>
          <a:lstStyle/>
          <a:p>
            <a:pPr marL="0" indent="0">
              <a:buNone/>
            </a:pPr>
            <a:r>
              <a:rPr lang="en-US" sz="1800" dirty="0"/>
              <a:t>Microsoft teams is the most efficient tool which can be used to solve our current issues as it has the below features that can help:</a:t>
            </a:r>
          </a:p>
          <a:p>
            <a:pPr marL="285750" indent="-285750">
              <a:buFont typeface="Arial" panose="020B0604020202020204" pitchFamily="34" charset="0"/>
              <a:buChar char="•"/>
            </a:pPr>
            <a:r>
              <a:rPr lang="en-US" sz="1800" dirty="0"/>
              <a:t>Group Team chats/team calls- a group chat can be made with all relevant staff of a team so that everyone is included and can get the same updates at the same time.  Video calls so that regular meetings can take place no matter the place</a:t>
            </a:r>
          </a:p>
          <a:p>
            <a:pPr marL="285750" indent="-285750">
              <a:buFont typeface="Arial" panose="020B0604020202020204" pitchFamily="34" charset="0"/>
              <a:buChar char="•"/>
            </a:pPr>
            <a:r>
              <a:rPr lang="en-US" sz="1800" dirty="0"/>
              <a:t>Calendar and shifts- rosters can be amended and shared to all users</a:t>
            </a:r>
          </a:p>
          <a:p>
            <a:pPr marL="285750" indent="-285750">
              <a:buFont typeface="Arial" panose="020B0604020202020204" pitchFamily="34" charset="0"/>
              <a:buChar char="•"/>
            </a:pPr>
            <a:r>
              <a:rPr lang="en-US" sz="1800" dirty="0"/>
              <a:t>File sharing and announcements – share PDF’s and summary notes </a:t>
            </a:r>
          </a:p>
          <a:p>
            <a:pPr marL="285750" indent="-285750">
              <a:buFont typeface="Arial" panose="020B0604020202020204" pitchFamily="34" charset="0"/>
              <a:buChar char="•"/>
            </a:pPr>
            <a:endParaRPr lang="en-US" sz="1800" dirty="0"/>
          </a:p>
          <a:p>
            <a:pPr marL="0" indent="0">
              <a:buNone/>
            </a:pPr>
            <a:r>
              <a:rPr lang="en-US" sz="1800" dirty="0"/>
              <a:t>Other Microsoft tools such as outlook, one drive and word/excel are not appropriate as they don’t have the relevant features for daily updates, not efficient for clear understanding and does not allow for the team to communicate effectively.</a:t>
            </a:r>
          </a:p>
          <a:p>
            <a:pPr marL="0" indent="0">
              <a:buNone/>
            </a:pPr>
            <a:r>
              <a:rPr lang="en-US" sz="1800" dirty="0"/>
              <a:t>Microsoft (2026)</a:t>
            </a:r>
          </a:p>
          <a:p>
            <a:pPr marL="285750" indent="-285750">
              <a:buFont typeface="Arial" panose="020B0604020202020204" pitchFamily="34" charset="0"/>
              <a:buChar char="•"/>
            </a:pPr>
            <a:endParaRPr lang="en-US" sz="1800" dirty="0"/>
          </a:p>
          <a:p>
            <a:endParaRPr lang="en-US" dirty="0"/>
          </a:p>
        </p:txBody>
      </p:sp>
      <p:pic>
        <p:nvPicPr>
          <p:cNvPr id="12" name="Picture Placeholder 11" descr="The image depicts a digital icon of the Microsoft Teams app, featuring a stylized, stylized group of two human figures.&#10;&#10;AI-generated content may be incorrect.">
            <a:extLst>
              <a:ext uri="{FF2B5EF4-FFF2-40B4-BE49-F238E27FC236}">
                <a16:creationId xmlns:a16="http://schemas.microsoft.com/office/drawing/2014/main" id="{40263ECB-40EA-D0E1-C5AF-8BC6A7762C87}"/>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3395" b="3395"/>
          <a:stretch>
            <a:fillRect/>
          </a:stretch>
        </p:blipFill>
        <p:spPr>
          <a:xfrm>
            <a:off x="10253708" y="130206"/>
            <a:ext cx="1822882" cy="1822882"/>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pic>
    </p:spTree>
    <p:extLst>
      <p:ext uri="{BB962C8B-B14F-4D97-AF65-F5344CB8AC3E}">
        <p14:creationId xmlns:p14="http://schemas.microsoft.com/office/powerpoint/2010/main" val="948600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195068" y="472297"/>
            <a:ext cx="10465073" cy="1132258"/>
          </a:xfrm>
        </p:spPr>
        <p:txBody>
          <a:bodyPr/>
          <a:lstStyle/>
          <a:p>
            <a:r>
              <a:rPr lang="en-US" sz="4000" dirty="0"/>
              <a:t>Pros and cons of using Teams </a:t>
            </a:r>
          </a:p>
        </p:txBody>
      </p:sp>
      <p:graphicFrame>
        <p:nvGraphicFramePr>
          <p:cNvPr id="7" name="Content Placeholder 6">
            <a:extLst>
              <a:ext uri="{FF2B5EF4-FFF2-40B4-BE49-F238E27FC236}">
                <a16:creationId xmlns:a16="http://schemas.microsoft.com/office/drawing/2014/main" id="{068657C0-C197-A2A7-D920-9F6518417680}"/>
              </a:ext>
            </a:extLst>
          </p:cNvPr>
          <p:cNvGraphicFramePr>
            <a:graphicFrameLocks noGrp="1"/>
          </p:cNvGraphicFramePr>
          <p:nvPr>
            <p:ph idx="1"/>
            <p:extLst>
              <p:ext uri="{D42A27DB-BD31-4B8C-83A1-F6EECF244321}">
                <p14:modId xmlns:p14="http://schemas.microsoft.com/office/powerpoint/2010/main" val="4226149392"/>
              </p:ext>
            </p:extLst>
          </p:nvPr>
        </p:nvGraphicFramePr>
        <p:xfrm>
          <a:off x="195068" y="1269506"/>
          <a:ext cx="8967196" cy="5116196"/>
        </p:xfrm>
        <a:graphic>
          <a:graphicData uri="http://schemas.openxmlformats.org/drawingml/2006/table">
            <a:tbl>
              <a:tblPr firstRow="1" bandRow="1">
                <a:tableStyleId>{5940675A-B579-460E-94D1-54222C63F5DA}</a:tableStyleId>
              </a:tblPr>
              <a:tblGrid>
                <a:gridCol w="4483598">
                  <a:extLst>
                    <a:ext uri="{9D8B030D-6E8A-4147-A177-3AD203B41FA5}">
                      <a16:colId xmlns:a16="http://schemas.microsoft.com/office/drawing/2014/main" val="642826378"/>
                    </a:ext>
                  </a:extLst>
                </a:gridCol>
                <a:gridCol w="4483598">
                  <a:extLst>
                    <a:ext uri="{9D8B030D-6E8A-4147-A177-3AD203B41FA5}">
                      <a16:colId xmlns:a16="http://schemas.microsoft.com/office/drawing/2014/main" val="94216053"/>
                    </a:ext>
                  </a:extLst>
                </a:gridCol>
              </a:tblGrid>
              <a:tr h="1279049">
                <a:tc>
                  <a:txBody>
                    <a:bodyPr/>
                    <a:lstStyle/>
                    <a:p>
                      <a:r>
                        <a:rPr lang="en-US" sz="1400" b="1" cap="all" baseline="0" dirty="0">
                          <a:highlight>
                            <a:srgbClr val="00FF00"/>
                          </a:highlight>
                        </a:rPr>
                        <a:t>Benefits and efficiency </a:t>
                      </a:r>
                      <a:endParaRPr lang="en-US" sz="1400" b="1" cap="all" baseline="0" dirty="0">
                        <a:highlight>
                          <a:srgbClr val="00FF00"/>
                        </a:highlight>
                        <a:latin typeface="+mn-lt"/>
                      </a:endParaRPr>
                    </a:p>
                  </a:txBody>
                  <a:tcPr marL="137160" marR="137160" marT="137160" marB="137160" anchor="ctr"/>
                </a:tc>
                <a:tc>
                  <a:txBody>
                    <a:bodyPr/>
                    <a:lstStyle/>
                    <a:p>
                      <a:r>
                        <a:rPr lang="en-US" sz="1400" b="1" cap="all" baseline="0" dirty="0">
                          <a:highlight>
                            <a:srgbClr val="FF0000"/>
                          </a:highlight>
                        </a:rPr>
                        <a:t>Limitations</a:t>
                      </a:r>
                      <a:endParaRPr lang="en-US" sz="1400" b="1" cap="all" baseline="0" dirty="0">
                        <a:highlight>
                          <a:srgbClr val="FF0000"/>
                        </a:highlight>
                        <a:latin typeface="+mn-lt"/>
                      </a:endParaRPr>
                    </a:p>
                  </a:txBody>
                  <a:tcPr marL="137160" marR="137160" marT="137160" marB="137160" anchor="ctr"/>
                </a:tc>
                <a:extLst>
                  <a:ext uri="{0D108BD9-81ED-4DB2-BD59-A6C34878D82A}">
                    <a16:rowId xmlns:a16="http://schemas.microsoft.com/office/drawing/2014/main" val="179652336"/>
                  </a:ext>
                </a:extLst>
              </a:tr>
              <a:tr h="1279049">
                <a:tc>
                  <a:txBody>
                    <a:bodyPr/>
                    <a:lstStyle/>
                    <a:p>
                      <a:r>
                        <a:rPr lang="en-US" sz="1400" dirty="0"/>
                        <a:t>Faster and clear communication-updates posted once for everyone to see.</a:t>
                      </a:r>
                    </a:p>
                    <a:p>
                      <a:r>
                        <a:rPr lang="en-US" sz="1400" dirty="0"/>
                        <a:t>At Ashford it will help with everyone being aware of the same updates and notes</a:t>
                      </a:r>
                    </a:p>
                  </a:txBody>
                  <a:tcPr marL="137160" marR="137160" marT="137160" marB="137160" anchor="ctr"/>
                </a:tc>
                <a:tc>
                  <a:txBody>
                    <a:bodyPr/>
                    <a:lstStyle/>
                    <a:p>
                      <a:r>
                        <a:rPr lang="en-US" sz="1400" dirty="0"/>
                        <a:t>Requires internet </a:t>
                      </a:r>
                    </a:p>
                    <a:p>
                      <a:r>
                        <a:rPr lang="en-US" sz="1400" dirty="0"/>
                        <a:t>At Ashford staff will have access to internet on site however will be an issue when staff are not onsite</a:t>
                      </a:r>
                    </a:p>
                  </a:txBody>
                  <a:tcPr marL="137160" marR="137160" marT="137160" marB="137160" anchor="ctr"/>
                </a:tc>
                <a:extLst>
                  <a:ext uri="{0D108BD9-81ED-4DB2-BD59-A6C34878D82A}">
                    <a16:rowId xmlns:a16="http://schemas.microsoft.com/office/drawing/2014/main" val="4244066008"/>
                  </a:ext>
                </a:extLst>
              </a:tr>
              <a:tr h="1279049">
                <a:tc>
                  <a:txBody>
                    <a:bodyPr/>
                    <a:lstStyle/>
                    <a:p>
                      <a:r>
                        <a:rPr lang="en-US" sz="1400" dirty="0"/>
                        <a:t>Transparent and time saving as client and team message can be shared and accessed easier</a:t>
                      </a:r>
                    </a:p>
                  </a:txBody>
                  <a:tcPr marL="137160" marR="137160" marT="137160" marB="137160" anchor="ctr"/>
                </a:tc>
                <a:tc>
                  <a:txBody>
                    <a:bodyPr/>
                    <a:lstStyle/>
                    <a:p>
                      <a:r>
                        <a:rPr lang="en-US" sz="1400" dirty="0"/>
                        <a:t>Requires consistent use and updates</a:t>
                      </a:r>
                    </a:p>
                    <a:p>
                      <a:r>
                        <a:rPr lang="en-US" sz="1400" dirty="0"/>
                        <a:t>At Ashford this will be an issue as it can be time-consuming </a:t>
                      </a:r>
                    </a:p>
                  </a:txBody>
                  <a:tcPr marL="137160" marR="137160" marT="137160" marB="137160" anchor="ctr"/>
                </a:tc>
                <a:extLst>
                  <a:ext uri="{0D108BD9-81ED-4DB2-BD59-A6C34878D82A}">
                    <a16:rowId xmlns:a16="http://schemas.microsoft.com/office/drawing/2014/main" val="2112537045"/>
                  </a:ext>
                </a:extLst>
              </a:tr>
              <a:tr h="1279049">
                <a:tc>
                  <a:txBody>
                    <a:bodyPr/>
                    <a:lstStyle/>
                    <a:p>
                      <a:r>
                        <a:rPr lang="en-US" sz="1400" dirty="0"/>
                        <a:t>Remote and on site access- consistent updates can be visited </a:t>
                      </a:r>
                    </a:p>
                    <a:p>
                      <a:endParaRPr lang="en-US" sz="1400" dirty="0"/>
                    </a:p>
                  </a:txBody>
                  <a:tcPr marL="137160" marR="137160" marT="137160" marB="137160" anchor="ctr"/>
                </a:tc>
                <a:tc>
                  <a:txBody>
                    <a:bodyPr/>
                    <a:lstStyle/>
                    <a:p>
                      <a:r>
                        <a:rPr lang="en-US" sz="1400" dirty="0"/>
                        <a:t>Requires basic training for all staff.</a:t>
                      </a:r>
                    </a:p>
                    <a:p>
                      <a:r>
                        <a:rPr lang="en-US" sz="1400" dirty="0"/>
                        <a:t>At </a:t>
                      </a:r>
                      <a:r>
                        <a:rPr lang="en-US" sz="1400" dirty="0" err="1"/>
                        <a:t>ashford</a:t>
                      </a:r>
                      <a:r>
                        <a:rPr lang="en-US" sz="1400" dirty="0"/>
                        <a:t> this can be an issue as not everyone will be willing to learn new systems </a:t>
                      </a:r>
                    </a:p>
                  </a:txBody>
                  <a:tcPr marL="137160" marR="137160" marT="137160" marB="137160" anchor="ctr"/>
                </a:tc>
                <a:extLst>
                  <a:ext uri="{0D108BD9-81ED-4DB2-BD59-A6C34878D82A}">
                    <a16:rowId xmlns:a16="http://schemas.microsoft.com/office/drawing/2014/main" val="4293267313"/>
                  </a:ext>
                </a:extLst>
              </a:tr>
            </a:tbl>
          </a:graphicData>
        </a:graphic>
      </p:graphicFrame>
      <p:pic>
        <p:nvPicPr>
          <p:cNvPr id="4" name="Picture 3" descr="The image depicts a circular diagram featuring various Microsoft Teams user interface elements such as a phone icon, a chat icon, and other communication tools, symbolizing the different ways users can interact within the Microsoft Teams platform.&#10;&#10;AI-generated content may be incorrect.">
            <a:extLst>
              <a:ext uri="{FF2B5EF4-FFF2-40B4-BE49-F238E27FC236}">
                <a16:creationId xmlns:a16="http://schemas.microsoft.com/office/drawing/2014/main" id="{9D1AFD35-B729-6F56-1C76-9F801CC7921E}"/>
              </a:ext>
            </a:extLst>
          </p:cNvPr>
          <p:cNvPicPr>
            <a:picLocks noChangeAspect="1"/>
          </p:cNvPicPr>
          <p:nvPr/>
        </p:nvPicPr>
        <p:blipFill>
          <a:blip r:embed="rId2"/>
          <a:stretch>
            <a:fillRect/>
          </a:stretch>
        </p:blipFill>
        <p:spPr>
          <a:xfrm>
            <a:off x="9162264" y="0"/>
            <a:ext cx="2995753" cy="1945882"/>
          </a:xfrm>
          <a:prstGeom prst="rect">
            <a:avLst/>
          </a:prstGeom>
        </p:spPr>
      </p:pic>
      <p:sp>
        <p:nvSpPr>
          <p:cNvPr id="3" name="TextBox 2">
            <a:extLst>
              <a:ext uri="{FF2B5EF4-FFF2-40B4-BE49-F238E27FC236}">
                <a16:creationId xmlns:a16="http://schemas.microsoft.com/office/drawing/2014/main" id="{81AC02B1-97A7-DD44-A189-CC2EB6DE4E6D}"/>
              </a:ext>
            </a:extLst>
          </p:cNvPr>
          <p:cNvSpPr txBox="1"/>
          <p:nvPr/>
        </p:nvSpPr>
        <p:spPr>
          <a:xfrm>
            <a:off x="470517" y="6533965"/>
            <a:ext cx="3376245" cy="369332"/>
          </a:xfrm>
          <a:prstGeom prst="rect">
            <a:avLst/>
          </a:prstGeom>
          <a:noFill/>
        </p:spPr>
        <p:txBody>
          <a:bodyPr wrap="none" rtlCol="0">
            <a:spAutoFit/>
          </a:bodyPr>
          <a:lstStyle/>
          <a:p>
            <a:r>
              <a:rPr lang="en-GB" dirty="0"/>
              <a:t>Jones, R. and Miller, S. (2025)</a:t>
            </a:r>
          </a:p>
        </p:txBody>
      </p:sp>
    </p:spTree>
    <p:extLst>
      <p:ext uri="{BB962C8B-B14F-4D97-AF65-F5344CB8AC3E}">
        <p14:creationId xmlns:p14="http://schemas.microsoft.com/office/powerpoint/2010/main" val="2123826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37C75-23C9-17A3-16B6-ECD423E57259}"/>
              </a:ext>
            </a:extLst>
          </p:cNvPr>
          <p:cNvSpPr>
            <a:spLocks noGrp="1"/>
          </p:cNvSpPr>
          <p:nvPr>
            <p:ph type="title"/>
          </p:nvPr>
        </p:nvSpPr>
        <p:spPr>
          <a:xfrm>
            <a:off x="479483" y="559293"/>
            <a:ext cx="11443228" cy="771528"/>
          </a:xfrm>
        </p:spPr>
        <p:txBody>
          <a:bodyPr>
            <a:normAutofit fontScale="90000"/>
          </a:bodyPr>
          <a:lstStyle/>
          <a:p>
            <a:r>
              <a:rPr lang="en-US" dirty="0"/>
              <a:t>Implementing at Ashford care services</a:t>
            </a:r>
          </a:p>
        </p:txBody>
      </p:sp>
      <p:sp>
        <p:nvSpPr>
          <p:cNvPr id="3" name="Content Placeholder 2">
            <a:extLst>
              <a:ext uri="{FF2B5EF4-FFF2-40B4-BE49-F238E27FC236}">
                <a16:creationId xmlns:a16="http://schemas.microsoft.com/office/drawing/2014/main" id="{31FEB8CF-9E22-6779-27CB-25347B9558FE}"/>
              </a:ext>
            </a:extLst>
          </p:cNvPr>
          <p:cNvSpPr>
            <a:spLocks noGrp="1"/>
          </p:cNvSpPr>
          <p:nvPr>
            <p:ph sz="quarter" idx="13"/>
          </p:nvPr>
        </p:nvSpPr>
        <p:spPr>
          <a:xfrm>
            <a:off x="612647" y="1509204"/>
            <a:ext cx="11310064" cy="5015883"/>
          </a:xfrm>
        </p:spPr>
        <p:txBody>
          <a:bodyPr>
            <a:noAutofit/>
          </a:bodyPr>
          <a:lstStyle/>
          <a:p>
            <a:r>
              <a:rPr lang="en-US" sz="2000" dirty="0"/>
              <a:t>Structured set up so its easy for each department to use and one main chat for every user at the branch. Admin can manage and run the chat and monitor so no issues between users.</a:t>
            </a:r>
          </a:p>
          <a:p>
            <a:r>
              <a:rPr lang="en-US" sz="2000" dirty="0"/>
              <a:t>Morning daily updates- clear, concise action points for the day.</a:t>
            </a:r>
          </a:p>
          <a:p>
            <a:r>
              <a:rPr lang="en-US" sz="2000" dirty="0"/>
              <a:t>Regular training and support for all users so all users are aware and trained.</a:t>
            </a:r>
          </a:p>
          <a:p>
            <a:r>
              <a:rPr lang="en-US" sz="2000" dirty="0"/>
              <a:t>Usage and monitored by management and admin any issues are raised and fixed there and any misbehavior is reported and dealt with so there is no online bullying.</a:t>
            </a:r>
          </a:p>
          <a:p>
            <a:pPr marL="0" indent="0">
              <a:buNone/>
            </a:pPr>
            <a:endParaRPr lang="en-GB" sz="2000" dirty="0"/>
          </a:p>
          <a:p>
            <a:pPr marL="0" indent="0">
              <a:buNone/>
            </a:pPr>
            <a:r>
              <a:rPr lang="en-GB" sz="2000" dirty="0"/>
              <a:t>(Leonard, M., Graham, S. and </a:t>
            </a:r>
            <a:r>
              <a:rPr lang="en-GB" sz="2000" dirty="0" err="1"/>
              <a:t>Bonacum</a:t>
            </a:r>
            <a:r>
              <a:rPr lang="en-GB" sz="2000" dirty="0"/>
              <a:t>, D 2023)</a:t>
            </a:r>
            <a:endParaRPr lang="en-US" sz="2000" dirty="0"/>
          </a:p>
          <a:p>
            <a:endParaRPr lang="en-US" dirty="0"/>
          </a:p>
        </p:txBody>
      </p:sp>
    </p:spTree>
    <p:extLst>
      <p:ext uri="{BB962C8B-B14F-4D97-AF65-F5344CB8AC3E}">
        <p14:creationId xmlns:p14="http://schemas.microsoft.com/office/powerpoint/2010/main" val="272877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7A540B3-1F5C-D8B2-545B-C3F9A2814748}"/>
              </a:ext>
            </a:extLst>
          </p:cNvPr>
          <p:cNvSpPr/>
          <p:nvPr/>
        </p:nvSpPr>
        <p:spPr>
          <a:xfrm>
            <a:off x="6968971" y="2246050"/>
            <a:ext cx="4394446" cy="253013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 name="Title 1">
            <a:extLst>
              <a:ext uri="{FF2B5EF4-FFF2-40B4-BE49-F238E27FC236}">
                <a16:creationId xmlns:a16="http://schemas.microsoft.com/office/drawing/2014/main" id="{29BA87EA-8BB3-79C6-656A-1A8ABD658D7E}"/>
              </a:ext>
            </a:extLst>
          </p:cNvPr>
          <p:cNvSpPr>
            <a:spLocks noGrp="1"/>
          </p:cNvSpPr>
          <p:nvPr>
            <p:ph type="ctrTitle"/>
          </p:nvPr>
        </p:nvSpPr>
        <p:spPr>
          <a:xfrm>
            <a:off x="7103850" y="2530136"/>
            <a:ext cx="4222117" cy="2074654"/>
          </a:xfrm>
        </p:spPr>
        <p:txBody>
          <a:bodyPr/>
          <a:lstStyle/>
          <a:p>
            <a:r>
              <a:rPr lang="en-US" dirty="0"/>
              <a:t>Thanks for listening!</a:t>
            </a:r>
          </a:p>
        </p:txBody>
      </p:sp>
      <p:pic>
        <p:nvPicPr>
          <p:cNvPr id="5" name="Picture 4" descr="Man Hand writing Any Questions? with black marker on visual scre Stock ...">
            <a:extLst>
              <a:ext uri="{FF2B5EF4-FFF2-40B4-BE49-F238E27FC236}">
                <a16:creationId xmlns:a16="http://schemas.microsoft.com/office/drawing/2014/main" id="{B25B9FC6-2066-0AB4-C506-968F6521D616}"/>
              </a:ext>
            </a:extLst>
          </p:cNvPr>
          <p:cNvPicPr>
            <a:picLocks noChangeAspect="1"/>
          </p:cNvPicPr>
          <p:nvPr/>
        </p:nvPicPr>
        <p:blipFill>
          <a:blip r:embed="rId2"/>
          <a:stretch>
            <a:fillRect/>
          </a:stretch>
        </p:blipFill>
        <p:spPr>
          <a:xfrm>
            <a:off x="612919" y="1479241"/>
            <a:ext cx="5483081" cy="4110971"/>
          </a:xfrm>
          <a:prstGeom prst="rect">
            <a:avLst/>
          </a:prstGeom>
        </p:spPr>
      </p:pic>
    </p:spTree>
    <p:extLst>
      <p:ext uri="{BB962C8B-B14F-4D97-AF65-F5344CB8AC3E}">
        <p14:creationId xmlns:p14="http://schemas.microsoft.com/office/powerpoint/2010/main" val="327273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49858A9-0E3D-7625-ECC4-8E11B68A2EF8}"/>
              </a:ext>
            </a:extLst>
          </p:cNvPr>
          <p:cNvSpPr>
            <a:spLocks noGrp="1"/>
          </p:cNvSpPr>
          <p:nvPr>
            <p:ph type="title"/>
          </p:nvPr>
        </p:nvSpPr>
        <p:spPr/>
        <p:txBody>
          <a:bodyPr/>
          <a:lstStyle/>
          <a:p>
            <a:r>
              <a:rPr lang="en-GB" dirty="0"/>
              <a:t>References</a:t>
            </a:r>
          </a:p>
        </p:txBody>
      </p:sp>
      <p:sp>
        <p:nvSpPr>
          <p:cNvPr id="6" name="Content Placeholder 5">
            <a:extLst>
              <a:ext uri="{FF2B5EF4-FFF2-40B4-BE49-F238E27FC236}">
                <a16:creationId xmlns:a16="http://schemas.microsoft.com/office/drawing/2014/main" id="{BEDCBB24-48F5-1AB5-AAE5-89934BE7B80D}"/>
              </a:ext>
            </a:extLst>
          </p:cNvPr>
          <p:cNvSpPr>
            <a:spLocks noGrp="1"/>
          </p:cNvSpPr>
          <p:nvPr>
            <p:ph sz="quarter" idx="13"/>
          </p:nvPr>
        </p:nvSpPr>
        <p:spPr/>
        <p:txBody>
          <a:bodyPr>
            <a:normAutofit fontScale="55000" lnSpcReduction="20000"/>
          </a:bodyPr>
          <a:lstStyle/>
          <a:p>
            <a:pPr marL="0" indent="0">
              <a:buNone/>
            </a:pPr>
            <a:r>
              <a:rPr lang="en-GB" dirty="0"/>
              <a:t>.Bach, S. and Grant, A. (2023) Communication and interpersonal skills in health and social care. 4th </a:t>
            </a:r>
            <a:r>
              <a:rPr lang="en-GB" dirty="0" err="1"/>
              <a:t>edn</a:t>
            </a:r>
            <a:r>
              <a:rPr lang="en-GB" dirty="0"/>
              <a:t>. London: Learning Matters.</a:t>
            </a:r>
          </a:p>
          <a:p>
            <a:pPr marL="0" indent="0">
              <a:buNone/>
            </a:pPr>
            <a:r>
              <a:rPr lang="en-GB" dirty="0"/>
              <a:t> Department of Health and Social Care (2024) Workforce communication and digital tools in adult social care. London: DHSC. Available at: https://www.gov.uk/government/publications (Accessed: 10 October 2026).</a:t>
            </a:r>
          </a:p>
          <a:p>
            <a:pPr marL="0" indent="0">
              <a:buNone/>
            </a:pPr>
            <a:r>
              <a:rPr lang="en-GB" dirty="0"/>
              <a:t>Jones, R. and Miller, S. (2025) Digital communication tools in social care: improving efficiency and teamwork. Journal of Care Management, 22(3), pp. 45–58.</a:t>
            </a:r>
          </a:p>
          <a:p>
            <a:pPr marL="0" indent="0">
              <a:buNone/>
            </a:pPr>
            <a:r>
              <a:rPr lang="en-GB" dirty="0"/>
              <a:t>Leonard, M., Graham, S. and </a:t>
            </a:r>
            <a:r>
              <a:rPr lang="en-GB" dirty="0" err="1"/>
              <a:t>Bonacum</a:t>
            </a:r>
            <a:r>
              <a:rPr lang="en-GB" dirty="0"/>
              <a:t>, D. (2023) 'Effective communication, teamwork and patient safety in health and social care', Journal of Health and Social Care, 29(2), pp. 147–164.</a:t>
            </a:r>
          </a:p>
          <a:p>
            <a:pPr marL="0" indent="0">
              <a:buNone/>
            </a:pPr>
            <a:r>
              <a:rPr lang="en-GB" dirty="0"/>
              <a:t>Microsoft (2026) Microsoft Teams for healthcare and social care. Available at: https://www.microsoft.com/en-gb/industry/healthcare/microsoft-teams (Accessed: 2 October 2026).</a:t>
            </a:r>
          </a:p>
        </p:txBody>
      </p:sp>
    </p:spTree>
    <p:extLst>
      <p:ext uri="{BB962C8B-B14F-4D97-AF65-F5344CB8AC3E}">
        <p14:creationId xmlns:p14="http://schemas.microsoft.com/office/powerpoint/2010/main" val="2220730514"/>
      </p:ext>
    </p:extLst>
  </p:cSld>
  <p:clrMapOvr>
    <a:masterClrMapping/>
  </p:clrMapOvr>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{A99B311F-4D77-4D2E-B860-867566F2298D}f4c2fa09-5552-4190-875c-1979579583e2-TFc553d604-a3b6-4c52-b2ed-3a769335c0fd_win32</Template>
  <TotalTime>237</TotalTime>
  <Words>737</Words>
  <Application>Microsoft Office PowerPoint</Application>
  <PresentationFormat>Widescreen</PresentationFormat>
  <Paragraphs>54</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Arial</vt:lpstr>
      <vt:lpstr>Lora</vt:lpstr>
      <vt:lpstr>Playfair Display Black</vt:lpstr>
      <vt:lpstr>Poppins Light</vt:lpstr>
      <vt:lpstr>Gradient Circle</vt:lpstr>
      <vt:lpstr>Ashford Community care service – staff communication and daily updates</vt:lpstr>
      <vt:lpstr>Staff communication and daily updates </vt:lpstr>
      <vt:lpstr>Microsoft tool to help manage workflow</vt:lpstr>
      <vt:lpstr>Pros and cons of using Teams </vt:lpstr>
      <vt:lpstr>Implementing at Ashford care services</vt:lpstr>
      <vt:lpstr>Thanks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 hussain</dc:creator>
  <cp:lastModifiedBy>maria hussain</cp:lastModifiedBy>
  <cp:revision>20</cp:revision>
  <dcterms:created xsi:type="dcterms:W3CDTF">2026-10-04T11:36:20Z</dcterms:created>
  <dcterms:modified xsi:type="dcterms:W3CDTF">2026-10-11T22:51:49Z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