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6" r:id="rId4"/>
    <p:sldId id="257" r:id="rId5"/>
    <p:sldId id="258" r:id="rId6"/>
    <p:sldId id="265" r:id="rId7"/>
    <p:sldId id="261" r:id="rId8"/>
    <p:sldId id="262" r:id="rId9"/>
    <p:sldId id="264" r:id="rId10"/>
    <p:sldId id="263" r:id="rId11"/>
    <p:sldId id="259" r:id="rId12"/>
    <p:sldId id="26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408" y="5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4D4F1A-DC81-414E-8926-53216E5D998F}"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26389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4D4F1A-DC81-414E-8926-53216E5D998F}"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279336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4D4F1A-DC81-414E-8926-53216E5D998F}"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2434423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4D4F1A-DC81-414E-8926-53216E5D998F}" type="datetimeFigureOut">
              <a:rPr lang="en-GB" smtClean="0"/>
              <a:t>02/11/2016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3065980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4D4F1A-DC81-414E-8926-53216E5D998F}" type="datetimeFigureOut">
              <a:rPr lang="en-GB" smtClean="0"/>
              <a:t>02/11/2016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357191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4D4F1A-DC81-414E-8926-53216E5D998F}" type="datetimeFigureOut">
              <a:rPr lang="en-GB" smtClean="0"/>
              <a:t>02/11/2016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116838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4D4F1A-DC81-414E-8926-53216E5D998F}" type="datetimeFigureOut">
              <a:rPr lang="en-GB" smtClean="0"/>
              <a:t>02/11/2016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3142879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4D4F1A-DC81-414E-8926-53216E5D998F}" type="datetimeFigureOut">
              <a:rPr lang="en-GB" smtClean="0"/>
              <a:t>02/11/2016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2055964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4D4F1A-DC81-414E-8926-53216E5D998F}" type="datetimeFigureOut">
              <a:rPr lang="en-GB" smtClean="0"/>
              <a:t>02/11/2016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174147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4D4F1A-DC81-414E-8926-53216E5D998F}"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337108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4D4F1A-DC81-414E-8926-53216E5D998F}" type="datetimeFigureOut">
              <a:rPr lang="en-GB" smtClean="0"/>
              <a:t>02/11/2016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9B03E-F2B2-4ECE-BB22-D16C798D32F6}" type="slidenum">
              <a:rPr lang="en-GB" smtClean="0"/>
              <a:t>‹#›</a:t>
            </a:fld>
            <a:endParaRPr lang="en-GB"/>
          </a:p>
        </p:txBody>
      </p:sp>
    </p:spTree>
    <p:extLst>
      <p:ext uri="{BB962C8B-B14F-4D97-AF65-F5344CB8AC3E}">
        <p14:creationId xmlns:p14="http://schemas.microsoft.com/office/powerpoint/2010/main" val="152556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4D4F1A-DC81-414E-8926-53216E5D998F}" type="datetimeFigureOut">
              <a:rPr lang="en-GB" smtClean="0"/>
              <a:t>02/11/2016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D9B03E-F2B2-4ECE-BB22-D16C798D32F6}" type="slidenum">
              <a:rPr lang="en-GB" smtClean="0"/>
              <a:t>‹#›</a:t>
            </a:fld>
            <a:endParaRPr lang="en-GB"/>
          </a:p>
        </p:txBody>
      </p:sp>
    </p:spTree>
    <p:extLst>
      <p:ext uri="{BB962C8B-B14F-4D97-AF65-F5344CB8AC3E}">
        <p14:creationId xmlns:p14="http://schemas.microsoft.com/office/powerpoint/2010/main" val="3178045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891480"/>
            <a:ext cx="7772400" cy="3630488"/>
          </a:xfrm>
        </p:spPr>
        <p:txBody>
          <a:bodyPr/>
          <a:lstStyle/>
          <a:p>
            <a:r>
              <a:rPr lang="en-GB" dirty="0" err="1" smtClean="0"/>
              <a:t>Prof.</a:t>
            </a:r>
            <a:r>
              <a:rPr lang="en-GB" dirty="0" smtClean="0"/>
              <a:t> Jane Cartwright</a:t>
            </a:r>
            <a:br>
              <a:rPr lang="en-GB" dirty="0" smtClean="0"/>
            </a:br>
            <a:r>
              <a:rPr lang="en-GB" dirty="0" smtClean="0"/>
              <a:t>Welsh Hagiography</a:t>
            </a:r>
            <a:br>
              <a:rPr lang="en-GB" dirty="0" smtClean="0"/>
            </a:br>
            <a:r>
              <a:rPr lang="en-GB" sz="2400" dirty="0" smtClean="0"/>
              <a:t>photo J. Cartwright, </a:t>
            </a:r>
            <a:r>
              <a:rPr lang="en-GB" sz="2400" dirty="0" smtClean="0"/>
              <a:t>Patrick leaves Wales </a:t>
            </a:r>
            <a:r>
              <a:rPr lang="en-GB" sz="2400" dirty="0" smtClean="0"/>
              <a:t>to make way for </a:t>
            </a:r>
            <a:br>
              <a:rPr lang="en-GB" sz="2400" dirty="0" smtClean="0"/>
            </a:br>
            <a:r>
              <a:rPr lang="en-GB" sz="2400" dirty="0" smtClean="0"/>
              <a:t>St David, ceiling painting </a:t>
            </a:r>
            <a:r>
              <a:rPr lang="en-GB" sz="2400" dirty="0" smtClean="0"/>
              <a:t>St </a:t>
            </a:r>
            <a:r>
              <a:rPr lang="en-GB" sz="2400" dirty="0" err="1" smtClean="0"/>
              <a:t>Divy</a:t>
            </a:r>
            <a:r>
              <a:rPr lang="en-GB" sz="2400" dirty="0" smtClean="0"/>
              <a:t> France</a:t>
            </a:r>
            <a:endParaRPr lang="en-GB" sz="2400" dirty="0"/>
          </a:p>
        </p:txBody>
      </p:sp>
      <p:sp>
        <p:nvSpPr>
          <p:cNvPr id="5" name="Subtitle 4"/>
          <p:cNvSpPr>
            <a:spLocks noGrp="1"/>
          </p:cNvSpPr>
          <p:nvPr>
            <p:ph type="subTitle" idx="1"/>
          </p:nvPr>
        </p:nvSpPr>
        <p:spPr/>
        <p:txBody>
          <a:bodyPr/>
          <a:lstStyle/>
          <a:p>
            <a:endParaRPr lang="en-GB" dirty="0"/>
          </a:p>
        </p:txBody>
      </p:sp>
      <p:graphicFrame>
        <p:nvGraphicFramePr>
          <p:cNvPr id="6" name="Object 5"/>
          <p:cNvGraphicFramePr>
            <a:graphicFrameLocks noGrp="1" noChangeAspect="1"/>
          </p:cNvGraphicFramePr>
          <p:nvPr>
            <p:extLst>
              <p:ext uri="{D42A27DB-BD31-4B8C-83A1-F6EECF244321}">
                <p14:modId xmlns:p14="http://schemas.microsoft.com/office/powerpoint/2010/main" val="85224160"/>
              </p:ext>
            </p:extLst>
          </p:nvPr>
        </p:nvGraphicFramePr>
        <p:xfrm>
          <a:off x="1555750" y="1988840"/>
          <a:ext cx="6216650" cy="4968875"/>
        </p:xfrm>
        <a:graphic>
          <a:graphicData uri="http://schemas.openxmlformats.org/presentationml/2006/ole">
            <mc:AlternateContent xmlns:mc="http://schemas.openxmlformats.org/markup-compatibility/2006">
              <mc:Choice xmlns:v="urn:schemas-microsoft-com:vml" Requires="v">
                <p:oleObj spid="_x0000_s1050" name="Photo Editor Photo" r:id="rId3" imgW="8580952" imgH="6857143" progId="MSPhotoEd.3">
                  <p:embed/>
                </p:oleObj>
              </mc:Choice>
              <mc:Fallback>
                <p:oleObj name="Photo Editor Photo" r:id="rId3" imgW="8580952" imgH="6857143" progId="MSPhotoEd.3">
                  <p:embed/>
                  <p:pic>
                    <p:nvPicPr>
                      <p:cNvPr id="0" name="Object 2"/>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0" y="1988840"/>
                        <a:ext cx="6216650"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5728878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a:t>Map of Wales – reflects the names of many saints; </a:t>
            </a:r>
            <a:endParaRPr lang="en-GB" dirty="0" smtClean="0"/>
          </a:p>
          <a:p>
            <a:pPr marL="0" indent="0">
              <a:buNone/>
            </a:pPr>
            <a:r>
              <a:rPr lang="en-GB" dirty="0" smtClean="0"/>
              <a:t>David </a:t>
            </a:r>
            <a:r>
              <a:rPr lang="en-GB" dirty="0"/>
              <a:t>popular mainly in south </a:t>
            </a:r>
            <a:r>
              <a:rPr lang="en-GB" dirty="0" smtClean="0"/>
              <a:t>Wales; </a:t>
            </a:r>
            <a:r>
              <a:rPr lang="en-GB" dirty="0"/>
              <a:t>in north </a:t>
            </a:r>
            <a:r>
              <a:rPr lang="en-GB" dirty="0" err="1"/>
              <a:t>Beuno</a:t>
            </a:r>
            <a:r>
              <a:rPr lang="en-GB" dirty="0"/>
              <a:t>, </a:t>
            </a:r>
            <a:r>
              <a:rPr lang="en-GB" dirty="0" err="1"/>
              <a:t>Gwenfrewy</a:t>
            </a:r>
            <a:r>
              <a:rPr lang="en-GB" dirty="0"/>
              <a:t>, </a:t>
            </a:r>
            <a:r>
              <a:rPr lang="en-GB" dirty="0" err="1" smtClean="0"/>
              <a:t>Deiniol</a:t>
            </a:r>
            <a:endParaRPr lang="en-GB" dirty="0" smtClean="0"/>
          </a:p>
          <a:p>
            <a:pPr marL="0" indent="0">
              <a:buNone/>
            </a:pPr>
            <a:r>
              <a:rPr lang="en-GB" dirty="0" err="1" smtClean="0"/>
              <a:t>Dewi</a:t>
            </a:r>
            <a:r>
              <a:rPr lang="en-GB" dirty="0" smtClean="0"/>
              <a:t>/David		</a:t>
            </a:r>
            <a:r>
              <a:rPr lang="en-GB" dirty="0" smtClean="0"/>
              <a:t>Non</a:t>
            </a:r>
            <a:r>
              <a:rPr lang="en-GB" dirty="0" smtClean="0"/>
              <a:t>		</a:t>
            </a:r>
            <a:r>
              <a:rPr lang="en-GB" dirty="0" smtClean="0"/>
              <a:t>		</a:t>
            </a:r>
            <a:r>
              <a:rPr lang="en-GB" dirty="0" err="1" smtClean="0"/>
              <a:t>Illtud</a:t>
            </a:r>
            <a:endParaRPr lang="en-GB" dirty="0" smtClean="0"/>
          </a:p>
          <a:p>
            <a:pPr marL="0" indent="0">
              <a:buNone/>
            </a:pPr>
            <a:r>
              <a:rPr lang="en-GB" dirty="0" err="1" smtClean="0"/>
              <a:t>Tudful</a:t>
            </a:r>
            <a:r>
              <a:rPr lang="en-GB" dirty="0" smtClean="0"/>
              <a:t>			</a:t>
            </a:r>
            <a:r>
              <a:rPr lang="en-GB" dirty="0" err="1" smtClean="0"/>
              <a:t>Gwenfrewy</a:t>
            </a:r>
            <a:r>
              <a:rPr lang="en-GB" dirty="0" smtClean="0"/>
              <a:t>/</a:t>
            </a:r>
            <a:r>
              <a:rPr lang="en-GB" dirty="0" err="1" smtClean="0"/>
              <a:t>Winifrede</a:t>
            </a:r>
            <a:r>
              <a:rPr lang="en-GB" dirty="0" smtClean="0"/>
              <a:t>	</a:t>
            </a:r>
            <a:r>
              <a:rPr lang="en-GB" dirty="0" err="1" smtClean="0"/>
              <a:t>Melangell</a:t>
            </a:r>
            <a:endParaRPr lang="en-GB" dirty="0" smtClean="0"/>
          </a:p>
          <a:p>
            <a:pPr marL="0" indent="0">
              <a:buNone/>
            </a:pPr>
            <a:r>
              <a:rPr lang="en-GB" dirty="0" err="1" smtClean="0"/>
              <a:t>Gwenog</a:t>
            </a:r>
            <a:r>
              <a:rPr lang="en-GB" dirty="0" smtClean="0"/>
              <a:t>		</a:t>
            </a:r>
            <a:r>
              <a:rPr lang="en-GB" dirty="0" err="1" smtClean="0"/>
              <a:t>Wrw</a:t>
            </a:r>
            <a:r>
              <a:rPr lang="en-GB" dirty="0" smtClean="0"/>
              <a:t>			</a:t>
            </a:r>
            <a:r>
              <a:rPr lang="en-GB" dirty="0" smtClean="0"/>
              <a:t>	</a:t>
            </a:r>
            <a:r>
              <a:rPr lang="en-GB" dirty="0" err="1" smtClean="0"/>
              <a:t>Teilo</a:t>
            </a:r>
            <a:endParaRPr lang="en-GB" dirty="0" smtClean="0"/>
          </a:p>
          <a:p>
            <a:pPr marL="0" indent="0">
              <a:buNone/>
            </a:pPr>
            <a:r>
              <a:rPr lang="en-GB" dirty="0" err="1" smtClean="0"/>
              <a:t>Cadog</a:t>
            </a:r>
            <a:r>
              <a:rPr lang="en-GB" dirty="0" smtClean="0"/>
              <a:t>			</a:t>
            </a:r>
            <a:r>
              <a:rPr lang="en-GB" dirty="0" err="1" smtClean="0"/>
              <a:t>Gwynllyw</a:t>
            </a:r>
            <a:r>
              <a:rPr lang="en-GB" dirty="0" smtClean="0"/>
              <a:t>		</a:t>
            </a:r>
            <a:r>
              <a:rPr lang="en-GB" dirty="0" smtClean="0"/>
              <a:t>	</a:t>
            </a:r>
            <a:r>
              <a:rPr lang="en-GB" dirty="0" err="1" smtClean="0"/>
              <a:t>G</a:t>
            </a:r>
            <a:r>
              <a:rPr lang="en-GB" dirty="0" err="1" smtClean="0"/>
              <a:t>wladys</a:t>
            </a:r>
            <a:endParaRPr lang="en-GB" dirty="0" smtClean="0"/>
          </a:p>
          <a:p>
            <a:pPr marL="0" indent="0">
              <a:buNone/>
            </a:pPr>
            <a:r>
              <a:rPr lang="en-GB" dirty="0" err="1" smtClean="0"/>
              <a:t>Eluned</a:t>
            </a:r>
            <a:r>
              <a:rPr lang="en-GB" dirty="0" smtClean="0"/>
              <a:t>		</a:t>
            </a:r>
            <a:r>
              <a:rPr lang="en-GB" dirty="0" err="1" smtClean="0"/>
              <a:t>Ailbe</a:t>
            </a:r>
            <a:r>
              <a:rPr lang="en-GB" dirty="0" smtClean="0"/>
              <a:t>/Elvis</a:t>
            </a:r>
            <a:r>
              <a:rPr lang="en-GB" dirty="0" smtClean="0"/>
              <a:t>		</a:t>
            </a:r>
            <a:r>
              <a:rPr lang="en-GB" dirty="0" smtClean="0"/>
              <a:t>	</a:t>
            </a:r>
            <a:r>
              <a:rPr lang="en-GB" dirty="0" err="1" smtClean="0"/>
              <a:t>Brynach</a:t>
            </a:r>
            <a:endParaRPr lang="en-GB" dirty="0" smtClean="0"/>
          </a:p>
          <a:p>
            <a:pPr marL="0" indent="0">
              <a:buNone/>
            </a:pPr>
            <a:r>
              <a:rPr lang="en-GB" dirty="0" err="1" smtClean="0"/>
              <a:t>Ieuan</a:t>
            </a:r>
            <a:r>
              <a:rPr lang="en-GB" dirty="0" smtClean="0"/>
              <a:t> </a:t>
            </a:r>
            <a:r>
              <a:rPr lang="en-GB" dirty="0" err="1" smtClean="0"/>
              <a:t>Gwas</a:t>
            </a:r>
            <a:r>
              <a:rPr lang="en-GB" dirty="0" smtClean="0"/>
              <a:t> </a:t>
            </a:r>
            <a:r>
              <a:rPr lang="en-GB" dirty="0" err="1" smtClean="0"/>
              <a:t>Padrig</a:t>
            </a:r>
            <a:r>
              <a:rPr lang="en-GB" dirty="0" smtClean="0"/>
              <a:t>	</a:t>
            </a:r>
            <a:r>
              <a:rPr lang="en-GB" dirty="0" err="1" smtClean="0"/>
              <a:t>Curig</a:t>
            </a:r>
            <a:r>
              <a:rPr lang="en-GB" dirty="0" smtClean="0"/>
              <a:t>			</a:t>
            </a:r>
            <a:r>
              <a:rPr lang="en-GB" dirty="0" smtClean="0"/>
              <a:t>	</a:t>
            </a:r>
            <a:r>
              <a:rPr lang="en-GB" dirty="0" err="1" smtClean="0"/>
              <a:t>Cadfan</a:t>
            </a:r>
            <a:endParaRPr lang="en-GB" dirty="0" smtClean="0"/>
          </a:p>
          <a:p>
            <a:pPr marL="0" indent="0">
              <a:buNone/>
            </a:pPr>
            <a:r>
              <a:rPr lang="en-GB" dirty="0" err="1" smtClean="0"/>
              <a:t>Erfyl</a:t>
            </a:r>
            <a:r>
              <a:rPr lang="en-GB" dirty="0" smtClean="0"/>
              <a:t>			</a:t>
            </a:r>
            <a:r>
              <a:rPr lang="en-GB" dirty="0" err="1" smtClean="0"/>
              <a:t>Ceinwen</a:t>
            </a:r>
            <a:r>
              <a:rPr lang="en-GB" dirty="0" smtClean="0"/>
              <a:t>		</a:t>
            </a:r>
            <a:r>
              <a:rPr lang="en-GB" dirty="0" smtClean="0"/>
              <a:t>	</a:t>
            </a:r>
            <a:r>
              <a:rPr lang="en-GB" dirty="0" err="1" smtClean="0"/>
              <a:t>Dwynwen</a:t>
            </a:r>
            <a:endParaRPr lang="en-GB" dirty="0" smtClean="0"/>
          </a:p>
          <a:p>
            <a:pPr marL="0" indent="0">
              <a:buNone/>
            </a:pPr>
            <a:r>
              <a:rPr lang="en-GB" dirty="0" smtClean="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34884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Life of St David </a:t>
            </a:r>
            <a:r>
              <a:rPr lang="en-GB" dirty="0"/>
              <a:t>(</a:t>
            </a:r>
            <a:r>
              <a:rPr lang="en-GB" i="1" dirty="0"/>
              <a:t>Vita </a:t>
            </a:r>
            <a:r>
              <a:rPr lang="en-GB" i="1" dirty="0" err="1" smtClean="0"/>
              <a:t>Davidis</a:t>
            </a:r>
            <a:r>
              <a:rPr lang="en-GB" dirty="0" smtClean="0"/>
              <a:t>, </a:t>
            </a:r>
            <a:r>
              <a:rPr lang="en-GB" i="1" dirty="0" err="1"/>
              <a:t>Buchedd</a:t>
            </a:r>
            <a:r>
              <a:rPr lang="en-GB" i="1" dirty="0"/>
              <a:t> </a:t>
            </a:r>
            <a:r>
              <a:rPr lang="en-GB" i="1" dirty="0" err="1"/>
              <a:t>Dewi</a:t>
            </a:r>
            <a:r>
              <a:rPr lang="en-GB" dirty="0"/>
              <a:t>)</a:t>
            </a:r>
          </a:p>
        </p:txBody>
      </p:sp>
      <p:sp>
        <p:nvSpPr>
          <p:cNvPr id="3" name="Content Placeholder 2"/>
          <p:cNvSpPr>
            <a:spLocks noGrp="1"/>
          </p:cNvSpPr>
          <p:nvPr>
            <p:ph idx="1"/>
          </p:nvPr>
        </p:nvSpPr>
        <p:spPr/>
        <p:txBody>
          <a:bodyPr>
            <a:normAutofit fontScale="70000" lnSpcReduction="20000"/>
          </a:bodyPr>
          <a:lstStyle/>
          <a:p>
            <a:pPr marL="0" indent="0">
              <a:buNone/>
            </a:pPr>
            <a:r>
              <a:rPr lang="en-GB" i="1" dirty="0" err="1"/>
              <a:t>Annales</a:t>
            </a:r>
            <a:r>
              <a:rPr lang="en-GB" i="1" dirty="0"/>
              <a:t> </a:t>
            </a:r>
            <a:r>
              <a:rPr lang="en-GB" i="1" dirty="0" err="1"/>
              <a:t>Cambriae</a:t>
            </a:r>
            <a:r>
              <a:rPr lang="en-GB" i="1" dirty="0"/>
              <a:t> </a:t>
            </a:r>
            <a:r>
              <a:rPr lang="en-GB" dirty="0"/>
              <a:t>458 David born, died 1 March aged 147?!</a:t>
            </a:r>
          </a:p>
          <a:p>
            <a:pPr marL="0" indent="0">
              <a:buNone/>
            </a:pPr>
            <a:r>
              <a:rPr lang="en-GB" i="1" dirty="0" err="1"/>
              <a:t>Annales</a:t>
            </a:r>
            <a:r>
              <a:rPr lang="en-GB" i="1" dirty="0"/>
              <a:t> </a:t>
            </a:r>
            <a:r>
              <a:rPr lang="en-GB" i="1" dirty="0" err="1"/>
              <a:t>Inisfallen</a:t>
            </a:r>
            <a:r>
              <a:rPr lang="en-GB" dirty="0"/>
              <a:t> David died 589 (born 520-40)?</a:t>
            </a:r>
          </a:p>
          <a:p>
            <a:pPr marL="0" indent="0">
              <a:buNone/>
            </a:pPr>
            <a:r>
              <a:rPr lang="en-GB" dirty="0"/>
              <a:t>Educated at </a:t>
            </a:r>
            <a:r>
              <a:rPr lang="en-GB" dirty="0" err="1"/>
              <a:t>Vetus</a:t>
            </a:r>
            <a:r>
              <a:rPr lang="en-GB" dirty="0"/>
              <a:t> </a:t>
            </a:r>
            <a:r>
              <a:rPr lang="en-GB" dirty="0" err="1"/>
              <a:t>Rubus</a:t>
            </a:r>
            <a:r>
              <a:rPr lang="en-GB" dirty="0"/>
              <a:t> / </a:t>
            </a:r>
            <a:r>
              <a:rPr lang="en-GB" dirty="0" err="1"/>
              <a:t>Henfynyw</a:t>
            </a:r>
            <a:endParaRPr lang="en-GB" dirty="0"/>
          </a:p>
          <a:p>
            <a:pPr marL="0" indent="0">
              <a:buNone/>
            </a:pPr>
            <a:r>
              <a:rPr lang="en-GB" dirty="0"/>
              <a:t>Monastery – </a:t>
            </a:r>
            <a:r>
              <a:rPr lang="en-GB" dirty="0" err="1"/>
              <a:t>Vallis</a:t>
            </a:r>
            <a:r>
              <a:rPr lang="en-GB" dirty="0"/>
              <a:t> Rosina (St </a:t>
            </a:r>
            <a:r>
              <a:rPr lang="en-GB" dirty="0" err="1"/>
              <a:t>Davids</a:t>
            </a:r>
            <a:r>
              <a:rPr lang="en-GB" dirty="0"/>
              <a:t>, Pembrokeshire? Or Ceredigion?)</a:t>
            </a:r>
          </a:p>
          <a:p>
            <a:pPr marL="0" indent="0">
              <a:buNone/>
            </a:pPr>
            <a:r>
              <a:rPr lang="en-GB" dirty="0"/>
              <a:t> </a:t>
            </a:r>
            <a:r>
              <a:rPr lang="en-GB" dirty="0" err="1"/>
              <a:t>Rhygyfarch</a:t>
            </a:r>
            <a:r>
              <a:rPr lang="en-GB" dirty="0"/>
              <a:t> (d. 1099) his father = </a:t>
            </a:r>
            <a:r>
              <a:rPr lang="en-GB" dirty="0" err="1"/>
              <a:t>Sulien</a:t>
            </a:r>
            <a:r>
              <a:rPr lang="en-GB" dirty="0"/>
              <a:t> (</a:t>
            </a:r>
            <a:r>
              <a:rPr lang="en-GB" dirty="0" err="1"/>
              <a:t>Llanbadarn</a:t>
            </a:r>
            <a:r>
              <a:rPr lang="en-GB" dirty="0"/>
              <a:t> </a:t>
            </a:r>
            <a:r>
              <a:rPr lang="en-GB" dirty="0" err="1"/>
              <a:t>Fawr</a:t>
            </a:r>
            <a:r>
              <a:rPr lang="en-GB" dirty="0"/>
              <a:t> and St </a:t>
            </a:r>
            <a:r>
              <a:rPr lang="en-GB" dirty="0" err="1"/>
              <a:t>Davids</a:t>
            </a:r>
            <a:r>
              <a:rPr lang="en-GB" dirty="0"/>
              <a:t>)</a:t>
            </a:r>
          </a:p>
          <a:p>
            <a:pPr marL="0" indent="0">
              <a:buNone/>
            </a:pPr>
            <a:r>
              <a:rPr lang="en-GB" dirty="0"/>
              <a:t>Gerald of Wales</a:t>
            </a:r>
          </a:p>
          <a:p>
            <a:pPr marL="0" indent="0">
              <a:buNone/>
            </a:pPr>
            <a:r>
              <a:rPr lang="en-GB" dirty="0"/>
              <a:t>Anchorite of </a:t>
            </a:r>
            <a:r>
              <a:rPr lang="en-GB" dirty="0" err="1"/>
              <a:t>Llanddewibrefi</a:t>
            </a:r>
            <a:r>
              <a:rPr lang="en-GB" dirty="0"/>
              <a:t> (c. 1346 The Book of the Anchorite of </a:t>
            </a:r>
            <a:r>
              <a:rPr lang="en-GB" dirty="0" err="1"/>
              <a:t>Llanddewibrefi</a:t>
            </a:r>
            <a:r>
              <a:rPr lang="en-GB" dirty="0"/>
              <a:t>)</a:t>
            </a:r>
          </a:p>
          <a:p>
            <a:pPr marL="0" indent="0">
              <a:buNone/>
            </a:pPr>
            <a:endParaRPr lang="en-GB" dirty="0"/>
          </a:p>
          <a:p>
            <a:pPr marL="0" indent="0">
              <a:buNone/>
            </a:pPr>
            <a:r>
              <a:rPr lang="en-GB" dirty="0"/>
              <a:t>Most Lives written in Latin &gt; Middle Welsh</a:t>
            </a:r>
          </a:p>
          <a:p>
            <a:pPr marL="0" indent="0">
              <a:buNone/>
            </a:pPr>
            <a:r>
              <a:rPr lang="en-GB" dirty="0"/>
              <a:t>Except </a:t>
            </a:r>
            <a:r>
              <a:rPr lang="en-GB" i="1" dirty="0" err="1"/>
              <a:t>Hystoria</a:t>
            </a:r>
            <a:r>
              <a:rPr lang="en-GB" i="1" dirty="0"/>
              <a:t> o </a:t>
            </a:r>
            <a:r>
              <a:rPr lang="en-GB" i="1" dirty="0" err="1"/>
              <a:t>Uuched</a:t>
            </a:r>
            <a:r>
              <a:rPr lang="en-GB" i="1" dirty="0"/>
              <a:t> </a:t>
            </a:r>
            <a:r>
              <a:rPr lang="en-GB" i="1" dirty="0" err="1"/>
              <a:t>Feuno</a:t>
            </a:r>
            <a:r>
              <a:rPr lang="en-GB" i="1" dirty="0"/>
              <a:t> </a:t>
            </a:r>
            <a:r>
              <a:rPr lang="en-GB" dirty="0"/>
              <a:t>(The Life of St </a:t>
            </a:r>
            <a:r>
              <a:rPr lang="en-GB" dirty="0" err="1"/>
              <a:t>Beuno</a:t>
            </a:r>
            <a:r>
              <a:rPr lang="en-GB" dirty="0"/>
              <a:t>)</a:t>
            </a:r>
          </a:p>
          <a:p>
            <a:endParaRPr lang="en-GB" dirty="0"/>
          </a:p>
        </p:txBody>
      </p:sp>
    </p:spTree>
    <p:extLst>
      <p:ext uri="{BB962C8B-B14F-4D97-AF65-F5344CB8AC3E}">
        <p14:creationId xmlns:p14="http://schemas.microsoft.com/office/powerpoint/2010/main" val="25120277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Elissa </a:t>
            </a:r>
            <a:r>
              <a:rPr lang="en-GB" dirty="0" err="1" smtClean="0"/>
              <a:t>Henken</a:t>
            </a:r>
            <a:r>
              <a:rPr lang="en-GB" dirty="0" smtClean="0"/>
              <a:t>, </a:t>
            </a:r>
            <a:r>
              <a:rPr lang="en-GB" i="1" dirty="0" smtClean="0"/>
              <a:t>Traditions of the Welsh Saints </a:t>
            </a:r>
            <a:r>
              <a:rPr lang="en-GB" dirty="0" smtClean="0"/>
              <a:t>(Cambridge: D.S. Brewer, 1987), p. 5)</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 church would try to establish its rights through the rights of its patron saint, by showing that he had been granted land and privileges by kings and by demonstrating one saint’s superiority over another. The successive Lives of David and </a:t>
            </a:r>
            <a:r>
              <a:rPr lang="en-GB" dirty="0" err="1" smtClean="0"/>
              <a:t>Cadog</a:t>
            </a:r>
            <a:r>
              <a:rPr lang="en-GB" dirty="0" smtClean="0"/>
              <a:t> demonstrate the manner in which each of their respective compilers sought to establish the supremacy of his saint. </a:t>
            </a:r>
            <a:r>
              <a:rPr lang="en-GB" dirty="0" err="1" smtClean="0"/>
              <a:t>Rhygyfarch’s</a:t>
            </a:r>
            <a:r>
              <a:rPr lang="en-GB" dirty="0" smtClean="0"/>
              <a:t> </a:t>
            </a:r>
            <a:r>
              <a:rPr lang="en-GB" i="1" dirty="0" smtClean="0"/>
              <a:t>Vita </a:t>
            </a:r>
            <a:r>
              <a:rPr lang="en-GB" i="1" dirty="0" err="1" smtClean="0"/>
              <a:t>David</a:t>
            </a:r>
            <a:r>
              <a:rPr lang="en-GB" dirty="0" err="1" smtClean="0"/>
              <a:t>i</a:t>
            </a:r>
            <a:r>
              <a:rPr lang="en-GB" dirty="0" smtClean="0"/>
              <a:t>, which appears to have been written in response to </a:t>
            </a:r>
            <a:r>
              <a:rPr lang="en-GB" dirty="0" err="1" smtClean="0"/>
              <a:t>Lifris</a:t>
            </a:r>
            <a:r>
              <a:rPr lang="en-GB" dirty="0" smtClean="0"/>
              <a:t>’ </a:t>
            </a:r>
            <a:r>
              <a:rPr lang="en-GB" i="1" dirty="0" smtClean="0"/>
              <a:t>Vita </a:t>
            </a:r>
            <a:r>
              <a:rPr lang="en-GB" i="1" dirty="0" err="1" smtClean="0"/>
              <a:t>Cadoci</a:t>
            </a:r>
            <a:r>
              <a:rPr lang="en-GB" dirty="0" smtClean="0"/>
              <a:t>, omits all mention of  </a:t>
            </a:r>
            <a:r>
              <a:rPr lang="en-GB" dirty="0" err="1" smtClean="0"/>
              <a:t>Cadog</a:t>
            </a:r>
            <a:r>
              <a:rPr lang="en-GB" dirty="0" smtClean="0"/>
              <a:t>. Sections which clearly placed David in an inferior position to </a:t>
            </a:r>
            <a:r>
              <a:rPr lang="en-GB" dirty="0" err="1" smtClean="0"/>
              <a:t>Cadog</a:t>
            </a:r>
            <a:r>
              <a:rPr lang="en-GB" dirty="0" smtClean="0"/>
              <a:t> were then added to </a:t>
            </a:r>
            <a:r>
              <a:rPr lang="en-GB" i="1" dirty="0" smtClean="0"/>
              <a:t>Vita </a:t>
            </a:r>
            <a:r>
              <a:rPr lang="en-GB" i="1" dirty="0" err="1" smtClean="0"/>
              <a:t>Cadoci</a:t>
            </a:r>
            <a:r>
              <a:rPr lang="en-GB" i="1" dirty="0" smtClean="0"/>
              <a:t>.</a:t>
            </a:r>
          </a:p>
        </p:txBody>
      </p:sp>
    </p:spTree>
    <p:extLst>
      <p:ext uri="{BB962C8B-B14F-4D97-AF65-F5344CB8AC3E}">
        <p14:creationId xmlns:p14="http://schemas.microsoft.com/office/powerpoint/2010/main" val="31305234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Elissa </a:t>
            </a:r>
            <a:r>
              <a:rPr lang="en-GB" dirty="0" err="1" smtClean="0"/>
              <a:t>Henken</a:t>
            </a:r>
            <a:r>
              <a:rPr lang="en-GB" dirty="0" smtClean="0"/>
              <a:t>, </a:t>
            </a:r>
            <a:r>
              <a:rPr lang="en-GB" i="1" dirty="0" smtClean="0"/>
              <a:t>Traditions of the Welsh Saints </a:t>
            </a:r>
            <a:r>
              <a:rPr lang="en-GB" dirty="0" smtClean="0"/>
              <a:t>(Cambridge: D.S. Brewer, 1987), p. 5)</a:t>
            </a:r>
            <a:endParaRPr lang="en-GB" dirty="0"/>
          </a:p>
        </p:txBody>
      </p:sp>
      <p:sp>
        <p:nvSpPr>
          <p:cNvPr id="3" name="Content Placeholder 2"/>
          <p:cNvSpPr>
            <a:spLocks noGrp="1"/>
          </p:cNvSpPr>
          <p:nvPr>
            <p:ph idx="1"/>
          </p:nvPr>
        </p:nvSpPr>
        <p:spPr/>
        <p:txBody>
          <a:bodyPr/>
          <a:lstStyle/>
          <a:p>
            <a:pPr marL="0" indent="0">
              <a:buNone/>
            </a:pPr>
            <a:r>
              <a:rPr lang="en-GB" dirty="0" smtClean="0"/>
              <a:t>The </a:t>
            </a:r>
            <a:r>
              <a:rPr lang="en-GB" i="1" dirty="0" smtClean="0"/>
              <a:t>Vitae</a:t>
            </a:r>
            <a:r>
              <a:rPr lang="en-GB" dirty="0" smtClean="0"/>
              <a:t> became a political tool both for use against the Normans and in the struggle for archiepiscopal primacy. The churches were simultaneously fighting for an independent Welsh Church and trying to establish one of themselves as a metropolitan see in opposition to Canterbury.</a:t>
            </a:r>
            <a:endParaRPr lang="en-GB" dirty="0"/>
          </a:p>
        </p:txBody>
      </p:sp>
    </p:spTree>
    <p:extLst>
      <p:ext uri="{BB962C8B-B14F-4D97-AF65-F5344CB8AC3E}">
        <p14:creationId xmlns:p14="http://schemas.microsoft.com/office/powerpoint/2010/main" val="31137075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St David </a:t>
            </a:r>
            <a:r>
              <a:rPr lang="en-GB" dirty="0" err="1" smtClean="0"/>
              <a:t>Rhygyfarch’s</a:t>
            </a:r>
            <a:r>
              <a:rPr lang="en-GB" dirty="0" smtClean="0"/>
              <a:t> Life of St David (late eleventh century); </a:t>
            </a:r>
          </a:p>
          <a:p>
            <a:r>
              <a:rPr lang="en-GB" dirty="0" err="1" smtClean="0"/>
              <a:t>Lifris</a:t>
            </a:r>
            <a:r>
              <a:rPr lang="en-GB" dirty="0" smtClean="0"/>
              <a:t> Life of St </a:t>
            </a:r>
            <a:r>
              <a:rPr lang="en-GB" dirty="0" err="1" smtClean="0"/>
              <a:t>Cadog</a:t>
            </a:r>
            <a:r>
              <a:rPr lang="en-GB" dirty="0" smtClean="0"/>
              <a:t> of </a:t>
            </a:r>
            <a:r>
              <a:rPr lang="en-GB" dirty="0" err="1" smtClean="0"/>
              <a:t>Llancarfan</a:t>
            </a:r>
            <a:endParaRPr lang="en-GB" dirty="0" smtClean="0"/>
          </a:p>
          <a:p>
            <a:r>
              <a:rPr lang="en-GB" dirty="0" smtClean="0"/>
              <a:t>Book of </a:t>
            </a:r>
            <a:r>
              <a:rPr lang="en-GB" dirty="0" err="1" smtClean="0"/>
              <a:t>Llandaf</a:t>
            </a:r>
            <a:r>
              <a:rPr lang="en-GB" dirty="0" smtClean="0"/>
              <a:t> / Liber </a:t>
            </a:r>
            <a:r>
              <a:rPr lang="en-GB" dirty="0" err="1" smtClean="0"/>
              <a:t>Landavensis</a:t>
            </a:r>
            <a:r>
              <a:rPr lang="en-GB" dirty="0" smtClean="0"/>
              <a:t> </a:t>
            </a:r>
          </a:p>
          <a:p>
            <a:pPr marL="0" indent="0">
              <a:buNone/>
            </a:pPr>
            <a:r>
              <a:rPr lang="en-GB" dirty="0" err="1" smtClean="0"/>
              <a:t>Dyfrig</a:t>
            </a:r>
            <a:r>
              <a:rPr lang="en-GB" dirty="0" smtClean="0"/>
              <a:t>, </a:t>
            </a:r>
            <a:r>
              <a:rPr lang="en-GB" dirty="0" err="1" smtClean="0"/>
              <a:t>Teilo</a:t>
            </a:r>
            <a:r>
              <a:rPr lang="en-GB" dirty="0" smtClean="0"/>
              <a:t>, </a:t>
            </a:r>
            <a:r>
              <a:rPr lang="en-GB" dirty="0" err="1" smtClean="0"/>
              <a:t>Euddogwy</a:t>
            </a:r>
            <a:r>
              <a:rPr lang="en-GB" dirty="0" smtClean="0"/>
              <a:t> (</a:t>
            </a:r>
            <a:r>
              <a:rPr lang="en-GB" dirty="0" err="1" smtClean="0"/>
              <a:t>Oudoceus</a:t>
            </a:r>
            <a:r>
              <a:rPr lang="en-GB" smtClean="0"/>
              <a:t>)</a:t>
            </a:r>
            <a:endParaRPr lang="en-GB" dirty="0"/>
          </a:p>
        </p:txBody>
      </p:sp>
    </p:spTree>
    <p:extLst>
      <p:ext uri="{BB962C8B-B14F-4D97-AF65-F5344CB8AC3E}">
        <p14:creationId xmlns:p14="http://schemas.microsoft.com/office/powerpoint/2010/main" val="26278628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2204864"/>
          </a:xfrm>
        </p:spPr>
        <p:txBody>
          <a:bodyPr>
            <a:noAutofit/>
          </a:bodyPr>
          <a:lstStyle/>
          <a:p>
            <a:pPr algn="l"/>
            <a:r>
              <a:rPr lang="en-GB" sz="3600" dirty="0" smtClean="0"/>
              <a:t>John Reuben Davies, </a:t>
            </a:r>
            <a:r>
              <a:rPr lang="en-GB" sz="3600" i="1" dirty="0" smtClean="0"/>
              <a:t>The Book of </a:t>
            </a:r>
            <a:r>
              <a:rPr lang="en-GB" sz="3600" i="1" dirty="0" err="1" smtClean="0"/>
              <a:t>Llandaf</a:t>
            </a:r>
            <a:r>
              <a:rPr lang="en-GB" sz="3600" i="1" dirty="0" smtClean="0"/>
              <a:t> and the Norman Church in Wales </a:t>
            </a:r>
            <a:r>
              <a:rPr lang="en-GB" sz="3600" dirty="0" smtClean="0"/>
              <a:t>(Woodbridge: </a:t>
            </a:r>
            <a:r>
              <a:rPr lang="en-GB" sz="3600" dirty="0" err="1" smtClean="0"/>
              <a:t>Boydell</a:t>
            </a:r>
            <a:r>
              <a:rPr lang="en-GB" sz="3600" dirty="0" smtClean="0"/>
              <a:t> Press, 2003), pp. 148-9</a:t>
            </a:r>
            <a:endParaRPr lang="en-GB" sz="3600" dirty="0"/>
          </a:p>
        </p:txBody>
      </p:sp>
      <p:sp>
        <p:nvSpPr>
          <p:cNvPr id="3" name="Content Placeholder 2"/>
          <p:cNvSpPr>
            <a:spLocks noGrp="1"/>
          </p:cNvSpPr>
          <p:nvPr>
            <p:ph idx="1"/>
          </p:nvPr>
        </p:nvSpPr>
        <p:spPr>
          <a:xfrm>
            <a:off x="467544" y="2332037"/>
            <a:ext cx="8229600" cy="4525963"/>
          </a:xfrm>
        </p:spPr>
        <p:txBody>
          <a:bodyPr>
            <a:normAutofit fontScale="92500" lnSpcReduction="10000"/>
          </a:bodyPr>
          <a:lstStyle/>
          <a:p>
            <a:r>
              <a:rPr lang="en-GB" dirty="0" smtClean="0"/>
              <a:t>The Book of </a:t>
            </a:r>
            <a:r>
              <a:rPr lang="en-GB" dirty="0" err="1" smtClean="0"/>
              <a:t>Llandaf</a:t>
            </a:r>
            <a:r>
              <a:rPr lang="en-GB" dirty="0" smtClean="0"/>
              <a:t> stands as a monument to the learning and literary culture of early twelfth-century Wales. It provides us with valuable insights into the state of the Welsh Church during the period of Norman settlement, and allows us to understand how it thought about its past. It shows us that learning and Latin literary activity in south-east Wales were comparable with those of the great monastic houses of Anglo-Norman England.</a:t>
            </a:r>
            <a:endParaRPr lang="en-GB" dirty="0"/>
          </a:p>
        </p:txBody>
      </p:sp>
    </p:spTree>
    <p:extLst>
      <p:ext uri="{BB962C8B-B14F-4D97-AF65-F5344CB8AC3E}">
        <p14:creationId xmlns:p14="http://schemas.microsoft.com/office/powerpoint/2010/main" val="25436335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normAutofit fontScale="90000"/>
          </a:bodyPr>
          <a:lstStyle/>
          <a:p>
            <a:endParaRPr lang="en-GB" dirty="0"/>
          </a:p>
        </p:txBody>
      </p:sp>
      <p:sp>
        <p:nvSpPr>
          <p:cNvPr id="3" name="Content Placeholder 2"/>
          <p:cNvSpPr>
            <a:spLocks noGrp="1"/>
          </p:cNvSpPr>
          <p:nvPr>
            <p:ph idx="1"/>
          </p:nvPr>
        </p:nvSpPr>
        <p:spPr>
          <a:xfrm>
            <a:off x="539552" y="548680"/>
            <a:ext cx="8229600" cy="5616624"/>
          </a:xfrm>
        </p:spPr>
        <p:txBody>
          <a:bodyPr>
            <a:normAutofit fontScale="92500" lnSpcReduction="20000"/>
          </a:bodyPr>
          <a:lstStyle/>
          <a:p>
            <a:pPr marL="0" indent="0">
              <a:buNone/>
            </a:pPr>
            <a:r>
              <a:rPr lang="en-GB" dirty="0" smtClean="0"/>
              <a:t>…When Urban was consecrated in 1107 he had become bishop of Glamorgan, a diocese with an obscure history and a small chapel as a cathedral. By the time of his death, twenty-seven years later, Urban had become bishop of </a:t>
            </a:r>
            <a:r>
              <a:rPr lang="en-GB" dirty="0" err="1" smtClean="0"/>
              <a:t>Llandaf</a:t>
            </a:r>
            <a:r>
              <a:rPr lang="en-GB" dirty="0" smtClean="0"/>
              <a:t>, the most venerable see in Britain, a diocese with claims to well-defined boundaries, properties, and a long episcopal  succession. An impressive cathedral was under construction, which housed the relics of Wales’s greatest saints, and </a:t>
            </a:r>
            <a:r>
              <a:rPr lang="en-GB" dirty="0" err="1" smtClean="0"/>
              <a:t>Llandaf</a:t>
            </a:r>
            <a:r>
              <a:rPr lang="en-GB" dirty="0" smtClean="0"/>
              <a:t> had been taken under the protection of the papacy. The scale and impudence of Urban’s vision were </a:t>
            </a:r>
            <a:r>
              <a:rPr lang="en-GB" dirty="0" err="1" smtClean="0"/>
              <a:t>breathtaking</a:t>
            </a:r>
            <a:r>
              <a:rPr lang="en-GB" dirty="0" smtClean="0"/>
              <a:t>, but it was an audacity that reflected the spirit of the age.</a:t>
            </a:r>
            <a:endParaRPr lang="en-GB" dirty="0"/>
          </a:p>
        </p:txBody>
      </p:sp>
    </p:spTree>
    <p:extLst>
      <p:ext uri="{BB962C8B-B14F-4D97-AF65-F5344CB8AC3E}">
        <p14:creationId xmlns:p14="http://schemas.microsoft.com/office/powerpoint/2010/main" val="15489813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Poetry reflecting politics:</a:t>
            </a:r>
            <a:endParaRPr lang="en-GB" dirty="0"/>
          </a:p>
        </p:txBody>
      </p:sp>
      <p:sp>
        <p:nvSpPr>
          <p:cNvPr id="3" name="Content Placeholder 2"/>
          <p:cNvSpPr>
            <a:spLocks noGrp="1"/>
          </p:cNvSpPr>
          <p:nvPr>
            <p:ph idx="1"/>
          </p:nvPr>
        </p:nvSpPr>
        <p:spPr/>
        <p:txBody>
          <a:bodyPr/>
          <a:lstStyle/>
          <a:p>
            <a:pPr marL="0" indent="0">
              <a:buNone/>
            </a:pPr>
            <a:r>
              <a:rPr lang="en-GB" dirty="0" err="1" smtClean="0"/>
              <a:t>Gogynfeirdd</a:t>
            </a:r>
            <a:r>
              <a:rPr lang="en-GB" dirty="0" smtClean="0"/>
              <a:t> poetry (Poets of the Princes)</a:t>
            </a:r>
          </a:p>
          <a:p>
            <a:pPr marL="0" indent="0">
              <a:buNone/>
            </a:pPr>
            <a:r>
              <a:rPr lang="en-GB" dirty="0" smtClean="0"/>
              <a:t>St </a:t>
            </a:r>
            <a:r>
              <a:rPr lang="en-GB" dirty="0" err="1" smtClean="0"/>
              <a:t>Cadfan</a:t>
            </a:r>
            <a:r>
              <a:rPr lang="en-GB" dirty="0" smtClean="0"/>
              <a:t> – poem by </a:t>
            </a:r>
            <a:r>
              <a:rPr lang="en-GB" dirty="0" err="1" smtClean="0"/>
              <a:t>Llywelyn</a:t>
            </a:r>
            <a:r>
              <a:rPr lang="en-GB" dirty="0" smtClean="0"/>
              <a:t> </a:t>
            </a:r>
            <a:r>
              <a:rPr lang="en-GB" dirty="0" err="1" smtClean="0"/>
              <a:t>Fardd</a:t>
            </a:r>
            <a:endParaRPr lang="en-GB" dirty="0" smtClean="0"/>
          </a:p>
          <a:p>
            <a:pPr marL="0" indent="0">
              <a:buNone/>
            </a:pPr>
            <a:r>
              <a:rPr lang="en-GB" dirty="0" smtClean="0"/>
              <a:t>St </a:t>
            </a:r>
            <a:r>
              <a:rPr lang="en-GB" dirty="0" err="1" smtClean="0"/>
              <a:t>Tysylio</a:t>
            </a:r>
            <a:r>
              <a:rPr lang="en-GB" dirty="0" smtClean="0"/>
              <a:t> – poem by </a:t>
            </a:r>
            <a:r>
              <a:rPr lang="en-GB" dirty="0" err="1" smtClean="0"/>
              <a:t>Cynddelw</a:t>
            </a:r>
            <a:r>
              <a:rPr lang="en-GB" dirty="0" smtClean="0"/>
              <a:t> </a:t>
            </a:r>
            <a:r>
              <a:rPr lang="en-GB" dirty="0" err="1" smtClean="0"/>
              <a:t>Brydydd</a:t>
            </a:r>
            <a:r>
              <a:rPr lang="en-GB" dirty="0" smtClean="0"/>
              <a:t> </a:t>
            </a:r>
            <a:r>
              <a:rPr lang="en-GB" dirty="0" err="1" smtClean="0"/>
              <a:t>Mawr</a:t>
            </a:r>
            <a:endParaRPr lang="en-GB" dirty="0" smtClean="0"/>
          </a:p>
          <a:p>
            <a:pPr marL="0" indent="0">
              <a:buNone/>
            </a:pPr>
            <a:r>
              <a:rPr lang="en-GB" dirty="0" smtClean="0"/>
              <a:t>St David – poem by </a:t>
            </a:r>
            <a:r>
              <a:rPr lang="en-GB" dirty="0" err="1" smtClean="0"/>
              <a:t>Gwynfardd</a:t>
            </a:r>
            <a:r>
              <a:rPr lang="en-GB" dirty="0" smtClean="0"/>
              <a:t> </a:t>
            </a:r>
            <a:r>
              <a:rPr lang="en-GB" smtClean="0"/>
              <a:t>Brycheiniog</a:t>
            </a:r>
            <a:endParaRPr lang="en-GB" dirty="0"/>
          </a:p>
        </p:txBody>
      </p:sp>
    </p:spTree>
    <p:extLst>
      <p:ext uri="{BB962C8B-B14F-4D97-AF65-F5344CB8AC3E}">
        <p14:creationId xmlns:p14="http://schemas.microsoft.com/office/powerpoint/2010/main" val="34018474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8229600" cy="1143000"/>
          </a:xfrm>
        </p:spPr>
        <p:txBody>
          <a:bodyPr>
            <a:noAutofit/>
          </a:bodyPr>
          <a:lstStyle/>
          <a:p>
            <a:pPr algn="l"/>
            <a:r>
              <a:rPr lang="en-GB" sz="2400" dirty="0" smtClean="0"/>
              <a:t>M. E. Owen and N. A Jones, ‘Twelfth-Century Welsh Hagiography: the </a:t>
            </a:r>
            <a:r>
              <a:rPr lang="en-GB" sz="2400" i="1" dirty="0" err="1" smtClean="0"/>
              <a:t>Gogynfeirdd</a:t>
            </a:r>
            <a:r>
              <a:rPr lang="en-GB" sz="2400" i="1" dirty="0" smtClean="0"/>
              <a:t> </a:t>
            </a:r>
            <a:r>
              <a:rPr lang="en-GB" sz="2400" dirty="0" smtClean="0"/>
              <a:t>poems to saints’ in </a:t>
            </a:r>
            <a:r>
              <a:rPr lang="en-GB" sz="2400" i="1" dirty="0" smtClean="0"/>
              <a:t>Celtic Hagiography and Saints’ Cults</a:t>
            </a:r>
            <a:r>
              <a:rPr lang="en-GB" sz="2400" dirty="0" smtClean="0"/>
              <a:t>, ed. by Jane Cartwright p. 68.</a:t>
            </a:r>
            <a:endParaRPr lang="en-GB" sz="24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…the communities of major </a:t>
            </a:r>
            <a:r>
              <a:rPr lang="en-GB" i="1" dirty="0" err="1" smtClean="0"/>
              <a:t>clas</a:t>
            </a:r>
            <a:r>
              <a:rPr lang="en-GB" dirty="0" smtClean="0"/>
              <a:t> churches, such as </a:t>
            </a:r>
            <a:r>
              <a:rPr lang="en-GB" dirty="0" err="1" smtClean="0"/>
              <a:t>Tywyn</a:t>
            </a:r>
            <a:r>
              <a:rPr lang="en-GB" dirty="0" smtClean="0"/>
              <a:t>, </a:t>
            </a:r>
            <a:r>
              <a:rPr lang="en-GB" dirty="0" err="1" smtClean="0"/>
              <a:t>Meifod</a:t>
            </a:r>
            <a:r>
              <a:rPr lang="en-GB" dirty="0" smtClean="0"/>
              <a:t> and </a:t>
            </a:r>
            <a:r>
              <a:rPr lang="en-GB" dirty="0" err="1" smtClean="0"/>
              <a:t>Llanddewibrefi</a:t>
            </a:r>
            <a:r>
              <a:rPr lang="en-GB" dirty="0" smtClean="0"/>
              <a:t>, were using hagiographical material in the poetic vernacular to assert their rights on a provincial level, associating their patron saints with the politics of Meirionnydd, Powys and </a:t>
            </a:r>
            <a:r>
              <a:rPr lang="en-GB" dirty="0" err="1" smtClean="0"/>
              <a:t>Deheubarth</a:t>
            </a:r>
            <a:r>
              <a:rPr lang="en-GB" dirty="0" smtClean="0"/>
              <a:t>. Just as the tenth-century poet of </a:t>
            </a:r>
            <a:r>
              <a:rPr lang="en-GB" i="1" dirty="0" err="1" smtClean="0"/>
              <a:t>Armes</a:t>
            </a:r>
            <a:r>
              <a:rPr lang="en-GB" i="1" dirty="0" smtClean="0"/>
              <a:t> </a:t>
            </a:r>
            <a:r>
              <a:rPr lang="en-GB" i="1" dirty="0" err="1" smtClean="0"/>
              <a:t>Prydein</a:t>
            </a:r>
            <a:r>
              <a:rPr lang="en-GB" i="1" dirty="0" smtClean="0"/>
              <a:t> </a:t>
            </a:r>
            <a:r>
              <a:rPr lang="en-GB" dirty="0" smtClean="0"/>
              <a:t>called on a unity of forces in the name of St David, the </a:t>
            </a:r>
            <a:r>
              <a:rPr lang="en-GB" i="1" dirty="0" err="1" smtClean="0"/>
              <a:t>Gogynfeirdd</a:t>
            </a:r>
            <a:r>
              <a:rPr lang="en-GB" dirty="0" smtClean="0"/>
              <a:t> poets were invoking the native saints as a force to be used as a weapon in secular political manoeuvring.</a:t>
            </a:r>
            <a:endParaRPr lang="en-GB" dirty="0"/>
          </a:p>
        </p:txBody>
      </p:sp>
    </p:spTree>
    <p:extLst>
      <p:ext uri="{BB962C8B-B14F-4D97-AF65-F5344CB8AC3E}">
        <p14:creationId xmlns:p14="http://schemas.microsoft.com/office/powerpoint/2010/main" val="34707326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71500"/>
            <a:ext cx="8229600" cy="1143000"/>
          </a:xfrm>
        </p:spPr>
        <p:txBody>
          <a:bodyPr/>
          <a:lstStyle/>
          <a:p>
            <a:endParaRPr lang="en-GB"/>
          </a:p>
        </p:txBody>
      </p:sp>
      <p:sp>
        <p:nvSpPr>
          <p:cNvPr id="3" name="Content Placeholder 2"/>
          <p:cNvSpPr>
            <a:spLocks noGrp="1"/>
          </p:cNvSpPr>
          <p:nvPr>
            <p:ph idx="1"/>
          </p:nvPr>
        </p:nvSpPr>
        <p:spPr>
          <a:xfrm>
            <a:off x="755576" y="0"/>
            <a:ext cx="8229600" cy="6370787"/>
          </a:xfrm>
        </p:spPr>
        <p:txBody>
          <a:bodyPr>
            <a:normAutofit fontScale="70000" lnSpcReduction="20000"/>
          </a:bodyPr>
          <a:lstStyle/>
          <a:p>
            <a:endParaRPr lang="en-GB" sz="4000" dirty="0" smtClean="0"/>
          </a:p>
          <a:p>
            <a:r>
              <a:rPr lang="en-GB" sz="4000" dirty="0" smtClean="0"/>
              <a:t>What motivated hagiographers to compose prose Lives venerating specific saints? </a:t>
            </a:r>
          </a:p>
          <a:p>
            <a:r>
              <a:rPr lang="en-GB" sz="4000" dirty="0" smtClean="0"/>
              <a:t>Did any family connections come into play, e.g. </a:t>
            </a:r>
            <a:r>
              <a:rPr lang="en-GB" sz="4000" dirty="0" err="1" smtClean="0"/>
              <a:t>Rhygyfarch’s</a:t>
            </a:r>
            <a:r>
              <a:rPr lang="en-GB" sz="4000" dirty="0" smtClean="0"/>
              <a:t> father </a:t>
            </a:r>
            <a:r>
              <a:rPr lang="en-GB" sz="4000" dirty="0" err="1" smtClean="0"/>
              <a:t>Sulien</a:t>
            </a:r>
            <a:r>
              <a:rPr lang="en-GB" sz="4000" dirty="0" smtClean="0"/>
              <a:t> (twice bishop of St </a:t>
            </a:r>
            <a:r>
              <a:rPr lang="en-GB" sz="4000" dirty="0" err="1" smtClean="0"/>
              <a:t>Davids</a:t>
            </a:r>
            <a:r>
              <a:rPr lang="en-GB" sz="4000" dirty="0" smtClean="0"/>
              <a:t>)?</a:t>
            </a:r>
          </a:p>
          <a:p>
            <a:r>
              <a:rPr lang="en-GB" sz="4000" dirty="0" smtClean="0"/>
              <a:t>Were the hagiographers attempting to promote the saints associated with their religious houses (e.g. Prior Robert’s Life of </a:t>
            </a:r>
            <a:r>
              <a:rPr lang="en-GB" sz="4000" dirty="0" err="1" smtClean="0"/>
              <a:t>Winefride</a:t>
            </a:r>
            <a:r>
              <a:rPr lang="en-GB" sz="4000" dirty="0" smtClean="0"/>
              <a:t> that relates her translation to Shrewsbury?)</a:t>
            </a:r>
          </a:p>
          <a:p>
            <a:r>
              <a:rPr lang="en-GB" sz="4000" dirty="0" smtClean="0"/>
              <a:t>Who were the main saints associated with a particular diocese (e.g. </a:t>
            </a:r>
            <a:r>
              <a:rPr lang="en-GB" sz="4000" dirty="0" err="1" smtClean="0"/>
              <a:t>Dyfrig</a:t>
            </a:r>
            <a:r>
              <a:rPr lang="en-GB" sz="4000" dirty="0" smtClean="0"/>
              <a:t>, </a:t>
            </a:r>
            <a:r>
              <a:rPr lang="en-GB" sz="4000" dirty="0" err="1" smtClean="0"/>
              <a:t>Teilo</a:t>
            </a:r>
            <a:r>
              <a:rPr lang="en-GB" sz="4000" dirty="0" smtClean="0"/>
              <a:t> and </a:t>
            </a:r>
            <a:r>
              <a:rPr lang="en-GB" sz="4000" dirty="0" err="1" smtClean="0"/>
              <a:t>Euddogwy</a:t>
            </a:r>
            <a:r>
              <a:rPr lang="en-GB" sz="4000" dirty="0" smtClean="0"/>
              <a:t>/</a:t>
            </a:r>
            <a:r>
              <a:rPr lang="en-GB" sz="4000" dirty="0" err="1" smtClean="0"/>
              <a:t>Oudoceus</a:t>
            </a:r>
            <a:r>
              <a:rPr lang="en-GB" sz="4000" dirty="0" smtClean="0"/>
              <a:t> with </a:t>
            </a:r>
            <a:r>
              <a:rPr lang="en-GB" sz="4000" dirty="0" err="1" smtClean="0"/>
              <a:t>Llandaf</a:t>
            </a:r>
            <a:r>
              <a:rPr lang="en-GB" sz="4000" dirty="0" smtClean="0"/>
              <a:t>)?</a:t>
            </a:r>
          </a:p>
          <a:p>
            <a:r>
              <a:rPr lang="en-GB" sz="4000" dirty="0" smtClean="0"/>
              <a:t>Search for episodes in hagiographical tales that depict other saints as inferior to the main protagonist (e.g. </a:t>
            </a:r>
            <a:r>
              <a:rPr lang="en-GB" sz="4000" dirty="0" err="1" smtClean="0"/>
              <a:t>Teilo</a:t>
            </a:r>
            <a:r>
              <a:rPr lang="en-GB" sz="4000" dirty="0" smtClean="0"/>
              <a:t> in the Life of David and David in the Life of </a:t>
            </a:r>
            <a:r>
              <a:rPr lang="en-GB" sz="4000" dirty="0" err="1" smtClean="0"/>
              <a:t>Teilo</a:t>
            </a:r>
            <a:r>
              <a:rPr lang="en-GB" sz="4000" dirty="0" smtClean="0"/>
              <a:t>; Patrick in the Life of David)</a:t>
            </a:r>
          </a:p>
          <a:p>
            <a:endParaRPr lang="en-GB" dirty="0"/>
          </a:p>
        </p:txBody>
      </p:sp>
    </p:spTree>
    <p:extLst>
      <p:ext uri="{BB962C8B-B14F-4D97-AF65-F5344CB8AC3E}">
        <p14:creationId xmlns:p14="http://schemas.microsoft.com/office/powerpoint/2010/main" val="9325448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Did royalty or members of the nobility associated themselves with particular saints or have a particular fondness for specific saints?</a:t>
            </a:r>
          </a:p>
          <a:p>
            <a:r>
              <a:rPr lang="en-GB" dirty="0" smtClean="0"/>
              <a:t>Do the Lives of saints emphasize the power of the graveyard, tomb of the saint, their shrine or relics (e.g. </a:t>
            </a:r>
            <a:r>
              <a:rPr lang="en-GB" dirty="0" err="1" smtClean="0"/>
              <a:t>Winefride’s</a:t>
            </a:r>
            <a:r>
              <a:rPr lang="en-GB" dirty="0" smtClean="0"/>
              <a:t> graveyard, </a:t>
            </a:r>
            <a:r>
              <a:rPr lang="en-GB" dirty="0" err="1" smtClean="0"/>
              <a:t>Melangell’s</a:t>
            </a:r>
            <a:r>
              <a:rPr lang="en-GB" dirty="0" smtClean="0"/>
              <a:t> sanctuary)?</a:t>
            </a:r>
            <a:endParaRPr lang="en-GB" dirty="0"/>
          </a:p>
        </p:txBody>
      </p:sp>
    </p:spTree>
    <p:extLst>
      <p:ext uri="{BB962C8B-B14F-4D97-AF65-F5344CB8AC3E}">
        <p14:creationId xmlns:p14="http://schemas.microsoft.com/office/powerpoint/2010/main" val="8480193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918</Words>
  <Application>Microsoft Office PowerPoint</Application>
  <PresentationFormat>On-screen Show (4:3)</PresentationFormat>
  <Paragraphs>48</Paragraphs>
  <Slides>12</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6" baseType="lpstr">
      <vt:lpstr>Arial</vt:lpstr>
      <vt:lpstr>Calibri</vt:lpstr>
      <vt:lpstr>Office Theme</vt:lpstr>
      <vt:lpstr>Photo Editor Photo</vt:lpstr>
      <vt:lpstr>Prof. Jane Cartwright Welsh Hagiography photo J. Cartwright, Patrick leaves Wales to make way for  St David, ceiling painting St Divy France</vt:lpstr>
      <vt:lpstr>PowerPoint Presentation</vt:lpstr>
      <vt:lpstr>Life of St David (Vita Davidis, Buchedd Dewi)</vt:lpstr>
      <vt:lpstr>Elissa Henken, Traditions of the Welsh Saints (Cambridge: D.S. Brewer, 1987), p. 5)</vt:lpstr>
      <vt:lpstr>Elissa Henken, Traditions of the Welsh Saints (Cambridge: D.S. Brewer, 1987), p. 5)</vt:lpstr>
      <vt:lpstr>PowerPoint Presentation</vt:lpstr>
      <vt:lpstr>John Reuben Davies, The Book of Llandaf and the Norman Church in Wales (Woodbridge: Boydell Press, 2003), pp. 148-9</vt:lpstr>
      <vt:lpstr>PowerPoint Presentation</vt:lpstr>
      <vt:lpstr>Poetry reflecting politics:</vt:lpstr>
      <vt:lpstr>M. E. Owen and N. A Jones, ‘Twelfth-Century Welsh Hagiography: the Gogynfeirdd poems to saints’ in Celtic Hagiography and Saints’ Cults, ed. by Jane Cartwright p. 68.</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 Welsh Hagiography photo J. Cartwright, Dirinon</dc:title>
  <dc:creator>user</dc:creator>
  <cp:lastModifiedBy>Jane Cartwright</cp:lastModifiedBy>
  <cp:revision>17</cp:revision>
  <dcterms:created xsi:type="dcterms:W3CDTF">2016-10-31T19:31:50Z</dcterms:created>
  <dcterms:modified xsi:type="dcterms:W3CDTF">2016-11-02T11:22:34Z</dcterms:modified>
</cp:coreProperties>
</file>