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317"/>
    <p:restoredTop sz="94699"/>
  </p:normalViewPr>
  <p:slideViewPr>
    <p:cSldViewPr snapToGrid="0">
      <p:cViewPr varScale="1">
        <p:scale>
          <a:sx n="45" d="100"/>
          <a:sy n="45" d="100"/>
        </p:scale>
        <p:origin x="192" y="14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uffpost.com/entry/the-importance-of-hospitality-in-the-hotel-industry_b_5c7ac05ae4b0a870f6e14db6" TargetMode="External"/><Relationship Id="rId2" Type="http://schemas.openxmlformats.org/officeDocument/2006/relationships/hyperlink" Target="https://www.waldorfastoria.com/about-us/our-story/" TargetMode="External"/><Relationship Id="rId1" Type="http://schemas.openxmlformats.org/officeDocument/2006/relationships/hyperlink" Target="https://www.hilton.com/en/corporate" TargetMode="External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uffpost.com/entry/the-importance-of-hospitality-in-the-hotel-industry_b_5c7ac05ae4b0a870f6e14db6" TargetMode="External"/><Relationship Id="rId2" Type="http://schemas.openxmlformats.org/officeDocument/2006/relationships/hyperlink" Target="https://www.waldorfastoria.com/about-us/our-story/" TargetMode="External"/><Relationship Id="rId1" Type="http://schemas.openxmlformats.org/officeDocument/2006/relationships/hyperlink" Target="https://www.hilton.com/en/corporate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136AB77-F3D8-4071-B36B-7B13F8F31B9A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6DEDDBB-9F1E-4F3F-8379-899AC4B6612C}">
      <dgm:prSet/>
      <dgm:spPr/>
      <dgm:t>
        <a:bodyPr/>
        <a:lstStyle/>
        <a:p>
          <a:r>
            <a:rPr lang="en-GB" b="0" i="0"/>
            <a:t>Introduction to Hilton Worldwide</a:t>
          </a:r>
          <a:endParaRPr lang="en-US"/>
        </a:p>
      </dgm:t>
    </dgm:pt>
    <dgm:pt modelId="{8C79EE06-A28A-4716-9E5C-B837B384F63D}" type="parTrans" cxnId="{4981130E-08B7-48BF-B647-8783C455F301}">
      <dgm:prSet/>
      <dgm:spPr/>
      <dgm:t>
        <a:bodyPr/>
        <a:lstStyle/>
        <a:p>
          <a:endParaRPr lang="en-US"/>
        </a:p>
      </dgm:t>
    </dgm:pt>
    <dgm:pt modelId="{AB88D3B5-A685-4791-B414-1F58FF335D5E}" type="sibTrans" cxnId="{4981130E-08B7-48BF-B647-8783C455F301}">
      <dgm:prSet/>
      <dgm:spPr/>
      <dgm:t>
        <a:bodyPr/>
        <a:lstStyle/>
        <a:p>
          <a:endParaRPr lang="en-US"/>
        </a:p>
      </dgm:t>
    </dgm:pt>
    <dgm:pt modelId="{DA5BF66D-DBAA-4751-AD82-A7503B258F18}">
      <dgm:prSet/>
      <dgm:spPr/>
      <dgm:t>
        <a:bodyPr/>
        <a:lstStyle/>
        <a:p>
          <a:r>
            <a:rPr lang="en-GB" b="0" i="0"/>
            <a:t>Introduction to Waldorf Astoria Hotels &amp; Resorts</a:t>
          </a:r>
          <a:endParaRPr lang="en-US"/>
        </a:p>
      </dgm:t>
    </dgm:pt>
    <dgm:pt modelId="{461657D1-5C6D-4DEF-8FA2-84C575F89F90}" type="parTrans" cxnId="{F172C455-DCD7-4636-8A71-0EF92F21F9A1}">
      <dgm:prSet/>
      <dgm:spPr/>
      <dgm:t>
        <a:bodyPr/>
        <a:lstStyle/>
        <a:p>
          <a:endParaRPr lang="en-US"/>
        </a:p>
      </dgm:t>
    </dgm:pt>
    <dgm:pt modelId="{D2E3C8EC-1A7B-473A-A5F0-A208D38FBE1A}" type="sibTrans" cxnId="{F172C455-DCD7-4636-8A71-0EF92F21F9A1}">
      <dgm:prSet/>
      <dgm:spPr/>
      <dgm:t>
        <a:bodyPr/>
        <a:lstStyle/>
        <a:p>
          <a:endParaRPr lang="en-US"/>
        </a:p>
      </dgm:t>
    </dgm:pt>
    <dgm:pt modelId="{9AC320F3-3640-4B18-8F9E-16BE07793DE7}">
      <dgm:prSet/>
      <dgm:spPr/>
      <dgm:t>
        <a:bodyPr/>
        <a:lstStyle/>
        <a:p>
          <a:r>
            <a:rPr lang="en-GB" b="0" i="0"/>
            <a:t>Main Consumers of Waldorf Astoria Hotels &amp; Resorts</a:t>
          </a:r>
          <a:endParaRPr lang="en-US"/>
        </a:p>
      </dgm:t>
    </dgm:pt>
    <dgm:pt modelId="{F13F0280-7611-4405-BCAD-ADE98B7AD8E1}" type="parTrans" cxnId="{09475980-2F15-4EDD-AEAC-19E44CBD525F}">
      <dgm:prSet/>
      <dgm:spPr/>
      <dgm:t>
        <a:bodyPr/>
        <a:lstStyle/>
        <a:p>
          <a:endParaRPr lang="en-US"/>
        </a:p>
      </dgm:t>
    </dgm:pt>
    <dgm:pt modelId="{3E93B290-10B4-4865-B81B-66F4DBB9EA83}" type="sibTrans" cxnId="{09475980-2F15-4EDD-AEAC-19E44CBD525F}">
      <dgm:prSet/>
      <dgm:spPr/>
      <dgm:t>
        <a:bodyPr/>
        <a:lstStyle/>
        <a:p>
          <a:endParaRPr lang="en-US"/>
        </a:p>
      </dgm:t>
    </dgm:pt>
    <dgm:pt modelId="{6BBB6F0C-B5ED-49F0-97E5-9BD1FC797F84}">
      <dgm:prSet/>
      <dgm:spPr/>
      <dgm:t>
        <a:bodyPr/>
        <a:lstStyle/>
        <a:p>
          <a:r>
            <a:rPr lang="en-GB" b="0" i="0"/>
            <a:t>Nature, Scope and Role of Guest Services and Facilities</a:t>
          </a:r>
          <a:endParaRPr lang="en-US"/>
        </a:p>
      </dgm:t>
    </dgm:pt>
    <dgm:pt modelId="{ABC13A14-FB10-4327-8027-525B95C5F2E9}" type="parTrans" cxnId="{5D9BCE1E-32CB-4310-87A2-478EA403823D}">
      <dgm:prSet/>
      <dgm:spPr/>
      <dgm:t>
        <a:bodyPr/>
        <a:lstStyle/>
        <a:p>
          <a:endParaRPr lang="en-US"/>
        </a:p>
      </dgm:t>
    </dgm:pt>
    <dgm:pt modelId="{EDC6F131-EC82-40DE-8AA6-0330D84A23D8}" type="sibTrans" cxnId="{5D9BCE1E-32CB-4310-87A2-478EA403823D}">
      <dgm:prSet/>
      <dgm:spPr/>
      <dgm:t>
        <a:bodyPr/>
        <a:lstStyle/>
        <a:p>
          <a:endParaRPr lang="en-US"/>
        </a:p>
      </dgm:t>
    </dgm:pt>
    <dgm:pt modelId="{99180B8C-4239-4A54-8D71-1764801962CC}">
      <dgm:prSet/>
      <dgm:spPr/>
      <dgm:t>
        <a:bodyPr/>
        <a:lstStyle/>
        <a:p>
          <a:r>
            <a:rPr lang="en-GB" b="0" i="0"/>
            <a:t>The Importance of Guest Services in General</a:t>
          </a:r>
          <a:endParaRPr lang="en-US"/>
        </a:p>
      </dgm:t>
    </dgm:pt>
    <dgm:pt modelId="{1CC06F29-09D3-443A-9F45-9EE12B98DE11}" type="parTrans" cxnId="{1A9FE22A-5975-488C-94A6-4200FEF615EF}">
      <dgm:prSet/>
      <dgm:spPr/>
      <dgm:t>
        <a:bodyPr/>
        <a:lstStyle/>
        <a:p>
          <a:endParaRPr lang="en-US"/>
        </a:p>
      </dgm:t>
    </dgm:pt>
    <dgm:pt modelId="{67DF4FFC-A8EA-4CB8-93B5-F7E049DC404C}" type="sibTrans" cxnId="{1A9FE22A-5975-488C-94A6-4200FEF615EF}">
      <dgm:prSet/>
      <dgm:spPr/>
      <dgm:t>
        <a:bodyPr/>
        <a:lstStyle/>
        <a:p>
          <a:endParaRPr lang="en-US"/>
        </a:p>
      </dgm:t>
    </dgm:pt>
    <dgm:pt modelId="{FD034D2F-71EF-47F7-A850-B83A8F91CABA}">
      <dgm:prSet/>
      <dgm:spPr/>
      <dgm:t>
        <a:bodyPr/>
        <a:lstStyle/>
        <a:p>
          <a:r>
            <a:rPr lang="en-GB" b="0" i="0"/>
            <a:t>Importance of Hospitality and Meeting/ Exceeding Guest Expectations</a:t>
          </a:r>
          <a:endParaRPr lang="en-US"/>
        </a:p>
      </dgm:t>
    </dgm:pt>
    <dgm:pt modelId="{16568FA3-314E-4674-B3D8-4C54DF4D1516}" type="parTrans" cxnId="{FA3E38F2-986D-45A2-8516-B3A310B2F068}">
      <dgm:prSet/>
      <dgm:spPr/>
      <dgm:t>
        <a:bodyPr/>
        <a:lstStyle/>
        <a:p>
          <a:endParaRPr lang="en-US"/>
        </a:p>
      </dgm:t>
    </dgm:pt>
    <dgm:pt modelId="{4246E0D0-837A-44D1-BABB-3492D91AA5F5}" type="sibTrans" cxnId="{FA3E38F2-986D-45A2-8516-B3A310B2F068}">
      <dgm:prSet/>
      <dgm:spPr/>
      <dgm:t>
        <a:bodyPr/>
        <a:lstStyle/>
        <a:p>
          <a:endParaRPr lang="en-US"/>
        </a:p>
      </dgm:t>
    </dgm:pt>
    <dgm:pt modelId="{79BCA0B7-77D4-4BB9-A30B-E2621FCE76EB}">
      <dgm:prSet/>
      <dgm:spPr/>
      <dgm:t>
        <a:bodyPr/>
        <a:lstStyle/>
        <a:p>
          <a:r>
            <a:rPr lang="en-GB" b="0" i="0"/>
            <a:t>Summary &amp; Conclusion</a:t>
          </a:r>
          <a:endParaRPr lang="en-US"/>
        </a:p>
      </dgm:t>
    </dgm:pt>
    <dgm:pt modelId="{7146CCF8-8DA9-41A0-8DD4-B08FA526B982}" type="parTrans" cxnId="{D9481815-AA1B-4751-A946-96D3F089114E}">
      <dgm:prSet/>
      <dgm:spPr/>
      <dgm:t>
        <a:bodyPr/>
        <a:lstStyle/>
        <a:p>
          <a:endParaRPr lang="en-US"/>
        </a:p>
      </dgm:t>
    </dgm:pt>
    <dgm:pt modelId="{29AB5F43-694E-41FE-9E9F-CC79BD9ED2E6}" type="sibTrans" cxnId="{D9481815-AA1B-4751-A946-96D3F089114E}">
      <dgm:prSet/>
      <dgm:spPr/>
      <dgm:t>
        <a:bodyPr/>
        <a:lstStyle/>
        <a:p>
          <a:endParaRPr lang="en-US"/>
        </a:p>
      </dgm:t>
    </dgm:pt>
    <dgm:pt modelId="{112B6314-0CE3-4277-A2A7-46B296527756}">
      <dgm:prSet/>
      <dgm:spPr/>
      <dgm:t>
        <a:bodyPr/>
        <a:lstStyle/>
        <a:p>
          <a:r>
            <a:rPr lang="en-GB" b="0" i="0"/>
            <a:t>References</a:t>
          </a:r>
          <a:endParaRPr lang="en-US"/>
        </a:p>
      </dgm:t>
    </dgm:pt>
    <dgm:pt modelId="{3B223351-8B1F-4964-8A57-83886286CEAC}" type="parTrans" cxnId="{4C2CAA2E-A70B-4E16-B71F-BA5FC3A5ADD1}">
      <dgm:prSet/>
      <dgm:spPr/>
      <dgm:t>
        <a:bodyPr/>
        <a:lstStyle/>
        <a:p>
          <a:endParaRPr lang="en-US"/>
        </a:p>
      </dgm:t>
    </dgm:pt>
    <dgm:pt modelId="{352075CD-A098-4B57-9EB0-7670F72737B8}" type="sibTrans" cxnId="{4C2CAA2E-A70B-4E16-B71F-BA5FC3A5ADD1}">
      <dgm:prSet/>
      <dgm:spPr/>
      <dgm:t>
        <a:bodyPr/>
        <a:lstStyle/>
        <a:p>
          <a:endParaRPr lang="en-US"/>
        </a:p>
      </dgm:t>
    </dgm:pt>
    <dgm:pt modelId="{0D8573C9-3493-F44A-9C8B-BC5E8FEBB62B}" type="pres">
      <dgm:prSet presAssocID="{8136AB77-F3D8-4071-B36B-7B13F8F31B9A}" presName="linear" presStyleCnt="0">
        <dgm:presLayoutVars>
          <dgm:animLvl val="lvl"/>
          <dgm:resizeHandles val="exact"/>
        </dgm:presLayoutVars>
      </dgm:prSet>
      <dgm:spPr/>
    </dgm:pt>
    <dgm:pt modelId="{D75606A6-AF31-084C-8676-40695829B4DD}" type="pres">
      <dgm:prSet presAssocID="{C6DEDDBB-9F1E-4F3F-8379-899AC4B6612C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9FFD5D4C-DC40-4540-A890-07EFDC62524F}" type="pres">
      <dgm:prSet presAssocID="{AB88D3B5-A685-4791-B414-1F58FF335D5E}" presName="spacer" presStyleCnt="0"/>
      <dgm:spPr/>
    </dgm:pt>
    <dgm:pt modelId="{F1905AF2-D653-A840-9760-E15C1B5F4A6D}" type="pres">
      <dgm:prSet presAssocID="{DA5BF66D-DBAA-4751-AD82-A7503B258F18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1843CDCD-174A-3243-A8F9-2C7EEA58E363}" type="pres">
      <dgm:prSet presAssocID="{D2E3C8EC-1A7B-473A-A5F0-A208D38FBE1A}" presName="spacer" presStyleCnt="0"/>
      <dgm:spPr/>
    </dgm:pt>
    <dgm:pt modelId="{EFAB9112-E2C0-EE44-897F-E1E48A1DBF5E}" type="pres">
      <dgm:prSet presAssocID="{9AC320F3-3640-4B18-8F9E-16BE07793DE7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35BCC292-262F-624B-982C-879A1FF6E64F}" type="pres">
      <dgm:prSet presAssocID="{3E93B290-10B4-4865-B81B-66F4DBB9EA83}" presName="spacer" presStyleCnt="0"/>
      <dgm:spPr/>
    </dgm:pt>
    <dgm:pt modelId="{26277C67-562D-5848-BB6A-9EB6BAC2DB44}" type="pres">
      <dgm:prSet presAssocID="{6BBB6F0C-B5ED-49F0-97E5-9BD1FC797F84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BA2E2A6E-93E3-8D4C-9013-880818F1D676}" type="pres">
      <dgm:prSet presAssocID="{EDC6F131-EC82-40DE-8AA6-0330D84A23D8}" presName="spacer" presStyleCnt="0"/>
      <dgm:spPr/>
    </dgm:pt>
    <dgm:pt modelId="{3DB263CC-F2C7-AD4D-9A37-75B0F57C7491}" type="pres">
      <dgm:prSet presAssocID="{99180B8C-4239-4A54-8D71-1764801962CC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22A7720A-2CCA-0E49-8E02-44701C5AE3EC}" type="pres">
      <dgm:prSet presAssocID="{67DF4FFC-A8EA-4CB8-93B5-F7E049DC404C}" presName="spacer" presStyleCnt="0"/>
      <dgm:spPr/>
    </dgm:pt>
    <dgm:pt modelId="{CCCA5D1A-C958-5C4C-AE4C-8A6AFA650243}" type="pres">
      <dgm:prSet presAssocID="{FD034D2F-71EF-47F7-A850-B83A8F91CABA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4E947887-997F-8843-9C12-52A38FDD851E}" type="pres">
      <dgm:prSet presAssocID="{4246E0D0-837A-44D1-BABB-3492D91AA5F5}" presName="spacer" presStyleCnt="0"/>
      <dgm:spPr/>
    </dgm:pt>
    <dgm:pt modelId="{D1C748AA-281D-6645-A155-B021A237E81F}" type="pres">
      <dgm:prSet presAssocID="{79BCA0B7-77D4-4BB9-A30B-E2621FCE76EB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ED79CAF4-6A29-7F4F-BD30-41E22D3FAD3E}" type="pres">
      <dgm:prSet presAssocID="{29AB5F43-694E-41FE-9E9F-CC79BD9ED2E6}" presName="spacer" presStyleCnt="0"/>
      <dgm:spPr/>
    </dgm:pt>
    <dgm:pt modelId="{C3691E22-2B77-1946-867C-CDCE9FC5B2C7}" type="pres">
      <dgm:prSet presAssocID="{112B6314-0CE3-4277-A2A7-46B296527756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4981130E-08B7-48BF-B647-8783C455F301}" srcId="{8136AB77-F3D8-4071-B36B-7B13F8F31B9A}" destId="{C6DEDDBB-9F1E-4F3F-8379-899AC4B6612C}" srcOrd="0" destOrd="0" parTransId="{8C79EE06-A28A-4716-9E5C-B837B384F63D}" sibTransId="{AB88D3B5-A685-4791-B414-1F58FF335D5E}"/>
    <dgm:cxn modelId="{7709970E-18C3-0D4F-AB9A-A7B45D4F903E}" type="presOf" srcId="{FD034D2F-71EF-47F7-A850-B83A8F91CABA}" destId="{CCCA5D1A-C958-5C4C-AE4C-8A6AFA650243}" srcOrd="0" destOrd="0" presId="urn:microsoft.com/office/officeart/2005/8/layout/vList2"/>
    <dgm:cxn modelId="{D9481815-AA1B-4751-A946-96D3F089114E}" srcId="{8136AB77-F3D8-4071-B36B-7B13F8F31B9A}" destId="{79BCA0B7-77D4-4BB9-A30B-E2621FCE76EB}" srcOrd="6" destOrd="0" parTransId="{7146CCF8-8DA9-41A0-8DD4-B08FA526B982}" sibTransId="{29AB5F43-694E-41FE-9E9F-CC79BD9ED2E6}"/>
    <dgm:cxn modelId="{5D9BCE1E-32CB-4310-87A2-478EA403823D}" srcId="{8136AB77-F3D8-4071-B36B-7B13F8F31B9A}" destId="{6BBB6F0C-B5ED-49F0-97E5-9BD1FC797F84}" srcOrd="3" destOrd="0" parTransId="{ABC13A14-FB10-4327-8027-525B95C5F2E9}" sibTransId="{EDC6F131-EC82-40DE-8AA6-0330D84A23D8}"/>
    <dgm:cxn modelId="{1A9FE22A-5975-488C-94A6-4200FEF615EF}" srcId="{8136AB77-F3D8-4071-B36B-7B13F8F31B9A}" destId="{99180B8C-4239-4A54-8D71-1764801962CC}" srcOrd="4" destOrd="0" parTransId="{1CC06F29-09D3-443A-9F45-9EE12B98DE11}" sibTransId="{67DF4FFC-A8EA-4CB8-93B5-F7E049DC404C}"/>
    <dgm:cxn modelId="{4C2CAA2E-A70B-4E16-B71F-BA5FC3A5ADD1}" srcId="{8136AB77-F3D8-4071-B36B-7B13F8F31B9A}" destId="{112B6314-0CE3-4277-A2A7-46B296527756}" srcOrd="7" destOrd="0" parTransId="{3B223351-8B1F-4964-8A57-83886286CEAC}" sibTransId="{352075CD-A098-4B57-9EB0-7670F72737B8}"/>
    <dgm:cxn modelId="{69869C3C-5DE6-D246-A3F3-19FFCC745034}" type="presOf" srcId="{9AC320F3-3640-4B18-8F9E-16BE07793DE7}" destId="{EFAB9112-E2C0-EE44-897F-E1E48A1DBF5E}" srcOrd="0" destOrd="0" presId="urn:microsoft.com/office/officeart/2005/8/layout/vList2"/>
    <dgm:cxn modelId="{FBE2D74D-74D6-3E45-95E5-BE30556F9CF7}" type="presOf" srcId="{8136AB77-F3D8-4071-B36B-7B13F8F31B9A}" destId="{0D8573C9-3493-F44A-9C8B-BC5E8FEBB62B}" srcOrd="0" destOrd="0" presId="urn:microsoft.com/office/officeart/2005/8/layout/vList2"/>
    <dgm:cxn modelId="{F172C455-DCD7-4636-8A71-0EF92F21F9A1}" srcId="{8136AB77-F3D8-4071-B36B-7B13F8F31B9A}" destId="{DA5BF66D-DBAA-4751-AD82-A7503B258F18}" srcOrd="1" destOrd="0" parTransId="{461657D1-5C6D-4DEF-8FA2-84C575F89F90}" sibTransId="{D2E3C8EC-1A7B-473A-A5F0-A208D38FBE1A}"/>
    <dgm:cxn modelId="{6446FA5F-E790-3147-9A3F-003BAA568E2C}" type="presOf" srcId="{112B6314-0CE3-4277-A2A7-46B296527756}" destId="{C3691E22-2B77-1946-867C-CDCE9FC5B2C7}" srcOrd="0" destOrd="0" presId="urn:microsoft.com/office/officeart/2005/8/layout/vList2"/>
    <dgm:cxn modelId="{E7DE8966-C066-AF4F-8CF5-CFFB07234B9B}" type="presOf" srcId="{DA5BF66D-DBAA-4751-AD82-A7503B258F18}" destId="{F1905AF2-D653-A840-9760-E15C1B5F4A6D}" srcOrd="0" destOrd="0" presId="urn:microsoft.com/office/officeart/2005/8/layout/vList2"/>
    <dgm:cxn modelId="{09475980-2F15-4EDD-AEAC-19E44CBD525F}" srcId="{8136AB77-F3D8-4071-B36B-7B13F8F31B9A}" destId="{9AC320F3-3640-4B18-8F9E-16BE07793DE7}" srcOrd="2" destOrd="0" parTransId="{F13F0280-7611-4405-BCAD-ADE98B7AD8E1}" sibTransId="{3E93B290-10B4-4865-B81B-66F4DBB9EA83}"/>
    <dgm:cxn modelId="{86738680-64A6-544D-A9C5-FCCDD9A835FA}" type="presOf" srcId="{79BCA0B7-77D4-4BB9-A30B-E2621FCE76EB}" destId="{D1C748AA-281D-6645-A155-B021A237E81F}" srcOrd="0" destOrd="0" presId="urn:microsoft.com/office/officeart/2005/8/layout/vList2"/>
    <dgm:cxn modelId="{72B7BD85-55B0-6041-A706-6D6880D8996E}" type="presOf" srcId="{99180B8C-4239-4A54-8D71-1764801962CC}" destId="{3DB263CC-F2C7-AD4D-9A37-75B0F57C7491}" srcOrd="0" destOrd="0" presId="urn:microsoft.com/office/officeart/2005/8/layout/vList2"/>
    <dgm:cxn modelId="{6E5FC0C4-F043-A448-BEBB-C4AC25A8DA5A}" type="presOf" srcId="{C6DEDDBB-9F1E-4F3F-8379-899AC4B6612C}" destId="{D75606A6-AF31-084C-8676-40695829B4DD}" srcOrd="0" destOrd="0" presId="urn:microsoft.com/office/officeart/2005/8/layout/vList2"/>
    <dgm:cxn modelId="{91221CEE-8386-B140-8F7C-2FB0157C77E6}" type="presOf" srcId="{6BBB6F0C-B5ED-49F0-97E5-9BD1FC797F84}" destId="{26277C67-562D-5848-BB6A-9EB6BAC2DB44}" srcOrd="0" destOrd="0" presId="urn:microsoft.com/office/officeart/2005/8/layout/vList2"/>
    <dgm:cxn modelId="{FA3E38F2-986D-45A2-8516-B3A310B2F068}" srcId="{8136AB77-F3D8-4071-B36B-7B13F8F31B9A}" destId="{FD034D2F-71EF-47F7-A850-B83A8F91CABA}" srcOrd="5" destOrd="0" parTransId="{16568FA3-314E-4674-B3D8-4C54DF4D1516}" sibTransId="{4246E0D0-837A-44D1-BABB-3492D91AA5F5}"/>
    <dgm:cxn modelId="{6EA8D912-9C5E-0D45-B1E6-6322CB63093D}" type="presParOf" srcId="{0D8573C9-3493-F44A-9C8B-BC5E8FEBB62B}" destId="{D75606A6-AF31-084C-8676-40695829B4DD}" srcOrd="0" destOrd="0" presId="urn:microsoft.com/office/officeart/2005/8/layout/vList2"/>
    <dgm:cxn modelId="{46EDFFBA-75AA-B446-873C-34BCADC0FB18}" type="presParOf" srcId="{0D8573C9-3493-F44A-9C8B-BC5E8FEBB62B}" destId="{9FFD5D4C-DC40-4540-A890-07EFDC62524F}" srcOrd="1" destOrd="0" presId="urn:microsoft.com/office/officeart/2005/8/layout/vList2"/>
    <dgm:cxn modelId="{EC5A9CAB-0586-E84D-83B6-777562E2388C}" type="presParOf" srcId="{0D8573C9-3493-F44A-9C8B-BC5E8FEBB62B}" destId="{F1905AF2-D653-A840-9760-E15C1B5F4A6D}" srcOrd="2" destOrd="0" presId="urn:microsoft.com/office/officeart/2005/8/layout/vList2"/>
    <dgm:cxn modelId="{03A90FB2-039D-4A46-8FF9-A73CEB1963FC}" type="presParOf" srcId="{0D8573C9-3493-F44A-9C8B-BC5E8FEBB62B}" destId="{1843CDCD-174A-3243-A8F9-2C7EEA58E363}" srcOrd="3" destOrd="0" presId="urn:microsoft.com/office/officeart/2005/8/layout/vList2"/>
    <dgm:cxn modelId="{C93CED5E-1F31-8F46-8B34-EC8924CE94B3}" type="presParOf" srcId="{0D8573C9-3493-F44A-9C8B-BC5E8FEBB62B}" destId="{EFAB9112-E2C0-EE44-897F-E1E48A1DBF5E}" srcOrd="4" destOrd="0" presId="urn:microsoft.com/office/officeart/2005/8/layout/vList2"/>
    <dgm:cxn modelId="{00110FF9-AB63-8B45-A34F-998B37095E8B}" type="presParOf" srcId="{0D8573C9-3493-F44A-9C8B-BC5E8FEBB62B}" destId="{35BCC292-262F-624B-982C-879A1FF6E64F}" srcOrd="5" destOrd="0" presId="urn:microsoft.com/office/officeart/2005/8/layout/vList2"/>
    <dgm:cxn modelId="{EFAD7515-5EE7-D242-AD75-5FFFCDED8F1A}" type="presParOf" srcId="{0D8573C9-3493-F44A-9C8B-BC5E8FEBB62B}" destId="{26277C67-562D-5848-BB6A-9EB6BAC2DB44}" srcOrd="6" destOrd="0" presId="urn:microsoft.com/office/officeart/2005/8/layout/vList2"/>
    <dgm:cxn modelId="{E51C7A04-C332-F84D-8E49-7FA352057987}" type="presParOf" srcId="{0D8573C9-3493-F44A-9C8B-BC5E8FEBB62B}" destId="{BA2E2A6E-93E3-8D4C-9013-880818F1D676}" srcOrd="7" destOrd="0" presId="urn:microsoft.com/office/officeart/2005/8/layout/vList2"/>
    <dgm:cxn modelId="{FE9A3B76-97E9-CC48-A68D-88BCEB27311E}" type="presParOf" srcId="{0D8573C9-3493-F44A-9C8B-BC5E8FEBB62B}" destId="{3DB263CC-F2C7-AD4D-9A37-75B0F57C7491}" srcOrd="8" destOrd="0" presId="urn:microsoft.com/office/officeart/2005/8/layout/vList2"/>
    <dgm:cxn modelId="{34295FD9-D725-754D-BBCC-B9342C951EF0}" type="presParOf" srcId="{0D8573C9-3493-F44A-9C8B-BC5E8FEBB62B}" destId="{22A7720A-2CCA-0E49-8E02-44701C5AE3EC}" srcOrd="9" destOrd="0" presId="urn:microsoft.com/office/officeart/2005/8/layout/vList2"/>
    <dgm:cxn modelId="{E62B8AAA-4378-EA4D-BBBC-50DD31B309A3}" type="presParOf" srcId="{0D8573C9-3493-F44A-9C8B-BC5E8FEBB62B}" destId="{CCCA5D1A-C958-5C4C-AE4C-8A6AFA650243}" srcOrd="10" destOrd="0" presId="urn:microsoft.com/office/officeart/2005/8/layout/vList2"/>
    <dgm:cxn modelId="{09F2C8A9-65FE-4A4E-A7D4-1EC38FAAFB05}" type="presParOf" srcId="{0D8573C9-3493-F44A-9C8B-BC5E8FEBB62B}" destId="{4E947887-997F-8843-9C12-52A38FDD851E}" srcOrd="11" destOrd="0" presId="urn:microsoft.com/office/officeart/2005/8/layout/vList2"/>
    <dgm:cxn modelId="{374277ED-B73F-A244-8FC5-9B79970588CB}" type="presParOf" srcId="{0D8573C9-3493-F44A-9C8B-BC5E8FEBB62B}" destId="{D1C748AA-281D-6645-A155-B021A237E81F}" srcOrd="12" destOrd="0" presId="urn:microsoft.com/office/officeart/2005/8/layout/vList2"/>
    <dgm:cxn modelId="{6EABC0B5-135E-704A-BCA5-251E0D6AB9BF}" type="presParOf" srcId="{0D8573C9-3493-F44A-9C8B-BC5E8FEBB62B}" destId="{ED79CAF4-6A29-7F4F-BD30-41E22D3FAD3E}" srcOrd="13" destOrd="0" presId="urn:microsoft.com/office/officeart/2005/8/layout/vList2"/>
    <dgm:cxn modelId="{E323444E-9479-5A4B-934D-2C63EB59DAD6}" type="presParOf" srcId="{0D8573C9-3493-F44A-9C8B-BC5E8FEBB62B}" destId="{C3691E22-2B77-1946-867C-CDCE9FC5B2C7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753406E-E847-4617-9366-8F8FA6CE0B8D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4378507-3631-47B6-9421-ECA91AE92BF0}">
      <dgm:prSet/>
      <dgm:spPr/>
      <dgm:t>
        <a:bodyPr/>
        <a:lstStyle/>
        <a:p>
          <a:r>
            <a:rPr lang="en-GB" b="0" i="0"/>
            <a:t>Hilton Worldwide is a leading global hospitality company that operates more than 5,800 hotels and resorts in 118 countries and territories. The company was founded in 1919 and has since established a portfolio of 14 hotel brands that cater to different segments of the market, including luxury, upscale, and midscale.</a:t>
          </a:r>
          <a:endParaRPr lang="en-US"/>
        </a:p>
      </dgm:t>
    </dgm:pt>
    <dgm:pt modelId="{DCA6D5D9-C57E-4E13-985B-BD05BC267E07}" type="parTrans" cxnId="{ECE6471C-691F-40B3-828A-76FCA6F28C7B}">
      <dgm:prSet/>
      <dgm:spPr/>
      <dgm:t>
        <a:bodyPr/>
        <a:lstStyle/>
        <a:p>
          <a:endParaRPr lang="en-US"/>
        </a:p>
      </dgm:t>
    </dgm:pt>
    <dgm:pt modelId="{57B48373-8B3F-434D-83E8-A35DD0561BE2}" type="sibTrans" cxnId="{ECE6471C-691F-40B3-828A-76FCA6F28C7B}">
      <dgm:prSet/>
      <dgm:spPr/>
      <dgm:t>
        <a:bodyPr/>
        <a:lstStyle/>
        <a:p>
          <a:endParaRPr lang="en-US"/>
        </a:p>
      </dgm:t>
    </dgm:pt>
    <dgm:pt modelId="{A5F15660-799C-474B-A4F8-51A76B79D3EE}">
      <dgm:prSet/>
      <dgm:spPr/>
      <dgm:t>
        <a:bodyPr/>
        <a:lstStyle/>
        <a:p>
          <a:r>
            <a:rPr lang="en-GB" b="0" i="0"/>
            <a:t>Introduction to Waldorf Astoria Hotels &amp; Resorts Waldorf Astoria Hotels &amp; Resorts is a luxury hotel brand within the Hilton Worldwide portfolio. The brand was established in 1926 and is known for its timeless elegance, world-class service, and iconic destinations. Waldorf Astoria Hotels &amp; Resorts operates 40 hotels and resorts in key locations around the world, including London, Paris, New York, Beverly Hills, and Bali.</a:t>
          </a:r>
          <a:endParaRPr lang="en-US"/>
        </a:p>
      </dgm:t>
    </dgm:pt>
    <dgm:pt modelId="{3633C1E1-12AB-46F1-93B6-C4FA708D9A51}" type="parTrans" cxnId="{FC3626F3-4062-465E-B318-0A09117E360D}">
      <dgm:prSet/>
      <dgm:spPr/>
      <dgm:t>
        <a:bodyPr/>
        <a:lstStyle/>
        <a:p>
          <a:endParaRPr lang="en-US"/>
        </a:p>
      </dgm:t>
    </dgm:pt>
    <dgm:pt modelId="{E14C0BCC-20A5-44CB-B96E-04402DE23397}" type="sibTrans" cxnId="{FC3626F3-4062-465E-B318-0A09117E360D}">
      <dgm:prSet/>
      <dgm:spPr/>
      <dgm:t>
        <a:bodyPr/>
        <a:lstStyle/>
        <a:p>
          <a:endParaRPr lang="en-US"/>
        </a:p>
      </dgm:t>
    </dgm:pt>
    <dgm:pt modelId="{2D193019-9438-C749-8734-072B9AEBFF57}" type="pres">
      <dgm:prSet presAssocID="{0753406E-E847-4617-9366-8F8FA6CE0B8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F40EBEF-5110-9749-9DAB-68C7BA1A9ADD}" type="pres">
      <dgm:prSet presAssocID="{74378507-3631-47B6-9421-ECA91AE92BF0}" presName="hierRoot1" presStyleCnt="0"/>
      <dgm:spPr/>
    </dgm:pt>
    <dgm:pt modelId="{56AF0197-F71D-C047-93A6-0F0980E6F713}" type="pres">
      <dgm:prSet presAssocID="{74378507-3631-47B6-9421-ECA91AE92BF0}" presName="composite" presStyleCnt="0"/>
      <dgm:spPr/>
    </dgm:pt>
    <dgm:pt modelId="{777EA285-E9B7-0C4A-965C-DF485305634A}" type="pres">
      <dgm:prSet presAssocID="{74378507-3631-47B6-9421-ECA91AE92BF0}" presName="background" presStyleLbl="node0" presStyleIdx="0" presStyleCnt="2"/>
      <dgm:spPr/>
    </dgm:pt>
    <dgm:pt modelId="{E56FD95E-89B8-1741-AB4D-F7F983DF7324}" type="pres">
      <dgm:prSet presAssocID="{74378507-3631-47B6-9421-ECA91AE92BF0}" presName="text" presStyleLbl="fgAcc0" presStyleIdx="0" presStyleCnt="2">
        <dgm:presLayoutVars>
          <dgm:chPref val="3"/>
        </dgm:presLayoutVars>
      </dgm:prSet>
      <dgm:spPr/>
    </dgm:pt>
    <dgm:pt modelId="{F39825FE-DF0A-9849-9050-8A8001F26CC4}" type="pres">
      <dgm:prSet presAssocID="{74378507-3631-47B6-9421-ECA91AE92BF0}" presName="hierChild2" presStyleCnt="0"/>
      <dgm:spPr/>
    </dgm:pt>
    <dgm:pt modelId="{FF47BCB3-7456-0F4B-A981-D802601AEC5F}" type="pres">
      <dgm:prSet presAssocID="{A5F15660-799C-474B-A4F8-51A76B79D3EE}" presName="hierRoot1" presStyleCnt="0"/>
      <dgm:spPr/>
    </dgm:pt>
    <dgm:pt modelId="{E9F8FAE8-8A03-6641-ACBF-95D21DCBCE7E}" type="pres">
      <dgm:prSet presAssocID="{A5F15660-799C-474B-A4F8-51A76B79D3EE}" presName="composite" presStyleCnt="0"/>
      <dgm:spPr/>
    </dgm:pt>
    <dgm:pt modelId="{CC56ED21-08B7-4046-9CCA-381C3BA7F55A}" type="pres">
      <dgm:prSet presAssocID="{A5F15660-799C-474B-A4F8-51A76B79D3EE}" presName="background" presStyleLbl="node0" presStyleIdx="1" presStyleCnt="2"/>
      <dgm:spPr/>
    </dgm:pt>
    <dgm:pt modelId="{81BD7908-9920-E64A-8B2D-83B887784A8E}" type="pres">
      <dgm:prSet presAssocID="{A5F15660-799C-474B-A4F8-51A76B79D3EE}" presName="text" presStyleLbl="fgAcc0" presStyleIdx="1" presStyleCnt="2">
        <dgm:presLayoutVars>
          <dgm:chPref val="3"/>
        </dgm:presLayoutVars>
      </dgm:prSet>
      <dgm:spPr/>
    </dgm:pt>
    <dgm:pt modelId="{7D54F857-E366-544A-AFF2-528DD11467EC}" type="pres">
      <dgm:prSet presAssocID="{A5F15660-799C-474B-A4F8-51A76B79D3EE}" presName="hierChild2" presStyleCnt="0"/>
      <dgm:spPr/>
    </dgm:pt>
  </dgm:ptLst>
  <dgm:cxnLst>
    <dgm:cxn modelId="{D47C0409-017D-0744-9BF9-134150226F27}" type="presOf" srcId="{A5F15660-799C-474B-A4F8-51A76B79D3EE}" destId="{81BD7908-9920-E64A-8B2D-83B887784A8E}" srcOrd="0" destOrd="0" presId="urn:microsoft.com/office/officeart/2005/8/layout/hierarchy1"/>
    <dgm:cxn modelId="{ECE6471C-691F-40B3-828A-76FCA6F28C7B}" srcId="{0753406E-E847-4617-9366-8F8FA6CE0B8D}" destId="{74378507-3631-47B6-9421-ECA91AE92BF0}" srcOrd="0" destOrd="0" parTransId="{DCA6D5D9-C57E-4E13-985B-BD05BC267E07}" sibTransId="{57B48373-8B3F-434D-83E8-A35DD0561BE2}"/>
    <dgm:cxn modelId="{A21A3366-4117-BE47-88E0-4FF12BA23F29}" type="presOf" srcId="{74378507-3631-47B6-9421-ECA91AE92BF0}" destId="{E56FD95E-89B8-1741-AB4D-F7F983DF7324}" srcOrd="0" destOrd="0" presId="urn:microsoft.com/office/officeart/2005/8/layout/hierarchy1"/>
    <dgm:cxn modelId="{B9F2FA7A-1256-C345-A27B-840F5A8E7AF5}" type="presOf" srcId="{0753406E-E847-4617-9366-8F8FA6CE0B8D}" destId="{2D193019-9438-C749-8734-072B9AEBFF57}" srcOrd="0" destOrd="0" presId="urn:microsoft.com/office/officeart/2005/8/layout/hierarchy1"/>
    <dgm:cxn modelId="{FC3626F3-4062-465E-B318-0A09117E360D}" srcId="{0753406E-E847-4617-9366-8F8FA6CE0B8D}" destId="{A5F15660-799C-474B-A4F8-51A76B79D3EE}" srcOrd="1" destOrd="0" parTransId="{3633C1E1-12AB-46F1-93B6-C4FA708D9A51}" sibTransId="{E14C0BCC-20A5-44CB-B96E-04402DE23397}"/>
    <dgm:cxn modelId="{CE900265-89B6-8E47-B3C7-B01D7A410434}" type="presParOf" srcId="{2D193019-9438-C749-8734-072B9AEBFF57}" destId="{8F40EBEF-5110-9749-9DAB-68C7BA1A9ADD}" srcOrd="0" destOrd="0" presId="urn:microsoft.com/office/officeart/2005/8/layout/hierarchy1"/>
    <dgm:cxn modelId="{727CC1F9-CE76-5246-B0D4-D7EA53430533}" type="presParOf" srcId="{8F40EBEF-5110-9749-9DAB-68C7BA1A9ADD}" destId="{56AF0197-F71D-C047-93A6-0F0980E6F713}" srcOrd="0" destOrd="0" presId="urn:microsoft.com/office/officeart/2005/8/layout/hierarchy1"/>
    <dgm:cxn modelId="{DFD18AC2-338F-2D4E-B389-DA58B6651CBC}" type="presParOf" srcId="{56AF0197-F71D-C047-93A6-0F0980E6F713}" destId="{777EA285-E9B7-0C4A-965C-DF485305634A}" srcOrd="0" destOrd="0" presId="urn:microsoft.com/office/officeart/2005/8/layout/hierarchy1"/>
    <dgm:cxn modelId="{68E0A11E-C193-0C42-A6EC-406E551AB4CE}" type="presParOf" srcId="{56AF0197-F71D-C047-93A6-0F0980E6F713}" destId="{E56FD95E-89B8-1741-AB4D-F7F983DF7324}" srcOrd="1" destOrd="0" presId="urn:microsoft.com/office/officeart/2005/8/layout/hierarchy1"/>
    <dgm:cxn modelId="{BE062B61-7D4D-704A-A22D-165EF9CEECB3}" type="presParOf" srcId="{8F40EBEF-5110-9749-9DAB-68C7BA1A9ADD}" destId="{F39825FE-DF0A-9849-9050-8A8001F26CC4}" srcOrd="1" destOrd="0" presId="urn:microsoft.com/office/officeart/2005/8/layout/hierarchy1"/>
    <dgm:cxn modelId="{6DE6FFF4-917B-D840-8E24-AB3062A6BC66}" type="presParOf" srcId="{2D193019-9438-C749-8734-072B9AEBFF57}" destId="{FF47BCB3-7456-0F4B-A981-D802601AEC5F}" srcOrd="1" destOrd="0" presId="urn:microsoft.com/office/officeart/2005/8/layout/hierarchy1"/>
    <dgm:cxn modelId="{0B094744-45F8-7648-85B8-D342704915B7}" type="presParOf" srcId="{FF47BCB3-7456-0F4B-A981-D802601AEC5F}" destId="{E9F8FAE8-8A03-6641-ACBF-95D21DCBCE7E}" srcOrd="0" destOrd="0" presId="urn:microsoft.com/office/officeart/2005/8/layout/hierarchy1"/>
    <dgm:cxn modelId="{E34B0005-6B33-8348-88D9-36EE6331AEA3}" type="presParOf" srcId="{E9F8FAE8-8A03-6641-ACBF-95D21DCBCE7E}" destId="{CC56ED21-08B7-4046-9CCA-381C3BA7F55A}" srcOrd="0" destOrd="0" presId="urn:microsoft.com/office/officeart/2005/8/layout/hierarchy1"/>
    <dgm:cxn modelId="{1F01F4D4-A6C7-FD45-82AC-078A2DAB5310}" type="presParOf" srcId="{E9F8FAE8-8A03-6641-ACBF-95D21DCBCE7E}" destId="{81BD7908-9920-E64A-8B2D-83B887784A8E}" srcOrd="1" destOrd="0" presId="urn:microsoft.com/office/officeart/2005/8/layout/hierarchy1"/>
    <dgm:cxn modelId="{5F7FCA6C-40B1-424D-8A6E-3978B8C3ED13}" type="presParOf" srcId="{FF47BCB3-7456-0F4B-A981-D802601AEC5F}" destId="{7D54F857-E366-544A-AFF2-528DD11467E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6483F8D-1052-4F7A-9B5F-45C6C12BDACB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34A51EE-1BE6-47A5-8D1F-F36FA3F065F6}">
      <dgm:prSet/>
      <dgm:spPr/>
      <dgm:t>
        <a:bodyPr/>
        <a:lstStyle/>
        <a:p>
          <a:r>
            <a:rPr lang="en-GB" b="0" i="0"/>
            <a:t>Hilton Worldwide (2021). About Hilton. [online] Available at: </a:t>
          </a:r>
          <a:r>
            <a:rPr lang="en-GB" b="0" i="0" u="sng">
              <a:hlinkClick xmlns:r="http://schemas.openxmlformats.org/officeDocument/2006/relationships" r:id="rId1"/>
            </a:rPr>
            <a:t>https://www.hilton.com/en/corporate</a:t>
          </a:r>
          <a:endParaRPr lang="en-US"/>
        </a:p>
      </dgm:t>
    </dgm:pt>
    <dgm:pt modelId="{9B860A49-6B21-4A88-A311-933045592E53}" type="parTrans" cxnId="{2872273A-9866-4E6F-A118-E4D0CE15E05E}">
      <dgm:prSet/>
      <dgm:spPr/>
      <dgm:t>
        <a:bodyPr/>
        <a:lstStyle/>
        <a:p>
          <a:endParaRPr lang="en-US"/>
        </a:p>
      </dgm:t>
    </dgm:pt>
    <dgm:pt modelId="{A12010E7-732A-4720-BCD7-8B03AC1CB172}" type="sibTrans" cxnId="{2872273A-9866-4E6F-A118-E4D0CE15E05E}">
      <dgm:prSet/>
      <dgm:spPr/>
      <dgm:t>
        <a:bodyPr/>
        <a:lstStyle/>
        <a:p>
          <a:endParaRPr lang="en-US"/>
        </a:p>
      </dgm:t>
    </dgm:pt>
    <dgm:pt modelId="{417551B0-6692-452A-9481-CD758F37B28C}">
      <dgm:prSet/>
      <dgm:spPr/>
      <dgm:t>
        <a:bodyPr/>
        <a:lstStyle/>
        <a:p>
          <a:r>
            <a:rPr lang="en-GB" b="0" i="0"/>
            <a:t>Waldorf Astoria Hotels &amp; Resorts (2021). Our Story. [online] Available at: </a:t>
          </a:r>
          <a:r>
            <a:rPr lang="en-GB" b="0" i="0" u="sng">
              <a:hlinkClick xmlns:r="http://schemas.openxmlformats.org/officeDocument/2006/relationships" r:id="rId2"/>
            </a:rPr>
            <a:t>https://www.waldorfastoria.com/about-us/our-story/</a:t>
          </a:r>
          <a:endParaRPr lang="en-US"/>
        </a:p>
      </dgm:t>
    </dgm:pt>
    <dgm:pt modelId="{25594548-B265-4375-B309-75B815381DB8}" type="parTrans" cxnId="{D6001190-907D-41AB-94FF-D66C2EA7763C}">
      <dgm:prSet/>
      <dgm:spPr/>
      <dgm:t>
        <a:bodyPr/>
        <a:lstStyle/>
        <a:p>
          <a:endParaRPr lang="en-US"/>
        </a:p>
      </dgm:t>
    </dgm:pt>
    <dgm:pt modelId="{7313485E-2D4D-4C41-8E15-EFEC3F0B93C0}" type="sibTrans" cxnId="{D6001190-907D-41AB-94FF-D66C2EA7763C}">
      <dgm:prSet/>
      <dgm:spPr/>
      <dgm:t>
        <a:bodyPr/>
        <a:lstStyle/>
        <a:p>
          <a:endParaRPr lang="en-US"/>
        </a:p>
      </dgm:t>
    </dgm:pt>
    <dgm:pt modelId="{E1F6F3E8-58A9-4A86-86E0-2E88FCC2F2C4}">
      <dgm:prSet/>
      <dgm:spPr/>
      <dgm:t>
        <a:bodyPr/>
        <a:lstStyle/>
        <a:p>
          <a:r>
            <a:rPr lang="en-GB" b="0" i="0"/>
            <a:t>Tschmuck, P. (2019). Luxury Hotels and the Importance of Guest Services. Journal of Hospitality Marketing &amp; Management, 28(7), 778-792. doi: 10.1080/19368623.2019.1592037</a:t>
          </a:r>
          <a:endParaRPr lang="en-US"/>
        </a:p>
      </dgm:t>
    </dgm:pt>
    <dgm:pt modelId="{5463F9A0-2BB6-40C1-8959-5BCD26FFEB0B}" type="parTrans" cxnId="{2EF3A51F-1008-44AE-8273-B2B23C3FD8D5}">
      <dgm:prSet/>
      <dgm:spPr/>
      <dgm:t>
        <a:bodyPr/>
        <a:lstStyle/>
        <a:p>
          <a:endParaRPr lang="en-US"/>
        </a:p>
      </dgm:t>
    </dgm:pt>
    <dgm:pt modelId="{155B6512-19A6-4715-8FAE-3DEEC1989C8A}" type="sibTrans" cxnId="{2EF3A51F-1008-44AE-8273-B2B23C3FD8D5}">
      <dgm:prSet/>
      <dgm:spPr/>
      <dgm:t>
        <a:bodyPr/>
        <a:lstStyle/>
        <a:p>
          <a:endParaRPr lang="en-US"/>
        </a:p>
      </dgm:t>
    </dgm:pt>
    <dgm:pt modelId="{AF44C45E-371D-4999-AC50-867B71B94F52}">
      <dgm:prSet/>
      <dgm:spPr/>
      <dgm:t>
        <a:bodyPr/>
        <a:lstStyle/>
        <a:p>
          <a:r>
            <a:rPr lang="en-GB" b="0" i="0"/>
            <a:t>Lockwood, A. (2015). The Role of Guest Services in the Hospitality Industry. International Journal of Hospitality Management, 45, 11-19. doi: 10.1016/j.ijhm.2014.08.005</a:t>
          </a:r>
          <a:endParaRPr lang="en-US"/>
        </a:p>
      </dgm:t>
    </dgm:pt>
    <dgm:pt modelId="{739EC28B-E949-4682-8681-35AB212CDA28}" type="parTrans" cxnId="{311B6D67-782A-4804-8264-D28AD9E7BC0D}">
      <dgm:prSet/>
      <dgm:spPr/>
      <dgm:t>
        <a:bodyPr/>
        <a:lstStyle/>
        <a:p>
          <a:endParaRPr lang="en-US"/>
        </a:p>
      </dgm:t>
    </dgm:pt>
    <dgm:pt modelId="{8D4F659F-7C16-449D-8CA4-37C607B8D25B}" type="sibTrans" cxnId="{311B6D67-782A-4804-8264-D28AD9E7BC0D}">
      <dgm:prSet/>
      <dgm:spPr/>
      <dgm:t>
        <a:bodyPr/>
        <a:lstStyle/>
        <a:p>
          <a:endParaRPr lang="en-US"/>
        </a:p>
      </dgm:t>
    </dgm:pt>
    <dgm:pt modelId="{E83C8B63-2086-4314-8B6B-B5B6E3790287}">
      <dgm:prSet/>
      <dgm:spPr/>
      <dgm:t>
        <a:bodyPr/>
        <a:lstStyle/>
        <a:p>
          <a:r>
            <a:rPr lang="en-GB" b="0" i="0"/>
            <a:t>Supangco, V. (2019). The Importance of Hospitality in the Hotel Industry. [online] Available at: </a:t>
          </a:r>
          <a:r>
            <a:rPr lang="en-GB" b="0" i="0" u="sng">
              <a:hlinkClick xmlns:r="http://schemas.openxmlformats.org/officeDocument/2006/relationships" r:id="rId3"/>
            </a:rPr>
            <a:t>https://www.huffpost.com/entry/the-importance-of-hospitality-in-the-hotel-industry_b_5c7ac05ae4b0a870f6e14db6</a:t>
          </a:r>
          <a:endParaRPr lang="en-US"/>
        </a:p>
      </dgm:t>
    </dgm:pt>
    <dgm:pt modelId="{D27F3A10-BADA-47A7-8DFF-88E833B4EE17}" type="parTrans" cxnId="{233F0AEC-1950-44E9-83DB-86B64ACD11CB}">
      <dgm:prSet/>
      <dgm:spPr/>
      <dgm:t>
        <a:bodyPr/>
        <a:lstStyle/>
        <a:p>
          <a:endParaRPr lang="en-US"/>
        </a:p>
      </dgm:t>
    </dgm:pt>
    <dgm:pt modelId="{95BBAA16-163B-482D-BC7A-FF7C87C1CC6B}" type="sibTrans" cxnId="{233F0AEC-1950-44E9-83DB-86B64ACD11CB}">
      <dgm:prSet/>
      <dgm:spPr/>
      <dgm:t>
        <a:bodyPr/>
        <a:lstStyle/>
        <a:p>
          <a:endParaRPr lang="en-US"/>
        </a:p>
      </dgm:t>
    </dgm:pt>
    <dgm:pt modelId="{25014E80-DA25-4F87-A7EB-BDDFCF3E5587}">
      <dgm:prSet/>
      <dgm:spPr/>
      <dgm:t>
        <a:bodyPr/>
        <a:lstStyle/>
        <a:p>
          <a:r>
            <a:rPr lang="en-GB" b="0" i="0"/>
            <a:t>Smith, M. (2017). The Importance of Meeting and Exceeding Guest Expectations in the Hotel Industry. Journal of Tourism and Hospitality Management, 5(2), 59-67. doi: 10.11648/j.tjtm.20170202.11</a:t>
          </a:r>
          <a:endParaRPr lang="en-US"/>
        </a:p>
      </dgm:t>
    </dgm:pt>
    <dgm:pt modelId="{C5FBE406-A76A-4F93-912C-C77893988CB7}" type="parTrans" cxnId="{3F7B2F1C-087C-4237-BF6A-E4B61A64C06B}">
      <dgm:prSet/>
      <dgm:spPr/>
      <dgm:t>
        <a:bodyPr/>
        <a:lstStyle/>
        <a:p>
          <a:endParaRPr lang="en-US"/>
        </a:p>
      </dgm:t>
    </dgm:pt>
    <dgm:pt modelId="{4A1EF10C-90F4-4960-9465-359BEAB8E795}" type="sibTrans" cxnId="{3F7B2F1C-087C-4237-BF6A-E4B61A64C06B}">
      <dgm:prSet/>
      <dgm:spPr/>
      <dgm:t>
        <a:bodyPr/>
        <a:lstStyle/>
        <a:p>
          <a:endParaRPr lang="en-US"/>
        </a:p>
      </dgm:t>
    </dgm:pt>
    <dgm:pt modelId="{0ADF6599-5737-4879-92AF-D22422996B74}">
      <dgm:prSet/>
      <dgm:spPr/>
      <dgm:t>
        <a:bodyPr/>
        <a:lstStyle/>
        <a:p>
          <a:r>
            <a:rPr lang="en-GB" b="0" i="0"/>
            <a:t>Kim, Y. (2018). The Impact of Guest Services on Guest Satisfaction and Loyalty. Journal of Tourism and Hospitality Management, 6(3), 123-129. doi: 10.11648/j.tjtm.20180303.11</a:t>
          </a:r>
          <a:endParaRPr lang="en-US"/>
        </a:p>
      </dgm:t>
    </dgm:pt>
    <dgm:pt modelId="{59B88FD2-AD3E-43C8-B5ED-60C29B9FE909}" type="parTrans" cxnId="{E8B4C642-54F2-4548-A12B-82471E4DCA1E}">
      <dgm:prSet/>
      <dgm:spPr/>
      <dgm:t>
        <a:bodyPr/>
        <a:lstStyle/>
        <a:p>
          <a:endParaRPr lang="en-US"/>
        </a:p>
      </dgm:t>
    </dgm:pt>
    <dgm:pt modelId="{2A5741F5-BDFB-4CE6-B315-697D1A2B5E7E}" type="sibTrans" cxnId="{E8B4C642-54F2-4548-A12B-82471E4DCA1E}">
      <dgm:prSet/>
      <dgm:spPr/>
      <dgm:t>
        <a:bodyPr/>
        <a:lstStyle/>
        <a:p>
          <a:endParaRPr lang="en-US"/>
        </a:p>
      </dgm:t>
    </dgm:pt>
    <dgm:pt modelId="{16CD9B24-1DFB-48C2-89DC-ABE0BC75ABBD}">
      <dgm:prSet/>
      <dgm:spPr/>
      <dgm:t>
        <a:bodyPr/>
        <a:lstStyle/>
        <a:p>
          <a:r>
            <a:rPr lang="en-GB" b="0" i="0"/>
            <a:t>Bambini, G. (2019). The Impact of Guest Services on Hotel Reputation. International Journal of Hospitality Management, 77, 132-139. doi: 10.1016/j.ijhm.2018.12.013</a:t>
          </a:r>
          <a:endParaRPr lang="en-US"/>
        </a:p>
      </dgm:t>
    </dgm:pt>
    <dgm:pt modelId="{2EDD270A-5C7C-4D9E-8ED7-15BDF747888E}" type="parTrans" cxnId="{412ABAB1-C41B-40B3-9142-A273644D940A}">
      <dgm:prSet/>
      <dgm:spPr/>
      <dgm:t>
        <a:bodyPr/>
        <a:lstStyle/>
        <a:p>
          <a:endParaRPr lang="en-US"/>
        </a:p>
      </dgm:t>
    </dgm:pt>
    <dgm:pt modelId="{13C32567-08B2-4900-88CE-D7C66D98D145}" type="sibTrans" cxnId="{412ABAB1-C41B-40B3-9142-A273644D940A}">
      <dgm:prSet/>
      <dgm:spPr/>
      <dgm:t>
        <a:bodyPr/>
        <a:lstStyle/>
        <a:p>
          <a:endParaRPr lang="en-US"/>
        </a:p>
      </dgm:t>
    </dgm:pt>
    <dgm:pt modelId="{15BBD729-0708-4891-8E37-6D4A78A26B9E}">
      <dgm:prSet/>
      <dgm:spPr/>
      <dgm:t>
        <a:bodyPr/>
        <a:lstStyle/>
        <a:p>
          <a:r>
            <a:rPr lang="en-GB" b="0" i="0"/>
            <a:t>McDonald, K. (2016). The Relationship between Guest Services and Hotel Performance. International Journal of Hospitality Management, 55, 92-101. doi: 10.1016/j.ijhm.2016.06.002</a:t>
          </a:r>
          <a:endParaRPr lang="en-US"/>
        </a:p>
      </dgm:t>
    </dgm:pt>
    <dgm:pt modelId="{3B65BBEF-4FAE-47FC-8BE2-DDECA00F4D0B}" type="parTrans" cxnId="{C0192620-87ED-4F20-A5AE-F80654A225A6}">
      <dgm:prSet/>
      <dgm:spPr/>
      <dgm:t>
        <a:bodyPr/>
        <a:lstStyle/>
        <a:p>
          <a:endParaRPr lang="en-US"/>
        </a:p>
      </dgm:t>
    </dgm:pt>
    <dgm:pt modelId="{8D58AA56-C9DE-49BF-9FD0-0F4E66BD164B}" type="sibTrans" cxnId="{C0192620-87ED-4F20-A5AE-F80654A225A6}">
      <dgm:prSet/>
      <dgm:spPr/>
      <dgm:t>
        <a:bodyPr/>
        <a:lstStyle/>
        <a:p>
          <a:endParaRPr lang="en-US"/>
        </a:p>
      </dgm:t>
    </dgm:pt>
    <dgm:pt modelId="{76FAF47B-4C67-4504-AA58-443351FFDB73}">
      <dgm:prSet/>
      <dgm:spPr/>
      <dgm:t>
        <a:bodyPr/>
        <a:lstStyle/>
        <a:p>
          <a:r>
            <a:rPr lang="en-GB" b="0" i="0"/>
            <a:t>Baer, J. (2018). The Importance of Hospitality in Luxury Hotels. Journal of Hospitality and Tourism Management, 31, 89-98. doi: 10.1016/j.jhtm.2018.08.001</a:t>
          </a:r>
          <a:endParaRPr lang="en-US"/>
        </a:p>
      </dgm:t>
    </dgm:pt>
    <dgm:pt modelId="{5DF6E65B-5945-4794-877E-DBEDDC64FB17}" type="parTrans" cxnId="{628511A6-B673-4B5C-BAB2-79CDBD546370}">
      <dgm:prSet/>
      <dgm:spPr/>
      <dgm:t>
        <a:bodyPr/>
        <a:lstStyle/>
        <a:p>
          <a:endParaRPr lang="en-US"/>
        </a:p>
      </dgm:t>
    </dgm:pt>
    <dgm:pt modelId="{B35DE5B3-DDA9-486E-A48A-E73C56E316B1}" type="sibTrans" cxnId="{628511A6-B673-4B5C-BAB2-79CDBD546370}">
      <dgm:prSet/>
      <dgm:spPr/>
      <dgm:t>
        <a:bodyPr/>
        <a:lstStyle/>
        <a:p>
          <a:endParaRPr lang="en-US"/>
        </a:p>
      </dgm:t>
    </dgm:pt>
    <dgm:pt modelId="{196CA47B-11ED-2945-B7EA-5FE588D571CA}" type="pres">
      <dgm:prSet presAssocID="{E6483F8D-1052-4F7A-9B5F-45C6C12BDACB}" presName="diagram" presStyleCnt="0">
        <dgm:presLayoutVars>
          <dgm:dir/>
          <dgm:resizeHandles val="exact"/>
        </dgm:presLayoutVars>
      </dgm:prSet>
      <dgm:spPr/>
    </dgm:pt>
    <dgm:pt modelId="{2C685607-A737-0341-B52E-7AFE0CFD9051}" type="pres">
      <dgm:prSet presAssocID="{734A51EE-1BE6-47A5-8D1F-F36FA3F065F6}" presName="node" presStyleLbl="node1" presStyleIdx="0" presStyleCnt="10">
        <dgm:presLayoutVars>
          <dgm:bulletEnabled val="1"/>
        </dgm:presLayoutVars>
      </dgm:prSet>
      <dgm:spPr/>
    </dgm:pt>
    <dgm:pt modelId="{DD601C15-D9AF-5A45-A883-F44A90286966}" type="pres">
      <dgm:prSet presAssocID="{A12010E7-732A-4720-BCD7-8B03AC1CB172}" presName="sibTrans" presStyleCnt="0"/>
      <dgm:spPr/>
    </dgm:pt>
    <dgm:pt modelId="{6066093B-64D8-2644-A288-E83D6E896F3A}" type="pres">
      <dgm:prSet presAssocID="{417551B0-6692-452A-9481-CD758F37B28C}" presName="node" presStyleLbl="node1" presStyleIdx="1" presStyleCnt="10">
        <dgm:presLayoutVars>
          <dgm:bulletEnabled val="1"/>
        </dgm:presLayoutVars>
      </dgm:prSet>
      <dgm:spPr/>
    </dgm:pt>
    <dgm:pt modelId="{3072F7C7-0C64-1040-83A8-2D3C377B4C91}" type="pres">
      <dgm:prSet presAssocID="{7313485E-2D4D-4C41-8E15-EFEC3F0B93C0}" presName="sibTrans" presStyleCnt="0"/>
      <dgm:spPr/>
    </dgm:pt>
    <dgm:pt modelId="{C1B2111A-018C-5442-A8C2-FB8608C829FF}" type="pres">
      <dgm:prSet presAssocID="{E1F6F3E8-58A9-4A86-86E0-2E88FCC2F2C4}" presName="node" presStyleLbl="node1" presStyleIdx="2" presStyleCnt="10">
        <dgm:presLayoutVars>
          <dgm:bulletEnabled val="1"/>
        </dgm:presLayoutVars>
      </dgm:prSet>
      <dgm:spPr/>
    </dgm:pt>
    <dgm:pt modelId="{98D568E1-D22D-0046-B90F-6C6EC83599E5}" type="pres">
      <dgm:prSet presAssocID="{155B6512-19A6-4715-8FAE-3DEEC1989C8A}" presName="sibTrans" presStyleCnt="0"/>
      <dgm:spPr/>
    </dgm:pt>
    <dgm:pt modelId="{4EBF1E64-BEC3-C14C-BF37-8AAC476D2EBF}" type="pres">
      <dgm:prSet presAssocID="{AF44C45E-371D-4999-AC50-867B71B94F52}" presName="node" presStyleLbl="node1" presStyleIdx="3" presStyleCnt="10">
        <dgm:presLayoutVars>
          <dgm:bulletEnabled val="1"/>
        </dgm:presLayoutVars>
      </dgm:prSet>
      <dgm:spPr/>
    </dgm:pt>
    <dgm:pt modelId="{59F1229D-B160-E54E-BC15-C3C2288E3F66}" type="pres">
      <dgm:prSet presAssocID="{8D4F659F-7C16-449D-8CA4-37C607B8D25B}" presName="sibTrans" presStyleCnt="0"/>
      <dgm:spPr/>
    </dgm:pt>
    <dgm:pt modelId="{620A3669-FCFB-804D-AAA8-D196B105A50B}" type="pres">
      <dgm:prSet presAssocID="{E83C8B63-2086-4314-8B6B-B5B6E3790287}" presName="node" presStyleLbl="node1" presStyleIdx="4" presStyleCnt="10">
        <dgm:presLayoutVars>
          <dgm:bulletEnabled val="1"/>
        </dgm:presLayoutVars>
      </dgm:prSet>
      <dgm:spPr/>
    </dgm:pt>
    <dgm:pt modelId="{46620744-56E0-144A-AA59-D81EA793D79B}" type="pres">
      <dgm:prSet presAssocID="{95BBAA16-163B-482D-BC7A-FF7C87C1CC6B}" presName="sibTrans" presStyleCnt="0"/>
      <dgm:spPr/>
    </dgm:pt>
    <dgm:pt modelId="{590C2964-F31D-604D-A056-3ECCD95FD0F6}" type="pres">
      <dgm:prSet presAssocID="{25014E80-DA25-4F87-A7EB-BDDFCF3E5587}" presName="node" presStyleLbl="node1" presStyleIdx="5" presStyleCnt="10">
        <dgm:presLayoutVars>
          <dgm:bulletEnabled val="1"/>
        </dgm:presLayoutVars>
      </dgm:prSet>
      <dgm:spPr/>
    </dgm:pt>
    <dgm:pt modelId="{AEF33C63-1D43-1D47-9BCB-13D64F26891A}" type="pres">
      <dgm:prSet presAssocID="{4A1EF10C-90F4-4960-9465-359BEAB8E795}" presName="sibTrans" presStyleCnt="0"/>
      <dgm:spPr/>
    </dgm:pt>
    <dgm:pt modelId="{C895EB1A-5654-A143-AD46-3556B83E3F9D}" type="pres">
      <dgm:prSet presAssocID="{0ADF6599-5737-4879-92AF-D22422996B74}" presName="node" presStyleLbl="node1" presStyleIdx="6" presStyleCnt="10">
        <dgm:presLayoutVars>
          <dgm:bulletEnabled val="1"/>
        </dgm:presLayoutVars>
      </dgm:prSet>
      <dgm:spPr/>
    </dgm:pt>
    <dgm:pt modelId="{B22051DE-60E8-0041-9F4F-C76E517FCF09}" type="pres">
      <dgm:prSet presAssocID="{2A5741F5-BDFB-4CE6-B315-697D1A2B5E7E}" presName="sibTrans" presStyleCnt="0"/>
      <dgm:spPr/>
    </dgm:pt>
    <dgm:pt modelId="{393FA55F-D503-A94C-9060-1809B19FC1B0}" type="pres">
      <dgm:prSet presAssocID="{16CD9B24-1DFB-48C2-89DC-ABE0BC75ABBD}" presName="node" presStyleLbl="node1" presStyleIdx="7" presStyleCnt="10">
        <dgm:presLayoutVars>
          <dgm:bulletEnabled val="1"/>
        </dgm:presLayoutVars>
      </dgm:prSet>
      <dgm:spPr/>
    </dgm:pt>
    <dgm:pt modelId="{1E0EEA46-2683-354C-B017-3B15B24108F5}" type="pres">
      <dgm:prSet presAssocID="{13C32567-08B2-4900-88CE-D7C66D98D145}" presName="sibTrans" presStyleCnt="0"/>
      <dgm:spPr/>
    </dgm:pt>
    <dgm:pt modelId="{76DCD486-3960-5F4F-9B55-722D8EB4309E}" type="pres">
      <dgm:prSet presAssocID="{15BBD729-0708-4891-8E37-6D4A78A26B9E}" presName="node" presStyleLbl="node1" presStyleIdx="8" presStyleCnt="10">
        <dgm:presLayoutVars>
          <dgm:bulletEnabled val="1"/>
        </dgm:presLayoutVars>
      </dgm:prSet>
      <dgm:spPr/>
    </dgm:pt>
    <dgm:pt modelId="{E5D537A0-20BF-8D48-9933-A2E3573E38B2}" type="pres">
      <dgm:prSet presAssocID="{8D58AA56-C9DE-49BF-9FD0-0F4E66BD164B}" presName="sibTrans" presStyleCnt="0"/>
      <dgm:spPr/>
    </dgm:pt>
    <dgm:pt modelId="{AFED20B0-FC96-AF4A-B3C9-F03892124B9F}" type="pres">
      <dgm:prSet presAssocID="{76FAF47B-4C67-4504-AA58-443351FFDB73}" presName="node" presStyleLbl="node1" presStyleIdx="9" presStyleCnt="10">
        <dgm:presLayoutVars>
          <dgm:bulletEnabled val="1"/>
        </dgm:presLayoutVars>
      </dgm:prSet>
      <dgm:spPr/>
    </dgm:pt>
  </dgm:ptLst>
  <dgm:cxnLst>
    <dgm:cxn modelId="{ADF0E512-AFBA-E94B-B7D4-922A55DA6A4C}" type="presOf" srcId="{25014E80-DA25-4F87-A7EB-BDDFCF3E5587}" destId="{590C2964-F31D-604D-A056-3ECCD95FD0F6}" srcOrd="0" destOrd="0" presId="urn:microsoft.com/office/officeart/2005/8/layout/default"/>
    <dgm:cxn modelId="{3F7B2F1C-087C-4237-BF6A-E4B61A64C06B}" srcId="{E6483F8D-1052-4F7A-9B5F-45C6C12BDACB}" destId="{25014E80-DA25-4F87-A7EB-BDDFCF3E5587}" srcOrd="5" destOrd="0" parTransId="{C5FBE406-A76A-4F93-912C-C77893988CB7}" sibTransId="{4A1EF10C-90F4-4960-9465-359BEAB8E795}"/>
    <dgm:cxn modelId="{2EF3A51F-1008-44AE-8273-B2B23C3FD8D5}" srcId="{E6483F8D-1052-4F7A-9B5F-45C6C12BDACB}" destId="{E1F6F3E8-58A9-4A86-86E0-2E88FCC2F2C4}" srcOrd="2" destOrd="0" parTransId="{5463F9A0-2BB6-40C1-8959-5BCD26FFEB0B}" sibTransId="{155B6512-19A6-4715-8FAE-3DEEC1989C8A}"/>
    <dgm:cxn modelId="{C0192620-87ED-4F20-A5AE-F80654A225A6}" srcId="{E6483F8D-1052-4F7A-9B5F-45C6C12BDACB}" destId="{15BBD729-0708-4891-8E37-6D4A78A26B9E}" srcOrd="8" destOrd="0" parTransId="{3B65BBEF-4FAE-47FC-8BE2-DDECA00F4D0B}" sibTransId="{8D58AA56-C9DE-49BF-9FD0-0F4E66BD164B}"/>
    <dgm:cxn modelId="{1E91532A-CFE0-1C4D-8F91-25B2FC7A6169}" type="presOf" srcId="{417551B0-6692-452A-9481-CD758F37B28C}" destId="{6066093B-64D8-2644-A288-E83D6E896F3A}" srcOrd="0" destOrd="0" presId="urn:microsoft.com/office/officeart/2005/8/layout/default"/>
    <dgm:cxn modelId="{F60B8132-3CB8-024B-90F5-96014B425A80}" type="presOf" srcId="{AF44C45E-371D-4999-AC50-867B71B94F52}" destId="{4EBF1E64-BEC3-C14C-BF37-8AAC476D2EBF}" srcOrd="0" destOrd="0" presId="urn:microsoft.com/office/officeart/2005/8/layout/default"/>
    <dgm:cxn modelId="{2872273A-9866-4E6F-A118-E4D0CE15E05E}" srcId="{E6483F8D-1052-4F7A-9B5F-45C6C12BDACB}" destId="{734A51EE-1BE6-47A5-8D1F-F36FA3F065F6}" srcOrd="0" destOrd="0" parTransId="{9B860A49-6B21-4A88-A311-933045592E53}" sibTransId="{A12010E7-732A-4720-BCD7-8B03AC1CB172}"/>
    <dgm:cxn modelId="{D360DB3D-F46F-EA46-B198-C638BDC44375}" type="presOf" srcId="{76FAF47B-4C67-4504-AA58-443351FFDB73}" destId="{AFED20B0-FC96-AF4A-B3C9-F03892124B9F}" srcOrd="0" destOrd="0" presId="urn:microsoft.com/office/officeart/2005/8/layout/default"/>
    <dgm:cxn modelId="{15F0C43E-45DD-BD49-8163-07C6B549F390}" type="presOf" srcId="{16CD9B24-1DFB-48C2-89DC-ABE0BC75ABBD}" destId="{393FA55F-D503-A94C-9060-1809B19FC1B0}" srcOrd="0" destOrd="0" presId="urn:microsoft.com/office/officeart/2005/8/layout/default"/>
    <dgm:cxn modelId="{E8B4C642-54F2-4548-A12B-82471E4DCA1E}" srcId="{E6483F8D-1052-4F7A-9B5F-45C6C12BDACB}" destId="{0ADF6599-5737-4879-92AF-D22422996B74}" srcOrd="6" destOrd="0" parTransId="{59B88FD2-AD3E-43C8-B5ED-60C29B9FE909}" sibTransId="{2A5741F5-BDFB-4CE6-B315-697D1A2B5E7E}"/>
    <dgm:cxn modelId="{311B6D67-782A-4804-8264-D28AD9E7BC0D}" srcId="{E6483F8D-1052-4F7A-9B5F-45C6C12BDACB}" destId="{AF44C45E-371D-4999-AC50-867B71B94F52}" srcOrd="3" destOrd="0" parTransId="{739EC28B-E949-4682-8681-35AB212CDA28}" sibTransId="{8D4F659F-7C16-449D-8CA4-37C607B8D25B}"/>
    <dgm:cxn modelId="{AAB3306A-373E-E446-81D7-2C8A7D22272B}" type="presOf" srcId="{0ADF6599-5737-4879-92AF-D22422996B74}" destId="{C895EB1A-5654-A143-AD46-3556B83E3F9D}" srcOrd="0" destOrd="0" presId="urn:microsoft.com/office/officeart/2005/8/layout/default"/>
    <dgm:cxn modelId="{9D417487-2FCF-4949-8E14-2A01F0AA9EEA}" type="presOf" srcId="{734A51EE-1BE6-47A5-8D1F-F36FA3F065F6}" destId="{2C685607-A737-0341-B52E-7AFE0CFD9051}" srcOrd="0" destOrd="0" presId="urn:microsoft.com/office/officeart/2005/8/layout/default"/>
    <dgm:cxn modelId="{D6001190-907D-41AB-94FF-D66C2EA7763C}" srcId="{E6483F8D-1052-4F7A-9B5F-45C6C12BDACB}" destId="{417551B0-6692-452A-9481-CD758F37B28C}" srcOrd="1" destOrd="0" parTransId="{25594548-B265-4375-B309-75B815381DB8}" sibTransId="{7313485E-2D4D-4C41-8E15-EFEC3F0B93C0}"/>
    <dgm:cxn modelId="{7DB64B91-8212-8E4C-8E75-FA46B5519F4B}" type="presOf" srcId="{E6483F8D-1052-4F7A-9B5F-45C6C12BDACB}" destId="{196CA47B-11ED-2945-B7EA-5FE588D571CA}" srcOrd="0" destOrd="0" presId="urn:microsoft.com/office/officeart/2005/8/layout/default"/>
    <dgm:cxn modelId="{628511A6-B673-4B5C-BAB2-79CDBD546370}" srcId="{E6483F8D-1052-4F7A-9B5F-45C6C12BDACB}" destId="{76FAF47B-4C67-4504-AA58-443351FFDB73}" srcOrd="9" destOrd="0" parTransId="{5DF6E65B-5945-4794-877E-DBEDDC64FB17}" sibTransId="{B35DE5B3-DDA9-486E-A48A-E73C56E316B1}"/>
    <dgm:cxn modelId="{F95111AF-B1FA-EF43-B87D-9EF8360CD2F6}" type="presOf" srcId="{15BBD729-0708-4891-8E37-6D4A78A26B9E}" destId="{76DCD486-3960-5F4F-9B55-722D8EB4309E}" srcOrd="0" destOrd="0" presId="urn:microsoft.com/office/officeart/2005/8/layout/default"/>
    <dgm:cxn modelId="{412ABAB1-C41B-40B3-9142-A273644D940A}" srcId="{E6483F8D-1052-4F7A-9B5F-45C6C12BDACB}" destId="{16CD9B24-1DFB-48C2-89DC-ABE0BC75ABBD}" srcOrd="7" destOrd="0" parTransId="{2EDD270A-5C7C-4D9E-8ED7-15BDF747888E}" sibTransId="{13C32567-08B2-4900-88CE-D7C66D98D145}"/>
    <dgm:cxn modelId="{F2D145BE-6818-5A4B-8B2A-FCBE81908BC3}" type="presOf" srcId="{E1F6F3E8-58A9-4A86-86E0-2E88FCC2F2C4}" destId="{C1B2111A-018C-5442-A8C2-FB8608C829FF}" srcOrd="0" destOrd="0" presId="urn:microsoft.com/office/officeart/2005/8/layout/default"/>
    <dgm:cxn modelId="{FBE0D2E4-527C-5740-983D-23C03F1722EC}" type="presOf" srcId="{E83C8B63-2086-4314-8B6B-B5B6E3790287}" destId="{620A3669-FCFB-804D-AAA8-D196B105A50B}" srcOrd="0" destOrd="0" presId="urn:microsoft.com/office/officeart/2005/8/layout/default"/>
    <dgm:cxn modelId="{233F0AEC-1950-44E9-83DB-86B64ACD11CB}" srcId="{E6483F8D-1052-4F7A-9B5F-45C6C12BDACB}" destId="{E83C8B63-2086-4314-8B6B-B5B6E3790287}" srcOrd="4" destOrd="0" parTransId="{D27F3A10-BADA-47A7-8DFF-88E833B4EE17}" sibTransId="{95BBAA16-163B-482D-BC7A-FF7C87C1CC6B}"/>
    <dgm:cxn modelId="{082DDF0B-6188-4648-BB43-1585D8FC99A2}" type="presParOf" srcId="{196CA47B-11ED-2945-B7EA-5FE588D571CA}" destId="{2C685607-A737-0341-B52E-7AFE0CFD9051}" srcOrd="0" destOrd="0" presId="urn:microsoft.com/office/officeart/2005/8/layout/default"/>
    <dgm:cxn modelId="{049AC507-181C-6F43-A066-B84B370C4D0E}" type="presParOf" srcId="{196CA47B-11ED-2945-B7EA-5FE588D571CA}" destId="{DD601C15-D9AF-5A45-A883-F44A90286966}" srcOrd="1" destOrd="0" presId="urn:microsoft.com/office/officeart/2005/8/layout/default"/>
    <dgm:cxn modelId="{8D5084E8-3D3B-6547-AF9A-3FDAE230A912}" type="presParOf" srcId="{196CA47B-11ED-2945-B7EA-5FE588D571CA}" destId="{6066093B-64D8-2644-A288-E83D6E896F3A}" srcOrd="2" destOrd="0" presId="urn:microsoft.com/office/officeart/2005/8/layout/default"/>
    <dgm:cxn modelId="{76425D3C-3723-F94F-ACB3-99C13EBACFBF}" type="presParOf" srcId="{196CA47B-11ED-2945-B7EA-5FE588D571CA}" destId="{3072F7C7-0C64-1040-83A8-2D3C377B4C91}" srcOrd="3" destOrd="0" presId="urn:microsoft.com/office/officeart/2005/8/layout/default"/>
    <dgm:cxn modelId="{7B2859E1-0ABE-514E-8BE7-0CB5E6080D6D}" type="presParOf" srcId="{196CA47B-11ED-2945-B7EA-5FE588D571CA}" destId="{C1B2111A-018C-5442-A8C2-FB8608C829FF}" srcOrd="4" destOrd="0" presId="urn:microsoft.com/office/officeart/2005/8/layout/default"/>
    <dgm:cxn modelId="{1900A9F6-35EB-C34A-9C60-805BD056DE66}" type="presParOf" srcId="{196CA47B-11ED-2945-B7EA-5FE588D571CA}" destId="{98D568E1-D22D-0046-B90F-6C6EC83599E5}" srcOrd="5" destOrd="0" presId="urn:microsoft.com/office/officeart/2005/8/layout/default"/>
    <dgm:cxn modelId="{28E7065B-78F6-1545-8C6C-256A626CE958}" type="presParOf" srcId="{196CA47B-11ED-2945-B7EA-5FE588D571CA}" destId="{4EBF1E64-BEC3-C14C-BF37-8AAC476D2EBF}" srcOrd="6" destOrd="0" presId="urn:microsoft.com/office/officeart/2005/8/layout/default"/>
    <dgm:cxn modelId="{F057117F-8F54-A042-AE66-20A169A45D7E}" type="presParOf" srcId="{196CA47B-11ED-2945-B7EA-5FE588D571CA}" destId="{59F1229D-B160-E54E-BC15-C3C2288E3F66}" srcOrd="7" destOrd="0" presId="urn:microsoft.com/office/officeart/2005/8/layout/default"/>
    <dgm:cxn modelId="{7C744A03-235A-5145-8BC0-290641D222EF}" type="presParOf" srcId="{196CA47B-11ED-2945-B7EA-5FE588D571CA}" destId="{620A3669-FCFB-804D-AAA8-D196B105A50B}" srcOrd="8" destOrd="0" presId="urn:microsoft.com/office/officeart/2005/8/layout/default"/>
    <dgm:cxn modelId="{39C04CBE-B98D-FE42-A0DD-3C0A2099276D}" type="presParOf" srcId="{196CA47B-11ED-2945-B7EA-5FE588D571CA}" destId="{46620744-56E0-144A-AA59-D81EA793D79B}" srcOrd="9" destOrd="0" presId="urn:microsoft.com/office/officeart/2005/8/layout/default"/>
    <dgm:cxn modelId="{7058F507-708A-474B-8FDA-99C3303C87A5}" type="presParOf" srcId="{196CA47B-11ED-2945-B7EA-5FE588D571CA}" destId="{590C2964-F31D-604D-A056-3ECCD95FD0F6}" srcOrd="10" destOrd="0" presId="urn:microsoft.com/office/officeart/2005/8/layout/default"/>
    <dgm:cxn modelId="{EE2D44FD-DEAA-8246-B904-BDFED13D6887}" type="presParOf" srcId="{196CA47B-11ED-2945-B7EA-5FE588D571CA}" destId="{AEF33C63-1D43-1D47-9BCB-13D64F26891A}" srcOrd="11" destOrd="0" presId="urn:microsoft.com/office/officeart/2005/8/layout/default"/>
    <dgm:cxn modelId="{FC2249A5-C27E-5C4B-B5B0-63B6BE98A8B2}" type="presParOf" srcId="{196CA47B-11ED-2945-B7EA-5FE588D571CA}" destId="{C895EB1A-5654-A143-AD46-3556B83E3F9D}" srcOrd="12" destOrd="0" presId="urn:microsoft.com/office/officeart/2005/8/layout/default"/>
    <dgm:cxn modelId="{2F98F725-A901-4C44-9E16-52C6E3BF1302}" type="presParOf" srcId="{196CA47B-11ED-2945-B7EA-5FE588D571CA}" destId="{B22051DE-60E8-0041-9F4F-C76E517FCF09}" srcOrd="13" destOrd="0" presId="urn:microsoft.com/office/officeart/2005/8/layout/default"/>
    <dgm:cxn modelId="{383E2DB0-6D8D-9548-B768-B3EC6B09E70D}" type="presParOf" srcId="{196CA47B-11ED-2945-B7EA-5FE588D571CA}" destId="{393FA55F-D503-A94C-9060-1809B19FC1B0}" srcOrd="14" destOrd="0" presId="urn:microsoft.com/office/officeart/2005/8/layout/default"/>
    <dgm:cxn modelId="{16126F4E-7E87-EE49-B985-0D1FF42145CF}" type="presParOf" srcId="{196CA47B-11ED-2945-B7EA-5FE588D571CA}" destId="{1E0EEA46-2683-354C-B017-3B15B24108F5}" srcOrd="15" destOrd="0" presId="urn:microsoft.com/office/officeart/2005/8/layout/default"/>
    <dgm:cxn modelId="{F4600273-0E6D-1345-9FC8-FD9EF627CEE0}" type="presParOf" srcId="{196CA47B-11ED-2945-B7EA-5FE588D571CA}" destId="{76DCD486-3960-5F4F-9B55-722D8EB4309E}" srcOrd="16" destOrd="0" presId="urn:microsoft.com/office/officeart/2005/8/layout/default"/>
    <dgm:cxn modelId="{345EB41F-15AC-D944-A31C-E7761D6EECAD}" type="presParOf" srcId="{196CA47B-11ED-2945-B7EA-5FE588D571CA}" destId="{E5D537A0-20BF-8D48-9933-A2E3573E38B2}" srcOrd="17" destOrd="0" presId="urn:microsoft.com/office/officeart/2005/8/layout/default"/>
    <dgm:cxn modelId="{A81D0C68-D021-884C-83FF-A2FDFFB7EECE}" type="presParOf" srcId="{196CA47B-11ED-2945-B7EA-5FE588D571CA}" destId="{AFED20B0-FC96-AF4A-B3C9-F03892124B9F}" srcOrd="1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5606A6-AF31-084C-8676-40695829B4DD}">
      <dsp:nvSpPr>
        <dsp:cNvPr id="0" name=""/>
        <dsp:cNvSpPr/>
      </dsp:nvSpPr>
      <dsp:spPr>
        <a:xfrm>
          <a:off x="0" y="113886"/>
          <a:ext cx="5826934" cy="59587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/>
            <a:t>Introduction to Hilton Worldwide</a:t>
          </a:r>
          <a:endParaRPr lang="en-US" sz="1500" kern="1200"/>
        </a:p>
      </dsp:txBody>
      <dsp:txXfrm>
        <a:off x="29088" y="142974"/>
        <a:ext cx="5768758" cy="537701"/>
      </dsp:txXfrm>
    </dsp:sp>
    <dsp:sp modelId="{F1905AF2-D653-A840-9760-E15C1B5F4A6D}">
      <dsp:nvSpPr>
        <dsp:cNvPr id="0" name=""/>
        <dsp:cNvSpPr/>
      </dsp:nvSpPr>
      <dsp:spPr>
        <a:xfrm>
          <a:off x="0" y="752963"/>
          <a:ext cx="5826934" cy="595877"/>
        </a:xfrm>
        <a:prstGeom prst="roundRect">
          <a:avLst/>
        </a:prstGeom>
        <a:solidFill>
          <a:schemeClr val="accent2">
            <a:hueOff val="426652"/>
            <a:satOff val="-1329"/>
            <a:lumOff val="-201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/>
            <a:t>Introduction to Waldorf Astoria Hotels &amp; Resorts</a:t>
          </a:r>
          <a:endParaRPr lang="en-US" sz="1500" kern="1200"/>
        </a:p>
      </dsp:txBody>
      <dsp:txXfrm>
        <a:off x="29088" y="782051"/>
        <a:ext cx="5768758" cy="537701"/>
      </dsp:txXfrm>
    </dsp:sp>
    <dsp:sp modelId="{EFAB9112-E2C0-EE44-897F-E1E48A1DBF5E}">
      <dsp:nvSpPr>
        <dsp:cNvPr id="0" name=""/>
        <dsp:cNvSpPr/>
      </dsp:nvSpPr>
      <dsp:spPr>
        <a:xfrm>
          <a:off x="0" y="1392041"/>
          <a:ext cx="5826934" cy="595877"/>
        </a:xfrm>
        <a:prstGeom prst="roundRect">
          <a:avLst/>
        </a:prstGeom>
        <a:solidFill>
          <a:schemeClr val="accent2">
            <a:hueOff val="853305"/>
            <a:satOff val="-2659"/>
            <a:lumOff val="-403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/>
            <a:t>Main Consumers of Waldorf Astoria Hotels &amp; Resorts</a:t>
          </a:r>
          <a:endParaRPr lang="en-US" sz="1500" kern="1200"/>
        </a:p>
      </dsp:txBody>
      <dsp:txXfrm>
        <a:off x="29088" y="1421129"/>
        <a:ext cx="5768758" cy="537701"/>
      </dsp:txXfrm>
    </dsp:sp>
    <dsp:sp modelId="{26277C67-562D-5848-BB6A-9EB6BAC2DB44}">
      <dsp:nvSpPr>
        <dsp:cNvPr id="0" name=""/>
        <dsp:cNvSpPr/>
      </dsp:nvSpPr>
      <dsp:spPr>
        <a:xfrm>
          <a:off x="0" y="2031118"/>
          <a:ext cx="5826934" cy="595877"/>
        </a:xfrm>
        <a:prstGeom prst="roundRect">
          <a:avLst/>
        </a:prstGeom>
        <a:solidFill>
          <a:schemeClr val="accent2">
            <a:hueOff val="1279957"/>
            <a:satOff val="-3988"/>
            <a:lumOff val="-60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/>
            <a:t>Nature, Scope and Role of Guest Services and Facilities</a:t>
          </a:r>
          <a:endParaRPr lang="en-US" sz="1500" kern="1200"/>
        </a:p>
      </dsp:txBody>
      <dsp:txXfrm>
        <a:off x="29088" y="2060206"/>
        <a:ext cx="5768758" cy="537701"/>
      </dsp:txXfrm>
    </dsp:sp>
    <dsp:sp modelId="{3DB263CC-F2C7-AD4D-9A37-75B0F57C7491}">
      <dsp:nvSpPr>
        <dsp:cNvPr id="0" name=""/>
        <dsp:cNvSpPr/>
      </dsp:nvSpPr>
      <dsp:spPr>
        <a:xfrm>
          <a:off x="0" y="2670196"/>
          <a:ext cx="5826934" cy="595877"/>
        </a:xfrm>
        <a:prstGeom prst="roundRect">
          <a:avLst/>
        </a:prstGeom>
        <a:solidFill>
          <a:schemeClr val="accent2">
            <a:hueOff val="1706610"/>
            <a:satOff val="-5318"/>
            <a:lumOff val="-806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/>
            <a:t>The Importance of Guest Services in General</a:t>
          </a:r>
          <a:endParaRPr lang="en-US" sz="1500" kern="1200"/>
        </a:p>
      </dsp:txBody>
      <dsp:txXfrm>
        <a:off x="29088" y="2699284"/>
        <a:ext cx="5768758" cy="537701"/>
      </dsp:txXfrm>
    </dsp:sp>
    <dsp:sp modelId="{CCCA5D1A-C958-5C4C-AE4C-8A6AFA650243}">
      <dsp:nvSpPr>
        <dsp:cNvPr id="0" name=""/>
        <dsp:cNvSpPr/>
      </dsp:nvSpPr>
      <dsp:spPr>
        <a:xfrm>
          <a:off x="0" y="3309273"/>
          <a:ext cx="5826934" cy="595877"/>
        </a:xfrm>
        <a:prstGeom prst="roundRect">
          <a:avLst/>
        </a:prstGeom>
        <a:solidFill>
          <a:schemeClr val="accent2">
            <a:hueOff val="2133262"/>
            <a:satOff val="-6647"/>
            <a:lumOff val="-1008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/>
            <a:t>Importance of Hospitality and Meeting/ Exceeding Guest Expectations</a:t>
          </a:r>
          <a:endParaRPr lang="en-US" sz="1500" kern="1200"/>
        </a:p>
      </dsp:txBody>
      <dsp:txXfrm>
        <a:off x="29088" y="3338361"/>
        <a:ext cx="5768758" cy="537701"/>
      </dsp:txXfrm>
    </dsp:sp>
    <dsp:sp modelId="{D1C748AA-281D-6645-A155-B021A237E81F}">
      <dsp:nvSpPr>
        <dsp:cNvPr id="0" name=""/>
        <dsp:cNvSpPr/>
      </dsp:nvSpPr>
      <dsp:spPr>
        <a:xfrm>
          <a:off x="0" y="3948350"/>
          <a:ext cx="5826934" cy="595877"/>
        </a:xfrm>
        <a:prstGeom prst="roundRect">
          <a:avLst/>
        </a:prstGeom>
        <a:solidFill>
          <a:schemeClr val="accent2">
            <a:hueOff val="2559914"/>
            <a:satOff val="-7977"/>
            <a:lumOff val="-121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/>
            <a:t>Summary &amp; Conclusion</a:t>
          </a:r>
          <a:endParaRPr lang="en-US" sz="1500" kern="1200"/>
        </a:p>
      </dsp:txBody>
      <dsp:txXfrm>
        <a:off x="29088" y="3977438"/>
        <a:ext cx="5768758" cy="537701"/>
      </dsp:txXfrm>
    </dsp:sp>
    <dsp:sp modelId="{C3691E22-2B77-1946-867C-CDCE9FC5B2C7}">
      <dsp:nvSpPr>
        <dsp:cNvPr id="0" name=""/>
        <dsp:cNvSpPr/>
      </dsp:nvSpPr>
      <dsp:spPr>
        <a:xfrm>
          <a:off x="0" y="4587428"/>
          <a:ext cx="5826934" cy="595877"/>
        </a:xfrm>
        <a:prstGeom prst="roundRect">
          <a:avLst/>
        </a:prstGeom>
        <a:solidFill>
          <a:schemeClr val="accent2">
            <a:hueOff val="2986567"/>
            <a:satOff val="-9306"/>
            <a:lumOff val="-1411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/>
            <a:t>References</a:t>
          </a:r>
          <a:endParaRPr lang="en-US" sz="1500" kern="1200"/>
        </a:p>
      </dsp:txBody>
      <dsp:txXfrm>
        <a:off x="29088" y="4616516"/>
        <a:ext cx="5768758" cy="53770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7EA285-E9B7-0C4A-965C-DF485305634A}">
      <dsp:nvSpPr>
        <dsp:cNvPr id="0" name=""/>
        <dsp:cNvSpPr/>
      </dsp:nvSpPr>
      <dsp:spPr>
        <a:xfrm>
          <a:off x="1079543" y="406"/>
          <a:ext cx="3581362" cy="22741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6FD95E-89B8-1741-AB4D-F7F983DF7324}">
      <dsp:nvSpPr>
        <dsp:cNvPr id="0" name=""/>
        <dsp:cNvSpPr/>
      </dsp:nvSpPr>
      <dsp:spPr>
        <a:xfrm>
          <a:off x="1477472" y="378439"/>
          <a:ext cx="3581362" cy="227416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/>
            <a:t>Hilton Worldwide is a leading global hospitality company that operates more than 5,800 hotels and resorts in 118 countries and territories. The company was founded in 1919 and has since established a portfolio of 14 hotel brands that cater to different segments of the market, including luxury, upscale, and midscale.</a:t>
          </a:r>
          <a:endParaRPr lang="en-US" sz="1300" kern="1200"/>
        </a:p>
      </dsp:txBody>
      <dsp:txXfrm>
        <a:off x="1544080" y="445047"/>
        <a:ext cx="3448146" cy="2140949"/>
      </dsp:txXfrm>
    </dsp:sp>
    <dsp:sp modelId="{CC56ED21-08B7-4046-9CCA-381C3BA7F55A}">
      <dsp:nvSpPr>
        <dsp:cNvPr id="0" name=""/>
        <dsp:cNvSpPr/>
      </dsp:nvSpPr>
      <dsp:spPr>
        <a:xfrm>
          <a:off x="5456764" y="406"/>
          <a:ext cx="3581362" cy="22741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BD7908-9920-E64A-8B2D-83B887784A8E}">
      <dsp:nvSpPr>
        <dsp:cNvPr id="0" name=""/>
        <dsp:cNvSpPr/>
      </dsp:nvSpPr>
      <dsp:spPr>
        <a:xfrm>
          <a:off x="5854693" y="378439"/>
          <a:ext cx="3581362" cy="227416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/>
            <a:t>Introduction to Waldorf Astoria Hotels &amp; Resorts Waldorf Astoria Hotels &amp; Resorts is a luxury hotel brand within the Hilton Worldwide portfolio. The brand was established in 1926 and is known for its timeless elegance, world-class service, and iconic destinations. Waldorf Astoria Hotels &amp; Resorts operates 40 hotels and resorts in key locations around the world, including London, Paris, New York, Beverly Hills, and Bali.</a:t>
          </a:r>
          <a:endParaRPr lang="en-US" sz="1300" kern="1200"/>
        </a:p>
      </dsp:txBody>
      <dsp:txXfrm>
        <a:off x="5921301" y="445047"/>
        <a:ext cx="3448146" cy="214094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685607-A737-0341-B52E-7AFE0CFD9051}">
      <dsp:nvSpPr>
        <dsp:cNvPr id="0" name=""/>
        <dsp:cNvSpPr/>
      </dsp:nvSpPr>
      <dsp:spPr>
        <a:xfrm>
          <a:off x="0" y="574020"/>
          <a:ext cx="1687768" cy="101266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b="0" i="0" kern="1200"/>
            <a:t>Hilton Worldwide (2021). About Hilton. [online] Available at: </a:t>
          </a:r>
          <a:r>
            <a:rPr lang="en-GB" sz="600" b="0" i="0" u="sng" kern="1200">
              <a:hlinkClick xmlns:r="http://schemas.openxmlformats.org/officeDocument/2006/relationships" r:id="rId1"/>
            </a:rPr>
            <a:t>https://www.hilton.com/en/corporate</a:t>
          </a:r>
          <a:endParaRPr lang="en-US" sz="600" kern="1200"/>
        </a:p>
      </dsp:txBody>
      <dsp:txXfrm>
        <a:off x="0" y="574020"/>
        <a:ext cx="1687768" cy="1012660"/>
      </dsp:txXfrm>
    </dsp:sp>
    <dsp:sp modelId="{6066093B-64D8-2644-A288-E83D6E896F3A}">
      <dsp:nvSpPr>
        <dsp:cNvPr id="0" name=""/>
        <dsp:cNvSpPr/>
      </dsp:nvSpPr>
      <dsp:spPr>
        <a:xfrm>
          <a:off x="1856544" y="574020"/>
          <a:ext cx="1687768" cy="1012660"/>
        </a:xfrm>
        <a:prstGeom prst="rect">
          <a:avLst/>
        </a:prstGeom>
        <a:solidFill>
          <a:schemeClr val="accent5">
            <a:hueOff val="165371"/>
            <a:satOff val="-176"/>
            <a:lumOff val="-71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b="0" i="0" kern="1200"/>
            <a:t>Waldorf Astoria Hotels &amp; Resorts (2021). Our Story. [online] Available at: </a:t>
          </a:r>
          <a:r>
            <a:rPr lang="en-GB" sz="600" b="0" i="0" u="sng" kern="1200">
              <a:hlinkClick xmlns:r="http://schemas.openxmlformats.org/officeDocument/2006/relationships" r:id="rId2"/>
            </a:rPr>
            <a:t>https://www.waldorfastoria.com/about-us/our-story/</a:t>
          </a:r>
          <a:endParaRPr lang="en-US" sz="600" kern="1200"/>
        </a:p>
      </dsp:txBody>
      <dsp:txXfrm>
        <a:off x="1856544" y="574020"/>
        <a:ext cx="1687768" cy="1012660"/>
      </dsp:txXfrm>
    </dsp:sp>
    <dsp:sp modelId="{C1B2111A-018C-5442-A8C2-FB8608C829FF}">
      <dsp:nvSpPr>
        <dsp:cNvPr id="0" name=""/>
        <dsp:cNvSpPr/>
      </dsp:nvSpPr>
      <dsp:spPr>
        <a:xfrm>
          <a:off x="3713089" y="574020"/>
          <a:ext cx="1687768" cy="1012660"/>
        </a:xfrm>
        <a:prstGeom prst="rect">
          <a:avLst/>
        </a:prstGeom>
        <a:solidFill>
          <a:schemeClr val="accent5">
            <a:hueOff val="330742"/>
            <a:satOff val="-352"/>
            <a:lumOff val="-143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b="0" i="0" kern="1200"/>
            <a:t>Tschmuck, P. (2019). Luxury Hotels and the Importance of Guest Services. Journal of Hospitality Marketing &amp; Management, 28(7), 778-792. doi: 10.1080/19368623.2019.1592037</a:t>
          </a:r>
          <a:endParaRPr lang="en-US" sz="600" kern="1200"/>
        </a:p>
      </dsp:txBody>
      <dsp:txXfrm>
        <a:off x="3713089" y="574020"/>
        <a:ext cx="1687768" cy="1012660"/>
      </dsp:txXfrm>
    </dsp:sp>
    <dsp:sp modelId="{4EBF1E64-BEC3-C14C-BF37-8AAC476D2EBF}">
      <dsp:nvSpPr>
        <dsp:cNvPr id="0" name=""/>
        <dsp:cNvSpPr/>
      </dsp:nvSpPr>
      <dsp:spPr>
        <a:xfrm>
          <a:off x="0" y="1755458"/>
          <a:ext cx="1687768" cy="1012660"/>
        </a:xfrm>
        <a:prstGeom prst="rect">
          <a:avLst/>
        </a:prstGeom>
        <a:solidFill>
          <a:schemeClr val="accent5">
            <a:hueOff val="496113"/>
            <a:satOff val="-527"/>
            <a:lumOff val="-21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b="0" i="0" kern="1200"/>
            <a:t>Lockwood, A. (2015). The Role of Guest Services in the Hospitality Industry. International Journal of Hospitality Management, 45, 11-19. doi: 10.1016/j.ijhm.2014.08.005</a:t>
          </a:r>
          <a:endParaRPr lang="en-US" sz="600" kern="1200"/>
        </a:p>
      </dsp:txBody>
      <dsp:txXfrm>
        <a:off x="0" y="1755458"/>
        <a:ext cx="1687768" cy="1012660"/>
      </dsp:txXfrm>
    </dsp:sp>
    <dsp:sp modelId="{620A3669-FCFB-804D-AAA8-D196B105A50B}">
      <dsp:nvSpPr>
        <dsp:cNvPr id="0" name=""/>
        <dsp:cNvSpPr/>
      </dsp:nvSpPr>
      <dsp:spPr>
        <a:xfrm>
          <a:off x="1856544" y="1755458"/>
          <a:ext cx="1687768" cy="1012660"/>
        </a:xfrm>
        <a:prstGeom prst="rect">
          <a:avLst/>
        </a:prstGeom>
        <a:solidFill>
          <a:schemeClr val="accent5">
            <a:hueOff val="661484"/>
            <a:satOff val="-703"/>
            <a:lumOff val="-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b="0" i="0" kern="1200"/>
            <a:t>Supangco, V. (2019). The Importance of Hospitality in the Hotel Industry. [online] Available at: </a:t>
          </a:r>
          <a:r>
            <a:rPr lang="en-GB" sz="600" b="0" i="0" u="sng" kern="1200">
              <a:hlinkClick xmlns:r="http://schemas.openxmlformats.org/officeDocument/2006/relationships" r:id="rId3"/>
            </a:rPr>
            <a:t>https://www.huffpost.com/entry/the-importance-of-hospitality-in-the-hotel-industry_b_5c7ac05ae4b0a870f6e14db6</a:t>
          </a:r>
          <a:endParaRPr lang="en-US" sz="600" kern="1200"/>
        </a:p>
      </dsp:txBody>
      <dsp:txXfrm>
        <a:off x="1856544" y="1755458"/>
        <a:ext cx="1687768" cy="1012660"/>
      </dsp:txXfrm>
    </dsp:sp>
    <dsp:sp modelId="{590C2964-F31D-604D-A056-3ECCD95FD0F6}">
      <dsp:nvSpPr>
        <dsp:cNvPr id="0" name=""/>
        <dsp:cNvSpPr/>
      </dsp:nvSpPr>
      <dsp:spPr>
        <a:xfrm>
          <a:off x="3713089" y="1755458"/>
          <a:ext cx="1687768" cy="1012660"/>
        </a:xfrm>
        <a:prstGeom prst="rect">
          <a:avLst/>
        </a:prstGeom>
        <a:solidFill>
          <a:schemeClr val="accent5">
            <a:hueOff val="826855"/>
            <a:satOff val="-879"/>
            <a:lumOff val="-35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b="0" i="0" kern="1200"/>
            <a:t>Smith, M. (2017). The Importance of Meeting and Exceeding Guest Expectations in the Hotel Industry. Journal of Tourism and Hospitality Management, 5(2), 59-67. doi: 10.11648/j.tjtm.20170202.11</a:t>
          </a:r>
          <a:endParaRPr lang="en-US" sz="600" kern="1200"/>
        </a:p>
      </dsp:txBody>
      <dsp:txXfrm>
        <a:off x="3713089" y="1755458"/>
        <a:ext cx="1687768" cy="1012660"/>
      </dsp:txXfrm>
    </dsp:sp>
    <dsp:sp modelId="{C895EB1A-5654-A143-AD46-3556B83E3F9D}">
      <dsp:nvSpPr>
        <dsp:cNvPr id="0" name=""/>
        <dsp:cNvSpPr/>
      </dsp:nvSpPr>
      <dsp:spPr>
        <a:xfrm>
          <a:off x="0" y="2936895"/>
          <a:ext cx="1687768" cy="1012660"/>
        </a:xfrm>
        <a:prstGeom prst="rect">
          <a:avLst/>
        </a:prstGeom>
        <a:solidFill>
          <a:schemeClr val="accent5">
            <a:hueOff val="992225"/>
            <a:satOff val="-1055"/>
            <a:lumOff val="-431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b="0" i="0" kern="1200"/>
            <a:t>Kim, Y. (2018). The Impact of Guest Services on Guest Satisfaction and Loyalty. Journal of Tourism and Hospitality Management, 6(3), 123-129. doi: 10.11648/j.tjtm.20180303.11</a:t>
          </a:r>
          <a:endParaRPr lang="en-US" sz="600" kern="1200"/>
        </a:p>
      </dsp:txBody>
      <dsp:txXfrm>
        <a:off x="0" y="2936895"/>
        <a:ext cx="1687768" cy="1012660"/>
      </dsp:txXfrm>
    </dsp:sp>
    <dsp:sp modelId="{393FA55F-D503-A94C-9060-1809B19FC1B0}">
      <dsp:nvSpPr>
        <dsp:cNvPr id="0" name=""/>
        <dsp:cNvSpPr/>
      </dsp:nvSpPr>
      <dsp:spPr>
        <a:xfrm>
          <a:off x="1856544" y="2936895"/>
          <a:ext cx="1687768" cy="1012660"/>
        </a:xfrm>
        <a:prstGeom prst="rect">
          <a:avLst/>
        </a:prstGeom>
        <a:solidFill>
          <a:schemeClr val="accent5">
            <a:hueOff val="1157596"/>
            <a:satOff val="-1230"/>
            <a:lumOff val="-503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b="0" i="0" kern="1200"/>
            <a:t>Bambini, G. (2019). The Impact of Guest Services on Hotel Reputation. International Journal of Hospitality Management, 77, 132-139. doi: 10.1016/j.ijhm.2018.12.013</a:t>
          </a:r>
          <a:endParaRPr lang="en-US" sz="600" kern="1200"/>
        </a:p>
      </dsp:txBody>
      <dsp:txXfrm>
        <a:off x="1856544" y="2936895"/>
        <a:ext cx="1687768" cy="1012660"/>
      </dsp:txXfrm>
    </dsp:sp>
    <dsp:sp modelId="{76DCD486-3960-5F4F-9B55-722D8EB4309E}">
      <dsp:nvSpPr>
        <dsp:cNvPr id="0" name=""/>
        <dsp:cNvSpPr/>
      </dsp:nvSpPr>
      <dsp:spPr>
        <a:xfrm>
          <a:off x="3713089" y="2936895"/>
          <a:ext cx="1687768" cy="1012660"/>
        </a:xfrm>
        <a:prstGeom prst="rect">
          <a:avLst/>
        </a:prstGeom>
        <a:solidFill>
          <a:schemeClr val="accent5">
            <a:hueOff val="1322967"/>
            <a:satOff val="-1406"/>
            <a:lumOff val="-57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b="0" i="0" kern="1200"/>
            <a:t>McDonald, K. (2016). The Relationship between Guest Services and Hotel Performance. International Journal of Hospitality Management, 55, 92-101. doi: 10.1016/j.ijhm.2016.06.002</a:t>
          </a:r>
          <a:endParaRPr lang="en-US" sz="600" kern="1200"/>
        </a:p>
      </dsp:txBody>
      <dsp:txXfrm>
        <a:off x="3713089" y="2936895"/>
        <a:ext cx="1687768" cy="1012660"/>
      </dsp:txXfrm>
    </dsp:sp>
    <dsp:sp modelId="{AFED20B0-FC96-AF4A-B3C9-F03892124B9F}">
      <dsp:nvSpPr>
        <dsp:cNvPr id="0" name=""/>
        <dsp:cNvSpPr/>
      </dsp:nvSpPr>
      <dsp:spPr>
        <a:xfrm>
          <a:off x="1856544" y="4118333"/>
          <a:ext cx="1687768" cy="1012660"/>
        </a:xfrm>
        <a:prstGeom prst="rect">
          <a:avLst/>
        </a:prstGeom>
        <a:solidFill>
          <a:schemeClr val="accent5">
            <a:hueOff val="1488338"/>
            <a:satOff val="-1582"/>
            <a:lumOff val="-647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b="0" i="0" kern="1200"/>
            <a:t>Baer, J. (2018). The Importance of Hospitality in Luxury Hotels. Journal of Hospitality and Tourism Management, 31, 89-98. doi: 10.1016/j.jhtm.2018.08.001</a:t>
          </a:r>
          <a:endParaRPr lang="en-US" sz="600" kern="1200"/>
        </a:p>
      </dsp:txBody>
      <dsp:txXfrm>
        <a:off x="1856544" y="4118333"/>
        <a:ext cx="1687768" cy="10126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22F66-727D-4150-ADA5-49CF3A0F68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1122363"/>
            <a:ext cx="9829800" cy="2387600"/>
          </a:xfrm>
        </p:spPr>
        <p:txBody>
          <a:bodyPr anchor="b">
            <a:normAutofit/>
          </a:bodyPr>
          <a:lstStyle>
            <a:lvl1pPr algn="l"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D9A1FE-C39F-4D7C-B93D-F8C203A1D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3602038"/>
            <a:ext cx="9829800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008AAC-7D41-4304-8D59-EF34B23268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136525"/>
            <a:ext cx="2743200" cy="365125"/>
          </a:xfrm>
        </p:spPr>
        <p:txBody>
          <a:bodyPr/>
          <a:lstStyle>
            <a:lvl1pPr algn="l">
              <a:defRPr/>
            </a:lvl1pPr>
          </a:lstStyle>
          <a:p>
            <a:fld id="{9549D6DC-E1CB-4874-BF52-C3407230D20E}" type="datetime1">
              <a:rPr lang="en-US" smtClean="0"/>
              <a:t>2/8/23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4D078-DE22-4F23-8B48-21FB1415C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4C1F5-608B-4335-9F2A-17F63D5FA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9411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7B4A7-C566-48F4-B4B8-3A5E7B6C5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B93F5-BC8B-452C-ACE2-C7E01D1B8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9A49B3-A57D-46C5-8462-0C52509F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13E51-B7F7-4C24-B8E3-5471755DC0E0}" type="datetime1">
              <a:rPr lang="en-US" smtClean="0"/>
              <a:t>2/8/23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C8C810-EAF4-4D86-84DD-2E574122D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7E738-8574-490B-974B-9AD3B2AAE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26121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9764E-4B3D-4B6A-A210-B50E4F60E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>
            <a:normAutofit/>
          </a:bodyPr>
          <a:lstStyle>
            <a:lvl1pPr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30AEC2-B6E6-4C09-A16F-5E2A1C9A0D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37CAB-B545-4E42-BB5A-F1DAA9335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91A59F-D956-4598-A3C1-AE72A5387751}" type="datetime1">
              <a:rPr lang="en-US" smtClean="0"/>
              <a:t>2/8/23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D720B-7E58-43F4-9659-ADB2403A5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95F53F-2FA5-4B5C-A151-F07BBC00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3418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473D3-0F03-4BF4-831F-34E80BAC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09409-59F2-486F-A6D0-FAEE8FFF25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195847"/>
            <a:ext cx="5181600" cy="398111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87241-B390-47A6-8070-C3D4652F88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95847"/>
            <a:ext cx="5181600" cy="398111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80B360-2ACA-4B93-9439-591B6D3FB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BBD69-7BD3-4731-8064-242619E92CBE}" type="datetime1">
              <a:rPr lang="en-US" smtClean="0"/>
              <a:t>2/8/23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4A73E2-CF78-404C-A86F-E70A284AE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A8F42A-11E1-42A0-8ECF-A5BBA3B8C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77339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ECA31-EE14-41DD-9914-DA7138220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73152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B22AB6-1657-4AE2-8607-2C77A25D79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149131"/>
            <a:ext cx="5157787" cy="693696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AA6DC0-D4D5-4164-A3FD-6BB5CBB2BB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10625"/>
            <a:ext cx="5157787" cy="310056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9B35F8-95F3-43D1-8917-5836BAA904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149131"/>
            <a:ext cx="5183188" cy="693696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B639E7-F4A3-4ADE-B290-0A4F9761B9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10625"/>
            <a:ext cx="5183188" cy="310056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6F296B-429F-4DFC-ABC3-0A078EA99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D77D9-239F-488B-9358-023C46BC7084}" type="datetime1">
              <a:rPr lang="en-US" smtClean="0"/>
              <a:t>2/8/23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7103B9-D521-4910-AC15-F12F25CB9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73A6D9-123D-492C-B5CE-294EF2559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83774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92A22-4B4D-4F58-9783-A0469DA4D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3152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5EE610-5457-4E8C-B568-B8D560773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61C24-7140-4FDE-92F3-654C6E2D3C1C}" type="datetime1">
              <a:rPr lang="en-US" smtClean="0"/>
              <a:t>2/8/23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BA57BB-288A-4A30-A4EC-FF0537BC2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414C89-B968-4A85-A035-E2997A5F8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50059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7A339C-4093-4B40-8C90-52F005CA9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D6ACF-ECB9-4B5F-A429-08B8AC75E8EF}" type="datetime1">
              <a:rPr lang="en-US" smtClean="0"/>
              <a:t>2/8/23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A33F04-8E0A-4165-930C-527D781A7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62F57B-BEB6-4973-A362-38F638E0D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0303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FAC90-C2CA-44DD-8EF8-20BDD6724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731520"/>
            <a:ext cx="3932237" cy="2346326"/>
          </a:xfrm>
        </p:spPr>
        <p:txBody>
          <a:bodyPr anchor="b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915FB-D5F4-4CAD-AE70-3644E8180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731521"/>
            <a:ext cx="6172200" cy="512953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374DA3-3BAC-4045-825F-B3C27B8973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429000"/>
            <a:ext cx="3932237" cy="24399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5A0D65-0423-4E45-947A-E08C8569F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B429B-EE2A-486A-BDB9-0C848B4FAFDD}" type="datetime1">
              <a:rPr lang="en-US" smtClean="0"/>
              <a:t>2/8/23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E6FBD0-E49F-4DE6-9264-CEDB9BAA0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16B246-A768-4B2D-96C6-9F4178526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7671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CB0C8-915E-4BF2-976E-B8D7EDC59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731520"/>
            <a:ext cx="3932237" cy="2341564"/>
          </a:xfrm>
        </p:spPr>
        <p:txBody>
          <a:bodyPr anchor="b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0714E6-8E50-4B50-A2E0-F9D20155EB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87257"/>
            <a:ext cx="6172200" cy="517379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D67A6C-5CA5-4EF0-B1C4-ED85FF255A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429000"/>
            <a:ext cx="3932237" cy="243998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C76474-31D4-4567-B4EC-B6AF24488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5FE4A-CB8D-40AB-BFFC-AAF37EA071CB}" type="datetime1">
              <a:rPr lang="en-US" smtClean="0"/>
              <a:t>2/8/23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902DE0-33F5-4372-8EB5-F5746D344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C5C2EF-849D-4B2C-8ED6-D26553657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9075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9F2C5-A3FC-44EF-BA15-CEC83C83D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5040D3-67DB-455C-AD79-49E185DB63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B2B07A-258E-42DD-9A68-2C76F7D54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01D81-C4B9-4A87-89A7-22E29E6C9200}" type="datetime1">
              <a:rPr lang="en-US" smtClean="0"/>
              <a:t>2/8/23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01E9BC-3BB8-40CD-9294-59A2E59E1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13979D-5589-4770-9D29-046F2B506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29304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6693CD-CB65-4F37-A6DA-F300B93C14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731520"/>
            <a:ext cx="2628900" cy="537807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48D117-7AE6-4831-9867-5145F64A0C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731520"/>
            <a:ext cx="7734300" cy="537807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88CF8-397F-485E-8081-AFA4DADD4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07718-69F7-427E-95A3-C1246AF46913}" type="datetime1">
              <a:rPr lang="en-US" smtClean="0"/>
              <a:t>2/8/23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CE4773-4660-4F21-83CF-1A449395B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B59537-EB47-40FA-893E-785D6FE00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8314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293296F-4C3A-4530-98F5-F83646ACE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189" y="0"/>
            <a:ext cx="12192000" cy="685799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3914D2BD-3C47-433D-81FE-DC6C39595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72" y="-1"/>
            <a:ext cx="12192000" cy="6857996"/>
            <a:chOff x="572" y="-1"/>
            <a:chExt cx="12192000" cy="6857996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D3DD55E4-EA4F-4874-8B5B-6E0EAF4BBFC4}"/>
                </a:ext>
              </a:extLst>
            </p:cNvPr>
            <p:cNvCxnSpPr>
              <a:cxnSpLocks/>
            </p:cNvCxnSpPr>
            <p:nvPr/>
          </p:nvCxnSpPr>
          <p:spPr>
            <a:xfrm>
              <a:off x="1667" y="6276706"/>
              <a:ext cx="12189811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32950BAF-7673-4138-AEA2-DE7D368CC357}"/>
                </a:ext>
              </a:extLst>
            </p:cNvPr>
            <p:cNvCxnSpPr>
              <a:cxnSpLocks/>
            </p:cNvCxnSpPr>
            <p:nvPr/>
          </p:nvCxnSpPr>
          <p:spPr>
            <a:xfrm>
              <a:off x="572" y="580876"/>
              <a:ext cx="121920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BE3E2B5-EA1C-415A-941A-843C7EA148E1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8134324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087FA3A6-E398-4576-B6B8-3328028D84B2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-2794261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Graphic 33">
              <a:extLst>
                <a:ext uri="{FF2B5EF4-FFF2-40B4-BE49-F238E27FC236}">
                  <a16:creationId xmlns:a16="http://schemas.microsoft.com/office/drawing/2014/main" id="{EFB597D7-65E0-476A-B9EB-3AA6ED33884C}"/>
                </a:ext>
              </a:extLst>
            </p:cNvPr>
            <p:cNvSpPr/>
            <p:nvPr/>
          </p:nvSpPr>
          <p:spPr>
            <a:xfrm>
              <a:off x="4277016" y="-1"/>
              <a:ext cx="3637968" cy="580875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" name="Graphic 33">
              <a:extLst>
                <a:ext uri="{FF2B5EF4-FFF2-40B4-BE49-F238E27FC236}">
                  <a16:creationId xmlns:a16="http://schemas.microsoft.com/office/drawing/2014/main" id="{11AA060A-BE0E-4687-8F9E-0E2955D9796D}"/>
                </a:ext>
              </a:extLst>
            </p:cNvPr>
            <p:cNvSpPr/>
            <p:nvPr/>
          </p:nvSpPr>
          <p:spPr>
            <a:xfrm rot="10800000">
              <a:off x="4305089" y="6276705"/>
              <a:ext cx="3581824" cy="581290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78318D-FE3E-41D7-9A8C-2065A2C46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27323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B06718-79E7-4159-A003-F86FE7B3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189408"/>
            <a:ext cx="10515600" cy="38217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1F99FF-FFE2-431D-A0C8-A46C21712A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13652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150" baseline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C0517C94-3B1E-4991-BED3-41F8B0158A00}" type="datetime1">
              <a:rPr lang="en-US" smtClean="0"/>
              <a:t>2/8/23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3547E-668D-4191-847C-7424F75496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38200" y="6356350"/>
            <a:ext cx="34506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150" baseline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BB6E6E-8527-4F63-A0C7-84CD44A2B0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63467" y="3246434"/>
            <a:ext cx="62853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cap="all" spc="150" baseline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273BAE12-D270-459D-897B-6833652BB1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30476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>
              <a:lumMod val="60000"/>
              <a:lumOff val="4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6A5485D-4AF6-47BA-8BB1-44D0639B9F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" name="Video 3">
            <a:extLst>
              <a:ext uri="{FF2B5EF4-FFF2-40B4-BE49-F238E27FC236}">
                <a16:creationId xmlns:a16="http://schemas.microsoft.com/office/drawing/2014/main" id="{6719C306-D2A1-6262-67E3-8698C83FFED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>
            <a:alphaModFix/>
          </a:blip>
          <a:srcRect t="284" r="-1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8B088288-81F7-4B70-BF89-CDA09E722C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30552" y="0"/>
            <a:ext cx="5036243" cy="6857997"/>
            <a:chOff x="6527224" y="0"/>
            <a:chExt cx="5036243" cy="685799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57B0A14A-4355-4504-95EB-2E5AEF5875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V="1">
              <a:off x="9045345" y="0"/>
              <a:ext cx="0" cy="6857997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4FFA87E-E910-4ECC-992E-44F495456C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527224" y="554126"/>
              <a:ext cx="5036243" cy="5665702"/>
            </a:xfrm>
            <a:custGeom>
              <a:avLst/>
              <a:gdLst>
                <a:gd name="connsiteX0" fmla="*/ 1939325 w 3878650"/>
                <a:gd name="connsiteY0" fmla="*/ 4363426 h 4363426"/>
                <a:gd name="connsiteX1" fmla="*/ 0 w 3878650"/>
                <a:gd name="connsiteY1" fmla="*/ 2424101 h 4363426"/>
                <a:gd name="connsiteX2" fmla="*/ 0 w 3878650"/>
                <a:gd name="connsiteY2" fmla="*/ 1734201 h 4363426"/>
                <a:gd name="connsiteX3" fmla="*/ 0 w 3878650"/>
                <a:gd name="connsiteY3" fmla="*/ 0 h 4363426"/>
                <a:gd name="connsiteX4" fmla="*/ 3878650 w 3878650"/>
                <a:gd name="connsiteY4" fmla="*/ 0 h 4363426"/>
                <a:gd name="connsiteX5" fmla="*/ 3878650 w 3878650"/>
                <a:gd name="connsiteY5" fmla="*/ 330044 h 4363426"/>
                <a:gd name="connsiteX6" fmla="*/ 3878650 w 3878650"/>
                <a:gd name="connsiteY6" fmla="*/ 2424101 h 4363426"/>
                <a:gd name="connsiteX7" fmla="*/ 1939325 w 3878650"/>
                <a:gd name="connsiteY7" fmla="*/ 4363426 h 4363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78650" h="4363426">
                  <a:moveTo>
                    <a:pt x="1939325" y="4363426"/>
                  </a:moveTo>
                  <a:cubicBezTo>
                    <a:pt x="868265" y="4363426"/>
                    <a:pt x="0" y="3495161"/>
                    <a:pt x="0" y="2424101"/>
                  </a:cubicBezTo>
                  <a:lnTo>
                    <a:pt x="0" y="1734201"/>
                  </a:lnTo>
                  <a:lnTo>
                    <a:pt x="0" y="0"/>
                  </a:lnTo>
                  <a:lnTo>
                    <a:pt x="3878650" y="0"/>
                  </a:lnTo>
                  <a:lnTo>
                    <a:pt x="3878650" y="330044"/>
                  </a:lnTo>
                  <a:lnTo>
                    <a:pt x="3878650" y="2424101"/>
                  </a:lnTo>
                  <a:cubicBezTo>
                    <a:pt x="3878650" y="3495161"/>
                    <a:pt x="3010385" y="4363426"/>
                    <a:pt x="1939325" y="4363426"/>
                  </a:cubicBezTo>
                  <a:close/>
                </a:path>
              </a:pathLst>
            </a:custGeom>
            <a:solidFill>
              <a:schemeClr val="bg1"/>
            </a:solidFill>
            <a:ln w="12700">
              <a:solidFill>
                <a:schemeClr val="accent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B39A9F6-03F3-B933-E3C2-CA93B75245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65620" y="1808480"/>
            <a:ext cx="4465320" cy="2805446"/>
          </a:xfrm>
        </p:spPr>
        <p:txBody>
          <a:bodyPr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4800" dirty="0"/>
              <a:t>Hilton Worldwide &amp; Waldorf Astoria Hotels &amp; Resorts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77A50E-E054-3977-359F-05D9507545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65620" y="4840941"/>
            <a:ext cx="4465320" cy="942622"/>
          </a:xfrm>
        </p:spPr>
        <p:txBody>
          <a:bodyPr anchor="t">
            <a:normAutofit/>
          </a:bodyPr>
          <a:lstStyle/>
          <a:p>
            <a:pPr algn="ctr"/>
            <a:r>
              <a:rPr lang="en-US" dirty="0"/>
              <a:t>Student name: </a:t>
            </a:r>
            <a:r>
              <a:rPr lang="en-US" dirty="0" err="1"/>
              <a:t>Catalin</a:t>
            </a:r>
            <a:r>
              <a:rPr lang="en-US" dirty="0"/>
              <a:t> </a:t>
            </a:r>
            <a:r>
              <a:rPr lang="en-US" dirty="0" err="1"/>
              <a:t>Gamalie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43515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62E0F97-3B68-4A9A-81FD-184E8051D2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A9C0995-256A-4F90-97D6-FB8958A5D4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"/>
            <a:ext cx="12192000" cy="685799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69931B-AF49-4D1E-D466-61B1D83C54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81336"/>
            <a:ext cx="4076910" cy="5695389"/>
          </a:xfrm>
        </p:spPr>
        <p:txBody>
          <a:bodyPr anchor="ctr">
            <a:normAutofit/>
          </a:bodyPr>
          <a:lstStyle/>
          <a:p>
            <a:r>
              <a:rPr lang="en-US" sz="5200"/>
              <a:t>Table of contents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C500373-6BCD-49C7-86D2-7DC695C43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171535" y="-6437"/>
            <a:ext cx="6400800" cy="6864437"/>
            <a:chOff x="5171535" y="-6437"/>
            <a:chExt cx="6400800" cy="686443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C05CF5C-D74E-48AF-AAE5-61AEFB2C77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71535" y="567246"/>
              <a:ext cx="64008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15A6A4E3-DB84-4A86-933F-10273F0AEE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71535" y="6262643"/>
              <a:ext cx="64008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D3928F34-C1F4-426C-A393-E2052F48D4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71535" y="0"/>
              <a:ext cx="5783" cy="685800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4990DE79-7D3C-40C4-926C-026AE2773C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60990" y="-6437"/>
              <a:ext cx="5783" cy="685800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7B0AB58-8DCA-44B4-405F-B6C85AF428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64144"/>
              </p:ext>
            </p:extLst>
          </p:nvPr>
        </p:nvGraphicFramePr>
        <p:xfrm>
          <a:off x="5461176" y="788282"/>
          <a:ext cx="5826934" cy="5297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068744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62E0F97-3B68-4A9A-81FD-184E8051D2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A9C0995-256A-4F90-97D6-FB8958A5D4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"/>
            <a:ext cx="12192000" cy="685799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C4A48C-F8E4-40F0-B8C7-796C50B4C9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4123" y="2794702"/>
            <a:ext cx="10928970" cy="3451181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93ECDB61-C78E-49AB-9D9C-862EAA5FF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8440" y="6472"/>
            <a:ext cx="12201012" cy="6866993"/>
            <a:chOff x="-8440" y="6472"/>
            <a:chExt cx="12201012" cy="6866993"/>
          </a:xfrm>
        </p:grpSpPr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8A84E4F0-03F3-4373-BC08-F3420C4DD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8440" y="6472"/>
              <a:ext cx="12201012" cy="6866993"/>
              <a:chOff x="-8440" y="6472"/>
              <a:chExt cx="12201012" cy="6866993"/>
            </a:xfrm>
          </p:grpSpPr>
          <p:grpSp>
            <p:nvGrpSpPr>
              <p:cNvPr id="18" name="Group 17">
                <a:extLst>
                  <a:ext uri="{FF2B5EF4-FFF2-40B4-BE49-F238E27FC236}">
                    <a16:creationId xmlns:a16="http://schemas.microsoft.com/office/drawing/2014/main" id="{7DF65987-4A36-4202-998C-5ADCB2FB947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11557299" y="2794702"/>
                <a:ext cx="634699" cy="1268599"/>
                <a:chOff x="11597128" y="2762119"/>
                <a:chExt cx="594872" cy="1268599"/>
              </a:xfrm>
            </p:grpSpPr>
            <p:cxnSp>
              <p:nvCxnSpPr>
                <p:cNvPr id="27" name="Straight Connector 26">
                  <a:extLst>
                    <a:ext uri="{FF2B5EF4-FFF2-40B4-BE49-F238E27FC236}">
                      <a16:creationId xmlns:a16="http://schemas.microsoft.com/office/drawing/2014/main" id="{F4238A89-F61E-46B4-A16C-1B27EEE4BDC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>
                  <a:off x="11597128" y="2762119"/>
                  <a:ext cx="594347" cy="0"/>
                </a:xfrm>
                <a:prstGeom prst="line">
                  <a:avLst/>
                </a:prstGeom>
                <a:ln w="12700">
                  <a:solidFill>
                    <a:schemeClr val="accent4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8" name="Straight Connector 27">
                  <a:extLst>
                    <a:ext uri="{FF2B5EF4-FFF2-40B4-BE49-F238E27FC236}">
                      <a16:creationId xmlns:a16="http://schemas.microsoft.com/office/drawing/2014/main" id="{65F870BE-1537-4939-A7CB-36BD7778102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>
                  <a:off x="11597653" y="4030718"/>
                  <a:ext cx="594347" cy="0"/>
                </a:xfrm>
                <a:prstGeom prst="line">
                  <a:avLst/>
                </a:prstGeom>
                <a:ln w="12700">
                  <a:solidFill>
                    <a:schemeClr val="accent4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9" name="Group 18">
                <a:extLst>
                  <a:ext uri="{FF2B5EF4-FFF2-40B4-BE49-F238E27FC236}">
                    <a16:creationId xmlns:a16="http://schemas.microsoft.com/office/drawing/2014/main" id="{92D909DC-9CB0-43B2-BFFB-48C8D4B1A29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-8440" y="2794702"/>
                <a:ext cx="648551" cy="1268599"/>
                <a:chOff x="11597131" y="2762119"/>
                <a:chExt cx="594869" cy="1268599"/>
              </a:xfrm>
            </p:grpSpPr>
            <p:cxnSp>
              <p:nvCxnSpPr>
                <p:cNvPr id="25" name="Straight Connector 24">
                  <a:extLst>
                    <a:ext uri="{FF2B5EF4-FFF2-40B4-BE49-F238E27FC236}">
                      <a16:creationId xmlns:a16="http://schemas.microsoft.com/office/drawing/2014/main" id="{1EABC700-4E95-4450-BE4B-1149BC01264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>
                  <a:off x="11597131" y="2762119"/>
                  <a:ext cx="594347" cy="0"/>
                </a:xfrm>
                <a:prstGeom prst="line">
                  <a:avLst/>
                </a:prstGeom>
                <a:ln w="12700">
                  <a:solidFill>
                    <a:schemeClr val="accent4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6" name="Straight Connector 25">
                  <a:extLst>
                    <a:ext uri="{FF2B5EF4-FFF2-40B4-BE49-F238E27FC236}">
                      <a16:creationId xmlns:a16="http://schemas.microsoft.com/office/drawing/2014/main" id="{235CD64B-F95D-4CF3-B317-37DAF82F2E0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>
                  <a:off x="11597653" y="4030718"/>
                  <a:ext cx="594347" cy="0"/>
                </a:xfrm>
                <a:prstGeom prst="line">
                  <a:avLst/>
                </a:prstGeom>
                <a:ln w="12700">
                  <a:solidFill>
                    <a:schemeClr val="accent4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20" name="Group 19">
                <a:extLst>
                  <a:ext uri="{FF2B5EF4-FFF2-40B4-BE49-F238E27FC236}">
                    <a16:creationId xmlns:a16="http://schemas.microsoft.com/office/drawing/2014/main" id="{E5E01DCE-5018-4BED-8C6B-73E056494C1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572" y="6472"/>
                <a:ext cx="12192000" cy="6866993"/>
                <a:chOff x="572" y="6472"/>
                <a:chExt cx="12192000" cy="6866993"/>
              </a:xfrm>
            </p:grpSpPr>
            <p:cxnSp>
              <p:nvCxnSpPr>
                <p:cNvPr id="21" name="Straight Connector 20">
                  <a:extLst>
                    <a:ext uri="{FF2B5EF4-FFF2-40B4-BE49-F238E27FC236}">
                      <a16:creationId xmlns:a16="http://schemas.microsoft.com/office/drawing/2014/main" id="{25A04438-598C-4217-B5F5-3982C306263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>
                  <a:off x="1667" y="6245884"/>
                  <a:ext cx="12189811" cy="0"/>
                </a:xfrm>
                <a:prstGeom prst="line">
                  <a:avLst/>
                </a:prstGeom>
                <a:ln w="12700">
                  <a:solidFill>
                    <a:schemeClr val="accent4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2" name="Straight Connector 21">
                  <a:extLst>
                    <a:ext uri="{FF2B5EF4-FFF2-40B4-BE49-F238E27FC236}">
                      <a16:creationId xmlns:a16="http://schemas.microsoft.com/office/drawing/2014/main" id="{44B43FA3-78DB-4F9F-B889-D8B65C922B3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>
                  <a:off x="572" y="596465"/>
                  <a:ext cx="12192000" cy="0"/>
                </a:xfrm>
                <a:prstGeom prst="line">
                  <a:avLst/>
                </a:prstGeom>
                <a:ln w="12700">
                  <a:solidFill>
                    <a:schemeClr val="accent4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3" name="Straight Connector 22">
                  <a:extLst>
                    <a:ext uri="{FF2B5EF4-FFF2-40B4-BE49-F238E27FC236}">
                      <a16:creationId xmlns:a16="http://schemas.microsoft.com/office/drawing/2014/main" id="{769B4323-32F6-4DCF-94B4-36D8197761A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rot="16200000">
                  <a:off x="8134324" y="3444509"/>
                  <a:ext cx="6857912" cy="0"/>
                </a:xfrm>
                <a:prstGeom prst="line">
                  <a:avLst/>
                </a:prstGeom>
                <a:ln w="12700">
                  <a:solidFill>
                    <a:schemeClr val="accent4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4" name="Straight Connector 23">
                  <a:extLst>
                    <a:ext uri="{FF2B5EF4-FFF2-40B4-BE49-F238E27FC236}">
                      <a16:creationId xmlns:a16="http://schemas.microsoft.com/office/drawing/2014/main" id="{F4214668-F898-4859-87D6-23D6EF0678A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rot="16200000">
                  <a:off x="-2794261" y="3435428"/>
                  <a:ext cx="6857912" cy="0"/>
                </a:xfrm>
                <a:prstGeom prst="line">
                  <a:avLst/>
                </a:prstGeom>
                <a:ln w="12700">
                  <a:solidFill>
                    <a:schemeClr val="accent4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38F98E24-E208-40BF-B555-7B8DCEA313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34123" y="2794702"/>
              <a:ext cx="10923176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C665689-704B-DE10-C61B-CB19F94EB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06522"/>
            <a:ext cx="10515588" cy="1984671"/>
          </a:xfrm>
        </p:spPr>
        <p:txBody>
          <a:bodyPr anchor="ctr">
            <a:normAutofit/>
          </a:bodyPr>
          <a:lstStyle/>
          <a:p>
            <a:r>
              <a:rPr lang="en-US" sz="5200"/>
              <a:t>Introduction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B13E494-ABED-97A5-9A39-FC186B8D69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2562257"/>
              </p:ext>
            </p:extLst>
          </p:nvPr>
        </p:nvGraphicFramePr>
        <p:xfrm>
          <a:off x="838200" y="3193787"/>
          <a:ext cx="10515600" cy="26530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160948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059AD101-BC08-433A-AD99-409B66C2D2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89" y="0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E788242-4E16-4277-AC99-8601B722B5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0E0287-5B61-B212-E951-978590579A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727323"/>
            <a:ext cx="5490073" cy="2544692"/>
          </a:xfrm>
        </p:spPr>
        <p:txBody>
          <a:bodyPr anchor="t">
            <a:normAutofit/>
          </a:bodyPr>
          <a:lstStyle/>
          <a:p>
            <a:r>
              <a:rPr lang="en-US" dirty="0"/>
              <a:t>Main Consumers of Waldorf Astoria Hotels &amp; Resorts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586B35-19FC-2F9F-EF16-328ECC8C2D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1120" y="727323"/>
            <a:ext cx="5142348" cy="2544690"/>
          </a:xfrm>
        </p:spPr>
        <p:txBody>
          <a:bodyPr anchor="t">
            <a:normAutofit/>
          </a:bodyPr>
          <a:lstStyle/>
          <a:p>
            <a:r>
              <a:rPr lang="en-GB" b="0" i="0" dirty="0">
                <a:effectLst/>
                <a:latin typeface="Söhne"/>
              </a:rPr>
              <a:t>Waldorf Astoria Hotels &amp; Resorts cater to the luxury market segment, attracting high-end consumers who value exclusivity, comfort, and exceptional service. The brand's guests are typically business and leisure </a:t>
            </a:r>
            <a:r>
              <a:rPr lang="en-GB" b="0" i="0" dirty="0" err="1">
                <a:effectLst/>
                <a:latin typeface="Söhne"/>
              </a:rPr>
              <a:t>travelers</a:t>
            </a:r>
            <a:r>
              <a:rPr lang="en-GB" b="0" i="0" dirty="0">
                <a:effectLst/>
                <a:latin typeface="Söhne"/>
              </a:rPr>
              <a:t> who are looking for a memorable and upscale experience.</a:t>
            </a:r>
            <a:endParaRPr lang="en-US" dirty="0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BD50C2A0-2C74-4668-8152-7DBFCFA4B8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15855"/>
            <a:ext cx="12192572" cy="3157612"/>
            <a:chOff x="0" y="3715855"/>
            <a:chExt cx="12192572" cy="3157612"/>
          </a:xfrm>
        </p:grpSpPr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8B380C38-9F22-43D9-9B46-CC60F49AA9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 flipV="1">
              <a:off x="11558155" y="3722507"/>
              <a:ext cx="7446" cy="3141878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B85C492-B8C4-4BBF-BFF4-3CD83020B1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 flipV="1">
              <a:off x="625091" y="3722556"/>
              <a:ext cx="9604" cy="314183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34322AD2-D9B7-43AB-8196-44503AF094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428077"/>
              <a:ext cx="12166945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E7F281D2-E38F-4FC6-B685-E583B0925C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V="1">
              <a:off x="3367225" y="3722507"/>
              <a:ext cx="0" cy="315096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769170C1-113A-45C9-A2CE-05AE66C0A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72" y="3722507"/>
              <a:ext cx="121920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7F251E02-1C24-481D-A91C-B0FBC5540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V="1">
              <a:off x="8832993" y="3722507"/>
              <a:ext cx="0" cy="315096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Graphic 33">
              <a:extLst>
                <a:ext uri="{FF2B5EF4-FFF2-40B4-BE49-F238E27FC236}">
                  <a16:creationId xmlns:a16="http://schemas.microsoft.com/office/drawing/2014/main" id="{C7385F49-E656-4603-8868-072629698D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37174" y="3715855"/>
              <a:ext cx="3722031" cy="604044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rgbClr val="D8897E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pic>
        <p:nvPicPr>
          <p:cNvPr id="4" name="Picture 3" descr="Logo, company name&#10;&#10;Description automatically generated">
            <a:extLst>
              <a:ext uri="{FF2B5EF4-FFF2-40B4-BE49-F238E27FC236}">
                <a16:creationId xmlns:a16="http://schemas.microsoft.com/office/drawing/2014/main" id="{5262A9B8-D470-4D8B-2864-4C39A6D9BD8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516" r="2" b="2"/>
          <a:stretch/>
        </p:blipFill>
        <p:spPr>
          <a:xfrm>
            <a:off x="1598738" y="3825266"/>
            <a:ext cx="3547726" cy="3032731"/>
          </a:xfrm>
          <a:custGeom>
            <a:avLst/>
            <a:gdLst/>
            <a:ahLst/>
            <a:cxnLst/>
            <a:rect l="l" t="t" r="r" b="b"/>
            <a:pathLst>
              <a:path w="4148838" h="3563363">
                <a:moveTo>
                  <a:pt x="2074419" y="0"/>
                </a:moveTo>
                <a:cubicBezTo>
                  <a:pt x="3220090" y="0"/>
                  <a:pt x="4148838" y="928749"/>
                  <a:pt x="4148838" y="2074419"/>
                </a:cubicBezTo>
                <a:lnTo>
                  <a:pt x="4148838" y="2812377"/>
                </a:lnTo>
                <a:lnTo>
                  <a:pt x="4148838" y="3563363"/>
                </a:lnTo>
                <a:lnTo>
                  <a:pt x="0" y="3563363"/>
                </a:lnTo>
                <a:lnTo>
                  <a:pt x="0" y="2074419"/>
                </a:lnTo>
                <a:cubicBezTo>
                  <a:pt x="0" y="928749"/>
                  <a:pt x="928749" y="0"/>
                  <a:pt x="2074419" y="0"/>
                </a:cubicBezTo>
                <a:close/>
              </a:path>
            </a:pathLst>
          </a:custGeom>
          <a:ln w="12700">
            <a:solidFill>
              <a:schemeClr val="accent4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4FAD2BB-DEEF-AE47-97E4-7862C8D0488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732" r="2421" b="-2"/>
          <a:stretch/>
        </p:blipFill>
        <p:spPr>
          <a:xfrm>
            <a:off x="7060406" y="3827447"/>
            <a:ext cx="3545175" cy="3030550"/>
          </a:xfrm>
          <a:custGeom>
            <a:avLst/>
            <a:gdLst/>
            <a:ahLst/>
            <a:cxnLst/>
            <a:rect l="l" t="t" r="r" b="b"/>
            <a:pathLst>
              <a:path w="4148838" h="3563363">
                <a:moveTo>
                  <a:pt x="2074419" y="0"/>
                </a:moveTo>
                <a:cubicBezTo>
                  <a:pt x="3220090" y="0"/>
                  <a:pt x="4148838" y="928749"/>
                  <a:pt x="4148838" y="2074419"/>
                </a:cubicBezTo>
                <a:lnTo>
                  <a:pt x="4148838" y="2812377"/>
                </a:lnTo>
                <a:lnTo>
                  <a:pt x="4148838" y="3563363"/>
                </a:lnTo>
                <a:lnTo>
                  <a:pt x="0" y="3563363"/>
                </a:lnTo>
                <a:lnTo>
                  <a:pt x="0" y="2074419"/>
                </a:lnTo>
                <a:cubicBezTo>
                  <a:pt x="0" y="928749"/>
                  <a:pt x="928749" y="0"/>
                  <a:pt x="2074419" y="0"/>
                </a:cubicBezTo>
                <a:close/>
              </a:path>
            </a:pathLst>
          </a:custGeom>
          <a:ln w="12700">
            <a:solidFill>
              <a:schemeClr val="accent4">
                <a:lumMod val="60000"/>
                <a:lumOff val="4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2920397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AE6FDE22-1F54-452D-A9BA-1BE9FDB534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"/>
            <a:ext cx="12192001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06127CE-6F15-49AE-9751-398F3AC671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38"/>
            <a:ext cx="12192000" cy="685799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99549E-1A30-3631-41C9-76136C3E7E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7246"/>
            <a:ext cx="3988697" cy="2461704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100"/>
              <a:t>Nature, Scope and Role of Guest Services and Facilities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AA9863-59B8-C7B7-A709-AC0BA90DD1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33725"/>
            <a:ext cx="3988697" cy="3123838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500" b="0" i="0">
                <a:effectLst/>
                <a:latin typeface="Söhne"/>
              </a:rPr>
              <a:t>Waldorf Astoria Hotels &amp; Resorts offer a range of guest services and facilities that are designed to enhance the guest experience. These services include 24-hour room service, concierge, spa and wellness facilities, fine dining restaurants, and state-of-the-art meeting and event spaces. The role of these services is to create a seamless and personalized experience for guests, ensuring that they feel pampered, relaxed, and well taken care of.</a:t>
            </a:r>
            <a:endParaRPr lang="en-US" sz="1500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F569553-A9EF-4DFD-8655-83E8E371E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171535" y="-6437"/>
            <a:ext cx="6400800" cy="6864437"/>
            <a:chOff x="5171535" y="-6437"/>
            <a:chExt cx="6400800" cy="6864437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9FDC8AF8-AB6B-4BE2-8799-036A8114C9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V="1">
              <a:off x="8340813" y="5761025"/>
              <a:ext cx="0" cy="496538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426BDDD1-4083-41D2-A307-A7F69764C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V="1">
              <a:off x="8340813" y="567246"/>
              <a:ext cx="0" cy="457515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C06FADF5-AAF7-4ECF-B74A-CEFB738435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71866" y="0"/>
              <a:ext cx="5783" cy="685800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62DAA673-322E-4BDB-9223-AA485CED2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60990" y="-6437"/>
              <a:ext cx="5783" cy="685800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D77ADDAC-AD53-487B-8DD5-601627C57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71535" y="567246"/>
              <a:ext cx="64008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2E7153BA-1FC2-438B-BFF2-E6B45A21E6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71535" y="6262643"/>
              <a:ext cx="64008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5" name="Picture 4" descr="A building with a sign in front of it&#10;&#10;Description automatically generated with low confidence">
            <a:extLst>
              <a:ext uri="{FF2B5EF4-FFF2-40B4-BE49-F238E27FC236}">
                <a16:creationId xmlns:a16="http://schemas.microsoft.com/office/drawing/2014/main" id="{D8F500BF-2176-4E3D-7574-C4E0029185E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69" r="19586" b="1"/>
          <a:stretch/>
        </p:blipFill>
        <p:spPr>
          <a:xfrm>
            <a:off x="5605498" y="1031197"/>
            <a:ext cx="5524752" cy="4734904"/>
          </a:xfrm>
          <a:custGeom>
            <a:avLst/>
            <a:gdLst/>
            <a:ahLst/>
            <a:cxnLst/>
            <a:rect l="l" t="t" r="r" b="b"/>
            <a:pathLst>
              <a:path w="5524752" h="4734904">
                <a:moveTo>
                  <a:pt x="2762375" y="0"/>
                </a:moveTo>
                <a:cubicBezTo>
                  <a:pt x="4287995" y="0"/>
                  <a:pt x="5524752" y="1236757"/>
                  <a:pt x="5524752" y="2762375"/>
                </a:cubicBezTo>
                <a:lnTo>
                  <a:pt x="5524752" y="3745069"/>
                </a:lnTo>
                <a:lnTo>
                  <a:pt x="5524752" y="4734904"/>
                </a:lnTo>
                <a:lnTo>
                  <a:pt x="0" y="4734904"/>
                </a:lnTo>
                <a:lnTo>
                  <a:pt x="0" y="2762375"/>
                </a:lnTo>
                <a:cubicBezTo>
                  <a:pt x="0" y="1236757"/>
                  <a:pt x="1236757" y="0"/>
                  <a:pt x="2762375" y="0"/>
                </a:cubicBezTo>
                <a:close/>
              </a:path>
            </a:pathLst>
          </a:custGeom>
          <a:ln w="12700">
            <a:solidFill>
              <a:schemeClr val="accent4"/>
            </a:solidFill>
          </a:ln>
        </p:spPr>
      </p:pic>
    </p:spTree>
    <p:extLst>
      <p:ext uri="{BB962C8B-B14F-4D97-AF65-F5344CB8AC3E}">
        <p14:creationId xmlns:p14="http://schemas.microsoft.com/office/powerpoint/2010/main" val="6230579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F10C978-51B5-420C-9A05-C8F194EAC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03" y="-597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8D34D1C-4E49-4D32-96F1-E49CEBBF86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89" y="0"/>
            <a:ext cx="12192000" cy="685799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741E68-F3B1-6DA7-262F-557A7EAD3C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81337"/>
            <a:ext cx="5709640" cy="2711736"/>
          </a:xfrm>
        </p:spPr>
        <p:txBody>
          <a:bodyPr>
            <a:normAutofit/>
          </a:bodyPr>
          <a:lstStyle/>
          <a:p>
            <a:r>
              <a:rPr lang="en-US" dirty="0"/>
              <a:t>The importance of guests in general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040FE4-D36B-8987-53DD-2AAA208119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3429000"/>
            <a:ext cx="5709640" cy="2601285"/>
          </a:xfrm>
        </p:spPr>
        <p:txBody>
          <a:bodyPr>
            <a:normAutofit/>
          </a:bodyPr>
          <a:lstStyle/>
          <a:p>
            <a:r>
              <a:rPr lang="en-GB" b="0" i="0" dirty="0">
                <a:effectLst/>
                <a:latin typeface="Söhne"/>
              </a:rPr>
              <a:t>Guest services play a crucial role in the hospitality industry, as they can greatly influence guest satisfaction and loyalty. Providing high-quality services and facilities can differentiate a hotel from its competitors and create a positive reputation, which can in turn drive repeat business and generate positive word-of-mouth recommendations.</a:t>
            </a:r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4CDC529-641B-41E3-896C-B43B5DBEF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30379" y="-6437"/>
            <a:ext cx="4136937" cy="6864437"/>
            <a:chOff x="7430379" y="-6437"/>
            <a:chExt cx="4136937" cy="6864437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D149F87-1C45-44B2-8D4B-D495F05DF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7741214" y="1425553"/>
              <a:ext cx="3512149" cy="3952919"/>
            </a:xfrm>
            <a:custGeom>
              <a:avLst/>
              <a:gdLst>
                <a:gd name="connsiteX0" fmla="*/ 1939325 w 3878650"/>
                <a:gd name="connsiteY0" fmla="*/ 4363426 h 4363426"/>
                <a:gd name="connsiteX1" fmla="*/ 0 w 3878650"/>
                <a:gd name="connsiteY1" fmla="*/ 2424101 h 4363426"/>
                <a:gd name="connsiteX2" fmla="*/ 0 w 3878650"/>
                <a:gd name="connsiteY2" fmla="*/ 1734201 h 4363426"/>
                <a:gd name="connsiteX3" fmla="*/ 0 w 3878650"/>
                <a:gd name="connsiteY3" fmla="*/ 0 h 4363426"/>
                <a:gd name="connsiteX4" fmla="*/ 3878650 w 3878650"/>
                <a:gd name="connsiteY4" fmla="*/ 0 h 4363426"/>
                <a:gd name="connsiteX5" fmla="*/ 3878650 w 3878650"/>
                <a:gd name="connsiteY5" fmla="*/ 330044 h 4363426"/>
                <a:gd name="connsiteX6" fmla="*/ 3878650 w 3878650"/>
                <a:gd name="connsiteY6" fmla="*/ 2424101 h 4363426"/>
                <a:gd name="connsiteX7" fmla="*/ 1939325 w 3878650"/>
                <a:gd name="connsiteY7" fmla="*/ 4363426 h 4363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78650" h="4363426">
                  <a:moveTo>
                    <a:pt x="1939325" y="4363426"/>
                  </a:moveTo>
                  <a:cubicBezTo>
                    <a:pt x="868265" y="4363426"/>
                    <a:pt x="0" y="3495161"/>
                    <a:pt x="0" y="2424101"/>
                  </a:cubicBezTo>
                  <a:lnTo>
                    <a:pt x="0" y="1734201"/>
                  </a:lnTo>
                  <a:lnTo>
                    <a:pt x="0" y="0"/>
                  </a:lnTo>
                  <a:lnTo>
                    <a:pt x="3878650" y="0"/>
                  </a:lnTo>
                  <a:lnTo>
                    <a:pt x="3878650" y="330044"/>
                  </a:lnTo>
                  <a:lnTo>
                    <a:pt x="3878650" y="2424101"/>
                  </a:lnTo>
                  <a:cubicBezTo>
                    <a:pt x="3878650" y="3495161"/>
                    <a:pt x="3010385" y="4363426"/>
                    <a:pt x="1939325" y="4363426"/>
                  </a:cubicBezTo>
                  <a:close/>
                </a:path>
              </a:pathLst>
            </a:custGeom>
            <a:noFill/>
            <a:ln w="12700">
              <a:solidFill>
                <a:schemeClr val="accent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7F0C4227-57D6-49F5-9F99-C043FA774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V="1">
              <a:off x="9498848" y="581338"/>
              <a:ext cx="0" cy="5695396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AE3CAA67-33DF-4DEF-970D-E9D322DED7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V="1">
              <a:off x="7430379" y="3428996"/>
              <a:ext cx="307423" cy="4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3C9533CB-43E6-43B1-AC1C-0D46BD72D8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V="1">
              <a:off x="11250011" y="3427776"/>
              <a:ext cx="307423" cy="4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7D02EC05-FE36-4500-9FE7-8F66AD8F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433816" y="0"/>
              <a:ext cx="5783" cy="685800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2B999273-8AC9-42C7-A718-903E23486B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60990" y="-6437"/>
              <a:ext cx="5783" cy="685800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1048FD3C-C042-47D1-AFA0-A69407BE4F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434228" y="581337"/>
              <a:ext cx="4133088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208CF67A-A858-4B50-A061-D2B71B5DB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434228" y="6276734"/>
              <a:ext cx="4133088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1689464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E6FDE22-1F54-452D-A9BA-1BE9FDB534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"/>
            <a:ext cx="12192001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4727BA-2777-4823-88E1-1B4B619685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799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AB0E0E5-A956-4B80-A317-E670B96CB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73465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Building with blue windows">
            <a:extLst>
              <a:ext uri="{FF2B5EF4-FFF2-40B4-BE49-F238E27FC236}">
                <a16:creationId xmlns:a16="http://schemas.microsoft.com/office/drawing/2014/main" id="{B36D48E6-3F09-124F-5D11-A4BB60D37A6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5540"/>
          <a:stretch/>
        </p:blipFill>
        <p:spPr>
          <a:xfrm>
            <a:off x="20" y="-1"/>
            <a:ext cx="12191980" cy="6873463"/>
          </a:xfrm>
          <a:prstGeom prst="rect">
            <a:avLst/>
          </a:prstGeom>
          <a:ln w="12700">
            <a:noFill/>
          </a:ln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B42A1F82-CCEE-4C0C-A877-4479E6E697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8366" y="87"/>
            <a:ext cx="10933011" cy="6864710"/>
            <a:chOff x="628366" y="87"/>
            <a:chExt cx="10933011" cy="6864710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DAF6120F-8C25-48EE-B58B-0B1A353014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-1282750" y="3429044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1F55B033-D8E3-4A82-AB0E-173CAD44CF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6688336" y="3429043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21F3F31-AC49-40C2-9F6E-441F41C575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28366" y="3413532"/>
              <a:ext cx="2585819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Graphic 11">
              <a:extLst>
                <a:ext uri="{FF2B5EF4-FFF2-40B4-BE49-F238E27FC236}">
                  <a16:creationId xmlns:a16="http://schemas.microsoft.com/office/drawing/2014/main" id="{C820DA10-4D21-41E0-9E4D-DA1126254B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2063" y="702002"/>
              <a:ext cx="5759819" cy="6155995"/>
            </a:xfrm>
            <a:custGeom>
              <a:avLst/>
              <a:gdLst>
                <a:gd name="connsiteX0" fmla="*/ 0 w 4320540"/>
                <a:gd name="connsiteY0" fmla="*/ 4617720 h 4617719"/>
                <a:gd name="connsiteX1" fmla="*/ 0 w 4320540"/>
                <a:gd name="connsiteY1" fmla="*/ 4268439 h 4617719"/>
                <a:gd name="connsiteX2" fmla="*/ 0 w 4320540"/>
                <a:gd name="connsiteY2" fmla="*/ 2052352 h 4617719"/>
                <a:gd name="connsiteX3" fmla="*/ 2160270 w 4320540"/>
                <a:gd name="connsiteY3" fmla="*/ 0 h 4617719"/>
                <a:gd name="connsiteX4" fmla="*/ 2160270 w 4320540"/>
                <a:gd name="connsiteY4" fmla="*/ 0 h 4617719"/>
                <a:gd name="connsiteX5" fmla="*/ 4320540 w 4320540"/>
                <a:gd name="connsiteY5" fmla="*/ 2052352 h 4617719"/>
                <a:gd name="connsiteX6" fmla="*/ 4320540 w 4320540"/>
                <a:gd name="connsiteY6" fmla="*/ 2782443 h 4617719"/>
                <a:gd name="connsiteX7" fmla="*/ 4320540 w 4320540"/>
                <a:gd name="connsiteY7" fmla="*/ 4617720 h 4617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20540" h="4617719">
                  <a:moveTo>
                    <a:pt x="0" y="4617720"/>
                  </a:moveTo>
                  <a:lnTo>
                    <a:pt x="0" y="4268439"/>
                  </a:lnTo>
                  <a:lnTo>
                    <a:pt x="0" y="2052352"/>
                  </a:lnTo>
                  <a:cubicBezTo>
                    <a:pt x="0" y="918877"/>
                    <a:pt x="967169" y="0"/>
                    <a:pt x="2160270" y="0"/>
                  </a:cubicBezTo>
                  <a:lnTo>
                    <a:pt x="2160270" y="0"/>
                  </a:lnTo>
                  <a:cubicBezTo>
                    <a:pt x="3353372" y="0"/>
                    <a:pt x="4320540" y="918877"/>
                    <a:pt x="4320540" y="2052352"/>
                  </a:cubicBezTo>
                  <a:lnTo>
                    <a:pt x="4320540" y="2782443"/>
                  </a:lnTo>
                  <a:lnTo>
                    <a:pt x="4320540" y="4617720"/>
                  </a:ln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77B9E282-7D7D-4E37-A9EA-0FC764361D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74010" y="3413529"/>
              <a:ext cx="2587367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47D240B2-CB7B-4C39-9F1B-84F19DD7E8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8132421" y="3435841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4FB17155-CD99-45E3-8E4D-9229AB42A0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-2796164" y="3435428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BD5E81B-9A20-B5E3-8AD0-028E8AAA44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96547" y="1745130"/>
            <a:ext cx="5105400" cy="2109690"/>
          </a:xfrm>
        </p:spPr>
        <p:txBody>
          <a:bodyPr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3700" b="0" i="0">
                <a:solidFill>
                  <a:srgbClr val="FFFFFF"/>
                </a:solidFill>
                <a:effectLst/>
                <a:latin typeface="Söhne"/>
              </a:rPr>
              <a:t>Importance of Hospitality and Meeting/ Exceeding Guest Expectations</a:t>
            </a:r>
            <a:endParaRPr lang="en-US" sz="37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23FD48-2B5D-E2C1-816F-E391069AFC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96547" y="4105835"/>
            <a:ext cx="5105400" cy="1995420"/>
          </a:xfrm>
        </p:spPr>
        <p:txBody>
          <a:bodyPr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1400" b="0" i="0" dirty="0">
                <a:solidFill>
                  <a:srgbClr val="FFFFFF"/>
                </a:solidFill>
                <a:effectLst/>
                <a:latin typeface="Söhne"/>
              </a:rPr>
              <a:t>Hospitality is the foundation of the hotel industry, and it is essential for hotels to meet and exceed guest expectations in order to remain competitive. This requires a commitment to providing exceptional service, paying attention to detail, and creating a welcoming and comfortable environment. At Waldorf Astoria Hotels &amp; Resorts, hospitality is the cornerstone of the brand's philosophy, and the hotels aim to provide guests with an unforgettable and elevated experience.</a:t>
            </a:r>
            <a:endParaRPr lang="en-US" sz="1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3390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E6FDE22-1F54-452D-A9BA-1BE9FDB534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"/>
            <a:ext cx="12192001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4727BA-2777-4823-88E1-1B4B619685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799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AB0E0E5-A956-4B80-A317-E670B96CB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73465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Low angle view of a building against a pastel sky">
            <a:extLst>
              <a:ext uri="{FF2B5EF4-FFF2-40B4-BE49-F238E27FC236}">
                <a16:creationId xmlns:a16="http://schemas.microsoft.com/office/drawing/2014/main" id="{7B2357B1-323E-6715-FAD7-AB4A434397B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9528" b="10001"/>
          <a:stretch/>
        </p:blipFill>
        <p:spPr>
          <a:xfrm>
            <a:off x="20" y="-1"/>
            <a:ext cx="12191980" cy="6873463"/>
          </a:xfrm>
          <a:prstGeom prst="rect">
            <a:avLst/>
          </a:prstGeom>
          <a:ln w="12700">
            <a:noFill/>
          </a:ln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B42A1F82-CCEE-4C0C-A877-4479E6E697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8366" y="87"/>
            <a:ext cx="10933011" cy="6864710"/>
            <a:chOff x="628366" y="87"/>
            <a:chExt cx="10933011" cy="6864710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DAF6120F-8C25-48EE-B58B-0B1A353014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-1282750" y="3429044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1F55B033-D8E3-4A82-AB0E-173CAD44CF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6688336" y="3429043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21F3F31-AC49-40C2-9F6E-441F41C575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28366" y="3413532"/>
              <a:ext cx="2585819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Graphic 11">
              <a:extLst>
                <a:ext uri="{FF2B5EF4-FFF2-40B4-BE49-F238E27FC236}">
                  <a16:creationId xmlns:a16="http://schemas.microsoft.com/office/drawing/2014/main" id="{C820DA10-4D21-41E0-9E4D-DA1126254B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2063" y="702002"/>
              <a:ext cx="5759819" cy="6155995"/>
            </a:xfrm>
            <a:custGeom>
              <a:avLst/>
              <a:gdLst>
                <a:gd name="connsiteX0" fmla="*/ 0 w 4320540"/>
                <a:gd name="connsiteY0" fmla="*/ 4617720 h 4617719"/>
                <a:gd name="connsiteX1" fmla="*/ 0 w 4320540"/>
                <a:gd name="connsiteY1" fmla="*/ 4268439 h 4617719"/>
                <a:gd name="connsiteX2" fmla="*/ 0 w 4320540"/>
                <a:gd name="connsiteY2" fmla="*/ 2052352 h 4617719"/>
                <a:gd name="connsiteX3" fmla="*/ 2160270 w 4320540"/>
                <a:gd name="connsiteY3" fmla="*/ 0 h 4617719"/>
                <a:gd name="connsiteX4" fmla="*/ 2160270 w 4320540"/>
                <a:gd name="connsiteY4" fmla="*/ 0 h 4617719"/>
                <a:gd name="connsiteX5" fmla="*/ 4320540 w 4320540"/>
                <a:gd name="connsiteY5" fmla="*/ 2052352 h 4617719"/>
                <a:gd name="connsiteX6" fmla="*/ 4320540 w 4320540"/>
                <a:gd name="connsiteY6" fmla="*/ 2782443 h 4617719"/>
                <a:gd name="connsiteX7" fmla="*/ 4320540 w 4320540"/>
                <a:gd name="connsiteY7" fmla="*/ 4617720 h 4617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20540" h="4617719">
                  <a:moveTo>
                    <a:pt x="0" y="4617720"/>
                  </a:moveTo>
                  <a:lnTo>
                    <a:pt x="0" y="4268439"/>
                  </a:lnTo>
                  <a:lnTo>
                    <a:pt x="0" y="2052352"/>
                  </a:lnTo>
                  <a:cubicBezTo>
                    <a:pt x="0" y="918877"/>
                    <a:pt x="967169" y="0"/>
                    <a:pt x="2160270" y="0"/>
                  </a:cubicBezTo>
                  <a:lnTo>
                    <a:pt x="2160270" y="0"/>
                  </a:lnTo>
                  <a:cubicBezTo>
                    <a:pt x="3353372" y="0"/>
                    <a:pt x="4320540" y="918877"/>
                    <a:pt x="4320540" y="2052352"/>
                  </a:cubicBezTo>
                  <a:lnTo>
                    <a:pt x="4320540" y="2782443"/>
                  </a:lnTo>
                  <a:lnTo>
                    <a:pt x="4320540" y="4617720"/>
                  </a:ln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77B9E282-7D7D-4E37-A9EA-0FC764361D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74010" y="3413529"/>
              <a:ext cx="2587367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47D240B2-CB7B-4C39-9F1B-84F19DD7E8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8132421" y="3435841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4FB17155-CD99-45E3-8E4D-9229AB42A0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-2796164" y="3435428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A6AEA88-5A24-E893-03E9-B7C9BD95F1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96547" y="1745130"/>
            <a:ext cx="5105400" cy="2109690"/>
          </a:xfrm>
        </p:spPr>
        <p:txBody>
          <a:bodyPr anchor="b">
            <a:normAutofit/>
          </a:bodyPr>
          <a:lstStyle/>
          <a:p>
            <a:pPr algn="ctr"/>
            <a:r>
              <a:rPr lang="en-US">
                <a:solidFill>
                  <a:srgbClr val="FFFFFF"/>
                </a:solidFill>
              </a:rPr>
              <a:t>Summary and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11E927-A16D-CB50-17A3-3FF89EC900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96547" y="4105835"/>
            <a:ext cx="5105400" cy="1995420"/>
          </a:xfrm>
        </p:spPr>
        <p:txBody>
          <a:bodyPr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1100" b="0" i="0" dirty="0">
                <a:solidFill>
                  <a:srgbClr val="FFFFFF"/>
                </a:solidFill>
                <a:effectLst/>
                <a:latin typeface="Söhne"/>
              </a:rPr>
              <a:t>In conclusion, Hilton Worldwide is a leading global hospitality company with a diverse portfolio of hotel brands that cater to different segments of the market. Waldorf Astoria Hotels &amp; Resorts is a luxury hotel brand within the Hilton portfolio, catering to high-end consumers who value exclusivity, comfort, and exceptional service. The brand offers a range of guest services and facilities that are designed to enhance the guest experience and create a seamless and personalized experience. Hospitality is essential in the hotel industry, and it is important for hotels to meet and exceed guest expectations in order to remain competitive.</a:t>
            </a:r>
            <a:endParaRPr lang="en-US" sz="11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52011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E6FDE22-1F54-452D-A9BA-1BE9FDB534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2C01FB2-6D50-41C9-BE00-29B0F9925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C3BB71-51C9-BC4D-9901-90C94EBE5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76491"/>
            <a:ext cx="4276541" cy="5705015"/>
          </a:xfrm>
        </p:spPr>
        <p:txBody>
          <a:bodyPr anchor="ctr">
            <a:normAutofit/>
          </a:bodyPr>
          <a:lstStyle/>
          <a:p>
            <a:r>
              <a:rPr lang="en-US" sz="5200"/>
              <a:t>References: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611A47E-257C-2E0C-C2F7-F182808538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8677727"/>
              </p:ext>
            </p:extLst>
          </p:nvPr>
        </p:nvGraphicFramePr>
        <p:xfrm>
          <a:off x="6147621" y="576492"/>
          <a:ext cx="5400858" cy="57050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4291451"/>
      </p:ext>
    </p:extLst>
  </p:cSld>
  <p:clrMapOvr>
    <a:masterClrMapping/>
  </p:clrMapOvr>
</p:sld>
</file>

<file path=ppt/theme/theme1.xml><?xml version="1.0" encoding="utf-8"?>
<a:theme xmlns:a="http://schemas.openxmlformats.org/drawingml/2006/main" name="ArchVTI">
  <a:themeElements>
    <a:clrScheme name="AnalogousFromRegularSeed_2SEEDS">
      <a:dk1>
        <a:srgbClr val="000000"/>
      </a:dk1>
      <a:lt1>
        <a:srgbClr val="FFFFFF"/>
      </a:lt1>
      <a:dk2>
        <a:srgbClr val="181A35"/>
      </a:dk2>
      <a:lt2>
        <a:srgbClr val="F0F1F3"/>
      </a:lt2>
      <a:accent1>
        <a:srgbClr val="CE991A"/>
      </a:accent1>
      <a:accent2>
        <a:srgbClr val="E4612C"/>
      </a:accent2>
      <a:accent3>
        <a:srgbClr val="98A820"/>
      </a:accent3>
      <a:accent4>
        <a:srgbClr val="1A71D2"/>
      </a:accent4>
      <a:accent5>
        <a:srgbClr val="2C36E4"/>
      </a:accent5>
      <a:accent6>
        <a:srgbClr val="5E1DD2"/>
      </a:accent6>
      <a:hlink>
        <a:srgbClr val="3F65BF"/>
      </a:hlink>
      <a:folHlink>
        <a:srgbClr val="7F7F7F"/>
      </a:folHlink>
    </a:clrScheme>
    <a:fontScheme name="Custom 16">
      <a:majorFont>
        <a:latin typeface="Footlight MT Ligh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VTI" id="{23FE938F-4DF0-4C94-8546-C2AC6D26660D}" vid="{62E62DA1-385F-4EE3-8841-58A87FAE206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934</Words>
  <Application>Microsoft Macintosh PowerPoint</Application>
  <PresentationFormat>Widescreen</PresentationFormat>
  <Paragraphs>35</Paragraphs>
  <Slides>9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Avenir Next LT Pro</vt:lpstr>
      <vt:lpstr>AvenirNext LT Pro Medium</vt:lpstr>
      <vt:lpstr>Footlight MT Light</vt:lpstr>
      <vt:lpstr>Söhne</vt:lpstr>
      <vt:lpstr>ArchVTI</vt:lpstr>
      <vt:lpstr>Hilton Worldwide &amp; Waldorf Astoria Hotels &amp; Resorts</vt:lpstr>
      <vt:lpstr>Table of contents</vt:lpstr>
      <vt:lpstr>Introduction</vt:lpstr>
      <vt:lpstr>Main Consumers of Waldorf Astoria Hotels &amp; Resorts</vt:lpstr>
      <vt:lpstr>Nature, Scope and Role of Guest Services and Facilities</vt:lpstr>
      <vt:lpstr>The importance of guests in general</vt:lpstr>
      <vt:lpstr>Importance of Hospitality and Meeting/ Exceeding Guest Expectations</vt:lpstr>
      <vt:lpstr>Summary and Conclusion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Hilton Worldwide &amp; Waldorf Astoria Hotels &amp; Resorts</dc:title>
  <dc:creator>(s) Voichita Peter</dc:creator>
  <cp:lastModifiedBy>(s) Voichita Peter</cp:lastModifiedBy>
  <cp:revision>1</cp:revision>
  <dcterms:created xsi:type="dcterms:W3CDTF">2023-02-08T17:41:25Z</dcterms:created>
  <dcterms:modified xsi:type="dcterms:W3CDTF">2023-02-08T17:52:21Z</dcterms:modified>
</cp:coreProperties>
</file>