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6"/>
  </p:notesMasterIdLst>
  <p:sldIdLst>
    <p:sldId id="504" r:id="rId2"/>
    <p:sldId id="522" r:id="rId3"/>
    <p:sldId id="517" r:id="rId4"/>
    <p:sldId id="524" r:id="rId5"/>
    <p:sldId id="523" r:id="rId6"/>
    <p:sldId id="525" r:id="rId7"/>
    <p:sldId id="526" r:id="rId8"/>
    <p:sldId id="520" r:id="rId9"/>
    <p:sldId id="527" r:id="rId10"/>
    <p:sldId id="529" r:id="rId11"/>
    <p:sldId id="521" r:id="rId12"/>
    <p:sldId id="528" r:id="rId13"/>
    <p:sldId id="519" r:id="rId14"/>
    <p:sldId id="505" r:id="rId15"/>
    <p:sldId id="507" r:id="rId16"/>
    <p:sldId id="506" r:id="rId17"/>
    <p:sldId id="508" r:id="rId18"/>
    <p:sldId id="515" r:id="rId19"/>
    <p:sldId id="514" r:id="rId20"/>
    <p:sldId id="516" r:id="rId21"/>
    <p:sldId id="513" r:id="rId22"/>
    <p:sldId id="530" r:id="rId23"/>
    <p:sldId id="531" r:id="rId24"/>
    <p:sldId id="509" r:id="rId25"/>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055" autoAdjust="0"/>
    <p:restoredTop sz="89447" autoAdjust="0"/>
  </p:normalViewPr>
  <p:slideViewPr>
    <p:cSldViewPr snapToGrid="0">
      <p:cViewPr varScale="1">
        <p:scale>
          <a:sx n="80" d="100"/>
          <a:sy n="80" d="100"/>
        </p:scale>
        <p:origin x="103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 name="PlaceHolder 1"/>
          <p:cNvSpPr>
            <a:spLocks noGrp="1" noRot="1" noChangeAspect="1"/>
          </p:cNvSpPr>
          <p:nvPr>
            <p:ph type="sldImg"/>
          </p:nvPr>
        </p:nvSpPr>
        <p:spPr>
          <a:xfrm>
            <a:off x="533520" y="764280"/>
            <a:ext cx="6704640" cy="3771360"/>
          </a:xfrm>
          <a:prstGeom prst="rect">
            <a:avLst/>
          </a:prstGeom>
        </p:spPr>
        <p:txBody>
          <a:bodyPr lIns="0" tIns="0" rIns="0" bIns="0" anchor="ctr">
            <a:noAutofit/>
          </a:bodyPr>
          <a:lstStyle/>
          <a:p>
            <a:r>
              <a:rPr lang="en-US" sz="1800" b="0" strike="noStrike" spc="-1">
                <a:solidFill>
                  <a:srgbClr val="000000"/>
                </a:solidFill>
                <a:latin typeface="Arial"/>
              </a:rPr>
              <a:t>Click to move the slide</a:t>
            </a:r>
          </a:p>
        </p:txBody>
      </p:sp>
      <p:sp>
        <p:nvSpPr>
          <p:cNvPr id="41" name="PlaceHolder 2"/>
          <p:cNvSpPr>
            <a:spLocks noGrp="1"/>
          </p:cNvSpPr>
          <p:nvPr>
            <p:ph type="body"/>
          </p:nvPr>
        </p:nvSpPr>
        <p:spPr>
          <a:xfrm>
            <a:off x="777240" y="4777560"/>
            <a:ext cx="6217560" cy="4525920"/>
          </a:xfrm>
          <a:prstGeom prst="rect">
            <a:avLst/>
          </a:prstGeom>
        </p:spPr>
        <p:txBody>
          <a:bodyPr lIns="0" tIns="0" rIns="0" bIns="0">
            <a:noAutofit/>
          </a:bodyPr>
          <a:lstStyle/>
          <a:p>
            <a:r>
              <a:rPr lang="en-US" sz="2000" b="0" strike="noStrike" spc="-1">
                <a:latin typeface="Arial"/>
              </a:rPr>
              <a:t>Click to edit the notes format</a:t>
            </a:r>
          </a:p>
        </p:txBody>
      </p:sp>
      <p:sp>
        <p:nvSpPr>
          <p:cNvPr id="42" name="PlaceHolder 3"/>
          <p:cNvSpPr>
            <a:spLocks noGrp="1"/>
          </p:cNvSpPr>
          <p:nvPr>
            <p:ph type="hdr"/>
          </p:nvPr>
        </p:nvSpPr>
        <p:spPr>
          <a:xfrm>
            <a:off x="0" y="0"/>
            <a:ext cx="3372840" cy="502560"/>
          </a:xfrm>
          <a:prstGeom prst="rect">
            <a:avLst/>
          </a:prstGeom>
        </p:spPr>
        <p:txBody>
          <a:bodyPr lIns="0" tIns="0" rIns="0" bIns="0">
            <a:noAutofit/>
          </a:bodyPr>
          <a:lstStyle/>
          <a:p>
            <a:r>
              <a:rPr lang="en-US" sz="1400" b="0" strike="noStrike" spc="-1">
                <a:latin typeface="Times New Roman"/>
              </a:rPr>
              <a:t>&lt;header&gt;</a:t>
            </a:r>
          </a:p>
        </p:txBody>
      </p:sp>
      <p:sp>
        <p:nvSpPr>
          <p:cNvPr id="43" name="PlaceHolder 4"/>
          <p:cNvSpPr>
            <a:spLocks noGrp="1"/>
          </p:cNvSpPr>
          <p:nvPr>
            <p:ph type="dt"/>
          </p:nvPr>
        </p:nvSpPr>
        <p:spPr>
          <a:xfrm>
            <a:off x="4399200" y="0"/>
            <a:ext cx="3372840" cy="502560"/>
          </a:xfrm>
          <a:prstGeom prst="rect">
            <a:avLst/>
          </a:prstGeom>
        </p:spPr>
        <p:txBody>
          <a:bodyPr lIns="0" tIns="0" rIns="0" bIns="0">
            <a:noAutofit/>
          </a:bodyPr>
          <a:lstStyle/>
          <a:p>
            <a:pPr algn="r"/>
            <a:r>
              <a:rPr lang="en-US" sz="1400" b="0" strike="noStrike" spc="-1">
                <a:latin typeface="Times New Roman"/>
              </a:rPr>
              <a:t>&lt;date/time&gt;</a:t>
            </a:r>
          </a:p>
        </p:txBody>
      </p:sp>
      <p:sp>
        <p:nvSpPr>
          <p:cNvPr id="44" name="PlaceHolder 5"/>
          <p:cNvSpPr>
            <a:spLocks noGrp="1"/>
          </p:cNvSpPr>
          <p:nvPr>
            <p:ph type="ftr"/>
          </p:nvPr>
        </p:nvSpPr>
        <p:spPr>
          <a:xfrm>
            <a:off x="0" y="9555480"/>
            <a:ext cx="3372840" cy="502560"/>
          </a:xfrm>
          <a:prstGeom prst="rect">
            <a:avLst/>
          </a:prstGeom>
        </p:spPr>
        <p:txBody>
          <a:bodyPr lIns="0" tIns="0" rIns="0" bIns="0" anchor="b">
            <a:noAutofit/>
          </a:bodyPr>
          <a:lstStyle/>
          <a:p>
            <a:r>
              <a:rPr lang="en-US" sz="1400" b="0" strike="noStrike" spc="-1">
                <a:latin typeface="Times New Roman"/>
              </a:rPr>
              <a:t>&lt;footer&gt;</a:t>
            </a:r>
          </a:p>
        </p:txBody>
      </p:sp>
      <p:sp>
        <p:nvSpPr>
          <p:cNvPr id="45" name="PlaceHolder 6"/>
          <p:cNvSpPr>
            <a:spLocks noGrp="1"/>
          </p:cNvSpPr>
          <p:nvPr>
            <p:ph type="sldNum"/>
          </p:nvPr>
        </p:nvSpPr>
        <p:spPr>
          <a:xfrm>
            <a:off x="4399200" y="9555480"/>
            <a:ext cx="3372840" cy="502560"/>
          </a:xfrm>
          <a:prstGeom prst="rect">
            <a:avLst/>
          </a:prstGeom>
        </p:spPr>
        <p:txBody>
          <a:bodyPr lIns="0" tIns="0" rIns="0" bIns="0" anchor="b">
            <a:noAutofit/>
          </a:bodyPr>
          <a:lstStyle/>
          <a:p>
            <a:pPr algn="r"/>
            <a:fld id="{C620EBCE-6EBE-42DA-8D28-D67065A1A72A}"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Types of part made by process.</a:t>
            </a:r>
          </a:p>
          <a:p>
            <a:r>
              <a:rPr lang="en-US" dirty="0"/>
              <a:t>Worth saying – if you want a low strength shape  - make it out of plastic! (its cheaper!) </a:t>
            </a:r>
          </a:p>
          <a:p>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a:t>
            </a:fld>
            <a:endParaRPr lang="en-US" sz="1400" b="0" strike="noStrike" spc="-1">
              <a:latin typeface="Times New Roman"/>
            </a:endParaRPr>
          </a:p>
        </p:txBody>
      </p:sp>
    </p:spTree>
    <p:extLst>
      <p:ext uri="{BB962C8B-B14F-4D97-AF65-F5344CB8AC3E}">
        <p14:creationId xmlns:p14="http://schemas.microsoft.com/office/powerpoint/2010/main" val="3111021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Types of parts made by process</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a:t>
            </a:fld>
            <a:endParaRPr lang="en-US" sz="1400" b="0" strike="noStrike" spc="-1">
              <a:latin typeface="Times New Roman"/>
            </a:endParaRPr>
          </a:p>
        </p:txBody>
      </p:sp>
    </p:spTree>
    <p:extLst>
      <p:ext uri="{BB962C8B-B14F-4D97-AF65-F5344CB8AC3E}">
        <p14:creationId xmlns:p14="http://schemas.microsoft.com/office/powerpoint/2010/main" val="7489668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3</a:t>
            </a:fld>
            <a:endParaRPr lang="en-US" sz="1400" b="0" strike="noStrike" spc="-1">
              <a:latin typeface="Times New Roman"/>
            </a:endParaRPr>
          </a:p>
        </p:txBody>
      </p:sp>
    </p:spTree>
    <p:extLst>
      <p:ext uri="{BB962C8B-B14F-4D97-AF65-F5344CB8AC3E}">
        <p14:creationId xmlns:p14="http://schemas.microsoft.com/office/powerpoint/2010/main" val="3453987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4</a:t>
            </a:fld>
            <a:endParaRPr lang="en-US" sz="1400" b="0" strike="noStrike" spc="-1">
              <a:latin typeface="Times New Roman"/>
            </a:endParaRPr>
          </a:p>
        </p:txBody>
      </p:sp>
    </p:spTree>
    <p:extLst>
      <p:ext uri="{BB962C8B-B14F-4D97-AF65-F5344CB8AC3E}">
        <p14:creationId xmlns:p14="http://schemas.microsoft.com/office/powerpoint/2010/main" val="2721952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5</a:t>
            </a:fld>
            <a:endParaRPr lang="en-US" sz="1400" b="0" strike="noStrike" spc="-1">
              <a:latin typeface="Times New Roman"/>
            </a:endParaRPr>
          </a:p>
        </p:txBody>
      </p:sp>
    </p:spTree>
    <p:extLst>
      <p:ext uri="{BB962C8B-B14F-4D97-AF65-F5344CB8AC3E}">
        <p14:creationId xmlns:p14="http://schemas.microsoft.com/office/powerpoint/2010/main" val="1303334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6</a:t>
            </a:fld>
            <a:endParaRPr lang="en-US" sz="1400" b="0" strike="noStrike" spc="-1">
              <a:latin typeface="Times New Roman"/>
            </a:endParaRPr>
          </a:p>
        </p:txBody>
      </p:sp>
    </p:spTree>
    <p:extLst>
      <p:ext uri="{BB962C8B-B14F-4D97-AF65-F5344CB8AC3E}">
        <p14:creationId xmlns:p14="http://schemas.microsoft.com/office/powerpoint/2010/main" val="3293204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7</a:t>
            </a:fld>
            <a:endParaRPr lang="en-US" sz="1400" b="0" strike="noStrike" spc="-1">
              <a:latin typeface="Times New Roman"/>
            </a:endParaRPr>
          </a:p>
        </p:txBody>
      </p:sp>
    </p:spTree>
    <p:extLst>
      <p:ext uri="{BB962C8B-B14F-4D97-AF65-F5344CB8AC3E}">
        <p14:creationId xmlns:p14="http://schemas.microsoft.com/office/powerpoint/2010/main" val="3755422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8</a:t>
            </a:fld>
            <a:endParaRPr lang="en-US" sz="1400" b="0" strike="noStrike" spc="-1">
              <a:latin typeface="Times New Roman"/>
            </a:endParaRPr>
          </a:p>
        </p:txBody>
      </p:sp>
    </p:spTree>
    <p:extLst>
      <p:ext uri="{BB962C8B-B14F-4D97-AF65-F5344CB8AC3E}">
        <p14:creationId xmlns:p14="http://schemas.microsoft.com/office/powerpoint/2010/main" val="3433448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9</a:t>
            </a:fld>
            <a:endParaRPr lang="en-US" sz="1400" b="0" strike="noStrike" spc="-1">
              <a:latin typeface="Times New Roman"/>
            </a:endParaRPr>
          </a:p>
        </p:txBody>
      </p:sp>
    </p:spTree>
    <p:extLst>
      <p:ext uri="{BB962C8B-B14F-4D97-AF65-F5344CB8AC3E}">
        <p14:creationId xmlns:p14="http://schemas.microsoft.com/office/powerpoint/2010/main" val="25540072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10</a:t>
            </a:fld>
            <a:endParaRPr lang="en-US" sz="1400" b="0" strike="noStrike" spc="-1">
              <a:latin typeface="Times New Roman"/>
            </a:endParaRPr>
          </a:p>
        </p:txBody>
      </p:sp>
    </p:spTree>
    <p:extLst>
      <p:ext uri="{BB962C8B-B14F-4D97-AF65-F5344CB8AC3E}">
        <p14:creationId xmlns:p14="http://schemas.microsoft.com/office/powerpoint/2010/main" val="3555435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1</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11</a:t>
            </a:fld>
            <a:endParaRPr lang="en-US" sz="1400" b="0" strike="noStrike" spc="-1">
              <a:latin typeface="Times New Roman"/>
            </a:endParaRPr>
          </a:p>
        </p:txBody>
      </p:sp>
    </p:spTree>
    <p:extLst>
      <p:ext uri="{BB962C8B-B14F-4D97-AF65-F5344CB8AC3E}">
        <p14:creationId xmlns:p14="http://schemas.microsoft.com/office/powerpoint/2010/main" val="16507454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1</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12</a:t>
            </a:fld>
            <a:endParaRPr lang="en-US" sz="1400" b="0" strike="noStrike" spc="-1">
              <a:latin typeface="Times New Roman"/>
            </a:endParaRPr>
          </a:p>
        </p:txBody>
      </p:sp>
    </p:spTree>
    <p:extLst>
      <p:ext uri="{BB962C8B-B14F-4D97-AF65-F5344CB8AC3E}">
        <p14:creationId xmlns:p14="http://schemas.microsoft.com/office/powerpoint/2010/main" val="27494496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3.23,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13</a:t>
            </a:fld>
            <a:endParaRPr lang="en-US" sz="1400" b="0" strike="noStrike" spc="-1">
              <a:latin typeface="Times New Roman"/>
            </a:endParaRPr>
          </a:p>
        </p:txBody>
      </p:sp>
    </p:spTree>
    <p:extLst>
      <p:ext uri="{BB962C8B-B14F-4D97-AF65-F5344CB8AC3E}">
        <p14:creationId xmlns:p14="http://schemas.microsoft.com/office/powerpoint/2010/main" val="1772146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14</a:t>
            </a:fld>
            <a:endParaRPr lang="en-US" sz="1400" b="0" strike="noStrike" spc="-1">
              <a:latin typeface="Times New Roman"/>
            </a:endParaRPr>
          </a:p>
        </p:txBody>
      </p:sp>
    </p:spTree>
    <p:extLst>
      <p:ext uri="{BB962C8B-B14F-4D97-AF65-F5344CB8AC3E}">
        <p14:creationId xmlns:p14="http://schemas.microsoft.com/office/powerpoint/2010/main" val="4050157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15</a:t>
            </a:fld>
            <a:endParaRPr lang="en-US" sz="1400" b="0" strike="noStrike" spc="-1">
              <a:latin typeface="Times New Roman"/>
            </a:endParaRPr>
          </a:p>
        </p:txBody>
      </p:sp>
    </p:spTree>
    <p:extLst>
      <p:ext uri="{BB962C8B-B14F-4D97-AF65-F5344CB8AC3E}">
        <p14:creationId xmlns:p14="http://schemas.microsoft.com/office/powerpoint/2010/main" val="27032049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16</a:t>
            </a:fld>
            <a:endParaRPr lang="en-US" sz="1400" b="0" strike="noStrike" spc="-1">
              <a:latin typeface="Times New Roman"/>
            </a:endParaRPr>
          </a:p>
        </p:txBody>
      </p:sp>
    </p:spTree>
    <p:extLst>
      <p:ext uri="{BB962C8B-B14F-4D97-AF65-F5344CB8AC3E}">
        <p14:creationId xmlns:p14="http://schemas.microsoft.com/office/powerpoint/2010/main" val="21189324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17</a:t>
            </a:fld>
            <a:endParaRPr lang="en-US" sz="1400" b="0" strike="noStrike" spc="-1">
              <a:latin typeface="Times New Roman"/>
            </a:endParaRPr>
          </a:p>
        </p:txBody>
      </p:sp>
    </p:spTree>
    <p:extLst>
      <p:ext uri="{BB962C8B-B14F-4D97-AF65-F5344CB8AC3E}">
        <p14:creationId xmlns:p14="http://schemas.microsoft.com/office/powerpoint/2010/main" val="17625724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21</a:t>
            </a:fld>
            <a:endParaRPr lang="en-US" sz="1400" b="0" strike="noStrike" spc="-1">
              <a:latin typeface="Times New Roman"/>
            </a:endParaRPr>
          </a:p>
        </p:txBody>
      </p:sp>
    </p:spTree>
    <p:extLst>
      <p:ext uri="{BB962C8B-B14F-4D97-AF65-F5344CB8AC3E}">
        <p14:creationId xmlns:p14="http://schemas.microsoft.com/office/powerpoint/2010/main" val="4861861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22</a:t>
            </a:fld>
            <a:endParaRPr lang="en-US" sz="1400" b="0" strike="noStrike" spc="-1">
              <a:latin typeface="Times New Roman"/>
            </a:endParaRPr>
          </a:p>
        </p:txBody>
      </p:sp>
    </p:spTree>
    <p:extLst>
      <p:ext uri="{BB962C8B-B14F-4D97-AF65-F5344CB8AC3E}">
        <p14:creationId xmlns:p14="http://schemas.microsoft.com/office/powerpoint/2010/main" val="30066123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23</a:t>
            </a:fld>
            <a:endParaRPr lang="en-US" sz="1400" b="0" strike="noStrike" spc="-1">
              <a:latin typeface="Times New Roman"/>
            </a:endParaRPr>
          </a:p>
        </p:txBody>
      </p:sp>
    </p:spTree>
    <p:extLst>
      <p:ext uri="{BB962C8B-B14F-4D97-AF65-F5344CB8AC3E}">
        <p14:creationId xmlns:p14="http://schemas.microsoft.com/office/powerpoint/2010/main" val="28211745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Looking for  - temperature, previous use, shape,  time under load,  </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24</a:t>
            </a:fld>
            <a:endParaRPr lang="en-US" sz="1400" b="0" strike="noStrike" spc="-1">
              <a:latin typeface="Times New Roman"/>
            </a:endParaRPr>
          </a:p>
        </p:txBody>
      </p:sp>
    </p:spTree>
    <p:extLst>
      <p:ext uri="{BB962C8B-B14F-4D97-AF65-F5344CB8AC3E}">
        <p14:creationId xmlns:p14="http://schemas.microsoft.com/office/powerpoint/2010/main" val="3105027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5" name="PlaceHolder 2"/>
          <p:cNvSpPr>
            <a:spLocks noGrp="1"/>
          </p:cNvSpPr>
          <p:nvPr>
            <p:ph type="subTitle"/>
          </p:nvPr>
        </p:nvSpPr>
        <p:spPr>
          <a:xfrm>
            <a:off x="504000" y="1768680"/>
            <a:ext cx="9071640" cy="438372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7" name="PlaceHolder 2"/>
          <p:cNvSpPr>
            <a:spLocks noGrp="1"/>
          </p:cNvSpPr>
          <p:nvPr>
            <p:ph type="body"/>
          </p:nvPr>
        </p:nvSpPr>
        <p:spPr>
          <a:xfrm>
            <a:off x="504000" y="1768680"/>
            <a:ext cx="907164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9"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0"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504000" y="301320"/>
            <a:ext cx="9070920" cy="584856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4"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5"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6"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8"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0"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3"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4" name="PlaceHolder 4"/>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6" name="PlaceHolder 2"/>
          <p:cNvSpPr>
            <a:spLocks noGrp="1"/>
          </p:cNvSpPr>
          <p:nvPr>
            <p:ph type="body"/>
          </p:nvPr>
        </p:nvSpPr>
        <p:spPr>
          <a:xfrm>
            <a:off x="504000" y="176868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7" name="PlaceHolder 3"/>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9"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0"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1"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2"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34" name="PlaceHolder 2"/>
          <p:cNvSpPr>
            <a:spLocks noGrp="1"/>
          </p:cNvSpPr>
          <p:nvPr>
            <p:ph type="body"/>
          </p:nvPr>
        </p:nvSpPr>
        <p:spPr>
          <a:xfrm>
            <a:off x="5040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5" name="PlaceHolder 3"/>
          <p:cNvSpPr>
            <a:spLocks noGrp="1"/>
          </p:cNvSpPr>
          <p:nvPr>
            <p:ph type="body"/>
          </p:nvPr>
        </p:nvSpPr>
        <p:spPr>
          <a:xfrm>
            <a:off x="35712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6" name="PlaceHolder 4"/>
          <p:cNvSpPr>
            <a:spLocks noGrp="1"/>
          </p:cNvSpPr>
          <p:nvPr>
            <p:ph type="body"/>
          </p:nvPr>
        </p:nvSpPr>
        <p:spPr>
          <a:xfrm>
            <a:off x="663804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7" name="PlaceHolder 5"/>
          <p:cNvSpPr>
            <a:spLocks noGrp="1"/>
          </p:cNvSpPr>
          <p:nvPr>
            <p:ph type="body"/>
          </p:nvPr>
        </p:nvSpPr>
        <p:spPr>
          <a:xfrm>
            <a:off x="5040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8" name="PlaceHolder 6"/>
          <p:cNvSpPr>
            <a:spLocks noGrp="1"/>
          </p:cNvSpPr>
          <p:nvPr>
            <p:ph type="body"/>
          </p:nvPr>
        </p:nvSpPr>
        <p:spPr>
          <a:xfrm>
            <a:off x="35712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9" name="PlaceHolder 7"/>
          <p:cNvSpPr>
            <a:spLocks noGrp="1"/>
          </p:cNvSpPr>
          <p:nvPr>
            <p:ph type="body"/>
          </p:nvPr>
        </p:nvSpPr>
        <p:spPr>
          <a:xfrm>
            <a:off x="663804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CustomShape 1"/>
          <p:cNvSpPr/>
          <p:nvPr/>
        </p:nvSpPr>
        <p:spPr>
          <a:xfrm>
            <a:off x="0" y="0"/>
            <a:ext cx="10080360" cy="7559280"/>
          </a:xfrm>
          <a:prstGeom prst="rect">
            <a:avLst/>
          </a:prstGeom>
          <a:solidFill>
            <a:srgbClr val="CFE7F5"/>
          </a:solidFill>
          <a:ln>
            <a:solidFill>
              <a:srgbClr val="E6E6FF"/>
            </a:solidFill>
          </a:ln>
        </p:spPr>
        <p:style>
          <a:lnRef idx="0">
            <a:scrgbClr r="0" g="0" b="0"/>
          </a:lnRef>
          <a:fillRef idx="0">
            <a:scrgbClr r="0" g="0" b="0"/>
          </a:fillRef>
          <a:effectRef idx="0">
            <a:scrgbClr r="0" g="0" b="0"/>
          </a:effectRef>
          <a:fontRef idx="minor"/>
        </p:style>
      </p:sp>
      <p:sp>
        <p:nvSpPr>
          <p:cNvPr id="2" name="PlaceHolder 2"/>
          <p:cNvSpPr>
            <a:spLocks noGrp="1"/>
          </p:cNvSpPr>
          <p:nvPr>
            <p:ph type="title"/>
          </p:nvPr>
        </p:nvSpPr>
        <p:spPr>
          <a:xfrm>
            <a:off x="504000" y="301320"/>
            <a:ext cx="9070920" cy="1261440"/>
          </a:xfrm>
          <a:prstGeom prst="rect">
            <a:avLst/>
          </a:prstGeom>
        </p:spPr>
        <p:txBody>
          <a:bodyPr lIns="0" tIns="0" rIns="0" bIns="0" anchor="ctr">
            <a:noAutofit/>
          </a:bodyPr>
          <a:lstStyle/>
          <a:p>
            <a:r>
              <a:rPr lang="en-US" sz="4400" b="0" strike="noStrike" spc="-1">
                <a:solidFill>
                  <a:srgbClr val="000000"/>
                </a:solidFill>
                <a:latin typeface="Arial"/>
              </a:rPr>
              <a:t>Click to edit the title text format</a:t>
            </a:r>
          </a:p>
        </p:txBody>
      </p:sp>
      <p:sp>
        <p:nvSpPr>
          <p:cNvPr id="3" name="PlaceHolder 3"/>
          <p:cNvSpPr>
            <a:spLocks noGrp="1"/>
          </p:cNvSpPr>
          <p:nvPr>
            <p:ph type="body"/>
          </p:nvPr>
        </p:nvSpPr>
        <p:spPr>
          <a:xfrm>
            <a:off x="504000" y="1768680"/>
            <a:ext cx="9071640" cy="4383720"/>
          </a:xfrm>
          <a:prstGeom prst="rect">
            <a:avLst/>
          </a:prstGeom>
        </p:spPr>
        <p:txBody>
          <a:bodyPr lIns="0" tIns="0" rIns="0" bIns="0">
            <a:noAutofit/>
          </a:bodyPr>
          <a:lstStyle/>
          <a:p>
            <a:pPr marL="432000" indent="-324000">
              <a:spcBef>
                <a:spcPts val="1417"/>
              </a:spcBef>
              <a:buClr>
                <a:srgbClr val="000000"/>
              </a:buClr>
              <a:buSzPct val="45000"/>
              <a:buFont typeface="Wingdings" charset="2"/>
              <a:buChar char=""/>
            </a:pPr>
            <a:r>
              <a:rPr lang="en-US" sz="2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800" b="0" strike="noStrike" spc="-1">
                <a:solidFill>
                  <a:srgbClr val="000000"/>
                </a:solidFill>
                <a:latin typeface="Arial"/>
              </a:rPr>
              <a:t>Seventh Outline Level</a:t>
            </a:r>
          </a:p>
        </p:txBody>
      </p:sp>
      <p:pic>
        <p:nvPicPr>
          <p:cNvPr id="7" name="Picture 6">
            <a:extLst>
              <a:ext uri="{FF2B5EF4-FFF2-40B4-BE49-F238E27FC236}">
                <a16:creationId xmlns:a16="http://schemas.microsoft.com/office/drawing/2014/main" id="{8691E47C-4E30-43AE-9638-CE268B72E111}"/>
              </a:ext>
            </a:extLst>
          </p:cNvPr>
          <p:cNvPicPr>
            <a:picLocks noChangeAspect="1"/>
          </p:cNvPicPr>
          <p:nvPr userDrawn="1"/>
        </p:nvPicPr>
        <p:blipFill>
          <a:blip r:embed="rId14"/>
          <a:stretch>
            <a:fillRect/>
          </a:stretch>
        </p:blipFill>
        <p:spPr>
          <a:xfrm>
            <a:off x="8852396" y="0"/>
            <a:ext cx="1226524" cy="140727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eTr8cscmx-M"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iSyBsdJkQu8"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youtu.be/2bUF_BvZcAQ"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intouch-quality.com/blog/21-casting-defects-and-how-to-prevent-them-in-your-product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youtu.be/-w7E88zox6w"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kU043VJV34"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hyperlink" Target="https://youtu.be/zBeipXZ2VS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Metal" TargetMode="External"/><Relationship Id="rId7"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en.wikipedia.org/wiki/Kelvin" TargetMode="External"/><Relationship Id="rId5" Type="http://schemas.openxmlformats.org/officeDocument/2006/relationships/hyperlink" Target="https://en.wikipedia.org/wiki/Alloy" TargetMode="External"/><Relationship Id="rId4" Type="http://schemas.openxmlformats.org/officeDocument/2006/relationships/hyperlink" Target="https://en.wikipedia.org/wiki/Forging_temperature#cite_note-1"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azGg68B-Gl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horizontechnology.biz/blog/powder-metal-vs-forged-parts-advantages-disadvantages"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Making shapes in metal:  Casting, Forging and sintering</a:t>
            </a:r>
          </a:p>
        </p:txBody>
      </p:sp>
      <p:pic>
        <p:nvPicPr>
          <p:cNvPr id="3" name="Picture 2">
            <a:extLst>
              <a:ext uri="{FF2B5EF4-FFF2-40B4-BE49-F238E27FC236}">
                <a16:creationId xmlns:a16="http://schemas.microsoft.com/office/drawing/2014/main" id="{1658956E-9DE6-40A4-B81C-428F7744B635}"/>
              </a:ext>
            </a:extLst>
          </p:cNvPr>
          <p:cNvPicPr>
            <a:picLocks noChangeAspect="1"/>
          </p:cNvPicPr>
          <p:nvPr/>
        </p:nvPicPr>
        <p:blipFill>
          <a:blip r:embed="rId3"/>
          <a:stretch>
            <a:fillRect/>
          </a:stretch>
        </p:blipFill>
        <p:spPr>
          <a:xfrm>
            <a:off x="292100" y="1689099"/>
            <a:ext cx="3644020" cy="1911351"/>
          </a:xfrm>
          <a:prstGeom prst="rect">
            <a:avLst/>
          </a:prstGeom>
        </p:spPr>
      </p:pic>
      <p:sp>
        <p:nvSpPr>
          <p:cNvPr id="4" name="TextBox 3">
            <a:extLst>
              <a:ext uri="{FF2B5EF4-FFF2-40B4-BE49-F238E27FC236}">
                <a16:creationId xmlns:a16="http://schemas.microsoft.com/office/drawing/2014/main" id="{C9A360D2-D5D2-424F-A11D-ED6CE4B9F1A7}"/>
              </a:ext>
            </a:extLst>
          </p:cNvPr>
          <p:cNvSpPr txBox="1"/>
          <p:nvPr/>
        </p:nvSpPr>
        <p:spPr>
          <a:xfrm>
            <a:off x="292100" y="3895725"/>
            <a:ext cx="3717925" cy="369332"/>
          </a:xfrm>
          <a:prstGeom prst="rect">
            <a:avLst/>
          </a:prstGeom>
          <a:noFill/>
        </p:spPr>
        <p:txBody>
          <a:bodyPr wrap="square" rtlCol="0">
            <a:spAutoFit/>
          </a:bodyPr>
          <a:lstStyle/>
          <a:p>
            <a:r>
              <a:rPr lang="en-US" dirty="0"/>
              <a:t>Open die forgings (tindersley.com)</a:t>
            </a:r>
            <a:endParaRPr lang="en-GB" dirty="0"/>
          </a:p>
        </p:txBody>
      </p:sp>
      <p:pic>
        <p:nvPicPr>
          <p:cNvPr id="5" name="Picture 4">
            <a:extLst>
              <a:ext uri="{FF2B5EF4-FFF2-40B4-BE49-F238E27FC236}">
                <a16:creationId xmlns:a16="http://schemas.microsoft.com/office/drawing/2014/main" id="{59B11166-55DA-47B0-90CC-48F5E57FDA7B}"/>
              </a:ext>
            </a:extLst>
          </p:cNvPr>
          <p:cNvPicPr>
            <a:picLocks noChangeAspect="1"/>
          </p:cNvPicPr>
          <p:nvPr/>
        </p:nvPicPr>
        <p:blipFill>
          <a:blip r:embed="rId4"/>
          <a:stretch>
            <a:fillRect/>
          </a:stretch>
        </p:blipFill>
        <p:spPr>
          <a:xfrm>
            <a:off x="4473575" y="1554163"/>
            <a:ext cx="2880126" cy="2046287"/>
          </a:xfrm>
          <a:prstGeom prst="rect">
            <a:avLst/>
          </a:prstGeom>
        </p:spPr>
      </p:pic>
      <p:sp>
        <p:nvSpPr>
          <p:cNvPr id="7" name="TextBox 6">
            <a:extLst>
              <a:ext uri="{FF2B5EF4-FFF2-40B4-BE49-F238E27FC236}">
                <a16:creationId xmlns:a16="http://schemas.microsoft.com/office/drawing/2014/main" id="{8E0C6330-DB3B-4D68-8FD8-5A3A7D819A1D}"/>
              </a:ext>
            </a:extLst>
          </p:cNvPr>
          <p:cNvSpPr txBox="1"/>
          <p:nvPr/>
        </p:nvSpPr>
        <p:spPr>
          <a:xfrm>
            <a:off x="4578350" y="3895725"/>
            <a:ext cx="3717925" cy="369332"/>
          </a:xfrm>
          <a:prstGeom prst="rect">
            <a:avLst/>
          </a:prstGeom>
          <a:noFill/>
        </p:spPr>
        <p:txBody>
          <a:bodyPr wrap="square" rtlCol="0">
            <a:spAutoFit/>
          </a:bodyPr>
          <a:lstStyle/>
          <a:p>
            <a:r>
              <a:rPr lang="en-US" dirty="0"/>
              <a:t>Machined Open die forgings</a:t>
            </a:r>
            <a:endParaRPr lang="en-GB" dirty="0"/>
          </a:p>
        </p:txBody>
      </p:sp>
      <p:pic>
        <p:nvPicPr>
          <p:cNvPr id="6" name="Picture 5">
            <a:extLst>
              <a:ext uri="{FF2B5EF4-FFF2-40B4-BE49-F238E27FC236}">
                <a16:creationId xmlns:a16="http://schemas.microsoft.com/office/drawing/2014/main" id="{45DDB350-C300-4B0C-8E82-FD61AF00E70E}"/>
              </a:ext>
            </a:extLst>
          </p:cNvPr>
          <p:cNvPicPr>
            <a:picLocks noChangeAspect="1"/>
          </p:cNvPicPr>
          <p:nvPr/>
        </p:nvPicPr>
        <p:blipFill>
          <a:blip r:embed="rId5"/>
          <a:stretch>
            <a:fillRect/>
          </a:stretch>
        </p:blipFill>
        <p:spPr>
          <a:xfrm>
            <a:off x="292100" y="4508501"/>
            <a:ext cx="5353050" cy="2724150"/>
          </a:xfrm>
          <a:prstGeom prst="rect">
            <a:avLst/>
          </a:prstGeom>
        </p:spPr>
      </p:pic>
      <p:sp>
        <p:nvSpPr>
          <p:cNvPr id="10" name="TextBox 9">
            <a:extLst>
              <a:ext uri="{FF2B5EF4-FFF2-40B4-BE49-F238E27FC236}">
                <a16:creationId xmlns:a16="http://schemas.microsoft.com/office/drawing/2014/main" id="{FE90C49E-B257-4217-AD81-F9FEF9CDDA05}"/>
              </a:ext>
            </a:extLst>
          </p:cNvPr>
          <p:cNvSpPr txBox="1"/>
          <p:nvPr/>
        </p:nvSpPr>
        <p:spPr>
          <a:xfrm>
            <a:off x="5913638" y="5314950"/>
            <a:ext cx="3717925" cy="369332"/>
          </a:xfrm>
          <a:prstGeom prst="rect">
            <a:avLst/>
          </a:prstGeom>
          <a:noFill/>
        </p:spPr>
        <p:txBody>
          <a:bodyPr wrap="square" rtlCol="0">
            <a:spAutoFit/>
          </a:bodyPr>
          <a:lstStyle/>
          <a:p>
            <a:r>
              <a:rPr lang="en-US" dirty="0"/>
              <a:t>Closed die forging</a:t>
            </a:r>
            <a:endParaRPr lang="en-GB" dirty="0"/>
          </a:p>
        </p:txBody>
      </p:sp>
    </p:spTree>
    <p:extLst>
      <p:ext uri="{BB962C8B-B14F-4D97-AF65-F5344CB8AC3E}">
        <p14:creationId xmlns:p14="http://schemas.microsoft.com/office/powerpoint/2010/main" val="2782829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Making shapes in metal:  Forging and casting</a:t>
            </a:r>
          </a:p>
        </p:txBody>
      </p:sp>
      <p:sp>
        <p:nvSpPr>
          <p:cNvPr id="4" name="TextBox 3">
            <a:extLst>
              <a:ext uri="{FF2B5EF4-FFF2-40B4-BE49-F238E27FC236}">
                <a16:creationId xmlns:a16="http://schemas.microsoft.com/office/drawing/2014/main" id="{C9A360D2-D5D2-424F-A11D-ED6CE4B9F1A7}"/>
              </a:ext>
            </a:extLst>
          </p:cNvPr>
          <p:cNvSpPr txBox="1"/>
          <p:nvPr/>
        </p:nvSpPr>
        <p:spPr>
          <a:xfrm>
            <a:off x="4444112" y="3815254"/>
            <a:ext cx="3717925" cy="369332"/>
          </a:xfrm>
          <a:prstGeom prst="rect">
            <a:avLst/>
          </a:prstGeom>
          <a:noFill/>
        </p:spPr>
        <p:txBody>
          <a:bodyPr wrap="square" rtlCol="0">
            <a:spAutoFit/>
          </a:bodyPr>
          <a:lstStyle/>
          <a:p>
            <a:r>
              <a:rPr lang="en-US" dirty="0"/>
              <a:t>Machined die cast</a:t>
            </a:r>
            <a:endParaRPr lang="en-GB" dirty="0"/>
          </a:p>
        </p:txBody>
      </p:sp>
      <p:sp>
        <p:nvSpPr>
          <p:cNvPr id="7" name="TextBox 6">
            <a:extLst>
              <a:ext uri="{FF2B5EF4-FFF2-40B4-BE49-F238E27FC236}">
                <a16:creationId xmlns:a16="http://schemas.microsoft.com/office/drawing/2014/main" id="{8E0C6330-DB3B-4D68-8FD8-5A3A7D819A1D}"/>
              </a:ext>
            </a:extLst>
          </p:cNvPr>
          <p:cNvSpPr txBox="1"/>
          <p:nvPr/>
        </p:nvSpPr>
        <p:spPr>
          <a:xfrm>
            <a:off x="504000" y="3815254"/>
            <a:ext cx="3717925" cy="369332"/>
          </a:xfrm>
          <a:prstGeom prst="rect">
            <a:avLst/>
          </a:prstGeom>
          <a:noFill/>
        </p:spPr>
        <p:txBody>
          <a:bodyPr wrap="square" rtlCol="0">
            <a:spAutoFit/>
          </a:bodyPr>
          <a:lstStyle/>
          <a:p>
            <a:r>
              <a:rPr lang="en-US" dirty="0"/>
              <a:t>Rough die cast (zinc)</a:t>
            </a:r>
            <a:endParaRPr lang="en-GB" dirty="0"/>
          </a:p>
        </p:txBody>
      </p:sp>
      <p:sp>
        <p:nvSpPr>
          <p:cNvPr id="10" name="TextBox 9">
            <a:extLst>
              <a:ext uri="{FF2B5EF4-FFF2-40B4-BE49-F238E27FC236}">
                <a16:creationId xmlns:a16="http://schemas.microsoft.com/office/drawing/2014/main" id="{FE90C49E-B257-4217-AD81-F9FEF9CDDA05}"/>
              </a:ext>
            </a:extLst>
          </p:cNvPr>
          <p:cNvSpPr txBox="1"/>
          <p:nvPr/>
        </p:nvSpPr>
        <p:spPr>
          <a:xfrm>
            <a:off x="5511360" y="4517961"/>
            <a:ext cx="3717925" cy="369332"/>
          </a:xfrm>
          <a:prstGeom prst="rect">
            <a:avLst/>
          </a:prstGeom>
          <a:noFill/>
        </p:spPr>
        <p:txBody>
          <a:bodyPr wrap="square" rtlCol="0">
            <a:spAutoFit/>
          </a:bodyPr>
          <a:lstStyle/>
          <a:p>
            <a:r>
              <a:rPr lang="en-US" dirty="0"/>
              <a:t>Sand casting</a:t>
            </a:r>
            <a:endParaRPr lang="en-GB" dirty="0"/>
          </a:p>
        </p:txBody>
      </p:sp>
      <p:pic>
        <p:nvPicPr>
          <p:cNvPr id="8" name="Picture 7">
            <a:extLst>
              <a:ext uri="{FF2B5EF4-FFF2-40B4-BE49-F238E27FC236}">
                <a16:creationId xmlns:a16="http://schemas.microsoft.com/office/drawing/2014/main" id="{58662CA6-6AB9-4C5C-BA0D-6FF1C4196A66}"/>
              </a:ext>
            </a:extLst>
          </p:cNvPr>
          <p:cNvPicPr>
            <a:picLocks noChangeAspect="1"/>
          </p:cNvPicPr>
          <p:nvPr/>
        </p:nvPicPr>
        <p:blipFill>
          <a:blip r:embed="rId3"/>
          <a:stretch>
            <a:fillRect/>
          </a:stretch>
        </p:blipFill>
        <p:spPr>
          <a:xfrm>
            <a:off x="4444112" y="1589169"/>
            <a:ext cx="2134497" cy="2190668"/>
          </a:xfrm>
          <a:prstGeom prst="rect">
            <a:avLst/>
          </a:prstGeom>
        </p:spPr>
      </p:pic>
      <p:pic>
        <p:nvPicPr>
          <p:cNvPr id="9" name="Picture 8">
            <a:extLst>
              <a:ext uri="{FF2B5EF4-FFF2-40B4-BE49-F238E27FC236}">
                <a16:creationId xmlns:a16="http://schemas.microsoft.com/office/drawing/2014/main" id="{AC48028C-5256-4333-8437-7F6CB74F79BA}"/>
              </a:ext>
            </a:extLst>
          </p:cNvPr>
          <p:cNvPicPr>
            <a:picLocks noChangeAspect="1"/>
          </p:cNvPicPr>
          <p:nvPr/>
        </p:nvPicPr>
        <p:blipFill>
          <a:blip r:embed="rId4"/>
          <a:stretch>
            <a:fillRect/>
          </a:stretch>
        </p:blipFill>
        <p:spPr>
          <a:xfrm>
            <a:off x="682625" y="1747466"/>
            <a:ext cx="3051175" cy="2021807"/>
          </a:xfrm>
          <a:prstGeom prst="rect">
            <a:avLst/>
          </a:prstGeom>
        </p:spPr>
      </p:pic>
      <p:pic>
        <p:nvPicPr>
          <p:cNvPr id="11" name="Picture 10">
            <a:extLst>
              <a:ext uri="{FF2B5EF4-FFF2-40B4-BE49-F238E27FC236}">
                <a16:creationId xmlns:a16="http://schemas.microsoft.com/office/drawing/2014/main" id="{D2F775FB-7659-435F-A4EE-C82B48DD56A2}"/>
              </a:ext>
            </a:extLst>
          </p:cNvPr>
          <p:cNvPicPr>
            <a:picLocks noChangeAspect="1"/>
          </p:cNvPicPr>
          <p:nvPr/>
        </p:nvPicPr>
        <p:blipFill>
          <a:blip r:embed="rId5"/>
          <a:stretch>
            <a:fillRect/>
          </a:stretch>
        </p:blipFill>
        <p:spPr>
          <a:xfrm>
            <a:off x="292100" y="4517961"/>
            <a:ext cx="5105400" cy="2867025"/>
          </a:xfrm>
          <a:prstGeom prst="rect">
            <a:avLst/>
          </a:prstGeom>
        </p:spPr>
      </p:pic>
      <p:pic>
        <p:nvPicPr>
          <p:cNvPr id="12" name="Picture 11">
            <a:extLst>
              <a:ext uri="{FF2B5EF4-FFF2-40B4-BE49-F238E27FC236}">
                <a16:creationId xmlns:a16="http://schemas.microsoft.com/office/drawing/2014/main" id="{FEA5784E-8637-402F-AB1B-6F39C99E24A0}"/>
              </a:ext>
            </a:extLst>
          </p:cNvPr>
          <p:cNvPicPr>
            <a:picLocks noChangeAspect="1"/>
          </p:cNvPicPr>
          <p:nvPr/>
        </p:nvPicPr>
        <p:blipFill>
          <a:blip r:embed="rId6"/>
          <a:stretch>
            <a:fillRect/>
          </a:stretch>
        </p:blipFill>
        <p:spPr>
          <a:xfrm>
            <a:off x="7370322" y="1492801"/>
            <a:ext cx="2261215" cy="2531135"/>
          </a:xfrm>
          <a:prstGeom prst="rect">
            <a:avLst/>
          </a:prstGeom>
        </p:spPr>
      </p:pic>
      <p:sp>
        <p:nvSpPr>
          <p:cNvPr id="13" name="TextBox 12">
            <a:extLst>
              <a:ext uri="{FF2B5EF4-FFF2-40B4-BE49-F238E27FC236}">
                <a16:creationId xmlns:a16="http://schemas.microsoft.com/office/drawing/2014/main" id="{F9FEAB3D-303D-4DBA-BF63-7AB0385594BF}"/>
              </a:ext>
            </a:extLst>
          </p:cNvPr>
          <p:cNvSpPr txBox="1"/>
          <p:nvPr/>
        </p:nvSpPr>
        <p:spPr>
          <a:xfrm>
            <a:off x="7370322" y="4166608"/>
            <a:ext cx="2261215" cy="369332"/>
          </a:xfrm>
          <a:prstGeom prst="rect">
            <a:avLst/>
          </a:prstGeom>
          <a:noFill/>
        </p:spPr>
        <p:txBody>
          <a:bodyPr wrap="square" rtlCol="0">
            <a:spAutoFit/>
          </a:bodyPr>
          <a:lstStyle/>
          <a:p>
            <a:r>
              <a:rPr lang="en-US" dirty="0"/>
              <a:t>Investment casting</a:t>
            </a:r>
            <a:endParaRPr lang="en-GB" dirty="0"/>
          </a:p>
        </p:txBody>
      </p:sp>
    </p:spTree>
    <p:extLst>
      <p:ext uri="{BB962C8B-B14F-4D97-AF65-F5344CB8AC3E}">
        <p14:creationId xmlns:p14="http://schemas.microsoft.com/office/powerpoint/2010/main" val="2078922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C</a:t>
            </a:r>
            <a:r>
              <a:rPr lang="en-GB" dirty="0" err="1"/>
              <a:t>asting</a:t>
            </a:r>
            <a:r>
              <a:rPr lang="en-GB" dirty="0"/>
              <a:t> - types</a:t>
            </a:r>
          </a:p>
        </p:txBody>
      </p:sp>
      <p:pic>
        <p:nvPicPr>
          <p:cNvPr id="3" name="Picture 2">
            <a:extLst>
              <a:ext uri="{FF2B5EF4-FFF2-40B4-BE49-F238E27FC236}">
                <a16:creationId xmlns:a16="http://schemas.microsoft.com/office/drawing/2014/main" id="{85C21379-A4BD-46BD-B8E1-C069952A92C7}"/>
              </a:ext>
            </a:extLst>
          </p:cNvPr>
          <p:cNvPicPr>
            <a:picLocks noChangeAspect="1"/>
          </p:cNvPicPr>
          <p:nvPr/>
        </p:nvPicPr>
        <p:blipFill>
          <a:blip r:embed="rId3"/>
          <a:stretch>
            <a:fillRect/>
          </a:stretch>
        </p:blipFill>
        <p:spPr>
          <a:xfrm>
            <a:off x="782637" y="1941512"/>
            <a:ext cx="8515350" cy="3676650"/>
          </a:xfrm>
          <a:prstGeom prst="rect">
            <a:avLst/>
          </a:prstGeom>
        </p:spPr>
      </p:pic>
    </p:spTree>
    <p:extLst>
      <p:ext uri="{BB962C8B-B14F-4D97-AF65-F5344CB8AC3E}">
        <p14:creationId xmlns:p14="http://schemas.microsoft.com/office/powerpoint/2010/main" val="1915809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C</a:t>
            </a:r>
            <a:r>
              <a:rPr lang="en-GB" dirty="0" err="1"/>
              <a:t>asting</a:t>
            </a:r>
            <a:r>
              <a:rPr lang="en-GB" dirty="0"/>
              <a:t> - types</a:t>
            </a:r>
          </a:p>
        </p:txBody>
      </p:sp>
      <p:sp>
        <p:nvSpPr>
          <p:cNvPr id="4" name="TextBox 3">
            <a:extLst>
              <a:ext uri="{FF2B5EF4-FFF2-40B4-BE49-F238E27FC236}">
                <a16:creationId xmlns:a16="http://schemas.microsoft.com/office/drawing/2014/main" id="{D62C8178-0BB8-42B5-9361-04E726FAAE9A}"/>
              </a:ext>
            </a:extLst>
          </p:cNvPr>
          <p:cNvSpPr txBox="1"/>
          <p:nvPr/>
        </p:nvSpPr>
        <p:spPr>
          <a:xfrm>
            <a:off x="504000" y="3041173"/>
            <a:ext cx="3219450" cy="1477328"/>
          </a:xfrm>
          <a:prstGeom prst="rect">
            <a:avLst/>
          </a:prstGeom>
          <a:noFill/>
        </p:spPr>
        <p:txBody>
          <a:bodyPr wrap="square" rtlCol="0">
            <a:spAutoFit/>
          </a:bodyPr>
          <a:lstStyle/>
          <a:p>
            <a:r>
              <a:rPr lang="en-US" dirty="0"/>
              <a:t>We are going to look at : </a:t>
            </a:r>
          </a:p>
          <a:p>
            <a:endParaRPr lang="en-US" dirty="0"/>
          </a:p>
          <a:p>
            <a:r>
              <a:rPr lang="en-US" dirty="0"/>
              <a:t>Sand casting</a:t>
            </a:r>
          </a:p>
          <a:p>
            <a:r>
              <a:rPr lang="en-US" dirty="0"/>
              <a:t>Die casting</a:t>
            </a:r>
          </a:p>
          <a:p>
            <a:r>
              <a:rPr lang="en-US" dirty="0"/>
              <a:t>Investment casting</a:t>
            </a:r>
            <a:endParaRPr lang="en-GB" dirty="0"/>
          </a:p>
        </p:txBody>
      </p:sp>
      <p:sp>
        <p:nvSpPr>
          <p:cNvPr id="5" name="TextBox 4">
            <a:extLst>
              <a:ext uri="{FF2B5EF4-FFF2-40B4-BE49-F238E27FC236}">
                <a16:creationId xmlns:a16="http://schemas.microsoft.com/office/drawing/2014/main" id="{37C14CB3-53F0-4977-A349-E138F4501D51}"/>
              </a:ext>
            </a:extLst>
          </p:cNvPr>
          <p:cNvSpPr txBox="1"/>
          <p:nvPr/>
        </p:nvSpPr>
        <p:spPr>
          <a:xfrm>
            <a:off x="504000" y="5073584"/>
            <a:ext cx="3219450" cy="923330"/>
          </a:xfrm>
          <a:prstGeom prst="rect">
            <a:avLst/>
          </a:prstGeom>
          <a:noFill/>
        </p:spPr>
        <p:txBody>
          <a:bodyPr wrap="square" rtlCol="0">
            <a:spAutoFit/>
          </a:bodyPr>
          <a:lstStyle/>
          <a:p>
            <a:r>
              <a:rPr lang="en-US" dirty="0"/>
              <a:t>We are also going to look at the common issues with casting and a bit of metallurgy</a:t>
            </a:r>
            <a:endParaRPr lang="en-GB" dirty="0"/>
          </a:p>
        </p:txBody>
      </p:sp>
      <p:sp>
        <p:nvSpPr>
          <p:cNvPr id="6" name="TextBox 5">
            <a:extLst>
              <a:ext uri="{FF2B5EF4-FFF2-40B4-BE49-F238E27FC236}">
                <a16:creationId xmlns:a16="http://schemas.microsoft.com/office/drawing/2014/main" id="{F8F8BC22-EB65-43DA-B222-2038495CB403}"/>
              </a:ext>
            </a:extLst>
          </p:cNvPr>
          <p:cNvSpPr txBox="1"/>
          <p:nvPr/>
        </p:nvSpPr>
        <p:spPr>
          <a:xfrm>
            <a:off x="504000" y="1794135"/>
            <a:ext cx="7077900" cy="646331"/>
          </a:xfrm>
          <a:prstGeom prst="rect">
            <a:avLst/>
          </a:prstGeom>
          <a:noFill/>
        </p:spPr>
        <p:txBody>
          <a:bodyPr wrap="square" rtlCol="0">
            <a:spAutoFit/>
          </a:bodyPr>
          <a:lstStyle/>
          <a:p>
            <a:r>
              <a:rPr lang="en-US" dirty="0"/>
              <a:t>Casting is : Pouring molten metal into a </a:t>
            </a:r>
            <a:r>
              <a:rPr lang="en-US" dirty="0" err="1"/>
              <a:t>mould</a:t>
            </a:r>
            <a:r>
              <a:rPr lang="en-US" dirty="0"/>
              <a:t>, waiting for it to freeze,  Opening/breaking </a:t>
            </a:r>
            <a:r>
              <a:rPr lang="en-US" dirty="0" err="1"/>
              <a:t>mould</a:t>
            </a:r>
            <a:r>
              <a:rPr lang="en-US" dirty="0"/>
              <a:t> and eject part</a:t>
            </a:r>
            <a:endParaRPr lang="en-GB" dirty="0"/>
          </a:p>
        </p:txBody>
      </p:sp>
      <p:pic>
        <p:nvPicPr>
          <p:cNvPr id="7" name="Picture 6">
            <a:extLst>
              <a:ext uri="{FF2B5EF4-FFF2-40B4-BE49-F238E27FC236}">
                <a16:creationId xmlns:a16="http://schemas.microsoft.com/office/drawing/2014/main" id="{D2231A4A-FC4A-4F7A-BE9F-2DFCD7FF9369}"/>
              </a:ext>
            </a:extLst>
          </p:cNvPr>
          <p:cNvPicPr>
            <a:picLocks noChangeAspect="1"/>
          </p:cNvPicPr>
          <p:nvPr/>
        </p:nvPicPr>
        <p:blipFill>
          <a:blip r:embed="rId3"/>
          <a:stretch>
            <a:fillRect/>
          </a:stretch>
        </p:blipFill>
        <p:spPr>
          <a:xfrm>
            <a:off x="4343374" y="3190875"/>
            <a:ext cx="5626125" cy="4067480"/>
          </a:xfrm>
          <a:prstGeom prst="rect">
            <a:avLst/>
          </a:prstGeom>
        </p:spPr>
      </p:pic>
    </p:spTree>
    <p:extLst>
      <p:ext uri="{BB962C8B-B14F-4D97-AF65-F5344CB8AC3E}">
        <p14:creationId xmlns:p14="http://schemas.microsoft.com/office/powerpoint/2010/main" val="4024429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Sand casting </a:t>
            </a:r>
            <a:endParaRPr lang="en-GB" dirty="0"/>
          </a:p>
        </p:txBody>
      </p:sp>
      <p:sp>
        <p:nvSpPr>
          <p:cNvPr id="5" name="Rectangle 4">
            <a:extLst>
              <a:ext uri="{FF2B5EF4-FFF2-40B4-BE49-F238E27FC236}">
                <a16:creationId xmlns:a16="http://schemas.microsoft.com/office/drawing/2014/main" id="{D57FC4A8-87E6-4247-B281-F2EC3090E956}"/>
              </a:ext>
            </a:extLst>
          </p:cNvPr>
          <p:cNvSpPr/>
          <p:nvPr/>
        </p:nvSpPr>
        <p:spPr>
          <a:xfrm>
            <a:off x="584654" y="6557447"/>
            <a:ext cx="5446747" cy="369332"/>
          </a:xfrm>
          <a:prstGeom prst="rect">
            <a:avLst/>
          </a:prstGeom>
        </p:spPr>
        <p:txBody>
          <a:bodyPr wrap="none">
            <a:spAutoFit/>
          </a:bodyPr>
          <a:lstStyle/>
          <a:p>
            <a:r>
              <a:rPr lang="en-GB" dirty="0"/>
              <a:t>Sand casting  :: </a:t>
            </a:r>
            <a:r>
              <a:rPr lang="en-GB" dirty="0">
                <a:hlinkClick r:id="rId3"/>
              </a:rPr>
              <a:t>https://youtu.be/eTr8cscmx-M</a:t>
            </a:r>
            <a:r>
              <a:rPr lang="en-GB" dirty="0"/>
              <a:t>  9.51</a:t>
            </a:r>
          </a:p>
        </p:txBody>
      </p:sp>
      <p:sp>
        <p:nvSpPr>
          <p:cNvPr id="3" name="TextBox 2">
            <a:extLst>
              <a:ext uri="{FF2B5EF4-FFF2-40B4-BE49-F238E27FC236}">
                <a16:creationId xmlns:a16="http://schemas.microsoft.com/office/drawing/2014/main" id="{9D67F7F0-FA5A-4196-904E-71A8021FF8E7}"/>
              </a:ext>
            </a:extLst>
          </p:cNvPr>
          <p:cNvSpPr txBox="1"/>
          <p:nvPr/>
        </p:nvSpPr>
        <p:spPr>
          <a:xfrm>
            <a:off x="504000" y="1909245"/>
            <a:ext cx="5446747" cy="3139321"/>
          </a:xfrm>
          <a:prstGeom prst="rect">
            <a:avLst/>
          </a:prstGeom>
          <a:noFill/>
        </p:spPr>
        <p:txBody>
          <a:bodyPr wrap="square" rtlCol="0">
            <a:spAutoFit/>
          </a:bodyPr>
          <a:lstStyle/>
          <a:p>
            <a:r>
              <a:rPr lang="en-US" dirty="0"/>
              <a:t>Historically this was the first casting process.</a:t>
            </a:r>
          </a:p>
          <a:p>
            <a:endParaRPr lang="en-US" dirty="0"/>
          </a:p>
          <a:p>
            <a:r>
              <a:rPr lang="en-US" dirty="0"/>
              <a:t>Can build very complex cored shapes – </a:t>
            </a:r>
            <a:r>
              <a:rPr lang="en-US" dirty="0" err="1"/>
              <a:t>eg</a:t>
            </a:r>
            <a:r>
              <a:rPr lang="en-US" dirty="0"/>
              <a:t> cylinder head.</a:t>
            </a:r>
          </a:p>
          <a:p>
            <a:endParaRPr lang="en-US" dirty="0"/>
          </a:p>
          <a:p>
            <a:r>
              <a:rPr lang="en-US" dirty="0"/>
              <a:t>Will always require finishing</a:t>
            </a:r>
          </a:p>
          <a:p>
            <a:endParaRPr lang="en-US" dirty="0"/>
          </a:p>
          <a:p>
            <a:r>
              <a:rPr lang="en-US" dirty="0"/>
              <a:t>Cannot make tight tolerances ( requires subsequent machining) </a:t>
            </a:r>
          </a:p>
          <a:p>
            <a:endParaRPr lang="en-US" dirty="0"/>
          </a:p>
          <a:p>
            <a:endParaRPr lang="en-GB" dirty="0"/>
          </a:p>
        </p:txBody>
      </p:sp>
    </p:spTree>
    <p:extLst>
      <p:ext uri="{BB962C8B-B14F-4D97-AF65-F5344CB8AC3E}">
        <p14:creationId xmlns:p14="http://schemas.microsoft.com/office/powerpoint/2010/main" val="21815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Die casting </a:t>
            </a:r>
            <a:endParaRPr lang="en-GB" dirty="0"/>
          </a:p>
        </p:txBody>
      </p:sp>
      <p:sp>
        <p:nvSpPr>
          <p:cNvPr id="6" name="Rectangle 5">
            <a:extLst>
              <a:ext uri="{FF2B5EF4-FFF2-40B4-BE49-F238E27FC236}">
                <a16:creationId xmlns:a16="http://schemas.microsoft.com/office/drawing/2014/main" id="{676565AF-EEFA-4AF1-B8EF-AB509527B4DD}"/>
              </a:ext>
            </a:extLst>
          </p:cNvPr>
          <p:cNvSpPr/>
          <p:nvPr/>
        </p:nvSpPr>
        <p:spPr>
          <a:xfrm>
            <a:off x="624918" y="4922709"/>
            <a:ext cx="4993675" cy="646331"/>
          </a:xfrm>
          <a:prstGeom prst="rect">
            <a:avLst/>
          </a:prstGeom>
        </p:spPr>
        <p:txBody>
          <a:bodyPr wrap="none">
            <a:spAutoFit/>
          </a:bodyPr>
          <a:lstStyle/>
          <a:p>
            <a:r>
              <a:rPr lang="en-GB" dirty="0"/>
              <a:t>Die casting </a:t>
            </a:r>
            <a:r>
              <a:rPr lang="en-GB" dirty="0">
                <a:hlinkClick r:id="rId3"/>
              </a:rPr>
              <a:t>https://youtu.be/iSyBsdJkQu8</a:t>
            </a:r>
            <a:r>
              <a:rPr lang="en-GB" dirty="0"/>
              <a:t>  2.15</a:t>
            </a:r>
          </a:p>
          <a:p>
            <a:endParaRPr lang="en-GB" dirty="0"/>
          </a:p>
        </p:txBody>
      </p:sp>
      <p:sp>
        <p:nvSpPr>
          <p:cNvPr id="7" name="TextBox 6">
            <a:extLst>
              <a:ext uri="{FF2B5EF4-FFF2-40B4-BE49-F238E27FC236}">
                <a16:creationId xmlns:a16="http://schemas.microsoft.com/office/drawing/2014/main" id="{6D2CBD76-622F-4477-945C-60CB29C18E54}"/>
              </a:ext>
            </a:extLst>
          </p:cNvPr>
          <p:cNvSpPr txBox="1"/>
          <p:nvPr/>
        </p:nvSpPr>
        <p:spPr>
          <a:xfrm>
            <a:off x="504000" y="1909245"/>
            <a:ext cx="5446747" cy="2585323"/>
          </a:xfrm>
          <a:prstGeom prst="rect">
            <a:avLst/>
          </a:prstGeom>
          <a:noFill/>
        </p:spPr>
        <p:txBody>
          <a:bodyPr wrap="square" rtlCol="0">
            <a:spAutoFit/>
          </a:bodyPr>
          <a:lstStyle/>
          <a:p>
            <a:r>
              <a:rPr lang="en-US" dirty="0"/>
              <a:t>Molten metal is forced  into a 2 or more part steel </a:t>
            </a:r>
            <a:r>
              <a:rPr lang="en-US" dirty="0" err="1"/>
              <a:t>mould</a:t>
            </a:r>
            <a:endParaRPr lang="en-US" dirty="0"/>
          </a:p>
          <a:p>
            <a:endParaRPr lang="en-US" dirty="0"/>
          </a:p>
          <a:p>
            <a:r>
              <a:rPr lang="en-US" dirty="0"/>
              <a:t>Only suitable for lower melting point metals such as zinc, </a:t>
            </a:r>
            <a:r>
              <a:rPr lang="en-US" dirty="0" err="1"/>
              <a:t>aluminium</a:t>
            </a:r>
            <a:r>
              <a:rPr lang="en-US" dirty="0"/>
              <a:t>, brass, magnesium alloys.</a:t>
            </a:r>
          </a:p>
          <a:p>
            <a:endParaRPr lang="en-US" dirty="0"/>
          </a:p>
          <a:p>
            <a:r>
              <a:rPr lang="en-US" dirty="0"/>
              <a:t>Can produce good surface finish, threads, and good dimensional accuracy</a:t>
            </a:r>
          </a:p>
          <a:p>
            <a:endParaRPr lang="en-GB" dirty="0"/>
          </a:p>
        </p:txBody>
      </p:sp>
      <p:pic>
        <p:nvPicPr>
          <p:cNvPr id="3" name="Picture 2">
            <a:extLst>
              <a:ext uri="{FF2B5EF4-FFF2-40B4-BE49-F238E27FC236}">
                <a16:creationId xmlns:a16="http://schemas.microsoft.com/office/drawing/2014/main" id="{C97C69D2-474D-4F0B-9C50-D11593C898AC}"/>
              </a:ext>
            </a:extLst>
          </p:cNvPr>
          <p:cNvPicPr>
            <a:picLocks noChangeAspect="1"/>
          </p:cNvPicPr>
          <p:nvPr/>
        </p:nvPicPr>
        <p:blipFill>
          <a:blip r:embed="rId4"/>
          <a:stretch>
            <a:fillRect/>
          </a:stretch>
        </p:blipFill>
        <p:spPr>
          <a:xfrm>
            <a:off x="6223865" y="3753238"/>
            <a:ext cx="3351055" cy="1851024"/>
          </a:xfrm>
          <a:prstGeom prst="rect">
            <a:avLst/>
          </a:prstGeom>
        </p:spPr>
      </p:pic>
      <p:sp>
        <p:nvSpPr>
          <p:cNvPr id="4" name="TextBox 3">
            <a:extLst>
              <a:ext uri="{FF2B5EF4-FFF2-40B4-BE49-F238E27FC236}">
                <a16:creationId xmlns:a16="http://schemas.microsoft.com/office/drawing/2014/main" id="{791D929E-9BD2-429E-9150-D1971BD0BD52}"/>
              </a:ext>
            </a:extLst>
          </p:cNvPr>
          <p:cNvSpPr txBox="1"/>
          <p:nvPr/>
        </p:nvSpPr>
        <p:spPr>
          <a:xfrm>
            <a:off x="6981825" y="5927428"/>
            <a:ext cx="1619250" cy="369332"/>
          </a:xfrm>
          <a:prstGeom prst="rect">
            <a:avLst/>
          </a:prstGeom>
          <a:noFill/>
        </p:spPr>
        <p:txBody>
          <a:bodyPr wrap="square" rtlCol="0">
            <a:spAutoFit/>
          </a:bodyPr>
          <a:lstStyle/>
          <a:p>
            <a:r>
              <a:rPr lang="en-US" dirty="0"/>
              <a:t>What’s this?</a:t>
            </a:r>
            <a:endParaRPr lang="en-GB" dirty="0"/>
          </a:p>
        </p:txBody>
      </p:sp>
    </p:spTree>
    <p:extLst>
      <p:ext uri="{BB962C8B-B14F-4D97-AF65-F5344CB8AC3E}">
        <p14:creationId xmlns:p14="http://schemas.microsoft.com/office/powerpoint/2010/main" val="1424168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Investment casting </a:t>
            </a:r>
            <a:endParaRPr lang="en-GB" dirty="0"/>
          </a:p>
        </p:txBody>
      </p:sp>
      <p:pic>
        <p:nvPicPr>
          <p:cNvPr id="3" name="Picture 2">
            <a:extLst>
              <a:ext uri="{FF2B5EF4-FFF2-40B4-BE49-F238E27FC236}">
                <a16:creationId xmlns:a16="http://schemas.microsoft.com/office/drawing/2014/main" id="{885A4EF3-A92B-425E-937D-A75CE65CEFBD}"/>
              </a:ext>
            </a:extLst>
          </p:cNvPr>
          <p:cNvPicPr>
            <a:picLocks noChangeAspect="1"/>
          </p:cNvPicPr>
          <p:nvPr/>
        </p:nvPicPr>
        <p:blipFill>
          <a:blip r:embed="rId3"/>
          <a:stretch>
            <a:fillRect/>
          </a:stretch>
        </p:blipFill>
        <p:spPr>
          <a:xfrm>
            <a:off x="346370" y="3111646"/>
            <a:ext cx="4693942" cy="2308224"/>
          </a:xfrm>
          <a:prstGeom prst="rect">
            <a:avLst/>
          </a:prstGeom>
        </p:spPr>
      </p:pic>
      <p:sp>
        <p:nvSpPr>
          <p:cNvPr id="4" name="TextBox 3">
            <a:extLst>
              <a:ext uri="{FF2B5EF4-FFF2-40B4-BE49-F238E27FC236}">
                <a16:creationId xmlns:a16="http://schemas.microsoft.com/office/drawing/2014/main" id="{2B113A8C-B784-4B32-BA51-91C4DA1BEAD4}"/>
              </a:ext>
            </a:extLst>
          </p:cNvPr>
          <p:cNvSpPr txBox="1"/>
          <p:nvPr/>
        </p:nvSpPr>
        <p:spPr>
          <a:xfrm>
            <a:off x="390525" y="2199078"/>
            <a:ext cx="2381250" cy="646331"/>
          </a:xfrm>
          <a:prstGeom prst="rect">
            <a:avLst/>
          </a:prstGeom>
          <a:noFill/>
        </p:spPr>
        <p:txBody>
          <a:bodyPr wrap="square" rtlCol="0">
            <a:spAutoFit/>
          </a:bodyPr>
          <a:lstStyle/>
          <a:p>
            <a:r>
              <a:rPr lang="en-US" dirty="0"/>
              <a:t>What’s going on here?</a:t>
            </a:r>
            <a:endParaRPr lang="en-GB" dirty="0"/>
          </a:p>
        </p:txBody>
      </p:sp>
      <p:sp>
        <p:nvSpPr>
          <p:cNvPr id="7" name="Rectangle 6">
            <a:extLst>
              <a:ext uri="{FF2B5EF4-FFF2-40B4-BE49-F238E27FC236}">
                <a16:creationId xmlns:a16="http://schemas.microsoft.com/office/drawing/2014/main" id="{6FF6CEBA-9016-4109-B928-92773084AC75}"/>
              </a:ext>
            </a:extLst>
          </p:cNvPr>
          <p:cNvSpPr/>
          <p:nvPr/>
        </p:nvSpPr>
        <p:spPr>
          <a:xfrm>
            <a:off x="504000" y="1763444"/>
            <a:ext cx="3954929" cy="369332"/>
          </a:xfrm>
          <a:prstGeom prst="rect">
            <a:avLst/>
          </a:prstGeom>
        </p:spPr>
        <p:txBody>
          <a:bodyPr wrap="none">
            <a:spAutoFit/>
          </a:bodyPr>
          <a:lstStyle/>
          <a:p>
            <a:r>
              <a:rPr lang="en-GB" dirty="0">
                <a:hlinkClick r:id="rId4"/>
              </a:rPr>
              <a:t>https://youtu.be/2bUF_BvZcAQ</a:t>
            </a:r>
            <a:r>
              <a:rPr lang="en-GB" dirty="0"/>
              <a:t>  5.13</a:t>
            </a:r>
          </a:p>
        </p:txBody>
      </p:sp>
      <p:sp>
        <p:nvSpPr>
          <p:cNvPr id="8" name="TextBox 7">
            <a:extLst>
              <a:ext uri="{FF2B5EF4-FFF2-40B4-BE49-F238E27FC236}">
                <a16:creationId xmlns:a16="http://schemas.microsoft.com/office/drawing/2014/main" id="{8EAA0D84-7E01-46CD-84F3-F453F3037453}"/>
              </a:ext>
            </a:extLst>
          </p:cNvPr>
          <p:cNvSpPr txBox="1"/>
          <p:nvPr/>
        </p:nvSpPr>
        <p:spPr>
          <a:xfrm>
            <a:off x="346369" y="5801761"/>
            <a:ext cx="4387555" cy="923330"/>
          </a:xfrm>
          <a:prstGeom prst="rect">
            <a:avLst/>
          </a:prstGeom>
          <a:noFill/>
        </p:spPr>
        <p:txBody>
          <a:bodyPr wrap="square" rtlCol="0">
            <a:spAutoFit/>
          </a:bodyPr>
          <a:lstStyle/>
          <a:p>
            <a:r>
              <a:rPr lang="en-US" dirty="0"/>
              <a:t>What is a “multiple cavity tool”?</a:t>
            </a:r>
          </a:p>
          <a:p>
            <a:r>
              <a:rPr lang="en-US" dirty="0"/>
              <a:t>What do you think a “sufficient pathway” is ? (2.03)</a:t>
            </a:r>
            <a:endParaRPr lang="en-GB" dirty="0"/>
          </a:p>
        </p:txBody>
      </p:sp>
      <p:pic>
        <p:nvPicPr>
          <p:cNvPr id="9" name="Picture 8">
            <a:extLst>
              <a:ext uri="{FF2B5EF4-FFF2-40B4-BE49-F238E27FC236}">
                <a16:creationId xmlns:a16="http://schemas.microsoft.com/office/drawing/2014/main" id="{1C393A56-39AB-455F-B053-98459254CABF}"/>
              </a:ext>
            </a:extLst>
          </p:cNvPr>
          <p:cNvPicPr>
            <a:picLocks noChangeAspect="1"/>
          </p:cNvPicPr>
          <p:nvPr/>
        </p:nvPicPr>
        <p:blipFill>
          <a:blip r:embed="rId5"/>
          <a:stretch>
            <a:fillRect/>
          </a:stretch>
        </p:blipFill>
        <p:spPr>
          <a:xfrm>
            <a:off x="5803369" y="3099837"/>
            <a:ext cx="3006724" cy="1845035"/>
          </a:xfrm>
          <a:prstGeom prst="rect">
            <a:avLst/>
          </a:prstGeom>
        </p:spPr>
      </p:pic>
      <p:sp>
        <p:nvSpPr>
          <p:cNvPr id="12" name="TextBox 11">
            <a:extLst>
              <a:ext uri="{FF2B5EF4-FFF2-40B4-BE49-F238E27FC236}">
                <a16:creationId xmlns:a16="http://schemas.microsoft.com/office/drawing/2014/main" id="{ADBA2CA3-6ADB-496A-B93C-E20C3E3ED583}"/>
              </a:ext>
            </a:extLst>
          </p:cNvPr>
          <p:cNvSpPr txBox="1"/>
          <p:nvPr/>
        </p:nvSpPr>
        <p:spPr>
          <a:xfrm>
            <a:off x="5693070" y="5050538"/>
            <a:ext cx="4387555" cy="369332"/>
          </a:xfrm>
          <a:prstGeom prst="rect">
            <a:avLst/>
          </a:prstGeom>
          <a:noFill/>
        </p:spPr>
        <p:txBody>
          <a:bodyPr wrap="square" rtlCol="0">
            <a:spAutoFit/>
          </a:bodyPr>
          <a:lstStyle/>
          <a:p>
            <a:r>
              <a:rPr lang="en-US" dirty="0"/>
              <a:t>Why do they put a lid on at this point</a:t>
            </a:r>
            <a:endParaRPr lang="en-GB" dirty="0"/>
          </a:p>
        </p:txBody>
      </p:sp>
      <p:sp>
        <p:nvSpPr>
          <p:cNvPr id="13" name="Rectangle 12">
            <a:extLst>
              <a:ext uri="{FF2B5EF4-FFF2-40B4-BE49-F238E27FC236}">
                <a16:creationId xmlns:a16="http://schemas.microsoft.com/office/drawing/2014/main" id="{28995D6F-2C3D-48FD-9BD0-B2E2340B5975}"/>
              </a:ext>
            </a:extLst>
          </p:cNvPr>
          <p:cNvSpPr/>
          <p:nvPr/>
        </p:nvSpPr>
        <p:spPr>
          <a:xfrm>
            <a:off x="5693070" y="1763444"/>
            <a:ext cx="4314001" cy="369332"/>
          </a:xfrm>
          <a:prstGeom prst="rect">
            <a:avLst/>
          </a:prstGeom>
        </p:spPr>
        <p:txBody>
          <a:bodyPr wrap="none">
            <a:spAutoFit/>
          </a:bodyPr>
          <a:lstStyle/>
          <a:p>
            <a:r>
              <a:rPr lang="en-US" dirty="0"/>
              <a:t>This is on the up because of 3D printing.</a:t>
            </a:r>
          </a:p>
        </p:txBody>
      </p:sp>
    </p:spTree>
    <p:extLst>
      <p:ext uri="{BB962C8B-B14F-4D97-AF65-F5344CB8AC3E}">
        <p14:creationId xmlns:p14="http://schemas.microsoft.com/office/powerpoint/2010/main" val="3344622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C</a:t>
            </a:r>
            <a:r>
              <a:rPr lang="en-GB" dirty="0" err="1"/>
              <a:t>asting</a:t>
            </a:r>
            <a:r>
              <a:rPr lang="en-GB" dirty="0"/>
              <a:t> Defects</a:t>
            </a:r>
          </a:p>
        </p:txBody>
      </p:sp>
      <p:sp>
        <p:nvSpPr>
          <p:cNvPr id="3" name="Rectangle 2">
            <a:extLst>
              <a:ext uri="{FF2B5EF4-FFF2-40B4-BE49-F238E27FC236}">
                <a16:creationId xmlns:a16="http://schemas.microsoft.com/office/drawing/2014/main" id="{77CBA159-6DD3-4134-94F2-78F0940C869B}"/>
              </a:ext>
            </a:extLst>
          </p:cNvPr>
          <p:cNvSpPr/>
          <p:nvPr/>
        </p:nvSpPr>
        <p:spPr>
          <a:xfrm>
            <a:off x="927554" y="2350664"/>
            <a:ext cx="5038725" cy="923330"/>
          </a:xfrm>
          <a:prstGeom prst="rect">
            <a:avLst/>
          </a:prstGeom>
        </p:spPr>
        <p:txBody>
          <a:bodyPr>
            <a:spAutoFit/>
          </a:bodyPr>
          <a:lstStyle/>
          <a:p>
            <a:r>
              <a:rPr lang="en-GB" dirty="0">
                <a:hlinkClick r:id="rId3"/>
              </a:rPr>
              <a:t>Read :  https://www.intouch-quality.com/blog/21-casting-defects-and-how-to-prevent-them-in-your-products</a:t>
            </a:r>
            <a:endParaRPr lang="en-GB" dirty="0"/>
          </a:p>
        </p:txBody>
      </p:sp>
      <p:sp>
        <p:nvSpPr>
          <p:cNvPr id="4" name="TextBox 3">
            <a:extLst>
              <a:ext uri="{FF2B5EF4-FFF2-40B4-BE49-F238E27FC236}">
                <a16:creationId xmlns:a16="http://schemas.microsoft.com/office/drawing/2014/main" id="{A542727B-45A0-4670-A716-22FE4538BA53}"/>
              </a:ext>
            </a:extLst>
          </p:cNvPr>
          <p:cNvSpPr txBox="1"/>
          <p:nvPr/>
        </p:nvSpPr>
        <p:spPr>
          <a:xfrm>
            <a:off x="657225" y="3779838"/>
            <a:ext cx="7067550" cy="923330"/>
          </a:xfrm>
          <a:prstGeom prst="rect">
            <a:avLst/>
          </a:prstGeom>
          <a:noFill/>
        </p:spPr>
        <p:txBody>
          <a:bodyPr wrap="square" rtlCol="0">
            <a:spAutoFit/>
          </a:bodyPr>
          <a:lstStyle/>
          <a:p>
            <a:r>
              <a:rPr lang="en-US" dirty="0"/>
              <a:t>Activity : Spend 10 minutes writing down a quick summary of what can go wrong with castings , why and how to control it</a:t>
            </a:r>
          </a:p>
          <a:p>
            <a:pPr marL="342900" indent="-342900">
              <a:buAutoNum type="arabicParenR"/>
            </a:pPr>
            <a:endParaRPr lang="en-GB" dirty="0"/>
          </a:p>
        </p:txBody>
      </p:sp>
    </p:spTree>
    <p:extLst>
      <p:ext uri="{BB962C8B-B14F-4D97-AF65-F5344CB8AC3E}">
        <p14:creationId xmlns:p14="http://schemas.microsoft.com/office/powerpoint/2010/main" val="2439377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02F121D0-41B8-417D-B550-12187E2F288A}"/>
              </a:ext>
            </a:extLst>
          </p:cNvPr>
          <p:cNvGraphicFramePr>
            <a:graphicFrameLocks noGrp="1"/>
          </p:cNvGraphicFramePr>
          <p:nvPr>
            <p:extLst>
              <p:ext uri="{D42A27DB-BD31-4B8C-83A1-F6EECF244321}">
                <p14:modId xmlns:p14="http://schemas.microsoft.com/office/powerpoint/2010/main" val="1539104119"/>
              </p:ext>
            </p:extLst>
          </p:nvPr>
        </p:nvGraphicFramePr>
        <p:xfrm>
          <a:off x="180975" y="272872"/>
          <a:ext cx="9477374" cy="7200845"/>
        </p:xfrm>
        <a:graphic>
          <a:graphicData uri="http://schemas.openxmlformats.org/drawingml/2006/table">
            <a:tbl>
              <a:tblPr firstRow="1" bandRow="1">
                <a:tableStyleId>{5C22544A-7EE6-4342-B048-85BDC9FD1C3A}</a:tableStyleId>
              </a:tblPr>
              <a:tblGrid>
                <a:gridCol w="3082924">
                  <a:extLst>
                    <a:ext uri="{9D8B030D-6E8A-4147-A177-3AD203B41FA5}">
                      <a16:colId xmlns:a16="http://schemas.microsoft.com/office/drawing/2014/main" val="2022548899"/>
                    </a:ext>
                  </a:extLst>
                </a:gridCol>
                <a:gridCol w="3197225">
                  <a:extLst>
                    <a:ext uri="{9D8B030D-6E8A-4147-A177-3AD203B41FA5}">
                      <a16:colId xmlns:a16="http://schemas.microsoft.com/office/drawing/2014/main" val="1810784736"/>
                    </a:ext>
                  </a:extLst>
                </a:gridCol>
                <a:gridCol w="3197225">
                  <a:extLst>
                    <a:ext uri="{9D8B030D-6E8A-4147-A177-3AD203B41FA5}">
                      <a16:colId xmlns:a16="http://schemas.microsoft.com/office/drawing/2014/main" val="14190562"/>
                    </a:ext>
                  </a:extLst>
                </a:gridCol>
              </a:tblGrid>
              <a:tr h="690361">
                <a:tc>
                  <a:txBody>
                    <a:bodyPr/>
                    <a:lstStyle/>
                    <a:p>
                      <a:r>
                        <a:rPr lang="en-US" dirty="0"/>
                        <a:t>Defect</a:t>
                      </a:r>
                      <a:endParaRPr lang="en-GB" dirty="0"/>
                    </a:p>
                  </a:txBody>
                  <a:tcPr/>
                </a:tc>
                <a:tc>
                  <a:txBody>
                    <a:bodyPr/>
                    <a:lstStyle/>
                    <a:p>
                      <a:r>
                        <a:rPr lang="en-US" dirty="0"/>
                        <a:t>Cause</a:t>
                      </a:r>
                      <a:endParaRPr lang="en-GB" dirty="0"/>
                    </a:p>
                  </a:txBody>
                  <a:tcPr/>
                </a:tc>
                <a:tc>
                  <a:txBody>
                    <a:bodyPr/>
                    <a:lstStyle/>
                    <a:p>
                      <a:r>
                        <a:rPr lang="en-US" dirty="0"/>
                        <a:t>Amelioration</a:t>
                      </a:r>
                      <a:endParaRPr lang="en-GB" dirty="0"/>
                    </a:p>
                  </a:txBody>
                  <a:tcPr/>
                </a:tc>
                <a:extLst>
                  <a:ext uri="{0D108BD9-81ED-4DB2-BD59-A6C34878D82A}">
                    <a16:rowId xmlns:a16="http://schemas.microsoft.com/office/drawing/2014/main" val="2010887979"/>
                  </a:ext>
                </a:extLst>
              </a:tr>
              <a:tr h="690361">
                <a:tc>
                  <a:txBody>
                    <a:bodyPr/>
                    <a:lstStyle/>
                    <a:p>
                      <a:r>
                        <a:rPr lang="en-US" dirty="0"/>
                        <a:t>Porosity (pinhole, open hole closed hole)</a:t>
                      </a:r>
                      <a:endParaRPr lang="en-GB" dirty="0"/>
                    </a:p>
                  </a:txBody>
                  <a:tcPr/>
                </a:tc>
                <a:tc>
                  <a:txBody>
                    <a:bodyPr/>
                    <a:lstStyle/>
                    <a:p>
                      <a:r>
                        <a:rPr lang="en-US" dirty="0"/>
                        <a:t>Air comes out of solution (like pop!) and bubbles make holes</a:t>
                      </a:r>
                      <a:endParaRPr lang="en-GB" dirty="0"/>
                    </a:p>
                  </a:txBody>
                  <a:tcPr/>
                </a:tc>
                <a:tc>
                  <a:txBody>
                    <a:bodyPr/>
                    <a:lstStyle/>
                    <a:p>
                      <a:r>
                        <a:rPr lang="en-US" dirty="0"/>
                        <a:t>Stop air going in in the first place, Make sure there is a passage out for all bubbles,  Centrifugal casting.  Take more time to cool</a:t>
                      </a:r>
                    </a:p>
                    <a:p>
                      <a:r>
                        <a:rPr lang="en-US" dirty="0"/>
                        <a:t>Avoid uneven cooling</a:t>
                      </a:r>
                      <a:endParaRPr lang="en-GB" dirty="0"/>
                    </a:p>
                  </a:txBody>
                  <a:tcPr/>
                </a:tc>
                <a:extLst>
                  <a:ext uri="{0D108BD9-81ED-4DB2-BD59-A6C34878D82A}">
                    <a16:rowId xmlns:a16="http://schemas.microsoft.com/office/drawing/2014/main" val="2697488789"/>
                  </a:ext>
                </a:extLst>
              </a:tr>
              <a:tr h="690361">
                <a:tc>
                  <a:txBody>
                    <a:bodyPr/>
                    <a:lstStyle/>
                    <a:p>
                      <a:r>
                        <a:rPr lang="en-US" dirty="0"/>
                        <a:t>Shrinkage related (warping) Shrinkage cavity..  </a:t>
                      </a:r>
                      <a:endParaRPr lang="en-GB" dirty="0"/>
                    </a:p>
                  </a:txBody>
                  <a:tcPr/>
                </a:tc>
                <a:tc>
                  <a:txBody>
                    <a:bodyPr/>
                    <a:lstStyle/>
                    <a:p>
                      <a:r>
                        <a:rPr lang="en-US" dirty="0"/>
                        <a:t>Different cooling rates for different parts of the casting.</a:t>
                      </a:r>
                    </a:p>
                    <a:p>
                      <a:endParaRPr lang="en-US" dirty="0"/>
                    </a:p>
                    <a:p>
                      <a:r>
                        <a:rPr lang="en-US" dirty="0"/>
                        <a:t>Lack of material to replenish shrinkage</a:t>
                      </a:r>
                      <a:endParaRPr lang="en-GB" dirty="0"/>
                    </a:p>
                  </a:txBody>
                  <a:tcPr/>
                </a:tc>
                <a:tc>
                  <a:txBody>
                    <a:bodyPr/>
                    <a:lstStyle/>
                    <a:p>
                      <a:r>
                        <a:rPr lang="en-US" dirty="0"/>
                        <a:t>Make sure runners are full.</a:t>
                      </a:r>
                    </a:p>
                    <a:p>
                      <a:endParaRPr lang="en-US" dirty="0"/>
                    </a:p>
                    <a:p>
                      <a:r>
                        <a:rPr lang="en-US" dirty="0"/>
                        <a:t>Clever die design with cooling rods </a:t>
                      </a:r>
                      <a:r>
                        <a:rPr lang="en-US" dirty="0" err="1"/>
                        <a:t>etc</a:t>
                      </a:r>
                      <a:r>
                        <a:rPr lang="en-US" dirty="0"/>
                        <a:t> to ensure even cooling.</a:t>
                      </a:r>
                    </a:p>
                    <a:p>
                      <a:endParaRPr lang="en-US" dirty="0"/>
                    </a:p>
                    <a:p>
                      <a:r>
                        <a:rPr lang="en-US" dirty="0"/>
                        <a:t>Material selection</a:t>
                      </a:r>
                      <a:endParaRPr lang="en-GB" dirty="0"/>
                    </a:p>
                  </a:txBody>
                  <a:tcPr/>
                </a:tc>
                <a:extLst>
                  <a:ext uri="{0D108BD9-81ED-4DB2-BD59-A6C34878D82A}">
                    <a16:rowId xmlns:a16="http://schemas.microsoft.com/office/drawing/2014/main" val="1448857835"/>
                  </a:ext>
                </a:extLst>
              </a:tr>
              <a:tr h="690361">
                <a:tc>
                  <a:txBody>
                    <a:bodyPr/>
                    <a:lstStyle/>
                    <a:p>
                      <a:r>
                        <a:rPr lang="en-US" dirty="0"/>
                        <a:t>Mold faults : Washing, surface absorption </a:t>
                      </a:r>
                      <a:r>
                        <a:rPr lang="en-US" dirty="0" err="1"/>
                        <a:t>etc</a:t>
                      </a:r>
                      <a:endParaRPr lang="en-GB" dirty="0"/>
                    </a:p>
                  </a:txBody>
                  <a:tcPr/>
                </a:tc>
                <a:tc>
                  <a:txBody>
                    <a:bodyPr/>
                    <a:lstStyle/>
                    <a:p>
                      <a:r>
                        <a:rPr lang="en-US" dirty="0" err="1"/>
                        <a:t>Mould</a:t>
                      </a:r>
                      <a:r>
                        <a:rPr lang="en-US" dirty="0"/>
                        <a:t> loses surface in metal flow or soaks up metal</a:t>
                      </a:r>
                      <a:endParaRPr lang="en-GB" dirty="0"/>
                    </a:p>
                  </a:txBody>
                  <a:tcPr/>
                </a:tc>
                <a:tc>
                  <a:txBody>
                    <a:bodyPr/>
                    <a:lstStyle/>
                    <a:p>
                      <a:r>
                        <a:rPr lang="en-US" dirty="0"/>
                        <a:t>Careful </a:t>
                      </a:r>
                      <a:r>
                        <a:rPr lang="en-US" dirty="0" err="1"/>
                        <a:t>mould</a:t>
                      </a:r>
                      <a:r>
                        <a:rPr lang="en-US" dirty="0"/>
                        <a:t> material prep and drying</a:t>
                      </a:r>
                      <a:endParaRPr lang="en-GB" dirty="0"/>
                    </a:p>
                  </a:txBody>
                  <a:tcPr/>
                </a:tc>
                <a:extLst>
                  <a:ext uri="{0D108BD9-81ED-4DB2-BD59-A6C34878D82A}">
                    <a16:rowId xmlns:a16="http://schemas.microsoft.com/office/drawing/2014/main" val="1045402501"/>
                  </a:ext>
                </a:extLst>
              </a:tr>
              <a:tr h="690361">
                <a:tc>
                  <a:txBody>
                    <a:bodyPr/>
                    <a:lstStyle/>
                    <a:p>
                      <a:r>
                        <a:rPr lang="en-US" dirty="0"/>
                        <a:t>Pouring defect. </a:t>
                      </a:r>
                      <a:r>
                        <a:rPr lang="en-US" dirty="0" err="1"/>
                        <a:t>Eg</a:t>
                      </a:r>
                      <a:r>
                        <a:rPr lang="en-US" dirty="0"/>
                        <a:t> Cold shut</a:t>
                      </a:r>
                      <a:endParaRPr lang="en-GB" dirty="0"/>
                    </a:p>
                  </a:txBody>
                  <a:tcPr/>
                </a:tc>
                <a:tc>
                  <a:txBody>
                    <a:bodyPr/>
                    <a:lstStyle/>
                    <a:p>
                      <a:r>
                        <a:rPr lang="en-US" dirty="0"/>
                        <a:t>As </a:t>
                      </a:r>
                      <a:r>
                        <a:rPr lang="en-US" dirty="0" err="1"/>
                        <a:t>mould</a:t>
                      </a:r>
                      <a:r>
                        <a:rPr lang="en-US" dirty="0"/>
                        <a:t> fills it has more than one fill front which joins</a:t>
                      </a:r>
                      <a:endParaRPr lang="en-GB" dirty="0"/>
                    </a:p>
                  </a:txBody>
                  <a:tcPr/>
                </a:tc>
                <a:tc>
                  <a:txBody>
                    <a:bodyPr/>
                    <a:lstStyle/>
                    <a:p>
                      <a:r>
                        <a:rPr lang="en-US" dirty="0" err="1"/>
                        <a:t>Mould</a:t>
                      </a:r>
                      <a:r>
                        <a:rPr lang="en-US" dirty="0"/>
                        <a:t> design</a:t>
                      </a:r>
                      <a:endParaRPr lang="en-GB" dirty="0"/>
                    </a:p>
                  </a:txBody>
                  <a:tcPr/>
                </a:tc>
                <a:extLst>
                  <a:ext uri="{0D108BD9-81ED-4DB2-BD59-A6C34878D82A}">
                    <a16:rowId xmlns:a16="http://schemas.microsoft.com/office/drawing/2014/main" val="1486653766"/>
                  </a:ext>
                </a:extLst>
              </a:tr>
              <a:tr h="690361">
                <a:tc>
                  <a:txBody>
                    <a:bodyPr/>
                    <a:lstStyle/>
                    <a:p>
                      <a:r>
                        <a:rPr lang="en-US" dirty="0"/>
                        <a:t>Cold shots</a:t>
                      </a:r>
                      <a:endParaRPr lang="en-GB" dirty="0"/>
                    </a:p>
                  </a:txBody>
                  <a:tcPr/>
                </a:tc>
                <a:tc>
                  <a:txBody>
                    <a:bodyPr/>
                    <a:lstStyle/>
                    <a:p>
                      <a:r>
                        <a:rPr lang="en-US" dirty="0"/>
                        <a:t>Turbulence in pouring causes pre frozen shots in casting</a:t>
                      </a:r>
                      <a:endParaRPr lang="en-GB" dirty="0"/>
                    </a:p>
                  </a:txBody>
                  <a:tcPr/>
                </a:tc>
                <a:tc>
                  <a:txBody>
                    <a:bodyPr/>
                    <a:lstStyle/>
                    <a:p>
                      <a:r>
                        <a:rPr lang="en-US" dirty="0" err="1"/>
                        <a:t>Mould</a:t>
                      </a:r>
                      <a:r>
                        <a:rPr lang="en-US" dirty="0"/>
                        <a:t> design and pouring time to avoid turbulence</a:t>
                      </a:r>
                      <a:endParaRPr lang="en-GB" dirty="0"/>
                    </a:p>
                  </a:txBody>
                  <a:tcPr/>
                </a:tc>
                <a:extLst>
                  <a:ext uri="{0D108BD9-81ED-4DB2-BD59-A6C34878D82A}">
                    <a16:rowId xmlns:a16="http://schemas.microsoft.com/office/drawing/2014/main" val="179796580"/>
                  </a:ext>
                </a:extLst>
              </a:tr>
              <a:tr h="690361">
                <a:tc>
                  <a:txBody>
                    <a:bodyPr/>
                    <a:lstStyle/>
                    <a:p>
                      <a:r>
                        <a:rPr lang="en-US" dirty="0" err="1"/>
                        <a:t>Inpurities</a:t>
                      </a:r>
                      <a:endParaRPr lang="en-GB" dirty="0"/>
                    </a:p>
                  </a:txBody>
                  <a:tcPr/>
                </a:tc>
                <a:tc>
                  <a:txBody>
                    <a:bodyPr/>
                    <a:lstStyle/>
                    <a:p>
                      <a:r>
                        <a:rPr lang="en-US" dirty="0"/>
                        <a:t>Slag in poured metal</a:t>
                      </a:r>
                      <a:endParaRPr lang="en-GB" dirty="0"/>
                    </a:p>
                  </a:txBody>
                  <a:tcPr/>
                </a:tc>
                <a:tc>
                  <a:txBody>
                    <a:bodyPr/>
                    <a:lstStyle/>
                    <a:p>
                      <a:r>
                        <a:rPr lang="en-US" dirty="0"/>
                        <a:t>Make sure the </a:t>
                      </a:r>
                      <a:r>
                        <a:rPr lang="en-US" dirty="0" err="1"/>
                        <a:t>metl</a:t>
                      </a:r>
                      <a:r>
                        <a:rPr lang="en-US" dirty="0"/>
                        <a:t> is poured from the bottom</a:t>
                      </a:r>
                      <a:endParaRPr lang="en-GB" dirty="0"/>
                    </a:p>
                  </a:txBody>
                  <a:tcPr/>
                </a:tc>
                <a:extLst>
                  <a:ext uri="{0D108BD9-81ED-4DB2-BD59-A6C34878D82A}">
                    <a16:rowId xmlns:a16="http://schemas.microsoft.com/office/drawing/2014/main" val="659372597"/>
                  </a:ext>
                </a:extLst>
              </a:tr>
            </a:tbl>
          </a:graphicData>
        </a:graphic>
      </p:graphicFrame>
    </p:spTree>
    <p:extLst>
      <p:ext uri="{BB962C8B-B14F-4D97-AF65-F5344CB8AC3E}">
        <p14:creationId xmlns:p14="http://schemas.microsoft.com/office/powerpoint/2010/main" val="3952534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A word on cooling rates and metallurgy</a:t>
            </a:r>
            <a:endParaRPr lang="en-GB" dirty="0"/>
          </a:p>
        </p:txBody>
      </p:sp>
      <p:sp>
        <p:nvSpPr>
          <p:cNvPr id="4" name="TextBox 3">
            <a:extLst>
              <a:ext uri="{FF2B5EF4-FFF2-40B4-BE49-F238E27FC236}">
                <a16:creationId xmlns:a16="http://schemas.microsoft.com/office/drawing/2014/main" id="{A542727B-45A0-4670-A716-22FE4538BA53}"/>
              </a:ext>
            </a:extLst>
          </p:cNvPr>
          <p:cNvSpPr txBox="1"/>
          <p:nvPr/>
        </p:nvSpPr>
        <p:spPr>
          <a:xfrm>
            <a:off x="504000" y="2189163"/>
            <a:ext cx="7067550" cy="1754326"/>
          </a:xfrm>
          <a:prstGeom prst="rect">
            <a:avLst/>
          </a:prstGeom>
          <a:noFill/>
        </p:spPr>
        <p:txBody>
          <a:bodyPr wrap="square" rtlCol="0">
            <a:spAutoFit/>
          </a:bodyPr>
          <a:lstStyle/>
          <a:p>
            <a:r>
              <a:rPr lang="en-US" dirty="0"/>
              <a:t>Remember what we said about crystal structure – slow cool – large crystals, fast cool – fine grain.. So assuming your metal cools at different rates you can expect varied material properties throughout a casting – however the defects already discusses have a bigger effect on performance</a:t>
            </a:r>
          </a:p>
          <a:p>
            <a:pPr marL="342900" indent="-342900">
              <a:buAutoNum type="arabicParenR"/>
            </a:pPr>
            <a:endParaRPr lang="en-GB" dirty="0"/>
          </a:p>
        </p:txBody>
      </p:sp>
    </p:spTree>
    <p:extLst>
      <p:ext uri="{BB962C8B-B14F-4D97-AF65-F5344CB8AC3E}">
        <p14:creationId xmlns:p14="http://schemas.microsoft.com/office/powerpoint/2010/main" val="1080673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60F4C-A10F-40B3-AB17-FB9485FE97FE}"/>
              </a:ext>
            </a:extLst>
          </p:cNvPr>
          <p:cNvSpPr>
            <a:spLocks noGrp="1"/>
          </p:cNvSpPr>
          <p:nvPr>
            <p:ph type="title"/>
          </p:nvPr>
        </p:nvSpPr>
        <p:spPr/>
        <p:txBody>
          <a:bodyPr/>
          <a:lstStyle/>
          <a:p>
            <a:r>
              <a:rPr lang="en-US" dirty="0"/>
              <a:t>Forging introduction</a:t>
            </a:r>
            <a:endParaRPr lang="en-GB" dirty="0"/>
          </a:p>
        </p:txBody>
      </p:sp>
      <p:sp>
        <p:nvSpPr>
          <p:cNvPr id="4" name="Rectangle 3">
            <a:extLst>
              <a:ext uri="{FF2B5EF4-FFF2-40B4-BE49-F238E27FC236}">
                <a16:creationId xmlns:a16="http://schemas.microsoft.com/office/drawing/2014/main" id="{9F34264C-46C1-4B64-A5E0-4577C234DFE4}"/>
              </a:ext>
            </a:extLst>
          </p:cNvPr>
          <p:cNvSpPr/>
          <p:nvPr/>
        </p:nvSpPr>
        <p:spPr>
          <a:xfrm>
            <a:off x="433242" y="2186131"/>
            <a:ext cx="3903633" cy="369332"/>
          </a:xfrm>
          <a:prstGeom prst="rect">
            <a:avLst/>
          </a:prstGeom>
        </p:spPr>
        <p:txBody>
          <a:bodyPr wrap="none">
            <a:spAutoFit/>
          </a:bodyPr>
          <a:lstStyle/>
          <a:p>
            <a:r>
              <a:rPr lang="en-GB" dirty="0">
                <a:hlinkClick r:id="rId3"/>
              </a:rPr>
              <a:t>https://youtu.be/-w7E88zox6w</a:t>
            </a:r>
            <a:r>
              <a:rPr lang="en-GB" dirty="0"/>
              <a:t> 10.27</a:t>
            </a:r>
          </a:p>
        </p:txBody>
      </p:sp>
      <p:pic>
        <p:nvPicPr>
          <p:cNvPr id="5" name="Picture 4">
            <a:extLst>
              <a:ext uri="{FF2B5EF4-FFF2-40B4-BE49-F238E27FC236}">
                <a16:creationId xmlns:a16="http://schemas.microsoft.com/office/drawing/2014/main" id="{14D64339-0602-4B57-9FEA-DC1023C3A93A}"/>
              </a:ext>
            </a:extLst>
          </p:cNvPr>
          <p:cNvPicPr>
            <a:picLocks noChangeAspect="1"/>
          </p:cNvPicPr>
          <p:nvPr/>
        </p:nvPicPr>
        <p:blipFill>
          <a:blip r:embed="rId4"/>
          <a:stretch>
            <a:fillRect/>
          </a:stretch>
        </p:blipFill>
        <p:spPr>
          <a:xfrm>
            <a:off x="504000" y="2895784"/>
            <a:ext cx="3593109" cy="1536699"/>
          </a:xfrm>
          <a:prstGeom prst="rect">
            <a:avLst/>
          </a:prstGeom>
        </p:spPr>
      </p:pic>
      <p:sp>
        <p:nvSpPr>
          <p:cNvPr id="6" name="TextBox 5">
            <a:extLst>
              <a:ext uri="{FF2B5EF4-FFF2-40B4-BE49-F238E27FC236}">
                <a16:creationId xmlns:a16="http://schemas.microsoft.com/office/drawing/2014/main" id="{D0EBF616-0BA5-4D2B-B67E-59C027C807D9}"/>
              </a:ext>
            </a:extLst>
          </p:cNvPr>
          <p:cNvSpPr txBox="1"/>
          <p:nvPr/>
        </p:nvSpPr>
        <p:spPr>
          <a:xfrm>
            <a:off x="504000" y="4626014"/>
            <a:ext cx="2895600" cy="369332"/>
          </a:xfrm>
          <a:prstGeom prst="rect">
            <a:avLst/>
          </a:prstGeom>
          <a:noFill/>
        </p:spPr>
        <p:txBody>
          <a:bodyPr wrap="square" rtlCol="0">
            <a:spAutoFit/>
          </a:bodyPr>
          <a:lstStyle/>
          <a:p>
            <a:r>
              <a:rPr lang="en-US" dirty="0"/>
              <a:t>Accuracy check ?</a:t>
            </a:r>
            <a:endParaRPr lang="en-GB" dirty="0"/>
          </a:p>
        </p:txBody>
      </p:sp>
      <p:pic>
        <p:nvPicPr>
          <p:cNvPr id="7" name="Picture 6">
            <a:extLst>
              <a:ext uri="{FF2B5EF4-FFF2-40B4-BE49-F238E27FC236}">
                <a16:creationId xmlns:a16="http://schemas.microsoft.com/office/drawing/2014/main" id="{30CE3B5A-B33A-4101-BCE2-9951CD0DB594}"/>
              </a:ext>
            </a:extLst>
          </p:cNvPr>
          <p:cNvPicPr>
            <a:picLocks noChangeAspect="1"/>
          </p:cNvPicPr>
          <p:nvPr/>
        </p:nvPicPr>
        <p:blipFill>
          <a:blip r:embed="rId5"/>
          <a:stretch>
            <a:fillRect/>
          </a:stretch>
        </p:blipFill>
        <p:spPr>
          <a:xfrm>
            <a:off x="504000" y="5188877"/>
            <a:ext cx="2754084" cy="1536699"/>
          </a:xfrm>
          <a:prstGeom prst="rect">
            <a:avLst/>
          </a:prstGeom>
        </p:spPr>
      </p:pic>
      <p:sp>
        <p:nvSpPr>
          <p:cNvPr id="8" name="TextBox 7">
            <a:extLst>
              <a:ext uri="{FF2B5EF4-FFF2-40B4-BE49-F238E27FC236}">
                <a16:creationId xmlns:a16="http://schemas.microsoft.com/office/drawing/2014/main" id="{AE2BD414-5E4D-4320-9D18-ABFA3DAC8956}"/>
              </a:ext>
            </a:extLst>
          </p:cNvPr>
          <p:cNvSpPr txBox="1"/>
          <p:nvPr/>
        </p:nvSpPr>
        <p:spPr>
          <a:xfrm>
            <a:off x="433242" y="6919107"/>
            <a:ext cx="2895600" cy="646331"/>
          </a:xfrm>
          <a:prstGeom prst="rect">
            <a:avLst/>
          </a:prstGeom>
          <a:noFill/>
        </p:spPr>
        <p:txBody>
          <a:bodyPr wrap="square" rtlCol="0">
            <a:spAutoFit/>
          </a:bodyPr>
          <a:lstStyle/>
          <a:p>
            <a:r>
              <a:rPr lang="en-US" dirty="0"/>
              <a:t>Which way is the grain going to go ?</a:t>
            </a:r>
            <a:endParaRPr lang="en-GB" dirty="0"/>
          </a:p>
        </p:txBody>
      </p:sp>
      <p:sp>
        <p:nvSpPr>
          <p:cNvPr id="9" name="TextBox 8">
            <a:extLst>
              <a:ext uri="{FF2B5EF4-FFF2-40B4-BE49-F238E27FC236}">
                <a16:creationId xmlns:a16="http://schemas.microsoft.com/office/drawing/2014/main" id="{BC634B2F-7118-4EC8-86A2-0576AF03A1BF}"/>
              </a:ext>
            </a:extLst>
          </p:cNvPr>
          <p:cNvSpPr txBox="1"/>
          <p:nvPr/>
        </p:nvSpPr>
        <p:spPr>
          <a:xfrm>
            <a:off x="5983517" y="2379663"/>
            <a:ext cx="3295650" cy="646331"/>
          </a:xfrm>
          <a:prstGeom prst="rect">
            <a:avLst/>
          </a:prstGeom>
          <a:noFill/>
        </p:spPr>
        <p:txBody>
          <a:bodyPr wrap="square" rtlCol="0">
            <a:spAutoFit/>
          </a:bodyPr>
          <a:lstStyle/>
          <a:p>
            <a:r>
              <a:rPr lang="en-US" dirty="0"/>
              <a:t>What is the Japanese for conrod?</a:t>
            </a:r>
            <a:endParaRPr lang="en-GB" dirty="0"/>
          </a:p>
        </p:txBody>
      </p:sp>
      <p:sp>
        <p:nvSpPr>
          <p:cNvPr id="10" name="TextBox 9">
            <a:extLst>
              <a:ext uri="{FF2B5EF4-FFF2-40B4-BE49-F238E27FC236}">
                <a16:creationId xmlns:a16="http://schemas.microsoft.com/office/drawing/2014/main" id="{27C07CA4-A0F6-4DEC-A3BA-4B790E38969D}"/>
              </a:ext>
            </a:extLst>
          </p:cNvPr>
          <p:cNvSpPr txBox="1"/>
          <p:nvPr/>
        </p:nvSpPr>
        <p:spPr>
          <a:xfrm>
            <a:off x="5859692" y="3664133"/>
            <a:ext cx="3295650" cy="923330"/>
          </a:xfrm>
          <a:prstGeom prst="rect">
            <a:avLst/>
          </a:prstGeom>
          <a:noFill/>
        </p:spPr>
        <p:txBody>
          <a:bodyPr wrap="square" rtlCol="0">
            <a:spAutoFit/>
          </a:bodyPr>
          <a:lstStyle/>
          <a:p>
            <a:r>
              <a:rPr lang="en-US" dirty="0"/>
              <a:t>What are the environmental issues with casting and forging?</a:t>
            </a:r>
            <a:endParaRPr lang="en-GB" dirty="0"/>
          </a:p>
        </p:txBody>
      </p:sp>
      <p:sp>
        <p:nvSpPr>
          <p:cNvPr id="11" name="TextBox 10">
            <a:extLst>
              <a:ext uri="{FF2B5EF4-FFF2-40B4-BE49-F238E27FC236}">
                <a16:creationId xmlns:a16="http://schemas.microsoft.com/office/drawing/2014/main" id="{D5283B8B-DF65-49CF-8673-E41E9F24CCCB}"/>
              </a:ext>
            </a:extLst>
          </p:cNvPr>
          <p:cNvSpPr txBox="1"/>
          <p:nvPr/>
        </p:nvSpPr>
        <p:spPr>
          <a:xfrm>
            <a:off x="5783492" y="5033896"/>
            <a:ext cx="3295650" cy="646331"/>
          </a:xfrm>
          <a:prstGeom prst="rect">
            <a:avLst/>
          </a:prstGeom>
          <a:noFill/>
        </p:spPr>
        <p:txBody>
          <a:bodyPr wrap="square" rtlCol="0">
            <a:spAutoFit/>
          </a:bodyPr>
          <a:lstStyle/>
          <a:p>
            <a:r>
              <a:rPr lang="en-US" dirty="0"/>
              <a:t>What do you think about the safety issues? </a:t>
            </a:r>
            <a:endParaRPr lang="en-GB" dirty="0"/>
          </a:p>
        </p:txBody>
      </p:sp>
      <p:sp>
        <p:nvSpPr>
          <p:cNvPr id="13" name="TextBox 12">
            <a:extLst>
              <a:ext uri="{FF2B5EF4-FFF2-40B4-BE49-F238E27FC236}">
                <a16:creationId xmlns:a16="http://schemas.microsoft.com/office/drawing/2014/main" id="{6B1AF83E-268F-47D9-959C-4FEBE35F9E2C}"/>
              </a:ext>
            </a:extLst>
          </p:cNvPr>
          <p:cNvSpPr txBox="1"/>
          <p:nvPr/>
        </p:nvSpPr>
        <p:spPr>
          <a:xfrm>
            <a:off x="503999" y="1476375"/>
            <a:ext cx="6858826" cy="646331"/>
          </a:xfrm>
          <a:prstGeom prst="rect">
            <a:avLst/>
          </a:prstGeom>
          <a:noFill/>
        </p:spPr>
        <p:txBody>
          <a:bodyPr wrap="square" rtlCol="0">
            <a:spAutoFit/>
          </a:bodyPr>
          <a:lstStyle/>
          <a:p>
            <a:r>
              <a:rPr lang="en-US" dirty="0"/>
              <a:t>In forging the shape is produced by deforming the solid – akin to plasticine</a:t>
            </a:r>
            <a:endParaRPr lang="en-GB" dirty="0"/>
          </a:p>
        </p:txBody>
      </p:sp>
    </p:spTree>
    <p:extLst>
      <p:ext uri="{BB962C8B-B14F-4D97-AF65-F5344CB8AC3E}">
        <p14:creationId xmlns:p14="http://schemas.microsoft.com/office/powerpoint/2010/main" val="31760678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60F4C-A10F-40B3-AB17-FB9485FE97FE}"/>
              </a:ext>
            </a:extLst>
          </p:cNvPr>
          <p:cNvSpPr>
            <a:spLocks noGrp="1"/>
          </p:cNvSpPr>
          <p:nvPr>
            <p:ph type="title"/>
          </p:nvPr>
        </p:nvSpPr>
        <p:spPr/>
        <p:txBody>
          <a:bodyPr/>
          <a:lstStyle/>
          <a:p>
            <a:r>
              <a:rPr lang="en-US" dirty="0"/>
              <a:t>Dimensions of Forging</a:t>
            </a:r>
            <a:endParaRPr lang="en-GB" dirty="0"/>
          </a:p>
        </p:txBody>
      </p:sp>
      <p:sp>
        <p:nvSpPr>
          <p:cNvPr id="12" name="TextBox 11">
            <a:extLst>
              <a:ext uri="{FF2B5EF4-FFF2-40B4-BE49-F238E27FC236}">
                <a16:creationId xmlns:a16="http://schemas.microsoft.com/office/drawing/2014/main" id="{DC004068-3043-4CD6-AED6-84AFDAA372BB}"/>
              </a:ext>
            </a:extLst>
          </p:cNvPr>
          <p:cNvSpPr txBox="1"/>
          <p:nvPr/>
        </p:nvSpPr>
        <p:spPr>
          <a:xfrm>
            <a:off x="503999" y="1638300"/>
            <a:ext cx="5030025" cy="369332"/>
          </a:xfrm>
          <a:prstGeom prst="rect">
            <a:avLst/>
          </a:prstGeom>
          <a:noFill/>
        </p:spPr>
        <p:txBody>
          <a:bodyPr wrap="square" rtlCol="0">
            <a:spAutoFit/>
          </a:bodyPr>
          <a:lstStyle/>
          <a:p>
            <a:r>
              <a:rPr lang="en-US" dirty="0"/>
              <a:t>Temperature : Cold, Warm, Hot</a:t>
            </a:r>
            <a:endParaRPr lang="en-GB" dirty="0"/>
          </a:p>
        </p:txBody>
      </p:sp>
      <p:sp>
        <p:nvSpPr>
          <p:cNvPr id="13" name="TextBox 12">
            <a:extLst>
              <a:ext uri="{FF2B5EF4-FFF2-40B4-BE49-F238E27FC236}">
                <a16:creationId xmlns:a16="http://schemas.microsoft.com/office/drawing/2014/main" id="{20D2A634-E488-4D68-A4C4-61381444380E}"/>
              </a:ext>
            </a:extLst>
          </p:cNvPr>
          <p:cNvSpPr txBox="1"/>
          <p:nvPr/>
        </p:nvSpPr>
        <p:spPr>
          <a:xfrm>
            <a:off x="580199" y="2371725"/>
            <a:ext cx="5030025" cy="646331"/>
          </a:xfrm>
          <a:prstGeom prst="rect">
            <a:avLst/>
          </a:prstGeom>
          <a:noFill/>
        </p:spPr>
        <p:txBody>
          <a:bodyPr wrap="square" rtlCol="0">
            <a:spAutoFit/>
          </a:bodyPr>
          <a:lstStyle/>
          <a:p>
            <a:r>
              <a:rPr lang="en-US" dirty="0"/>
              <a:t>Force : Hand hammer, Drop Hammer, Press, Roller</a:t>
            </a:r>
            <a:endParaRPr lang="en-GB" dirty="0"/>
          </a:p>
        </p:txBody>
      </p:sp>
      <p:sp>
        <p:nvSpPr>
          <p:cNvPr id="14" name="TextBox 13">
            <a:extLst>
              <a:ext uri="{FF2B5EF4-FFF2-40B4-BE49-F238E27FC236}">
                <a16:creationId xmlns:a16="http://schemas.microsoft.com/office/drawing/2014/main" id="{51E76667-A725-4FED-BEAE-FCAB3AD88FB1}"/>
              </a:ext>
            </a:extLst>
          </p:cNvPr>
          <p:cNvSpPr txBox="1"/>
          <p:nvPr/>
        </p:nvSpPr>
        <p:spPr>
          <a:xfrm>
            <a:off x="580199" y="3180690"/>
            <a:ext cx="5030025" cy="369332"/>
          </a:xfrm>
          <a:prstGeom prst="rect">
            <a:avLst/>
          </a:prstGeom>
          <a:noFill/>
        </p:spPr>
        <p:txBody>
          <a:bodyPr wrap="square" rtlCol="0">
            <a:spAutoFit/>
          </a:bodyPr>
          <a:lstStyle/>
          <a:p>
            <a:r>
              <a:rPr lang="en-US" dirty="0"/>
              <a:t>Die : Open Die, Closed Die</a:t>
            </a:r>
            <a:endParaRPr lang="en-GB" dirty="0"/>
          </a:p>
        </p:txBody>
      </p:sp>
    </p:spTree>
    <p:extLst>
      <p:ext uri="{BB962C8B-B14F-4D97-AF65-F5344CB8AC3E}">
        <p14:creationId xmlns:p14="http://schemas.microsoft.com/office/powerpoint/2010/main" val="3665192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US" dirty="0"/>
              <a:t>C</a:t>
            </a:r>
            <a:r>
              <a:rPr lang="en-GB" dirty="0" err="1"/>
              <a:t>asting</a:t>
            </a:r>
            <a:r>
              <a:rPr lang="en-GB" dirty="0"/>
              <a:t> vs forging</a:t>
            </a:r>
          </a:p>
        </p:txBody>
      </p:sp>
      <p:sp>
        <p:nvSpPr>
          <p:cNvPr id="3" name="Rectangle 2">
            <a:extLst>
              <a:ext uri="{FF2B5EF4-FFF2-40B4-BE49-F238E27FC236}">
                <a16:creationId xmlns:a16="http://schemas.microsoft.com/office/drawing/2014/main" id="{BC9AB2EB-9862-4DF1-B1DF-43F959A32D6A}"/>
              </a:ext>
            </a:extLst>
          </p:cNvPr>
          <p:cNvSpPr/>
          <p:nvPr/>
        </p:nvSpPr>
        <p:spPr>
          <a:xfrm>
            <a:off x="319883" y="2354920"/>
            <a:ext cx="5775940" cy="369332"/>
          </a:xfrm>
          <a:prstGeom prst="rect">
            <a:avLst/>
          </a:prstGeom>
        </p:spPr>
        <p:txBody>
          <a:bodyPr wrap="none">
            <a:spAutoFit/>
          </a:bodyPr>
          <a:lstStyle/>
          <a:p>
            <a:r>
              <a:rPr lang="en-GB" dirty="0">
                <a:hlinkClick r:id="rId3"/>
              </a:rPr>
              <a:t>https://youtu.be/-kU043VJV34</a:t>
            </a:r>
            <a:r>
              <a:rPr lang="en-GB" dirty="0"/>
              <a:t> bit of a sales pitch but…</a:t>
            </a:r>
          </a:p>
        </p:txBody>
      </p:sp>
      <p:sp>
        <p:nvSpPr>
          <p:cNvPr id="4" name="Rectangle 3">
            <a:extLst>
              <a:ext uri="{FF2B5EF4-FFF2-40B4-BE49-F238E27FC236}">
                <a16:creationId xmlns:a16="http://schemas.microsoft.com/office/drawing/2014/main" id="{5A03903F-0C74-43E9-B937-0DE8BBCF17FF}"/>
              </a:ext>
            </a:extLst>
          </p:cNvPr>
          <p:cNvSpPr/>
          <p:nvPr/>
        </p:nvSpPr>
        <p:spPr>
          <a:xfrm>
            <a:off x="319883" y="3038888"/>
            <a:ext cx="8148384" cy="369332"/>
          </a:xfrm>
          <a:prstGeom prst="rect">
            <a:avLst/>
          </a:prstGeom>
        </p:spPr>
        <p:txBody>
          <a:bodyPr wrap="none">
            <a:spAutoFit/>
          </a:bodyPr>
          <a:lstStyle/>
          <a:p>
            <a:r>
              <a:rPr lang="en-GB" dirty="0">
                <a:hlinkClick r:id="rId4"/>
              </a:rPr>
              <a:t>https://youtu.be/zBeipXZ2VSg</a:t>
            </a:r>
            <a:r>
              <a:rPr lang="en-GB" dirty="0"/>
              <a:t>  Scania foundry – why cant we use die casting</a:t>
            </a:r>
          </a:p>
        </p:txBody>
      </p:sp>
      <p:pic>
        <p:nvPicPr>
          <p:cNvPr id="5" name="Picture 4">
            <a:extLst>
              <a:ext uri="{FF2B5EF4-FFF2-40B4-BE49-F238E27FC236}">
                <a16:creationId xmlns:a16="http://schemas.microsoft.com/office/drawing/2014/main" id="{7F52E173-CB83-4B17-8F7A-04F01B87DE21}"/>
              </a:ext>
            </a:extLst>
          </p:cNvPr>
          <p:cNvPicPr>
            <a:picLocks noChangeAspect="1"/>
          </p:cNvPicPr>
          <p:nvPr/>
        </p:nvPicPr>
        <p:blipFill>
          <a:blip r:embed="rId5"/>
          <a:stretch>
            <a:fillRect/>
          </a:stretch>
        </p:blipFill>
        <p:spPr>
          <a:xfrm>
            <a:off x="3933825" y="4413497"/>
            <a:ext cx="5880099" cy="2844858"/>
          </a:xfrm>
          <a:prstGeom prst="rect">
            <a:avLst/>
          </a:prstGeom>
        </p:spPr>
      </p:pic>
      <p:sp>
        <p:nvSpPr>
          <p:cNvPr id="7" name="TextBox 6">
            <a:extLst>
              <a:ext uri="{FF2B5EF4-FFF2-40B4-BE49-F238E27FC236}">
                <a16:creationId xmlns:a16="http://schemas.microsoft.com/office/drawing/2014/main" id="{E32220F8-4689-4A13-868F-54E3C28F5169}"/>
              </a:ext>
            </a:extLst>
          </p:cNvPr>
          <p:cNvSpPr txBox="1"/>
          <p:nvPr/>
        </p:nvSpPr>
        <p:spPr>
          <a:xfrm>
            <a:off x="319883" y="4317274"/>
            <a:ext cx="3295650" cy="646331"/>
          </a:xfrm>
          <a:prstGeom prst="rect">
            <a:avLst/>
          </a:prstGeom>
          <a:noFill/>
        </p:spPr>
        <p:txBody>
          <a:bodyPr wrap="square" rtlCol="0">
            <a:spAutoFit/>
          </a:bodyPr>
          <a:lstStyle/>
          <a:p>
            <a:r>
              <a:rPr lang="en-US" dirty="0"/>
              <a:t>Which of these parts is cheaper? </a:t>
            </a:r>
            <a:endParaRPr lang="en-GB" dirty="0"/>
          </a:p>
        </p:txBody>
      </p:sp>
      <p:sp>
        <p:nvSpPr>
          <p:cNvPr id="6" name="TextBox 5">
            <a:extLst>
              <a:ext uri="{FF2B5EF4-FFF2-40B4-BE49-F238E27FC236}">
                <a16:creationId xmlns:a16="http://schemas.microsoft.com/office/drawing/2014/main" id="{3CAC1633-F246-4931-BF30-CFEA032BA173}"/>
              </a:ext>
            </a:extLst>
          </p:cNvPr>
          <p:cNvSpPr txBox="1"/>
          <p:nvPr/>
        </p:nvSpPr>
        <p:spPr>
          <a:xfrm>
            <a:off x="7010400" y="1800225"/>
            <a:ext cx="2400300"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3798683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Starting todays topic:  Forging</a:t>
            </a:r>
          </a:p>
        </p:txBody>
      </p:sp>
      <p:pic>
        <p:nvPicPr>
          <p:cNvPr id="3" name="Picture 2">
            <a:extLst>
              <a:ext uri="{FF2B5EF4-FFF2-40B4-BE49-F238E27FC236}">
                <a16:creationId xmlns:a16="http://schemas.microsoft.com/office/drawing/2014/main" id="{82D4CA67-42B6-4177-A870-B184A60C5EC5}"/>
              </a:ext>
            </a:extLst>
          </p:cNvPr>
          <p:cNvPicPr>
            <a:picLocks noChangeAspect="1"/>
          </p:cNvPicPr>
          <p:nvPr/>
        </p:nvPicPr>
        <p:blipFill>
          <a:blip r:embed="rId3"/>
          <a:stretch>
            <a:fillRect/>
          </a:stretch>
        </p:blipFill>
        <p:spPr>
          <a:xfrm>
            <a:off x="0" y="2086904"/>
            <a:ext cx="10080625" cy="5328965"/>
          </a:xfrm>
          <a:prstGeom prst="rect">
            <a:avLst/>
          </a:prstGeom>
        </p:spPr>
      </p:pic>
    </p:spTree>
    <p:extLst>
      <p:ext uri="{BB962C8B-B14F-4D97-AF65-F5344CB8AC3E}">
        <p14:creationId xmlns:p14="http://schemas.microsoft.com/office/powerpoint/2010/main" val="12940605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Hot Forging</a:t>
            </a:r>
          </a:p>
        </p:txBody>
      </p:sp>
      <p:sp>
        <p:nvSpPr>
          <p:cNvPr id="3" name="Rectangle 2">
            <a:extLst>
              <a:ext uri="{FF2B5EF4-FFF2-40B4-BE49-F238E27FC236}">
                <a16:creationId xmlns:a16="http://schemas.microsoft.com/office/drawing/2014/main" id="{4EDC2140-8E17-4917-9CB6-F61FE6DD10DC}"/>
              </a:ext>
            </a:extLst>
          </p:cNvPr>
          <p:cNvSpPr/>
          <p:nvPr/>
        </p:nvSpPr>
        <p:spPr>
          <a:xfrm>
            <a:off x="682625" y="2071677"/>
            <a:ext cx="7327900" cy="2308324"/>
          </a:xfrm>
          <a:prstGeom prst="rect">
            <a:avLst/>
          </a:prstGeom>
        </p:spPr>
        <p:txBody>
          <a:bodyPr wrap="square">
            <a:spAutoFit/>
          </a:bodyPr>
          <a:lstStyle/>
          <a:p>
            <a:r>
              <a:rPr lang="en-US" b="1" dirty="0">
                <a:solidFill>
                  <a:srgbClr val="202122"/>
                </a:solidFill>
                <a:latin typeface="Arial" panose="020B0604020202020204" pitchFamily="34" charset="0"/>
              </a:rPr>
              <a:t>Forging temperature</a:t>
            </a:r>
            <a:r>
              <a:rPr lang="en-US" dirty="0">
                <a:solidFill>
                  <a:srgbClr val="202122"/>
                </a:solidFill>
                <a:latin typeface="Arial" panose="020B0604020202020204" pitchFamily="34" charset="0"/>
              </a:rPr>
              <a:t> is the temperature at which a </a:t>
            </a:r>
            <a:r>
              <a:rPr lang="en-US" dirty="0">
                <a:solidFill>
                  <a:srgbClr val="0B0080"/>
                </a:solidFill>
                <a:latin typeface="Arial" panose="020B0604020202020204" pitchFamily="34" charset="0"/>
                <a:hlinkClick r:id="rId3" tooltip="Metal"/>
              </a:rPr>
              <a:t>metal</a:t>
            </a:r>
            <a:r>
              <a:rPr lang="en-US" dirty="0">
                <a:solidFill>
                  <a:srgbClr val="202122"/>
                </a:solidFill>
                <a:latin typeface="Arial" panose="020B0604020202020204" pitchFamily="34" charset="0"/>
              </a:rPr>
              <a:t> becomes substantially more soft, but is lower than the melting temperature.</a:t>
            </a:r>
            <a:r>
              <a:rPr lang="en-US" baseline="30000" dirty="0">
                <a:solidFill>
                  <a:srgbClr val="0B0080"/>
                </a:solidFill>
                <a:latin typeface="Arial" panose="020B0604020202020204" pitchFamily="34" charset="0"/>
                <a:hlinkClick r:id="rId4"/>
              </a:rPr>
              <a:t>[1]</a:t>
            </a:r>
            <a:r>
              <a:rPr lang="en-US" dirty="0">
                <a:solidFill>
                  <a:srgbClr val="202122"/>
                </a:solidFill>
                <a:latin typeface="Arial" panose="020B0604020202020204" pitchFamily="34" charset="0"/>
              </a:rPr>
              <a:t> Bringing a metal to its forging temperature allows the metal's shape to be changed by applying a relatively small force, without creating cracks. The forging temperature of an </a:t>
            </a:r>
            <a:r>
              <a:rPr lang="en-US" dirty="0">
                <a:solidFill>
                  <a:srgbClr val="0B0080"/>
                </a:solidFill>
                <a:latin typeface="Arial" panose="020B0604020202020204" pitchFamily="34" charset="0"/>
                <a:hlinkClick r:id="rId5" tooltip="Alloy"/>
              </a:rPr>
              <a:t>alloy</a:t>
            </a:r>
            <a:r>
              <a:rPr lang="en-US" dirty="0">
                <a:solidFill>
                  <a:srgbClr val="202122"/>
                </a:solidFill>
                <a:latin typeface="Arial" panose="020B0604020202020204" pitchFamily="34" charset="0"/>
              </a:rPr>
              <a:t> will lie between the temperatures of its component metals. For most metals, forging temperature will be approximately 70% of the melting temperature in </a:t>
            </a:r>
            <a:r>
              <a:rPr lang="en-US" dirty="0">
                <a:solidFill>
                  <a:srgbClr val="0B0080"/>
                </a:solidFill>
                <a:latin typeface="Arial" panose="020B0604020202020204" pitchFamily="34" charset="0"/>
                <a:hlinkClick r:id="rId6" tooltip="Kelvin"/>
              </a:rPr>
              <a:t>kelvins</a:t>
            </a:r>
            <a:r>
              <a:rPr lang="en-US" dirty="0">
                <a:solidFill>
                  <a:srgbClr val="202122"/>
                </a:solidFill>
                <a:latin typeface="Arial" panose="020B0604020202020204" pitchFamily="34" charset="0"/>
              </a:rPr>
              <a:t>. (wiki) </a:t>
            </a:r>
            <a:endParaRPr lang="en-GB" dirty="0"/>
          </a:p>
        </p:txBody>
      </p:sp>
      <p:pic>
        <p:nvPicPr>
          <p:cNvPr id="5" name="Picture 4">
            <a:extLst>
              <a:ext uri="{FF2B5EF4-FFF2-40B4-BE49-F238E27FC236}">
                <a16:creationId xmlns:a16="http://schemas.microsoft.com/office/drawing/2014/main" id="{6B6DB22A-5E2B-4A0D-8053-BBAF14D75EC8}"/>
              </a:ext>
            </a:extLst>
          </p:cNvPr>
          <p:cNvPicPr>
            <a:picLocks noChangeAspect="1"/>
          </p:cNvPicPr>
          <p:nvPr/>
        </p:nvPicPr>
        <p:blipFill>
          <a:blip r:embed="rId7"/>
          <a:stretch>
            <a:fillRect/>
          </a:stretch>
        </p:blipFill>
        <p:spPr>
          <a:xfrm>
            <a:off x="5040312" y="4283525"/>
            <a:ext cx="5040313" cy="3196774"/>
          </a:xfrm>
          <a:prstGeom prst="rect">
            <a:avLst/>
          </a:prstGeom>
        </p:spPr>
      </p:pic>
    </p:spTree>
    <p:extLst>
      <p:ext uri="{BB962C8B-B14F-4D97-AF65-F5344CB8AC3E}">
        <p14:creationId xmlns:p14="http://schemas.microsoft.com/office/powerpoint/2010/main" val="17737952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Starting todays topic:  Forging</a:t>
            </a:r>
          </a:p>
        </p:txBody>
      </p:sp>
      <p:pic>
        <p:nvPicPr>
          <p:cNvPr id="4" name="Picture 3">
            <a:extLst>
              <a:ext uri="{FF2B5EF4-FFF2-40B4-BE49-F238E27FC236}">
                <a16:creationId xmlns:a16="http://schemas.microsoft.com/office/drawing/2014/main" id="{F57E64FF-5846-4353-875E-8A82ED7B17FD}"/>
              </a:ext>
            </a:extLst>
          </p:cNvPr>
          <p:cNvPicPr>
            <a:picLocks noChangeAspect="1"/>
          </p:cNvPicPr>
          <p:nvPr/>
        </p:nvPicPr>
        <p:blipFill>
          <a:blip r:embed="rId3"/>
          <a:stretch>
            <a:fillRect/>
          </a:stretch>
        </p:blipFill>
        <p:spPr>
          <a:xfrm>
            <a:off x="611187" y="2170112"/>
            <a:ext cx="6877050" cy="5181600"/>
          </a:xfrm>
          <a:prstGeom prst="rect">
            <a:avLst/>
          </a:prstGeom>
        </p:spPr>
      </p:pic>
      <p:cxnSp>
        <p:nvCxnSpPr>
          <p:cNvPr id="6" name="Straight Connector 5">
            <a:extLst>
              <a:ext uri="{FF2B5EF4-FFF2-40B4-BE49-F238E27FC236}">
                <a16:creationId xmlns:a16="http://schemas.microsoft.com/office/drawing/2014/main" id="{518D46BF-876F-46B5-AA1F-9C09038E6C79}"/>
              </a:ext>
            </a:extLst>
          </p:cNvPr>
          <p:cNvCxnSpPr/>
          <p:nvPr/>
        </p:nvCxnSpPr>
        <p:spPr>
          <a:xfrm flipH="1" flipV="1">
            <a:off x="371475" y="5791200"/>
            <a:ext cx="8067675" cy="8572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BF458272-BDFB-4CCB-8E8B-3234CC6B981B}"/>
              </a:ext>
            </a:extLst>
          </p:cNvPr>
          <p:cNvSpPr txBox="1"/>
          <p:nvPr/>
        </p:nvSpPr>
        <p:spPr>
          <a:xfrm>
            <a:off x="7696199" y="5421868"/>
            <a:ext cx="2384425" cy="369332"/>
          </a:xfrm>
          <a:prstGeom prst="rect">
            <a:avLst/>
          </a:prstGeom>
          <a:noFill/>
        </p:spPr>
        <p:txBody>
          <a:bodyPr wrap="square" rtlCol="0">
            <a:spAutoFit/>
          </a:bodyPr>
          <a:lstStyle/>
          <a:p>
            <a:r>
              <a:rPr lang="en-US" dirty="0" err="1"/>
              <a:t>Recrystalisation</a:t>
            </a:r>
            <a:r>
              <a:rPr lang="en-US" dirty="0"/>
              <a:t> temp</a:t>
            </a:r>
            <a:endParaRPr lang="en-GB" dirty="0"/>
          </a:p>
        </p:txBody>
      </p:sp>
      <p:cxnSp>
        <p:nvCxnSpPr>
          <p:cNvPr id="8" name="Straight Connector 7">
            <a:extLst>
              <a:ext uri="{FF2B5EF4-FFF2-40B4-BE49-F238E27FC236}">
                <a16:creationId xmlns:a16="http://schemas.microsoft.com/office/drawing/2014/main" id="{7FEBBE44-9D0E-4EBE-BE32-9BE2E072565F}"/>
              </a:ext>
            </a:extLst>
          </p:cNvPr>
          <p:cNvCxnSpPr/>
          <p:nvPr/>
        </p:nvCxnSpPr>
        <p:spPr>
          <a:xfrm flipH="1" flipV="1">
            <a:off x="371474" y="4143375"/>
            <a:ext cx="8067675" cy="85725"/>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9B100B4-EE3A-446C-8548-A19D0C876522}"/>
              </a:ext>
            </a:extLst>
          </p:cNvPr>
          <p:cNvSpPr txBox="1"/>
          <p:nvPr/>
        </p:nvSpPr>
        <p:spPr>
          <a:xfrm>
            <a:off x="7519107" y="3717965"/>
            <a:ext cx="2384425" cy="369332"/>
          </a:xfrm>
          <a:prstGeom prst="rect">
            <a:avLst/>
          </a:prstGeom>
          <a:noFill/>
        </p:spPr>
        <p:txBody>
          <a:bodyPr wrap="square" rtlCol="0">
            <a:spAutoFit/>
          </a:bodyPr>
          <a:lstStyle/>
          <a:p>
            <a:r>
              <a:rPr lang="en-US" dirty="0"/>
              <a:t>Hot forging temp</a:t>
            </a:r>
            <a:endParaRPr lang="en-GB" dirty="0"/>
          </a:p>
        </p:txBody>
      </p:sp>
    </p:spTree>
    <p:extLst>
      <p:ext uri="{BB962C8B-B14F-4D97-AF65-F5344CB8AC3E}">
        <p14:creationId xmlns:p14="http://schemas.microsoft.com/office/powerpoint/2010/main" val="4189082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Forging and cold(er) work</a:t>
            </a:r>
          </a:p>
        </p:txBody>
      </p:sp>
      <p:sp>
        <p:nvSpPr>
          <p:cNvPr id="3" name="Rectangle 2">
            <a:extLst>
              <a:ext uri="{FF2B5EF4-FFF2-40B4-BE49-F238E27FC236}">
                <a16:creationId xmlns:a16="http://schemas.microsoft.com/office/drawing/2014/main" id="{4EDC2140-8E17-4917-9CB6-F61FE6DD10DC}"/>
              </a:ext>
            </a:extLst>
          </p:cNvPr>
          <p:cNvSpPr/>
          <p:nvPr/>
        </p:nvSpPr>
        <p:spPr>
          <a:xfrm>
            <a:off x="682625" y="2071677"/>
            <a:ext cx="7327900" cy="1754326"/>
          </a:xfrm>
          <a:prstGeom prst="rect">
            <a:avLst/>
          </a:prstGeom>
        </p:spPr>
        <p:txBody>
          <a:bodyPr wrap="square">
            <a:spAutoFit/>
          </a:bodyPr>
          <a:lstStyle/>
          <a:p>
            <a:r>
              <a:rPr lang="en-US" b="1" dirty="0">
                <a:solidFill>
                  <a:srgbClr val="202122"/>
                </a:solidFill>
                <a:latin typeface="Arial" panose="020B0604020202020204" pitchFamily="34" charset="0"/>
              </a:rPr>
              <a:t>As the temperature goes down, </a:t>
            </a:r>
            <a:r>
              <a:rPr lang="en-US" b="1" dirty="0" err="1">
                <a:solidFill>
                  <a:srgbClr val="202122"/>
                </a:solidFill>
                <a:latin typeface="Arial" panose="020B0604020202020204" pitchFamily="34" charset="0"/>
              </a:rPr>
              <a:t>recrystalisation</a:t>
            </a:r>
            <a:r>
              <a:rPr lang="en-US" b="1" dirty="0">
                <a:solidFill>
                  <a:srgbClr val="202122"/>
                </a:solidFill>
                <a:latin typeface="Arial" panose="020B0604020202020204" pitchFamily="34" charset="0"/>
              </a:rPr>
              <a:t> slows.  Each hammer blow  creates flaws in the crystal structure and elongates the crystals – aligning the grain perpendicular to the hammer blows. Substance become anisotropic.</a:t>
            </a:r>
          </a:p>
          <a:p>
            <a:endParaRPr lang="en-US" b="1" dirty="0">
              <a:solidFill>
                <a:srgbClr val="202122"/>
              </a:solidFill>
              <a:latin typeface="Arial" panose="020B0604020202020204" pitchFamily="34" charset="0"/>
            </a:endParaRPr>
          </a:p>
          <a:p>
            <a:r>
              <a:rPr lang="en-US" b="1" dirty="0">
                <a:solidFill>
                  <a:srgbClr val="202122"/>
                </a:solidFill>
                <a:latin typeface="Arial" panose="020B0604020202020204" pitchFamily="34" charset="0"/>
              </a:rPr>
              <a:t>Its all about dynamics</a:t>
            </a:r>
            <a:endParaRPr lang="en-GB" dirty="0"/>
          </a:p>
        </p:txBody>
      </p:sp>
    </p:spTree>
    <p:extLst>
      <p:ext uri="{BB962C8B-B14F-4D97-AF65-F5344CB8AC3E}">
        <p14:creationId xmlns:p14="http://schemas.microsoft.com/office/powerpoint/2010/main" val="35226305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FD5AF-1F20-473E-8739-E7031945A49F}"/>
              </a:ext>
            </a:extLst>
          </p:cNvPr>
          <p:cNvSpPr>
            <a:spLocks noGrp="1"/>
          </p:cNvSpPr>
          <p:nvPr>
            <p:ph type="title"/>
          </p:nvPr>
        </p:nvSpPr>
        <p:spPr/>
        <p:txBody>
          <a:bodyPr/>
          <a:lstStyle/>
          <a:p>
            <a:r>
              <a:rPr lang="en-US" dirty="0"/>
              <a:t>Neckless </a:t>
            </a:r>
            <a:r>
              <a:rPr lang="en-US" dirty="0" err="1"/>
              <a:t>recrystalisation</a:t>
            </a:r>
            <a:endParaRPr lang="en-GB" dirty="0"/>
          </a:p>
        </p:txBody>
      </p:sp>
      <p:sp>
        <p:nvSpPr>
          <p:cNvPr id="3" name="AutoShape 2">
            <a:extLst>
              <a:ext uri="{FF2B5EF4-FFF2-40B4-BE49-F238E27FC236}">
                <a16:creationId xmlns:a16="http://schemas.microsoft.com/office/drawing/2014/main" id="{5A0914D8-0489-4A60-A2A1-5469782BD9A0}"/>
              </a:ext>
            </a:extLst>
          </p:cNvPr>
          <p:cNvSpPr>
            <a:spLocks noChangeAspect="1" noChangeArrowheads="1"/>
          </p:cNvSpPr>
          <p:nvPr/>
        </p:nvSpPr>
        <p:spPr bwMode="auto">
          <a:xfrm>
            <a:off x="4887913" y="3627438"/>
            <a:ext cx="2817812" cy="28178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F858BE9F-D425-466F-802C-253609657311}"/>
              </a:ext>
            </a:extLst>
          </p:cNvPr>
          <p:cNvPicPr>
            <a:picLocks noChangeAspect="1"/>
          </p:cNvPicPr>
          <p:nvPr/>
        </p:nvPicPr>
        <p:blipFill>
          <a:blip r:embed="rId2"/>
          <a:stretch>
            <a:fillRect/>
          </a:stretch>
        </p:blipFill>
        <p:spPr>
          <a:xfrm>
            <a:off x="3140074" y="2389187"/>
            <a:ext cx="3800475" cy="2781300"/>
          </a:xfrm>
          <a:prstGeom prst="rect">
            <a:avLst/>
          </a:prstGeom>
        </p:spPr>
      </p:pic>
      <p:pic>
        <p:nvPicPr>
          <p:cNvPr id="7" name="Picture 6">
            <a:extLst>
              <a:ext uri="{FF2B5EF4-FFF2-40B4-BE49-F238E27FC236}">
                <a16:creationId xmlns:a16="http://schemas.microsoft.com/office/drawing/2014/main" id="{8CE55C1C-E491-4205-B626-BC868EF4B5A3}"/>
              </a:ext>
            </a:extLst>
          </p:cNvPr>
          <p:cNvPicPr>
            <a:picLocks noChangeAspect="1"/>
          </p:cNvPicPr>
          <p:nvPr/>
        </p:nvPicPr>
        <p:blipFill>
          <a:blip r:embed="rId3"/>
          <a:stretch>
            <a:fillRect/>
          </a:stretch>
        </p:blipFill>
        <p:spPr>
          <a:xfrm>
            <a:off x="4968874" y="5996914"/>
            <a:ext cx="4943475" cy="1285875"/>
          </a:xfrm>
          <a:prstGeom prst="rect">
            <a:avLst/>
          </a:prstGeom>
        </p:spPr>
      </p:pic>
    </p:spTree>
    <p:extLst>
      <p:ext uri="{BB962C8B-B14F-4D97-AF65-F5344CB8AC3E}">
        <p14:creationId xmlns:p14="http://schemas.microsoft.com/office/powerpoint/2010/main" val="13909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FD5AF-1F20-473E-8739-E7031945A49F}"/>
              </a:ext>
            </a:extLst>
          </p:cNvPr>
          <p:cNvSpPr>
            <a:spLocks noGrp="1"/>
          </p:cNvSpPr>
          <p:nvPr>
            <p:ph type="title"/>
          </p:nvPr>
        </p:nvSpPr>
        <p:spPr/>
        <p:txBody>
          <a:bodyPr/>
          <a:lstStyle/>
          <a:p>
            <a:r>
              <a:rPr lang="en-US" dirty="0"/>
              <a:t>Grain flow</a:t>
            </a:r>
            <a:endParaRPr lang="en-GB" dirty="0"/>
          </a:p>
        </p:txBody>
      </p:sp>
      <p:sp>
        <p:nvSpPr>
          <p:cNvPr id="5" name="TextBox 4">
            <a:extLst>
              <a:ext uri="{FF2B5EF4-FFF2-40B4-BE49-F238E27FC236}">
                <a16:creationId xmlns:a16="http://schemas.microsoft.com/office/drawing/2014/main" id="{F1986AD6-7355-44B1-B7AA-CBA2625985ED}"/>
              </a:ext>
            </a:extLst>
          </p:cNvPr>
          <p:cNvSpPr txBox="1"/>
          <p:nvPr/>
        </p:nvSpPr>
        <p:spPr>
          <a:xfrm rot="16200000">
            <a:off x="2104162" y="834599"/>
            <a:ext cx="1015663" cy="3152775"/>
          </a:xfrm>
          <a:prstGeom prst="rect">
            <a:avLst/>
          </a:prstGeom>
          <a:noFill/>
        </p:spPr>
        <p:txBody>
          <a:bodyPr vert="eaVert" wrap="square" rtlCol="0">
            <a:spAutoFit/>
          </a:bodyPr>
          <a:lstStyle/>
          <a:p>
            <a:r>
              <a:rPr lang="en-US" dirty="0"/>
              <a:t>Affects fatigue – it prevents crack </a:t>
            </a:r>
            <a:r>
              <a:rPr lang="en-US" dirty="0" err="1"/>
              <a:t>speading</a:t>
            </a:r>
            <a:r>
              <a:rPr lang="en-US" dirty="0"/>
              <a:t>  - does not affect UTS</a:t>
            </a:r>
            <a:endParaRPr lang="en-GB" dirty="0"/>
          </a:p>
        </p:txBody>
      </p:sp>
      <p:pic>
        <p:nvPicPr>
          <p:cNvPr id="1028" name="Picture 4">
            <a:extLst>
              <a:ext uri="{FF2B5EF4-FFF2-40B4-BE49-F238E27FC236}">
                <a16:creationId xmlns:a16="http://schemas.microsoft.com/office/drawing/2014/main" id="{320A0E55-7E0A-4D4A-A847-6D9A050A7B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1445" y="3317875"/>
            <a:ext cx="4943475" cy="3324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5470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FD5AF-1F20-473E-8739-E7031945A49F}"/>
              </a:ext>
            </a:extLst>
          </p:cNvPr>
          <p:cNvSpPr>
            <a:spLocks noGrp="1"/>
          </p:cNvSpPr>
          <p:nvPr>
            <p:ph type="title"/>
          </p:nvPr>
        </p:nvSpPr>
        <p:spPr/>
        <p:txBody>
          <a:bodyPr/>
          <a:lstStyle/>
          <a:p>
            <a:r>
              <a:rPr lang="en-US" dirty="0"/>
              <a:t>Instability and crack formation</a:t>
            </a:r>
            <a:endParaRPr lang="en-GB" dirty="0"/>
          </a:p>
        </p:txBody>
      </p:sp>
      <p:sp>
        <p:nvSpPr>
          <p:cNvPr id="3" name="AutoShape 2">
            <a:extLst>
              <a:ext uri="{FF2B5EF4-FFF2-40B4-BE49-F238E27FC236}">
                <a16:creationId xmlns:a16="http://schemas.microsoft.com/office/drawing/2014/main" id="{5A0914D8-0489-4A60-A2A1-5469782BD9A0}"/>
              </a:ext>
            </a:extLst>
          </p:cNvPr>
          <p:cNvSpPr>
            <a:spLocks noChangeAspect="1" noChangeArrowheads="1"/>
          </p:cNvSpPr>
          <p:nvPr/>
        </p:nvSpPr>
        <p:spPr bwMode="auto">
          <a:xfrm>
            <a:off x="4887913" y="3627438"/>
            <a:ext cx="2817812" cy="2817812"/>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5DBA49CF-BAAF-4022-81F7-D10817F12397}"/>
              </a:ext>
            </a:extLst>
          </p:cNvPr>
          <p:cNvPicPr>
            <a:picLocks noChangeAspect="1"/>
          </p:cNvPicPr>
          <p:nvPr/>
        </p:nvPicPr>
        <p:blipFill>
          <a:blip r:embed="rId2"/>
          <a:stretch>
            <a:fillRect/>
          </a:stretch>
        </p:blipFill>
        <p:spPr>
          <a:xfrm>
            <a:off x="2778124" y="2184399"/>
            <a:ext cx="4524375" cy="3190875"/>
          </a:xfrm>
          <a:prstGeom prst="rect">
            <a:avLst/>
          </a:prstGeom>
        </p:spPr>
      </p:pic>
      <p:pic>
        <p:nvPicPr>
          <p:cNvPr id="5" name="Picture 4">
            <a:extLst>
              <a:ext uri="{FF2B5EF4-FFF2-40B4-BE49-F238E27FC236}">
                <a16:creationId xmlns:a16="http://schemas.microsoft.com/office/drawing/2014/main" id="{4A2E449B-DB54-4D1A-B5FB-5E2954E8DAC8}"/>
              </a:ext>
            </a:extLst>
          </p:cNvPr>
          <p:cNvPicPr>
            <a:picLocks noChangeAspect="1"/>
          </p:cNvPicPr>
          <p:nvPr/>
        </p:nvPicPr>
        <p:blipFill>
          <a:blip r:embed="rId3"/>
          <a:stretch>
            <a:fillRect/>
          </a:stretch>
        </p:blipFill>
        <p:spPr>
          <a:xfrm>
            <a:off x="4968874" y="5889624"/>
            <a:ext cx="4943475" cy="1285875"/>
          </a:xfrm>
          <a:prstGeom prst="rect">
            <a:avLst/>
          </a:prstGeom>
        </p:spPr>
      </p:pic>
      <p:sp>
        <p:nvSpPr>
          <p:cNvPr id="7" name="TextBox 6">
            <a:extLst>
              <a:ext uri="{FF2B5EF4-FFF2-40B4-BE49-F238E27FC236}">
                <a16:creationId xmlns:a16="http://schemas.microsoft.com/office/drawing/2014/main" id="{ED5FA6D1-8365-49E2-A2FD-AB2BB764F1A0}"/>
              </a:ext>
            </a:extLst>
          </p:cNvPr>
          <p:cNvSpPr txBox="1"/>
          <p:nvPr/>
        </p:nvSpPr>
        <p:spPr>
          <a:xfrm>
            <a:off x="0" y="5781027"/>
            <a:ext cx="5043486" cy="1477328"/>
          </a:xfrm>
          <a:prstGeom prst="rect">
            <a:avLst/>
          </a:prstGeom>
          <a:noFill/>
        </p:spPr>
        <p:txBody>
          <a:bodyPr wrap="square">
            <a:spAutoFit/>
          </a:bodyPr>
          <a:lstStyle/>
          <a:p>
            <a:r>
              <a:rPr lang="en-GB" dirty="0"/>
              <a:t>https://studentlesson.com/forging-defects</a:t>
            </a:r>
          </a:p>
        </p:txBody>
      </p:sp>
    </p:spTree>
    <p:extLst>
      <p:ext uri="{BB962C8B-B14F-4D97-AF65-F5344CB8AC3E}">
        <p14:creationId xmlns:p14="http://schemas.microsoft.com/office/powerpoint/2010/main" val="26036377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Cold forging</a:t>
            </a:r>
          </a:p>
        </p:txBody>
      </p:sp>
      <p:sp>
        <p:nvSpPr>
          <p:cNvPr id="3" name="Rectangle 2">
            <a:extLst>
              <a:ext uri="{FF2B5EF4-FFF2-40B4-BE49-F238E27FC236}">
                <a16:creationId xmlns:a16="http://schemas.microsoft.com/office/drawing/2014/main" id="{AFCAFC03-F099-42C3-9F52-342FD6200B86}"/>
              </a:ext>
            </a:extLst>
          </p:cNvPr>
          <p:cNvSpPr/>
          <p:nvPr/>
        </p:nvSpPr>
        <p:spPr>
          <a:xfrm>
            <a:off x="2520950" y="2625676"/>
            <a:ext cx="5038725" cy="2308324"/>
          </a:xfrm>
          <a:prstGeom prst="rect">
            <a:avLst/>
          </a:prstGeom>
        </p:spPr>
        <p:txBody>
          <a:bodyPr>
            <a:spAutoFit/>
          </a:bodyPr>
          <a:lstStyle/>
          <a:p>
            <a:r>
              <a:rPr lang="en-US" dirty="0">
                <a:latin typeface="Arial" panose="020B0604020202020204" pitchFamily="34" charset="0"/>
              </a:rPr>
              <a:t>Manufacturers may choose cold forging over hot forging for a number of reasons—since cold forged parts require very little or no finishing work, that step of the fabrication process is often dispensable, which saves money. Cold forging is also less susceptible to contamination problems, and the final component features a better overall surface finish.</a:t>
            </a:r>
            <a:endParaRPr lang="en-GB" dirty="0"/>
          </a:p>
        </p:txBody>
      </p:sp>
    </p:spTree>
    <p:extLst>
      <p:ext uri="{BB962C8B-B14F-4D97-AF65-F5344CB8AC3E}">
        <p14:creationId xmlns:p14="http://schemas.microsoft.com/office/powerpoint/2010/main" val="11576002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Metal powder Sintering</a:t>
            </a:r>
          </a:p>
        </p:txBody>
      </p:sp>
      <p:sp>
        <p:nvSpPr>
          <p:cNvPr id="3" name="Rectangle 2">
            <a:extLst>
              <a:ext uri="{FF2B5EF4-FFF2-40B4-BE49-F238E27FC236}">
                <a16:creationId xmlns:a16="http://schemas.microsoft.com/office/drawing/2014/main" id="{AFCAFC03-F099-42C3-9F52-342FD6200B86}"/>
              </a:ext>
            </a:extLst>
          </p:cNvPr>
          <p:cNvSpPr/>
          <p:nvPr/>
        </p:nvSpPr>
        <p:spPr>
          <a:xfrm>
            <a:off x="2520950" y="2625676"/>
            <a:ext cx="5038725" cy="369332"/>
          </a:xfrm>
          <a:prstGeom prst="rect">
            <a:avLst/>
          </a:prstGeom>
        </p:spPr>
        <p:txBody>
          <a:bodyPr>
            <a:spAutoFit/>
          </a:bodyPr>
          <a:lstStyle/>
          <a:p>
            <a:r>
              <a:rPr lang="en-US" dirty="0">
                <a:latin typeface="Arial" panose="020B0604020202020204" pitchFamily="34" charset="0"/>
                <a:hlinkClick r:id="rId3"/>
              </a:rPr>
              <a:t>https://youtu.be/azGg68B-Glk</a:t>
            </a:r>
            <a:r>
              <a:rPr lang="en-US" dirty="0">
                <a:latin typeface="Arial" panose="020B0604020202020204" pitchFamily="34" charset="0"/>
              </a:rPr>
              <a:t>  3.16</a:t>
            </a:r>
            <a:endParaRPr lang="en-GB" dirty="0"/>
          </a:p>
        </p:txBody>
      </p:sp>
      <p:sp>
        <p:nvSpPr>
          <p:cNvPr id="4" name="TextBox 3">
            <a:extLst>
              <a:ext uri="{FF2B5EF4-FFF2-40B4-BE49-F238E27FC236}">
                <a16:creationId xmlns:a16="http://schemas.microsoft.com/office/drawing/2014/main" id="{D7055406-8329-487B-86F8-0907502FB584}"/>
              </a:ext>
            </a:extLst>
          </p:cNvPr>
          <p:cNvSpPr txBox="1"/>
          <p:nvPr/>
        </p:nvSpPr>
        <p:spPr>
          <a:xfrm>
            <a:off x="5895975" y="4410075"/>
            <a:ext cx="3105150" cy="1477328"/>
          </a:xfrm>
          <a:prstGeom prst="rect">
            <a:avLst/>
          </a:prstGeom>
          <a:noFill/>
        </p:spPr>
        <p:txBody>
          <a:bodyPr wrap="square" rtlCol="0">
            <a:spAutoFit/>
          </a:bodyPr>
          <a:lstStyle/>
          <a:p>
            <a:r>
              <a:rPr lang="en-US" dirty="0"/>
              <a:t>Porosity is a feature –  Can be what you want – but you will not get rid of it.  Therefore Fatigue may be a problem</a:t>
            </a:r>
            <a:endParaRPr lang="en-GB" dirty="0"/>
          </a:p>
        </p:txBody>
      </p:sp>
      <p:sp>
        <p:nvSpPr>
          <p:cNvPr id="5" name="Rectangle 4">
            <a:extLst>
              <a:ext uri="{FF2B5EF4-FFF2-40B4-BE49-F238E27FC236}">
                <a16:creationId xmlns:a16="http://schemas.microsoft.com/office/drawing/2014/main" id="{16343113-8EEF-4F93-8917-AA4C49DAA91C}"/>
              </a:ext>
            </a:extLst>
          </p:cNvPr>
          <p:cNvSpPr/>
          <p:nvPr/>
        </p:nvSpPr>
        <p:spPr>
          <a:xfrm>
            <a:off x="1511300" y="6009808"/>
            <a:ext cx="5038725" cy="923330"/>
          </a:xfrm>
          <a:prstGeom prst="rect">
            <a:avLst/>
          </a:prstGeom>
        </p:spPr>
        <p:txBody>
          <a:bodyPr>
            <a:spAutoFit/>
          </a:bodyPr>
          <a:lstStyle/>
          <a:p>
            <a:r>
              <a:rPr lang="en-GB" dirty="0">
                <a:hlinkClick r:id="rId4"/>
              </a:rPr>
              <a:t>https://www.horizontechnology.biz/blog/powder-metal-vs-forged-parts-advantages-disadvantages</a:t>
            </a:r>
            <a:r>
              <a:rPr lang="en-GB" dirty="0"/>
              <a:t> - </a:t>
            </a:r>
          </a:p>
        </p:txBody>
      </p:sp>
    </p:spTree>
    <p:extLst>
      <p:ext uri="{BB962C8B-B14F-4D97-AF65-F5344CB8AC3E}">
        <p14:creationId xmlns:p14="http://schemas.microsoft.com/office/powerpoint/2010/main" val="39425855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Summary</a:t>
            </a:r>
          </a:p>
        </p:txBody>
      </p:sp>
      <p:sp>
        <p:nvSpPr>
          <p:cNvPr id="6" name="TextBox 5">
            <a:extLst>
              <a:ext uri="{FF2B5EF4-FFF2-40B4-BE49-F238E27FC236}">
                <a16:creationId xmlns:a16="http://schemas.microsoft.com/office/drawing/2014/main" id="{176AEC31-D3E2-422E-A520-6F8FFFA31794}"/>
              </a:ext>
            </a:extLst>
          </p:cNvPr>
          <p:cNvSpPr txBox="1"/>
          <p:nvPr/>
        </p:nvSpPr>
        <p:spPr>
          <a:xfrm>
            <a:off x="952500" y="2066925"/>
            <a:ext cx="7248525" cy="2585323"/>
          </a:xfrm>
          <a:prstGeom prst="rect">
            <a:avLst/>
          </a:prstGeom>
          <a:noFill/>
        </p:spPr>
        <p:txBody>
          <a:bodyPr wrap="square" rtlCol="0">
            <a:spAutoFit/>
          </a:bodyPr>
          <a:lstStyle/>
          <a:p>
            <a:r>
              <a:rPr lang="en-US" dirty="0"/>
              <a:t>In this lesson we have looked at three ways </a:t>
            </a:r>
            <a:r>
              <a:rPr lang="en-US" dirty="0" err="1"/>
              <a:t>ot</a:t>
            </a:r>
            <a:r>
              <a:rPr lang="en-US" dirty="0"/>
              <a:t> create the shape of metal engineered components.  </a:t>
            </a:r>
          </a:p>
          <a:p>
            <a:endParaRPr lang="en-US" dirty="0"/>
          </a:p>
          <a:p>
            <a:r>
              <a:rPr lang="en-US" dirty="0"/>
              <a:t>Casting – Cheap, complex</a:t>
            </a:r>
          </a:p>
          <a:p>
            <a:r>
              <a:rPr lang="en-US" dirty="0"/>
              <a:t>Forging – Strong/light </a:t>
            </a:r>
          </a:p>
          <a:p>
            <a:r>
              <a:rPr lang="en-US" dirty="0"/>
              <a:t>Powder metal – cheap especially for small parts.  Not a string as forgings – replaces casting for many small parts.  Porosity can be controlled and can be a desirable feature</a:t>
            </a:r>
          </a:p>
          <a:p>
            <a:endParaRPr lang="en-US" dirty="0"/>
          </a:p>
        </p:txBody>
      </p:sp>
    </p:spTree>
    <p:extLst>
      <p:ext uri="{BB962C8B-B14F-4D97-AF65-F5344CB8AC3E}">
        <p14:creationId xmlns:p14="http://schemas.microsoft.com/office/powerpoint/2010/main" val="40637422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08D4A-F196-45FA-968D-80474BD4832E}"/>
              </a:ext>
            </a:extLst>
          </p:cNvPr>
          <p:cNvSpPr>
            <a:spLocks noGrp="1"/>
          </p:cNvSpPr>
          <p:nvPr>
            <p:ph type="title"/>
          </p:nvPr>
        </p:nvSpPr>
        <p:spPr/>
        <p:txBody>
          <a:bodyPr/>
          <a:lstStyle/>
          <a:p>
            <a:r>
              <a:rPr lang="en-GB" dirty="0"/>
              <a:t>Further reading</a:t>
            </a:r>
          </a:p>
        </p:txBody>
      </p:sp>
      <p:sp>
        <p:nvSpPr>
          <p:cNvPr id="3" name="Rectangle 2">
            <a:extLst>
              <a:ext uri="{FF2B5EF4-FFF2-40B4-BE49-F238E27FC236}">
                <a16:creationId xmlns:a16="http://schemas.microsoft.com/office/drawing/2014/main" id="{4EDC2140-8E17-4917-9CB6-F61FE6DD10DC}"/>
              </a:ext>
            </a:extLst>
          </p:cNvPr>
          <p:cNvSpPr/>
          <p:nvPr/>
        </p:nvSpPr>
        <p:spPr>
          <a:xfrm>
            <a:off x="682625" y="2071677"/>
            <a:ext cx="7327900" cy="369332"/>
          </a:xfrm>
          <a:prstGeom prst="rect">
            <a:avLst/>
          </a:prstGeom>
        </p:spPr>
        <p:txBody>
          <a:bodyPr wrap="square">
            <a:spAutoFit/>
          </a:bodyPr>
          <a:lstStyle/>
          <a:p>
            <a:r>
              <a:rPr lang="en-GB" dirty="0"/>
              <a:t>https://thelibraryofmanufacturing.com/forging.html</a:t>
            </a:r>
          </a:p>
        </p:txBody>
      </p:sp>
      <p:sp>
        <p:nvSpPr>
          <p:cNvPr id="4" name="Rectangle 3">
            <a:extLst>
              <a:ext uri="{FF2B5EF4-FFF2-40B4-BE49-F238E27FC236}">
                <a16:creationId xmlns:a16="http://schemas.microsoft.com/office/drawing/2014/main" id="{6E9CADD6-D39F-431E-AC4F-3BC5F52A1A67}"/>
              </a:ext>
            </a:extLst>
          </p:cNvPr>
          <p:cNvSpPr/>
          <p:nvPr/>
        </p:nvSpPr>
        <p:spPr>
          <a:xfrm>
            <a:off x="3312916" y="3595172"/>
            <a:ext cx="3454792" cy="369332"/>
          </a:xfrm>
          <a:prstGeom prst="rect">
            <a:avLst/>
          </a:prstGeom>
        </p:spPr>
        <p:txBody>
          <a:bodyPr wrap="none">
            <a:spAutoFit/>
          </a:bodyPr>
          <a:lstStyle/>
          <a:p>
            <a:r>
              <a:rPr lang="en-GB" dirty="0"/>
              <a:t>https://youtu.be/CPsgw4F6mqQ</a:t>
            </a:r>
          </a:p>
        </p:txBody>
      </p:sp>
      <p:sp>
        <p:nvSpPr>
          <p:cNvPr id="5" name="Rectangle 4">
            <a:extLst>
              <a:ext uri="{FF2B5EF4-FFF2-40B4-BE49-F238E27FC236}">
                <a16:creationId xmlns:a16="http://schemas.microsoft.com/office/drawing/2014/main" id="{8720EA21-8F00-4BD3-820A-D601278620AC}"/>
              </a:ext>
            </a:extLst>
          </p:cNvPr>
          <p:cNvSpPr/>
          <p:nvPr/>
        </p:nvSpPr>
        <p:spPr>
          <a:xfrm>
            <a:off x="920750" y="4195336"/>
            <a:ext cx="5038725" cy="923330"/>
          </a:xfrm>
          <a:prstGeom prst="rect">
            <a:avLst/>
          </a:prstGeom>
        </p:spPr>
        <p:txBody>
          <a:bodyPr>
            <a:spAutoFit/>
          </a:bodyPr>
          <a:lstStyle/>
          <a:p>
            <a:r>
              <a:rPr lang="en-GB" dirty="0"/>
              <a:t>https://www.machinedesign.com/materials/metals/article/21832061/whats-the-difference-between-investment-casting-and-sand-casting</a:t>
            </a:r>
          </a:p>
        </p:txBody>
      </p:sp>
    </p:spTree>
    <p:extLst>
      <p:ext uri="{BB962C8B-B14F-4D97-AF65-F5344CB8AC3E}">
        <p14:creationId xmlns:p14="http://schemas.microsoft.com/office/powerpoint/2010/main" val="4168224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42894</TotalTime>
  <Words>1340</Words>
  <Application>Microsoft Office PowerPoint</Application>
  <PresentationFormat>Custom</PresentationFormat>
  <Paragraphs>165</Paragraphs>
  <Slides>24</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Symbol</vt:lpstr>
      <vt:lpstr>Times New Roman</vt:lpstr>
      <vt:lpstr>Wingdings</vt:lpstr>
      <vt:lpstr>Office Theme</vt:lpstr>
      <vt:lpstr>Making shapes in metal:  Casting, Forging and sintering</vt:lpstr>
      <vt:lpstr>Making shapes in metal:  Forging and casting</vt:lpstr>
      <vt:lpstr>Casting - types</vt:lpstr>
      <vt:lpstr>Casting - types</vt:lpstr>
      <vt:lpstr>Sand casting </vt:lpstr>
      <vt:lpstr>Die casting </vt:lpstr>
      <vt:lpstr>Investment casting </vt:lpstr>
      <vt:lpstr>Casting Defects</vt:lpstr>
      <vt:lpstr>PowerPoint Presentation</vt:lpstr>
      <vt:lpstr>A word on cooling rates and metallurgy</vt:lpstr>
      <vt:lpstr>Forging introduction</vt:lpstr>
      <vt:lpstr>Dimensions of Forging</vt:lpstr>
      <vt:lpstr>Casting vs forging</vt:lpstr>
      <vt:lpstr>Starting todays topic:  Forging</vt:lpstr>
      <vt:lpstr>Hot Forging</vt:lpstr>
      <vt:lpstr>Starting todays topic:  Forging</vt:lpstr>
      <vt:lpstr>Forging and cold(er) work</vt:lpstr>
      <vt:lpstr>Neckless recrystalisation</vt:lpstr>
      <vt:lpstr>Grain flow</vt:lpstr>
      <vt:lpstr>Instability and crack formation</vt:lpstr>
      <vt:lpstr>Cold forging</vt:lpstr>
      <vt:lpstr>Metal powder Sintering</vt:lpstr>
      <vt:lpstr>Summary</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chris</dc:creator>
  <dc:description/>
  <cp:lastModifiedBy>Chris</cp:lastModifiedBy>
  <cp:revision>371</cp:revision>
  <dcterms:modified xsi:type="dcterms:W3CDTF">2021-03-22T08:49:06Z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4</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26</vt:i4>
  </property>
</Properties>
</file>