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03" r:id="rId3"/>
    <p:sldId id="304" r:id="rId4"/>
    <p:sldId id="307" r:id="rId5"/>
    <p:sldId id="315" r:id="rId6"/>
    <p:sldId id="316" r:id="rId7"/>
    <p:sldId id="317" r:id="rId8"/>
    <p:sldId id="31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B261C-9478-4C79-9B41-29ACF78BF0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4C1674-A458-4169-AE75-F1FBC7CC30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7B18AF-82E0-47C3-8DFD-5E1FD1F3EEAD}"/>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5" name="Footer Placeholder 4">
            <a:extLst>
              <a:ext uri="{FF2B5EF4-FFF2-40B4-BE49-F238E27FC236}">
                <a16:creationId xmlns:a16="http://schemas.microsoft.com/office/drawing/2014/main" id="{7BB0ED0F-4296-4D49-A2A6-78113EBB3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48409-2F06-46E3-91F6-FBE02F4E668A}"/>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2699679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8371-BB33-4AD1-8A74-E5E908EEB4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B8A4AC-A543-434B-872F-1FD41F6D8C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202E99-BA48-42E1-87F1-C2105F4E2BAA}"/>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5" name="Footer Placeholder 4">
            <a:extLst>
              <a:ext uri="{FF2B5EF4-FFF2-40B4-BE49-F238E27FC236}">
                <a16:creationId xmlns:a16="http://schemas.microsoft.com/office/drawing/2014/main" id="{17627C88-89BA-45D9-8292-8D00CFBD4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1D847-1AA0-40C4-9FB6-18C396CFD340}"/>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108831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1B3A1-502B-416D-A703-16B70CD566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A725F7-7EC8-4B32-8A60-B013D2C8B9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78F729-4979-4604-AACD-79120DC31552}"/>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5" name="Footer Placeholder 4">
            <a:extLst>
              <a:ext uri="{FF2B5EF4-FFF2-40B4-BE49-F238E27FC236}">
                <a16:creationId xmlns:a16="http://schemas.microsoft.com/office/drawing/2014/main" id="{833B972A-921A-49EA-B469-D182FB89CE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E70FD-2909-48B5-9880-B9E4B2DC2C08}"/>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1315447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41F3-1E7A-4904-B4FC-74A225BE30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C57E2-B7B4-437D-9C80-4DC4CEFA88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F54B6C-27E1-4C1D-A128-FC4F1344CD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9ACBA5-228D-420E-8F5E-9BA04EE5E4B2}"/>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6" name="Footer Placeholder 5">
            <a:extLst>
              <a:ext uri="{FF2B5EF4-FFF2-40B4-BE49-F238E27FC236}">
                <a16:creationId xmlns:a16="http://schemas.microsoft.com/office/drawing/2014/main" id="{43604E3C-7E39-4CCA-B200-3DD71FDDE2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196505-A0B1-43EF-8AB0-60EC21CBBF70}"/>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532361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EAFED-856F-4A26-A23F-D65CB03094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93D85C-7041-4103-8536-29485391E6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132129-2ED0-4741-8D7B-F883C1C118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6C7CDA-2765-4D46-9AA8-C56CCAD207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50A691-78CC-4D65-89EA-5C2CFD0B63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A247D0-C2F0-443A-8657-3B0B79CCE072}"/>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8" name="Footer Placeholder 7">
            <a:extLst>
              <a:ext uri="{FF2B5EF4-FFF2-40B4-BE49-F238E27FC236}">
                <a16:creationId xmlns:a16="http://schemas.microsoft.com/office/drawing/2014/main" id="{D169D726-6F37-4116-BF37-3CF1E4464D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08F141-FDBB-4C95-91D5-DE304D401539}"/>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1790744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2B5A4-B1E7-4FB6-AA53-66DA2CFFF4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0B104A-D151-4C68-9AD2-985D3F5876A9}"/>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4" name="Footer Placeholder 3">
            <a:extLst>
              <a:ext uri="{FF2B5EF4-FFF2-40B4-BE49-F238E27FC236}">
                <a16:creationId xmlns:a16="http://schemas.microsoft.com/office/drawing/2014/main" id="{1343EF81-71EE-4AC5-823F-906A26E967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9DF3F0-4153-492A-A6A8-AA75DB210185}"/>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442357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0BE55B-398A-4D17-B07B-0DDD0A7D7EB7}"/>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3" name="Footer Placeholder 2">
            <a:extLst>
              <a:ext uri="{FF2B5EF4-FFF2-40B4-BE49-F238E27FC236}">
                <a16:creationId xmlns:a16="http://schemas.microsoft.com/office/drawing/2014/main" id="{B0A2F559-835C-40A6-9660-247F05FF2C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EE5BBD-C374-47E7-B308-1DB6A137E1B6}"/>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630814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F8C4A-8C38-4FF6-B8A9-FDBDBDDAE2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67651E-522E-44AA-B1EA-7A4A6F9F3E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468677-5F2D-4913-B128-5AAC1ABD49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F5376D-31AB-4F2C-8C1C-2947C0D37A98}"/>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6" name="Footer Placeholder 5">
            <a:extLst>
              <a:ext uri="{FF2B5EF4-FFF2-40B4-BE49-F238E27FC236}">
                <a16:creationId xmlns:a16="http://schemas.microsoft.com/office/drawing/2014/main" id="{EE91A0D6-0876-4BE5-945B-0A50464FE5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2433E-C685-4B8D-B65F-3CAF0EFCCB27}"/>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20827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CBC2-AD82-45FC-BF34-EED2DBD8FC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8B0991-00C3-4EA7-BE65-D2760E761E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E9CF1E-291F-4B1F-B584-C1D88E669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3E36F5-BD7C-4752-82CC-F7EBD5FA9EF2}"/>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6" name="Footer Placeholder 5">
            <a:extLst>
              <a:ext uri="{FF2B5EF4-FFF2-40B4-BE49-F238E27FC236}">
                <a16:creationId xmlns:a16="http://schemas.microsoft.com/office/drawing/2014/main" id="{D276611C-C61B-4E3B-866F-F0987636EE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DFF73-735B-4BAE-B03E-EE765468AA2D}"/>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3428795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7F50-71DA-471B-A1B3-B6E00F01D0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7A899A-5A81-4242-83A2-22B0443542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52C741-CB08-40F7-A516-B52BD8A6C585}"/>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5" name="Footer Placeholder 4">
            <a:extLst>
              <a:ext uri="{FF2B5EF4-FFF2-40B4-BE49-F238E27FC236}">
                <a16:creationId xmlns:a16="http://schemas.microsoft.com/office/drawing/2014/main" id="{2895AE97-0171-4CC2-A6B5-5C2AF138C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0ED4A-3C31-498F-A4FE-3CD830144DF5}"/>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1996160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730218-C7F2-4B81-A067-6438341267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F0437C-51A0-410C-AA75-D84F97CE75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2CE6D2-F3D0-4C6B-9318-7F613B110678}"/>
              </a:ext>
            </a:extLst>
          </p:cNvPr>
          <p:cNvSpPr>
            <a:spLocks noGrp="1"/>
          </p:cNvSpPr>
          <p:nvPr>
            <p:ph type="dt" sz="half" idx="10"/>
          </p:nvPr>
        </p:nvSpPr>
        <p:spPr/>
        <p:txBody>
          <a:bodyPr/>
          <a:lstStyle/>
          <a:p>
            <a:fld id="{0ED64DE1-9CB6-48ED-8449-42AEF3BF28E0}" type="datetimeFigureOut">
              <a:rPr lang="en-GB" smtClean="0"/>
              <a:t>08/02/2022</a:t>
            </a:fld>
            <a:endParaRPr lang="en-GB"/>
          </a:p>
        </p:txBody>
      </p:sp>
      <p:sp>
        <p:nvSpPr>
          <p:cNvPr id="5" name="Footer Placeholder 4">
            <a:extLst>
              <a:ext uri="{FF2B5EF4-FFF2-40B4-BE49-F238E27FC236}">
                <a16:creationId xmlns:a16="http://schemas.microsoft.com/office/drawing/2014/main" id="{767FA19C-92EB-4310-9A69-4A0CCD17E7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A91F72-D3B2-4A6E-996A-D11354401022}"/>
              </a:ext>
            </a:extLst>
          </p:cNvPr>
          <p:cNvSpPr>
            <a:spLocks noGrp="1"/>
          </p:cNvSpPr>
          <p:nvPr>
            <p:ph type="sldNum" sz="quarter" idx="12"/>
          </p:nvPr>
        </p:nvSpPr>
        <p:spPr/>
        <p:txBody>
          <a:bodyPr/>
          <a:lstStyle/>
          <a:p>
            <a:fld id="{19BA2167-F8E5-413C-AAEE-EBE2A3D06B07}" type="slidenum">
              <a:rPr lang="en-GB" smtClean="0"/>
              <a:t>‹#›</a:t>
            </a:fld>
            <a:endParaRPr lang="en-GB"/>
          </a:p>
        </p:txBody>
      </p:sp>
    </p:spTree>
    <p:extLst>
      <p:ext uri="{BB962C8B-B14F-4D97-AF65-F5344CB8AC3E}">
        <p14:creationId xmlns:p14="http://schemas.microsoft.com/office/powerpoint/2010/main" val="1132994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29F0F8-19E9-4EDB-B326-E642740996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FCC43E-84BB-4F9F-AF96-856E4E90B6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7D282-6B91-4BDE-A227-183542476D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D64DE1-9CB6-48ED-8449-42AEF3BF28E0}" type="datetimeFigureOut">
              <a:rPr lang="en-GB" smtClean="0"/>
              <a:t>08/02/2022</a:t>
            </a:fld>
            <a:endParaRPr lang="en-GB"/>
          </a:p>
        </p:txBody>
      </p:sp>
      <p:sp>
        <p:nvSpPr>
          <p:cNvPr id="5" name="Footer Placeholder 4">
            <a:extLst>
              <a:ext uri="{FF2B5EF4-FFF2-40B4-BE49-F238E27FC236}">
                <a16:creationId xmlns:a16="http://schemas.microsoft.com/office/drawing/2014/main" id="{E23FCBAE-BD72-4D00-8774-E0ED56AF73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E1E1F5-0AEF-493F-B402-98E888868D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BA2167-F8E5-413C-AAEE-EBE2A3D06B07}" type="slidenum">
              <a:rPr lang="en-GB" smtClean="0"/>
              <a:t>‹#›</a:t>
            </a:fld>
            <a:endParaRPr lang="en-GB"/>
          </a:p>
        </p:txBody>
      </p:sp>
    </p:spTree>
    <p:extLst>
      <p:ext uri="{BB962C8B-B14F-4D97-AF65-F5344CB8AC3E}">
        <p14:creationId xmlns:p14="http://schemas.microsoft.com/office/powerpoint/2010/main" val="38512342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46B705DE-BE60-41E8-AA3D-4673296D674C}"/>
              </a:ext>
            </a:extLst>
          </p:cNvPr>
          <p:cNvSpPr>
            <a:spLocks noGrp="1"/>
          </p:cNvSpPr>
          <p:nvPr>
            <p:ph type="ctrTitle"/>
          </p:nvPr>
        </p:nvSpPr>
        <p:spPr/>
        <p:txBody>
          <a:bodyPr>
            <a:normAutofit fontScale="90000"/>
          </a:bodyPr>
          <a:lstStyle/>
          <a:p>
            <a:pPr eaLnBrk="1" hangingPunct="1"/>
            <a:br>
              <a:rPr lang="en-GB" altLang="en-US" dirty="0">
                <a:latin typeface="Cambria" panose="02040503050406030204" pitchFamily="18" charset="0"/>
              </a:rPr>
            </a:br>
            <a:br>
              <a:rPr lang="en-GB" altLang="en-US" dirty="0">
                <a:latin typeface="Cambria" panose="02040503050406030204" pitchFamily="18" charset="0"/>
              </a:rPr>
            </a:br>
            <a:br>
              <a:rPr lang="en-GB" altLang="en-US" dirty="0">
                <a:latin typeface="Cambria" panose="02040503050406030204" pitchFamily="18" charset="0"/>
              </a:rPr>
            </a:br>
            <a:br>
              <a:rPr lang="en-GB" altLang="en-US" dirty="0">
                <a:latin typeface="Cambria" panose="02040503050406030204" pitchFamily="18" charset="0"/>
              </a:rPr>
            </a:br>
            <a:r>
              <a:rPr lang="en-GB" altLang="en-US" dirty="0">
                <a:latin typeface="Cambria" panose="02040503050406030204" pitchFamily="18" charset="0"/>
              </a:rPr>
              <a:t>MA Cultural Astronomy and Astrology: History of Astrology</a:t>
            </a:r>
            <a:br>
              <a:rPr lang="en-GB" altLang="en-US" dirty="0">
                <a:latin typeface="Cambria" panose="02040503050406030204" pitchFamily="18" charset="0"/>
              </a:rPr>
            </a:br>
            <a:r>
              <a:rPr lang="en-GB" altLang="en-US" dirty="0">
                <a:latin typeface="Cambria" panose="02040503050406030204" pitchFamily="18" charset="0"/>
              </a:rPr>
              <a:t>Historiography week 2</a:t>
            </a:r>
            <a:endParaRPr lang="en-US" altLang="en-US" dirty="0">
              <a:latin typeface="Cambria" panose="02040503050406030204" pitchFamily="18" charset="0"/>
            </a:endParaRPr>
          </a:p>
        </p:txBody>
      </p:sp>
      <p:sp>
        <p:nvSpPr>
          <p:cNvPr id="3" name="Subtitle 2">
            <a:extLst>
              <a:ext uri="{FF2B5EF4-FFF2-40B4-BE49-F238E27FC236}">
                <a16:creationId xmlns:a16="http://schemas.microsoft.com/office/drawing/2014/main" id="{6B3B9F10-C4B7-4976-91F1-AA4A779B6B7A}"/>
              </a:ext>
            </a:extLst>
          </p:cNvPr>
          <p:cNvSpPr>
            <a:spLocks noGrp="1"/>
          </p:cNvSpPr>
          <p:nvPr>
            <p:ph type="subTitle" idx="1"/>
          </p:nvPr>
        </p:nvSpPr>
        <p:spPr/>
        <p:txBody>
          <a:bodyPr rtlCol="0">
            <a:normAutofit/>
          </a:bodyPr>
          <a:lstStyle/>
          <a:p>
            <a:pPr>
              <a:defRPr/>
            </a:pPr>
            <a:r>
              <a:rPr lang="en-GB" dirty="0"/>
              <a:t>Nick Campion</a:t>
            </a:r>
            <a:endParaRPr lang="en-US" dirty="0"/>
          </a:p>
        </p:txBody>
      </p:sp>
      <p:pic>
        <p:nvPicPr>
          <p:cNvPr id="3076" name="Picture 4" descr="C:\Users\Liz\Dropbox\SEAC 2016\Artwork\UWTSD Logo_200dpi.jpg">
            <a:extLst>
              <a:ext uri="{FF2B5EF4-FFF2-40B4-BE49-F238E27FC236}">
                <a16:creationId xmlns:a16="http://schemas.microsoft.com/office/drawing/2014/main" id="{E7BF4EBF-83C7-45BB-9B61-87EFA2D3B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1854" y="5349875"/>
            <a:ext cx="2971800"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9BB82D8-0E42-4409-A7CA-E7F285817FDF}"/>
              </a:ext>
            </a:extLst>
          </p:cNvPr>
          <p:cNvSpPr>
            <a:spLocks noGrp="1"/>
          </p:cNvSpPr>
          <p:nvPr>
            <p:ph type="title"/>
          </p:nvPr>
        </p:nvSpPr>
        <p:spPr/>
        <p:txBody>
          <a:bodyPr/>
          <a:lstStyle/>
          <a:p>
            <a:r>
              <a:rPr lang="en-GB" altLang="en-US">
                <a:latin typeface="Cambria" panose="02040503050406030204" pitchFamily="18" charset="0"/>
              </a:rPr>
              <a:t>Historiography</a:t>
            </a:r>
            <a:endParaRPr lang="en-US" altLang="en-US">
              <a:latin typeface="Cambria" panose="02040503050406030204" pitchFamily="18" charset="0"/>
            </a:endParaRPr>
          </a:p>
        </p:txBody>
      </p:sp>
      <p:sp>
        <p:nvSpPr>
          <p:cNvPr id="6147" name="Content Placeholder 2">
            <a:extLst>
              <a:ext uri="{FF2B5EF4-FFF2-40B4-BE49-F238E27FC236}">
                <a16:creationId xmlns:a16="http://schemas.microsoft.com/office/drawing/2014/main" id="{92608973-0DD2-446A-82BF-ED4AE121FD18}"/>
              </a:ext>
            </a:extLst>
          </p:cNvPr>
          <p:cNvSpPr>
            <a:spLocks noGrp="1"/>
          </p:cNvSpPr>
          <p:nvPr>
            <p:ph idx="1"/>
          </p:nvPr>
        </p:nvSpPr>
        <p:spPr/>
        <p:txBody>
          <a:bodyPr/>
          <a:lstStyle/>
          <a:p>
            <a:r>
              <a:rPr lang="en-US" altLang="en-US" sz="2000" b="1">
                <a:latin typeface="Cambria" panose="02040503050406030204" pitchFamily="18" charset="0"/>
              </a:rPr>
              <a:t>GENERAL</a:t>
            </a:r>
          </a:p>
          <a:p>
            <a:r>
              <a:rPr lang="en-US" altLang="en-US" sz="2000">
                <a:latin typeface="Cambria" panose="02040503050406030204" pitchFamily="18" charset="0"/>
              </a:rPr>
              <a:t>Evans, Richard, </a:t>
            </a:r>
            <a:r>
              <a:rPr lang="en-US" altLang="en-US" sz="2000" i="1">
                <a:latin typeface="Cambria" panose="02040503050406030204" pitchFamily="18" charset="0"/>
              </a:rPr>
              <a:t>In Defence of History</a:t>
            </a:r>
            <a:r>
              <a:rPr lang="en-US" altLang="en-US" sz="2000">
                <a:latin typeface="Cambria" panose="02040503050406030204" pitchFamily="18" charset="0"/>
              </a:rPr>
              <a:t>, London: Granta Books 1997, chapter 2.</a:t>
            </a:r>
          </a:p>
          <a:p>
            <a:r>
              <a:rPr lang="en-US" altLang="en-US" sz="2000" b="1">
                <a:latin typeface="Cambria" panose="02040503050406030204" pitchFamily="18" charset="0"/>
              </a:rPr>
              <a:t>ASTROLOGY</a:t>
            </a:r>
          </a:p>
          <a:p>
            <a:r>
              <a:rPr lang="en-US" altLang="en-US" sz="2000">
                <a:latin typeface="Cambria" panose="02040503050406030204" pitchFamily="18" charset="0"/>
              </a:rPr>
              <a:t>French, Roger, ‘General Series Introduction’ in Tamsyn Barton, </a:t>
            </a:r>
            <a:r>
              <a:rPr lang="en-US" altLang="en-US" sz="2000" i="1">
                <a:latin typeface="Cambria" panose="02040503050406030204" pitchFamily="18" charset="0"/>
              </a:rPr>
              <a:t>Ancient Astrology</a:t>
            </a:r>
            <a:r>
              <a:rPr lang="en-US" altLang="en-US" sz="2000">
                <a:latin typeface="Cambria" panose="02040503050406030204" pitchFamily="18" charset="0"/>
              </a:rPr>
              <a:t>, London: Routledge 1994, pp. x-xxiii.</a:t>
            </a:r>
          </a:p>
          <a:p>
            <a:r>
              <a:rPr lang="en-GB" altLang="en-US" sz="2000">
                <a:latin typeface="Cambria" panose="02040503050406030204" pitchFamily="18" charset="0"/>
              </a:rPr>
              <a:t>Pingree, David, 'Hellenophilia versus the History of Science', </a:t>
            </a:r>
            <a:r>
              <a:rPr lang="en-GB" altLang="en-US" sz="2000" i="1">
                <a:latin typeface="Cambria" panose="02040503050406030204" pitchFamily="18" charset="0"/>
              </a:rPr>
              <a:t>Isis</a:t>
            </a:r>
            <a:r>
              <a:rPr lang="en-GB" altLang="en-US" sz="2000">
                <a:latin typeface="Cambria" panose="02040503050406030204" pitchFamily="18" charset="0"/>
              </a:rPr>
              <a:t>, 83 (1992), 554-563.</a:t>
            </a:r>
          </a:p>
          <a:p>
            <a:endParaRPr lang="en-GB" altLang="en-US" sz="2000">
              <a:latin typeface="Cambria" panose="02040503050406030204" pitchFamily="18" charset="0"/>
            </a:endParaRPr>
          </a:p>
          <a:p>
            <a:r>
              <a:rPr lang="en-GB" altLang="en-US" sz="2000" b="1">
                <a:latin typeface="Cambria" panose="02040503050406030204" pitchFamily="18" charset="0"/>
              </a:rPr>
              <a:t>HOW DO I GET GOOD MARKS?</a:t>
            </a:r>
            <a:endParaRPr lang="en-US" altLang="en-US" sz="2000" b="1">
              <a:latin typeface="Cambria" panose="02040503050406030204" pitchFamily="18" charset="0"/>
            </a:endParaRPr>
          </a:p>
          <a:p>
            <a:r>
              <a:rPr lang="en-US" altLang="en-US" sz="2000">
                <a:latin typeface="Cambria" panose="02040503050406030204" pitchFamily="18" charset="0"/>
              </a:rPr>
              <a:t>Cite from historiographical literature in your final essay. This shows that you are aware of problems and issues in the framing and interpretation of historical data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FA22A9B-B08C-4016-B552-71ABD71C63FC}"/>
              </a:ext>
            </a:extLst>
          </p:cNvPr>
          <p:cNvSpPr>
            <a:spLocks noGrp="1"/>
          </p:cNvSpPr>
          <p:nvPr>
            <p:ph type="title"/>
          </p:nvPr>
        </p:nvSpPr>
        <p:spPr/>
        <p:txBody>
          <a:bodyPr/>
          <a:lstStyle/>
          <a:p>
            <a:r>
              <a:rPr lang="en-GB" altLang="en-US">
                <a:latin typeface="Cambria" panose="02040503050406030204" pitchFamily="18" charset="0"/>
              </a:rPr>
              <a:t>Historiography: Richard Evans chapter 2</a:t>
            </a:r>
            <a:endParaRPr lang="en-US" altLang="en-US">
              <a:latin typeface="Cambria" panose="02040503050406030204" pitchFamily="18" charset="0"/>
            </a:endParaRPr>
          </a:p>
        </p:txBody>
      </p:sp>
      <p:sp>
        <p:nvSpPr>
          <p:cNvPr id="7171" name="Content Placeholder 2">
            <a:extLst>
              <a:ext uri="{FF2B5EF4-FFF2-40B4-BE49-F238E27FC236}">
                <a16:creationId xmlns:a16="http://schemas.microsoft.com/office/drawing/2014/main" id="{A8DE03CB-83DB-48BD-ACBF-36AD01D7C99F}"/>
              </a:ext>
            </a:extLst>
          </p:cNvPr>
          <p:cNvSpPr>
            <a:spLocks noGrp="1"/>
          </p:cNvSpPr>
          <p:nvPr>
            <p:ph idx="1"/>
          </p:nvPr>
        </p:nvSpPr>
        <p:spPr/>
        <p:txBody>
          <a:bodyPr/>
          <a:lstStyle/>
          <a:p>
            <a:r>
              <a:rPr lang="en-GB" altLang="en-US" sz="2000">
                <a:latin typeface="Cambria" panose="02040503050406030204" pitchFamily="18" charset="0"/>
              </a:rPr>
              <a:t>P. 46 cites Geoffrey Elton</a:t>
            </a:r>
            <a:r>
              <a:rPr lang="en-GB" altLang="en-US" sz="2000" i="1">
                <a:latin typeface="Cambria" panose="02040503050406030204" pitchFamily="18" charset="0"/>
              </a:rPr>
              <a:t>, Return to Essentials. Some Reflections on the Present State of Historical Study </a:t>
            </a:r>
            <a:r>
              <a:rPr lang="en-GB" altLang="en-US" sz="2000">
                <a:latin typeface="Cambria" panose="02040503050406030204" pitchFamily="18" charset="0"/>
              </a:rPr>
              <a:t>(Cambridge 1991, p.51. </a:t>
            </a:r>
          </a:p>
          <a:p>
            <a:pPr>
              <a:buFont typeface="Arial" panose="020B0604020202020204" pitchFamily="34" charset="0"/>
              <a:buNone/>
            </a:pPr>
            <a:r>
              <a:rPr lang="en-GB" altLang="en-US" sz="2000">
                <a:latin typeface="Cambria" panose="02040503050406030204" pitchFamily="18" charset="0"/>
              </a:rPr>
              <a:t> ‘</a:t>
            </a:r>
            <a:r>
              <a:rPr lang="en-GB" altLang="en-US" sz="2000" b="1">
                <a:latin typeface="Cambria" panose="02040503050406030204" pitchFamily="18" charset="0"/>
              </a:rPr>
              <a:t>the post Newtonian view  of the physical world, denying the absolute, allowing for the unpredictabily contingent, and accepting the effect of the observer upon the matter observed, might not be a bad analogy for good history’.</a:t>
            </a:r>
          </a:p>
          <a:p>
            <a:pPr>
              <a:buFont typeface="Arial" panose="020B0604020202020204" pitchFamily="34" charset="0"/>
              <a:buNone/>
            </a:pPr>
            <a:r>
              <a:rPr lang="en-GB" altLang="en-US" sz="2000">
                <a:latin typeface="Cambria" panose="02040503050406030204" pitchFamily="18" charset="0"/>
              </a:rPr>
              <a:t>* ‘the unpredictabily contingent’ = ‘chance’</a:t>
            </a:r>
          </a:p>
          <a:p>
            <a:pPr>
              <a:buFont typeface="Arial" panose="020B0604020202020204" pitchFamily="34" charset="0"/>
              <a:buNone/>
            </a:pPr>
            <a:r>
              <a:rPr lang="en-GB" altLang="en-US" sz="2000">
                <a:latin typeface="Cambria" panose="02040503050406030204" pitchFamily="18" charset="0"/>
              </a:rPr>
              <a:t>How would we apply this statement to the study of the history of astrology? Does to accept ‘the effect of the observer upon the matter observed’ mean that the historian’s bias should be acknowledged?</a:t>
            </a:r>
          </a:p>
          <a:p>
            <a:pPr>
              <a:buFont typeface="Arial" panose="020B0604020202020204" pitchFamily="34" charset="0"/>
              <a:buNone/>
            </a:pPr>
            <a:r>
              <a:rPr lang="en-GB" altLang="en-US" sz="2000">
                <a:latin typeface="Cambria" panose="02040503050406030204" pitchFamily="18" charset="0"/>
              </a:rPr>
              <a:t>How would we apply this statement to an understanding of astrological historiography (the use of astrology in the writing of history)? Does astrology accept the existence of absolute values or not?</a:t>
            </a:r>
          </a:p>
          <a:p>
            <a:endParaRPr lang="en-US" altLang="en-US"/>
          </a:p>
        </p:txBody>
      </p:sp>
      <p:pic>
        <p:nvPicPr>
          <p:cNvPr id="7172" name="Picture 2">
            <a:extLst>
              <a:ext uri="{FF2B5EF4-FFF2-40B4-BE49-F238E27FC236}">
                <a16:creationId xmlns:a16="http://schemas.microsoft.com/office/drawing/2014/main" id="{EE2FE1F6-74CC-4DFB-B58A-74A1A01D32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6165850"/>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EB8319F-D899-400F-8195-D121CEFEF353}"/>
              </a:ext>
            </a:extLst>
          </p:cNvPr>
          <p:cNvSpPr>
            <a:spLocks noGrp="1"/>
          </p:cNvSpPr>
          <p:nvPr>
            <p:ph type="title"/>
          </p:nvPr>
        </p:nvSpPr>
        <p:spPr/>
        <p:txBody>
          <a:bodyPr/>
          <a:lstStyle/>
          <a:p>
            <a:r>
              <a:rPr lang="en-GB" altLang="en-US">
                <a:latin typeface="Cambria" panose="02040503050406030204" pitchFamily="18" charset="0"/>
              </a:rPr>
              <a:t>Historiography: Richard Evans, chapter 2</a:t>
            </a:r>
            <a:endParaRPr lang="en-US" altLang="en-US">
              <a:latin typeface="Cambria" panose="02040503050406030204" pitchFamily="18" charset="0"/>
            </a:endParaRPr>
          </a:p>
        </p:txBody>
      </p:sp>
      <p:sp>
        <p:nvSpPr>
          <p:cNvPr id="8195" name="Content Placeholder 2">
            <a:extLst>
              <a:ext uri="{FF2B5EF4-FFF2-40B4-BE49-F238E27FC236}">
                <a16:creationId xmlns:a16="http://schemas.microsoft.com/office/drawing/2014/main" id="{D8C0B43E-89DB-4E09-A223-69730AEFD3B9}"/>
              </a:ext>
            </a:extLst>
          </p:cNvPr>
          <p:cNvSpPr>
            <a:spLocks noGrp="1"/>
          </p:cNvSpPr>
          <p:nvPr>
            <p:ph idx="1"/>
          </p:nvPr>
        </p:nvSpPr>
        <p:spPr/>
        <p:txBody>
          <a:bodyPr/>
          <a:lstStyle/>
          <a:p>
            <a:r>
              <a:rPr lang="en-GB" altLang="en-US" sz="2000">
                <a:latin typeface="Cambria" panose="02040503050406030204" pitchFamily="18" charset="0"/>
              </a:rPr>
              <a:t>p. 45 E.H Carr - </a:t>
            </a:r>
            <a:r>
              <a:rPr lang="en-GB" altLang="en-US" sz="2000" b="1">
                <a:latin typeface="Cambria" panose="02040503050406030204" pitchFamily="18" charset="0"/>
              </a:rPr>
              <a:t>translation issues</a:t>
            </a:r>
            <a:r>
              <a:rPr lang="en-GB" altLang="en-US" sz="2000">
                <a:latin typeface="Cambria" panose="02040503050406030204" pitchFamily="18" charset="0"/>
              </a:rPr>
              <a:t>: Evans discusses whether debates in the English-speaking world about </a:t>
            </a:r>
            <a:r>
              <a:rPr lang="en-GB" altLang="en-US" sz="2000" b="1">
                <a:latin typeface="Cambria" panose="02040503050406030204" pitchFamily="18" charset="0"/>
              </a:rPr>
              <a:t>whether history is a science </a:t>
            </a:r>
            <a:r>
              <a:rPr lang="en-GB" altLang="en-US" sz="2000">
                <a:latin typeface="Cambria" panose="02040503050406030204" pitchFamily="18" charset="0"/>
              </a:rPr>
              <a:t>are a peculiarity of the English language, what Carr called ‘an eccentricity of the English language’. (E.H.Carr, </a:t>
            </a:r>
            <a:r>
              <a:rPr lang="en-GB" altLang="en-US" sz="2000" i="1">
                <a:latin typeface="Cambria" panose="02040503050406030204" pitchFamily="18" charset="0"/>
              </a:rPr>
              <a:t>What is History</a:t>
            </a:r>
            <a:r>
              <a:rPr lang="en-GB" altLang="en-US" sz="2000">
                <a:latin typeface="Cambria" panose="02040503050406030204" pitchFamily="18" charset="0"/>
              </a:rPr>
              <a:t>, pp. 72-3).</a:t>
            </a:r>
          </a:p>
          <a:p>
            <a:r>
              <a:rPr lang="en-GB" altLang="en-US" sz="2000">
                <a:latin typeface="Cambria" panose="02040503050406030204" pitchFamily="18" charset="0"/>
              </a:rPr>
              <a:t>Evans argues that the </a:t>
            </a:r>
            <a:r>
              <a:rPr lang="en-GB" altLang="en-US" sz="2000" b="1">
                <a:latin typeface="Cambria" panose="02040503050406030204" pitchFamily="18" charset="0"/>
              </a:rPr>
              <a:t>English-language distinction </a:t>
            </a:r>
            <a:r>
              <a:rPr lang="en-GB" altLang="en-US" sz="2000">
                <a:latin typeface="Cambria" panose="02040503050406030204" pitchFamily="18" charset="0"/>
              </a:rPr>
              <a:t>between modern science (as a positivistic, reductionist, experimental discipline) and traditional science, as an organised body of knowledge, </a:t>
            </a:r>
            <a:r>
              <a:rPr lang="en-GB" altLang="en-US" sz="2000" b="1">
                <a:latin typeface="Cambria" panose="02040503050406030204" pitchFamily="18" charset="0"/>
              </a:rPr>
              <a:t>does not exist in German</a:t>
            </a:r>
            <a:r>
              <a:rPr lang="en-GB" altLang="en-US" sz="2000">
                <a:latin typeface="Cambria" panose="02040503050406030204" pitchFamily="18" charset="0"/>
              </a:rPr>
              <a:t>.  Therefore the argument about whether history is or is not a science in its essential nature, is a feature of the English language, rather than the nature of history.</a:t>
            </a:r>
          </a:p>
          <a:p>
            <a:r>
              <a:rPr lang="en-GB" altLang="en-US" sz="2000">
                <a:latin typeface="Cambria" panose="02040503050406030204" pitchFamily="18" charset="0"/>
              </a:rPr>
              <a:t>How do we apply this idea to the rest of the MA? Should we understand that other words, such as ‘religion’, ‘psychology’, ‘divination’, ‘astronomy’ and ‘astrology’, are understood not according to any ‘essential’ nature, but according to conventions of language? </a:t>
            </a:r>
          </a:p>
          <a:p>
            <a:endParaRPr lang="en-GB" altLang="en-US"/>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FD17A5A-1D49-40A6-B3D8-2405C06D48BC}"/>
              </a:ext>
            </a:extLst>
          </p:cNvPr>
          <p:cNvSpPr>
            <a:spLocks noGrp="1"/>
          </p:cNvSpPr>
          <p:nvPr>
            <p:ph type="title"/>
          </p:nvPr>
        </p:nvSpPr>
        <p:spPr/>
        <p:txBody>
          <a:bodyPr/>
          <a:lstStyle/>
          <a:p>
            <a:r>
              <a:rPr lang="en-GB" altLang="en-US">
                <a:latin typeface="Cambria" panose="02040503050406030204" pitchFamily="18" charset="0"/>
              </a:rPr>
              <a:t>Historiography: an insider’s view </a:t>
            </a:r>
          </a:p>
        </p:txBody>
      </p:sp>
      <p:pic>
        <p:nvPicPr>
          <p:cNvPr id="9219" name="Picture 2">
            <a:extLst>
              <a:ext uri="{FF2B5EF4-FFF2-40B4-BE49-F238E27FC236}">
                <a16:creationId xmlns:a16="http://schemas.microsoft.com/office/drawing/2014/main" id="{EA36D608-7E63-4578-B042-4DF75A3BCA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7324" t="20084" r="67709" b="6187"/>
          <a:stretch>
            <a:fillRect/>
          </a:stretch>
        </p:blipFill>
        <p:spPr>
          <a:xfrm>
            <a:off x="1595438" y="1571625"/>
            <a:ext cx="4214812" cy="4000500"/>
          </a:xfrm>
          <a:noFill/>
        </p:spPr>
      </p:pic>
      <p:pic>
        <p:nvPicPr>
          <p:cNvPr id="9220" name="Picture 3">
            <a:extLst>
              <a:ext uri="{FF2B5EF4-FFF2-40B4-BE49-F238E27FC236}">
                <a16:creationId xmlns:a16="http://schemas.microsoft.com/office/drawing/2014/main" id="{8019CB34-5F56-45AF-A4F8-667CB174A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944" t="17381" r="69531" b="7001"/>
          <a:stretch>
            <a:fillRect/>
          </a:stretch>
        </p:blipFill>
        <p:spPr bwMode="auto">
          <a:xfrm>
            <a:off x="5880100" y="1773238"/>
            <a:ext cx="45720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DE890BF-589B-4AD6-8F28-5C00359D1E57}"/>
              </a:ext>
            </a:extLst>
          </p:cNvPr>
          <p:cNvSpPr>
            <a:spLocks noGrp="1"/>
          </p:cNvSpPr>
          <p:nvPr>
            <p:ph type="title"/>
          </p:nvPr>
        </p:nvSpPr>
        <p:spPr/>
        <p:txBody>
          <a:bodyPr>
            <a:normAutofit fontScale="90000"/>
          </a:bodyPr>
          <a:lstStyle/>
          <a:p>
            <a:br>
              <a:rPr lang="en-GB" altLang="en-US" sz="1600"/>
            </a:br>
            <a:br>
              <a:rPr lang="en-GB" altLang="en-US" sz="1600"/>
            </a:br>
            <a:br>
              <a:rPr lang="en-GB" altLang="en-US" sz="1600"/>
            </a:br>
            <a:r>
              <a:rPr lang="en-GB" altLang="en-US" sz="1600" b="1" i="1">
                <a:latin typeface="Cambria" panose="02040503050406030204" pitchFamily="18" charset="0"/>
              </a:rPr>
              <a:t>Comparison with study of religions</a:t>
            </a:r>
            <a:r>
              <a:rPr lang="en-GB" altLang="en-US" sz="1600">
                <a:latin typeface="Cambria" panose="02040503050406030204" pitchFamily="18" charset="0"/>
              </a:rPr>
              <a:t>:  </a:t>
            </a:r>
            <a:r>
              <a:rPr lang="en-US" altLang="en-US" sz="1600">
                <a:latin typeface="Cambria" panose="02040503050406030204" pitchFamily="18" charset="0"/>
              </a:rPr>
              <a:t>Jaffee, Marin S., ‘Fessing up in Theory: On </a:t>
            </a:r>
            <a:r>
              <a:rPr lang="en-US" altLang="en-US" sz="1600" i="1">
                <a:latin typeface="Cambria" panose="02040503050406030204" pitchFamily="18" charset="0"/>
              </a:rPr>
              <a:t>Pro</a:t>
            </a:r>
            <a:r>
              <a:rPr lang="en-US" altLang="en-US" sz="1600">
                <a:latin typeface="Cambria" panose="02040503050406030204" pitchFamily="18" charset="0"/>
              </a:rPr>
              <a:t>fessing and </a:t>
            </a:r>
            <a:r>
              <a:rPr lang="en-US" altLang="en-US" sz="1600" i="1">
                <a:latin typeface="Cambria" panose="02040503050406030204" pitchFamily="18" charset="0"/>
              </a:rPr>
              <a:t>Con</a:t>
            </a:r>
            <a:r>
              <a:rPr lang="en-US" altLang="en-US" sz="1600">
                <a:latin typeface="Cambria" panose="02040503050406030204" pitchFamily="18" charset="0"/>
              </a:rPr>
              <a:t>fessing in the Relgious Studies Classroom’, in McCutcheon, Russell T. (ed.), </a:t>
            </a:r>
            <a:r>
              <a:rPr lang="en-US" altLang="en-US" sz="1600" i="1">
                <a:latin typeface="Cambria" panose="02040503050406030204" pitchFamily="18" charset="0"/>
              </a:rPr>
              <a:t>The Insider/Outsider Problem in the Study of Religion: a Reader</a:t>
            </a:r>
            <a:r>
              <a:rPr lang="en-US" altLang="en-US" sz="1600">
                <a:latin typeface="Cambria" panose="02040503050406030204" pitchFamily="18" charset="0"/>
              </a:rPr>
              <a:t> (London: Cassell, 1999), pp. 274-285 (p. 276).</a:t>
            </a:r>
            <a:br>
              <a:rPr lang="en-GB" altLang="en-US" sz="1600">
                <a:latin typeface="Cambria" panose="02040503050406030204" pitchFamily="18" charset="0"/>
              </a:rPr>
            </a:br>
            <a:endParaRPr lang="en-GB" altLang="en-US" sz="1600">
              <a:latin typeface="Cambria" panose="02040503050406030204" pitchFamily="18" charset="0"/>
            </a:endParaRPr>
          </a:p>
        </p:txBody>
      </p:sp>
      <p:pic>
        <p:nvPicPr>
          <p:cNvPr id="10243" name="Content Placeholder 3" descr="Jaffee p 276.jpeg">
            <a:extLst>
              <a:ext uri="{FF2B5EF4-FFF2-40B4-BE49-F238E27FC236}">
                <a16:creationId xmlns:a16="http://schemas.microsoft.com/office/drawing/2014/main" id="{84A92074-BFDE-4CAA-B894-0A52C9E882E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09875" y="1643064"/>
            <a:ext cx="6527800" cy="4784725"/>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4A0252C-C0DE-4403-A5C4-7F7DB4FD9DAE}"/>
              </a:ext>
            </a:extLst>
          </p:cNvPr>
          <p:cNvSpPr>
            <a:spLocks noGrp="1"/>
          </p:cNvSpPr>
          <p:nvPr>
            <p:ph type="title"/>
          </p:nvPr>
        </p:nvSpPr>
        <p:spPr/>
        <p:txBody>
          <a:bodyPr/>
          <a:lstStyle/>
          <a:p>
            <a:r>
              <a:rPr lang="en-GB" altLang="en-US" sz="3200">
                <a:latin typeface="Cambria" panose="02040503050406030204" pitchFamily="18" charset="0"/>
              </a:rPr>
              <a:t>Insider-Outsider issues in the study of History</a:t>
            </a:r>
          </a:p>
        </p:txBody>
      </p:sp>
      <p:sp>
        <p:nvSpPr>
          <p:cNvPr id="11267" name="Content Placeholder 2">
            <a:extLst>
              <a:ext uri="{FF2B5EF4-FFF2-40B4-BE49-F238E27FC236}">
                <a16:creationId xmlns:a16="http://schemas.microsoft.com/office/drawing/2014/main" id="{D3361087-8EEC-4DC8-8765-75A7A33BDCE8}"/>
              </a:ext>
            </a:extLst>
          </p:cNvPr>
          <p:cNvSpPr>
            <a:spLocks noGrp="1"/>
          </p:cNvSpPr>
          <p:nvPr>
            <p:ph idx="1"/>
          </p:nvPr>
        </p:nvSpPr>
        <p:spPr/>
        <p:txBody>
          <a:bodyPr/>
          <a:lstStyle/>
          <a:p>
            <a:pPr>
              <a:buFont typeface="Arial" panose="020B0604020202020204" pitchFamily="34" charset="0"/>
              <a:buNone/>
            </a:pPr>
            <a:r>
              <a:rPr lang="en-GB" altLang="en-US" sz="1600">
                <a:latin typeface="Bahnschrift Light" pitchFamily="34" charset="0"/>
              </a:rPr>
              <a:t>‘This disentanglement of ‘the study of religion’ from ‘being religious’ is, of course part of the venerable rhetorical strategy for defending the study of religion in publicly funded universities. Apart from its political significance in fostering growth of  I find the distinction pedagogically crucial…</a:t>
            </a:r>
          </a:p>
          <a:p>
            <a:pPr>
              <a:buFont typeface="Arial" panose="020B0604020202020204" pitchFamily="34" charset="0"/>
              <a:buNone/>
            </a:pPr>
            <a:r>
              <a:rPr lang="en-GB" altLang="en-US" sz="1600">
                <a:latin typeface="Bahnschrift Light" pitchFamily="34" charset="0"/>
              </a:rPr>
              <a:t>But it only begs the question to stipulate baldly that ‘in class we </a:t>
            </a:r>
            <a:r>
              <a:rPr lang="en-GB" altLang="en-US" sz="1600" i="1">
                <a:latin typeface="Bahnschrift Light" pitchFamily="34" charset="0"/>
              </a:rPr>
              <a:t>study </a:t>
            </a:r>
            <a:r>
              <a:rPr lang="en-GB" altLang="en-US" sz="1600">
                <a:latin typeface="Bahnschrift Light" pitchFamily="34" charset="0"/>
              </a:rPr>
              <a:t>religion, in the world people </a:t>
            </a:r>
            <a:r>
              <a:rPr lang="en-GB" altLang="en-US" sz="1600" i="1">
                <a:latin typeface="Bahnschrift Light" pitchFamily="34" charset="0"/>
              </a:rPr>
              <a:t>do </a:t>
            </a:r>
            <a:r>
              <a:rPr lang="en-GB" altLang="en-US" sz="1600">
                <a:latin typeface="Bahnschrift Light" pitchFamily="34" charset="0"/>
              </a:rPr>
              <a:t>it’. The reason, of course, is that a thoughtful student will respond: ‘Well, if I want to </a:t>
            </a:r>
            <a:r>
              <a:rPr lang="en-GB" altLang="en-US" sz="1600" i="1">
                <a:latin typeface="Bahnschrift Light" pitchFamily="34" charset="0"/>
              </a:rPr>
              <a:t>understand</a:t>
            </a:r>
            <a:r>
              <a:rPr lang="en-GB" altLang="en-US" sz="1600">
                <a:latin typeface="Bahnschrift Light" pitchFamily="34" charset="0"/>
              </a:rPr>
              <a:t> religion, would it not be better to do it?’ Years of academic socialization have conditioned most of us to sniff at the </a:t>
            </a:r>
            <a:r>
              <a:rPr lang="en-GB" altLang="en-US" sz="1600" i="1">
                <a:latin typeface="Bahnschrift Light" pitchFamily="34" charset="0"/>
              </a:rPr>
              <a:t>naiveté </a:t>
            </a:r>
            <a:r>
              <a:rPr lang="en-GB" altLang="en-US" sz="1600">
                <a:latin typeface="Bahnschrift Light" pitchFamily="34" charset="0"/>
              </a:rPr>
              <a:t>of this question. Nevertheless, it must be seriously entertained, fort at stake in the answer is the cogency of our claim to constitute an independent focus of Humanistic learning. What, indeed, do we know that the most sophisticated believer does not and, except through our disciplines </a:t>
            </a:r>
            <a:r>
              <a:rPr lang="en-GB" altLang="en-US" sz="1600" i="1">
                <a:latin typeface="Bahnschrift Light" pitchFamily="34" charset="0"/>
              </a:rPr>
              <a:t>cannot </a:t>
            </a:r>
            <a:r>
              <a:rPr lang="en-GB" altLang="en-US" sz="1600">
                <a:latin typeface="Bahnschrift Light" pitchFamily="34" charset="0"/>
              </a:rPr>
              <a:t>know? Is it </a:t>
            </a:r>
            <a:r>
              <a:rPr lang="en-GB" altLang="en-US" sz="1600" i="1">
                <a:latin typeface="Bahnschrift Light" pitchFamily="34" charset="0"/>
              </a:rPr>
              <a:t>worth</a:t>
            </a:r>
            <a:r>
              <a:rPr lang="en-GB" altLang="en-US" sz="1600">
                <a:latin typeface="Bahnschrift Light" pitchFamily="34" charset="0"/>
              </a:rPr>
              <a:t>  knowing? Our courses are an appropriate places to attempt an answer’. </a:t>
            </a:r>
          </a:p>
          <a:p>
            <a:endParaRPr lang="en-GB" altLang="en-US" sz="1600">
              <a:latin typeface="Cambria" panose="02040503050406030204" pitchFamily="18" charset="0"/>
            </a:endParaRPr>
          </a:p>
          <a:p>
            <a:r>
              <a:rPr lang="en-US" altLang="en-US" sz="1400">
                <a:latin typeface="Cambria" panose="02040503050406030204" pitchFamily="18" charset="0"/>
              </a:rPr>
              <a:t>Jaffee, Marin S., ‘Fessing up in Theory: On </a:t>
            </a:r>
            <a:r>
              <a:rPr lang="en-US" altLang="en-US" sz="1400" i="1">
                <a:latin typeface="Cambria" panose="02040503050406030204" pitchFamily="18" charset="0"/>
              </a:rPr>
              <a:t>Pro</a:t>
            </a:r>
            <a:r>
              <a:rPr lang="en-US" altLang="en-US" sz="1400">
                <a:latin typeface="Cambria" panose="02040503050406030204" pitchFamily="18" charset="0"/>
              </a:rPr>
              <a:t>fessing and </a:t>
            </a:r>
            <a:r>
              <a:rPr lang="en-US" altLang="en-US" sz="1400" i="1">
                <a:latin typeface="Cambria" panose="02040503050406030204" pitchFamily="18" charset="0"/>
              </a:rPr>
              <a:t>Con</a:t>
            </a:r>
            <a:r>
              <a:rPr lang="en-US" altLang="en-US" sz="1400">
                <a:latin typeface="Cambria" panose="02040503050406030204" pitchFamily="18" charset="0"/>
              </a:rPr>
              <a:t>fessing in the Religious Studies Classroom’, in McCutcheon, Russell T. (ed.), </a:t>
            </a:r>
            <a:r>
              <a:rPr lang="en-US" altLang="en-US" sz="1400" i="1">
                <a:latin typeface="Cambria" panose="02040503050406030204" pitchFamily="18" charset="0"/>
              </a:rPr>
              <a:t>The Insider/Outsider Problem in the Study of Religion: a Reader</a:t>
            </a:r>
            <a:r>
              <a:rPr lang="en-US" altLang="en-US" sz="1400">
                <a:latin typeface="Cambria" panose="02040503050406030204" pitchFamily="18" charset="0"/>
              </a:rPr>
              <a:t> (London: Cassell, 1999), pp. 274-285 (</a:t>
            </a:r>
            <a:r>
              <a:rPr lang="en-GB" altLang="en-US" sz="1400">
                <a:latin typeface="Cambria" panose="02040503050406030204" pitchFamily="18" charset="0"/>
              </a:rPr>
              <a:t>pp 277-8)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CF7C9A0-C105-4495-9AE6-CFEF23803277}"/>
              </a:ext>
            </a:extLst>
          </p:cNvPr>
          <p:cNvSpPr>
            <a:spLocks noGrp="1"/>
          </p:cNvSpPr>
          <p:nvPr>
            <p:ph type="title"/>
          </p:nvPr>
        </p:nvSpPr>
        <p:spPr>
          <a:xfrm>
            <a:off x="1992313" y="260350"/>
            <a:ext cx="8229600" cy="1143000"/>
          </a:xfrm>
        </p:spPr>
        <p:txBody>
          <a:bodyPr/>
          <a:lstStyle/>
          <a:p>
            <a:r>
              <a:rPr lang="en-GB" altLang="en-US">
                <a:latin typeface="Cambria" panose="02040503050406030204" pitchFamily="18" charset="0"/>
              </a:rPr>
              <a:t>Implications for assessment</a:t>
            </a:r>
          </a:p>
        </p:txBody>
      </p:sp>
      <p:sp>
        <p:nvSpPr>
          <p:cNvPr id="12291" name="Content Placeholder 2">
            <a:extLst>
              <a:ext uri="{FF2B5EF4-FFF2-40B4-BE49-F238E27FC236}">
                <a16:creationId xmlns:a16="http://schemas.microsoft.com/office/drawing/2014/main" id="{CABE469C-CCA4-453E-BBF1-88CA8D255732}"/>
              </a:ext>
            </a:extLst>
          </p:cNvPr>
          <p:cNvSpPr>
            <a:spLocks noGrp="1"/>
          </p:cNvSpPr>
          <p:nvPr>
            <p:ph idx="1"/>
          </p:nvPr>
        </p:nvSpPr>
        <p:spPr/>
        <p:txBody>
          <a:bodyPr/>
          <a:lstStyle/>
          <a:p>
            <a:r>
              <a:rPr lang="en-GB" altLang="en-US" sz="1600">
                <a:latin typeface="Cambria" panose="02040503050406030204" pitchFamily="18" charset="0"/>
              </a:rPr>
              <a:t>We do not teach how to be an astrologer and we would have no ways to assess this if we did. The essence of an academic as opposed to a vocational training is that all academic training requires that we are able to stand outside the thing we are studying. However, can be understand it unless we are inside it? The standard answer derived from anthropology is that it is possible and/or necessary to be both.</a:t>
            </a:r>
          </a:p>
          <a:p>
            <a:endParaRPr lang="en-GB" altLang="en-US" sz="1600">
              <a:latin typeface="Cambria" panose="02040503050406030204" pitchFamily="18" charset="0"/>
            </a:endParaRPr>
          </a:p>
          <a:p>
            <a:r>
              <a:rPr lang="en-GB" altLang="en-US" sz="1600">
                <a:latin typeface="Cambria" panose="02040503050406030204" pitchFamily="18" charset="0"/>
              </a:rPr>
              <a:t>In addition, the discipline of experimental archaeology depends on the reconstruction of lost technologies. The word technology is derived from the Greek </a:t>
            </a:r>
            <a:r>
              <a:rPr lang="el-GR" altLang="en-US" sz="1600">
                <a:latin typeface="Cambria" panose="02040503050406030204" pitchFamily="18" charset="0"/>
              </a:rPr>
              <a:t>τέχνη</a:t>
            </a:r>
            <a:r>
              <a:rPr lang="en-GB" altLang="en-US" sz="1600">
                <a:latin typeface="Cambria" panose="02040503050406030204" pitchFamily="18" charset="0"/>
              </a:rPr>
              <a:t>, meaning craft, skill or art (in the sense of creating artificial objects) . Claudius Ptolemy called what we call astrology a stochastic (probabilistic) techne.</a:t>
            </a:r>
          </a:p>
          <a:p>
            <a:endParaRPr lang="en-GB" altLang="en-US" sz="1600">
              <a:latin typeface="Cambria" panose="02040503050406030204" pitchFamily="18" charset="0"/>
            </a:endParaRPr>
          </a:p>
          <a:p>
            <a:r>
              <a:rPr lang="en-GB" altLang="en-US" sz="1600">
                <a:latin typeface="Cambria" panose="02040503050406030204" pitchFamily="18" charset="0"/>
              </a:rPr>
              <a:t>For a historian, therefore, the solution would be to practice astrology within a recognised framework: for example, in the style of a particular astrologer or school of astrology, whether classical or modern, Chinese, Indian, western or Mesoamerican. </a:t>
            </a:r>
            <a:r>
              <a:rPr lang="en-GB" altLang="en-US" sz="1600" u="sng">
                <a:latin typeface="Cambria" panose="02040503050406030204" pitchFamily="18" charset="0"/>
              </a:rPr>
              <a:t>However,</a:t>
            </a:r>
            <a:r>
              <a:rPr lang="en-GB" altLang="en-US" sz="1600">
                <a:latin typeface="Cambria" panose="02040503050406030204" pitchFamily="18" charset="0"/>
              </a:rPr>
              <a:t>  can a technical astrology be recovered independently of the culture within which it flourished? (This is a question which may not have a clear answer).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1017</Words>
  <Application>Microsoft Office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Bahnschrift Light</vt:lpstr>
      <vt:lpstr>Calibri</vt:lpstr>
      <vt:lpstr>Calibri Light</vt:lpstr>
      <vt:lpstr>Cambria</vt:lpstr>
      <vt:lpstr>Office Theme</vt:lpstr>
      <vt:lpstr>    MA Cultural Astronomy and Astrology: History of Astrology Historiography week 2</vt:lpstr>
      <vt:lpstr>Historiography</vt:lpstr>
      <vt:lpstr>Historiography: Richard Evans chapter 2</vt:lpstr>
      <vt:lpstr>Historiography: Richard Evans, chapter 2</vt:lpstr>
      <vt:lpstr>Historiography: an insider’s view </vt:lpstr>
      <vt:lpstr>   Comparison with study of religions:  Jaffee, Marin S., ‘Fessing up in Theory: On Professing and Confessing in the Relgious Studies Classroom’, in McCutcheon, Russell T. (ed.), The Insider/Outsider Problem in the Study of Religion: a Reader (London: Cassell, 1999), pp. 274-285 (p. 276). </vt:lpstr>
      <vt:lpstr>Insider-Outsider issues in the study of History</vt:lpstr>
      <vt:lpstr>Implications for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 Cultural Astronomy and Astrology: History of Astrology Historiography week 2</dc:title>
  <dc:creator>Nicholas Campion</dc:creator>
  <cp:lastModifiedBy>Nicholas Campion</cp:lastModifiedBy>
  <cp:revision>1</cp:revision>
  <dcterms:created xsi:type="dcterms:W3CDTF">2022-02-08T14:37:38Z</dcterms:created>
  <dcterms:modified xsi:type="dcterms:W3CDTF">2022-02-08T14:39:35Z</dcterms:modified>
</cp:coreProperties>
</file>