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4"/>
  </p:notesMasterIdLst>
  <p:handoutMasterIdLst>
    <p:handoutMasterId r:id="rId35"/>
  </p:handoutMasterIdLst>
  <p:sldIdLst>
    <p:sldId id="256" r:id="rId5"/>
    <p:sldId id="258" r:id="rId6"/>
    <p:sldId id="289" r:id="rId7"/>
    <p:sldId id="288" r:id="rId8"/>
    <p:sldId id="298" r:id="rId9"/>
    <p:sldId id="259" r:id="rId10"/>
    <p:sldId id="260" r:id="rId11"/>
    <p:sldId id="263" r:id="rId12"/>
    <p:sldId id="299" r:id="rId13"/>
    <p:sldId id="264" r:id="rId14"/>
    <p:sldId id="266" r:id="rId15"/>
    <p:sldId id="268" r:id="rId16"/>
    <p:sldId id="293" r:id="rId17"/>
    <p:sldId id="294" r:id="rId18"/>
    <p:sldId id="296" r:id="rId19"/>
    <p:sldId id="270" r:id="rId20"/>
    <p:sldId id="276" r:id="rId21"/>
    <p:sldId id="297" r:id="rId22"/>
    <p:sldId id="283" r:id="rId23"/>
    <p:sldId id="284" r:id="rId24"/>
    <p:sldId id="285" r:id="rId25"/>
    <p:sldId id="286" r:id="rId26"/>
    <p:sldId id="295" r:id="rId27"/>
    <p:sldId id="290" r:id="rId28"/>
    <p:sldId id="291" r:id="rId29"/>
    <p:sldId id="292" r:id="rId30"/>
    <p:sldId id="300" r:id="rId31"/>
    <p:sldId id="301" r:id="rId32"/>
    <p:sldId id="282" r:id="rId3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0012" autoAdjust="0"/>
  </p:normalViewPr>
  <p:slideViewPr>
    <p:cSldViewPr>
      <p:cViewPr varScale="1">
        <p:scale>
          <a:sx n="102" d="100"/>
          <a:sy n="102" d="100"/>
        </p:scale>
        <p:origin x="1884" y="114"/>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tableStyles" Target="tableStyles.xml"/><Relationship Id="rId21" Type="http://schemas.openxmlformats.org/officeDocument/2006/relationships/slide" Target="slides/slide17.xml"/><Relationship Id="rId34"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handoutMaster" Target="handoutMasters/handoutMaster1.xml"/><Relationship Id="rId8" Type="http://schemas.openxmlformats.org/officeDocument/2006/relationships/slide" Target="slides/slide4.xml"/><Relationship Id="rId3" Type="http://schemas.openxmlformats.org/officeDocument/2006/relationships/customXml" Target="../customXml/item3.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721F29F-4F0B-4F01-9B1E-ACE4158BA028}"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2B6806E9-8373-4B12-889B-CD21474484FF}">
      <dgm:prSet phldrT="[Text]"/>
      <dgm:spPr/>
      <dgm:t>
        <a:bodyPr/>
        <a:lstStyle/>
        <a:p>
          <a:r>
            <a:rPr lang="en-GB" dirty="0"/>
            <a:t>Temperature</a:t>
          </a:r>
        </a:p>
      </dgm:t>
    </dgm:pt>
    <dgm:pt modelId="{D5B0019A-C6CF-42FC-97C2-BB223669BF51}" type="parTrans" cxnId="{9F85564A-2765-48EE-AB7B-4E3C2E61D84E}">
      <dgm:prSet/>
      <dgm:spPr/>
      <dgm:t>
        <a:bodyPr/>
        <a:lstStyle/>
        <a:p>
          <a:endParaRPr lang="en-GB"/>
        </a:p>
      </dgm:t>
    </dgm:pt>
    <dgm:pt modelId="{B60127CF-4760-4550-A005-D42D16CF7235}" type="sibTrans" cxnId="{9F85564A-2765-48EE-AB7B-4E3C2E61D84E}">
      <dgm:prSet/>
      <dgm:spPr/>
      <dgm:t>
        <a:bodyPr/>
        <a:lstStyle/>
        <a:p>
          <a:endParaRPr lang="en-GB"/>
        </a:p>
      </dgm:t>
    </dgm:pt>
    <dgm:pt modelId="{1012B1CB-7BD5-45F9-870D-400870FD99DF}">
      <dgm:prSet phldrT="[Text]"/>
      <dgm:spPr>
        <a:solidFill>
          <a:schemeClr val="accent3">
            <a:lumMod val="75000"/>
          </a:schemeClr>
        </a:solidFill>
      </dgm:spPr>
      <dgm:t>
        <a:bodyPr/>
        <a:lstStyle/>
        <a:p>
          <a:r>
            <a:rPr lang="en-GB" dirty="0"/>
            <a:t>Glucose</a:t>
          </a:r>
        </a:p>
      </dgm:t>
    </dgm:pt>
    <dgm:pt modelId="{B1072900-0AE6-40B5-A137-D4E95E2814F8}" type="parTrans" cxnId="{0C849E1A-8044-4C8C-94AB-7601F67A7276}">
      <dgm:prSet/>
      <dgm:spPr/>
      <dgm:t>
        <a:bodyPr/>
        <a:lstStyle/>
        <a:p>
          <a:endParaRPr lang="en-GB"/>
        </a:p>
      </dgm:t>
    </dgm:pt>
    <dgm:pt modelId="{513CB0B8-BC80-4649-A61F-69D882ADA963}" type="sibTrans" cxnId="{0C849E1A-8044-4C8C-94AB-7601F67A7276}">
      <dgm:prSet/>
      <dgm:spPr/>
      <dgm:t>
        <a:bodyPr/>
        <a:lstStyle/>
        <a:p>
          <a:endParaRPr lang="en-GB"/>
        </a:p>
      </dgm:t>
    </dgm:pt>
    <dgm:pt modelId="{14500321-970B-4BE2-9B29-3CB3188ECA79}">
      <dgm:prSet phldrT="[Text]"/>
      <dgm:spPr>
        <a:solidFill>
          <a:srgbClr val="FFC000"/>
        </a:solidFill>
      </dgm:spPr>
      <dgm:t>
        <a:bodyPr/>
        <a:lstStyle/>
        <a:p>
          <a:r>
            <a:rPr lang="en-GB" dirty="0"/>
            <a:t>Salts</a:t>
          </a:r>
        </a:p>
      </dgm:t>
    </dgm:pt>
    <dgm:pt modelId="{C6880453-9E33-4CB5-ACD0-FA9F26010D44}" type="parTrans" cxnId="{54216BDE-AECE-4522-B793-590CC2AC1324}">
      <dgm:prSet/>
      <dgm:spPr/>
      <dgm:t>
        <a:bodyPr/>
        <a:lstStyle/>
        <a:p>
          <a:endParaRPr lang="en-GB"/>
        </a:p>
      </dgm:t>
    </dgm:pt>
    <dgm:pt modelId="{16C51201-62AF-42C3-AC94-B34A3D350FDF}" type="sibTrans" cxnId="{54216BDE-AECE-4522-B793-590CC2AC1324}">
      <dgm:prSet/>
      <dgm:spPr/>
      <dgm:t>
        <a:bodyPr/>
        <a:lstStyle/>
        <a:p>
          <a:endParaRPr lang="en-GB"/>
        </a:p>
      </dgm:t>
    </dgm:pt>
    <dgm:pt modelId="{0143340B-224B-4CEE-9349-6ABC22B132BE}">
      <dgm:prSet phldrT="[Text]"/>
      <dgm:spPr>
        <a:solidFill>
          <a:schemeClr val="accent4">
            <a:lumMod val="75000"/>
          </a:schemeClr>
        </a:solidFill>
      </dgm:spPr>
      <dgm:t>
        <a:bodyPr/>
        <a:lstStyle/>
        <a:p>
          <a:r>
            <a:rPr lang="en-GB" dirty="0"/>
            <a:t>Water </a:t>
          </a:r>
        </a:p>
      </dgm:t>
    </dgm:pt>
    <dgm:pt modelId="{417047C2-9A49-4AA9-99D3-5FEEFBBD9891}" type="parTrans" cxnId="{B38A1C5F-F70B-49B1-B214-F2AFD12D408C}">
      <dgm:prSet/>
      <dgm:spPr/>
      <dgm:t>
        <a:bodyPr/>
        <a:lstStyle/>
        <a:p>
          <a:endParaRPr lang="en-GB"/>
        </a:p>
      </dgm:t>
    </dgm:pt>
    <dgm:pt modelId="{DC01DA34-49F1-4830-BE9D-BF148DB2614B}" type="sibTrans" cxnId="{B38A1C5F-F70B-49B1-B214-F2AFD12D408C}">
      <dgm:prSet/>
      <dgm:spPr/>
      <dgm:t>
        <a:bodyPr/>
        <a:lstStyle/>
        <a:p>
          <a:endParaRPr lang="en-GB"/>
        </a:p>
      </dgm:t>
    </dgm:pt>
    <dgm:pt modelId="{A4BACFF1-899F-4CB8-A12D-7F90C128652E}">
      <dgm:prSet phldrT="[Text]"/>
      <dgm:spPr>
        <a:solidFill>
          <a:schemeClr val="tx1">
            <a:lumMod val="85000"/>
            <a:lumOff val="15000"/>
          </a:schemeClr>
        </a:solidFill>
      </dgm:spPr>
      <dgm:t>
        <a:bodyPr/>
        <a:lstStyle/>
        <a:p>
          <a:r>
            <a:rPr lang="en-GB" dirty="0"/>
            <a:t>Blood pressure</a:t>
          </a:r>
        </a:p>
      </dgm:t>
    </dgm:pt>
    <dgm:pt modelId="{535F8C6C-4C4A-4063-B5F3-ACCEE9F10176}" type="parTrans" cxnId="{2F5B5567-7EBB-4517-BB56-DF9E1F286DCA}">
      <dgm:prSet/>
      <dgm:spPr/>
      <dgm:t>
        <a:bodyPr/>
        <a:lstStyle/>
        <a:p>
          <a:endParaRPr lang="en-GB"/>
        </a:p>
      </dgm:t>
    </dgm:pt>
    <dgm:pt modelId="{325FEA0F-3C2D-4579-9AB9-36363729A59A}" type="sibTrans" cxnId="{2F5B5567-7EBB-4517-BB56-DF9E1F286DCA}">
      <dgm:prSet/>
      <dgm:spPr/>
      <dgm:t>
        <a:bodyPr/>
        <a:lstStyle/>
        <a:p>
          <a:endParaRPr lang="en-GB"/>
        </a:p>
      </dgm:t>
    </dgm:pt>
    <dgm:pt modelId="{EB7D248B-4DCE-4F34-B11C-71516CBD0D9A}">
      <dgm:prSet phldrT="[Text]"/>
      <dgm:spPr>
        <a:solidFill>
          <a:schemeClr val="accent6">
            <a:lumMod val="75000"/>
          </a:schemeClr>
        </a:solidFill>
      </dgm:spPr>
      <dgm:t>
        <a:bodyPr/>
        <a:lstStyle/>
        <a:p>
          <a:r>
            <a:rPr lang="en-GB" dirty="0"/>
            <a:t>CO</a:t>
          </a:r>
          <a:r>
            <a:rPr lang="en-GB" baseline="-25000" dirty="0"/>
            <a:t>2</a:t>
          </a:r>
        </a:p>
      </dgm:t>
    </dgm:pt>
    <dgm:pt modelId="{E90F002B-4DB3-496A-B019-7471688153A8}" type="parTrans" cxnId="{0F999137-184A-4E71-B14D-42CE7ECC284D}">
      <dgm:prSet/>
      <dgm:spPr/>
      <dgm:t>
        <a:bodyPr/>
        <a:lstStyle/>
        <a:p>
          <a:endParaRPr lang="en-GB"/>
        </a:p>
      </dgm:t>
    </dgm:pt>
    <dgm:pt modelId="{2F94E751-35D9-452A-AF51-978769830AF2}" type="sibTrans" cxnId="{0F999137-184A-4E71-B14D-42CE7ECC284D}">
      <dgm:prSet/>
      <dgm:spPr/>
      <dgm:t>
        <a:bodyPr/>
        <a:lstStyle/>
        <a:p>
          <a:endParaRPr lang="en-GB"/>
        </a:p>
      </dgm:t>
    </dgm:pt>
    <dgm:pt modelId="{0318812A-843F-44D1-A2A7-DE43A52E0B22}" type="pres">
      <dgm:prSet presAssocID="{D721F29F-4F0B-4F01-9B1E-ACE4158BA028}" presName="diagram" presStyleCnt="0">
        <dgm:presLayoutVars>
          <dgm:dir/>
          <dgm:resizeHandles val="exact"/>
        </dgm:presLayoutVars>
      </dgm:prSet>
      <dgm:spPr/>
    </dgm:pt>
    <dgm:pt modelId="{0EDDFFCC-294B-482A-9BF7-0B0172C1376C}" type="pres">
      <dgm:prSet presAssocID="{2B6806E9-8373-4B12-889B-CD21474484FF}" presName="node" presStyleLbl="node1" presStyleIdx="0" presStyleCnt="6">
        <dgm:presLayoutVars>
          <dgm:bulletEnabled val="1"/>
        </dgm:presLayoutVars>
      </dgm:prSet>
      <dgm:spPr/>
    </dgm:pt>
    <dgm:pt modelId="{8DC5F673-5583-49C8-8567-C4C346CED1DC}" type="pres">
      <dgm:prSet presAssocID="{B60127CF-4760-4550-A005-D42D16CF7235}" presName="sibTrans" presStyleCnt="0"/>
      <dgm:spPr/>
    </dgm:pt>
    <dgm:pt modelId="{E4C06120-6FEF-435E-A903-FCB434BC34FC}" type="pres">
      <dgm:prSet presAssocID="{1012B1CB-7BD5-45F9-870D-400870FD99DF}" presName="node" presStyleLbl="node1" presStyleIdx="1" presStyleCnt="6">
        <dgm:presLayoutVars>
          <dgm:bulletEnabled val="1"/>
        </dgm:presLayoutVars>
      </dgm:prSet>
      <dgm:spPr/>
    </dgm:pt>
    <dgm:pt modelId="{60BFB8B4-47DF-4565-A2ED-0560F98C37CA}" type="pres">
      <dgm:prSet presAssocID="{513CB0B8-BC80-4649-A61F-69D882ADA963}" presName="sibTrans" presStyleCnt="0"/>
      <dgm:spPr/>
    </dgm:pt>
    <dgm:pt modelId="{41DAE8DF-A87C-4B4F-B290-C2C11DF26BC0}" type="pres">
      <dgm:prSet presAssocID="{14500321-970B-4BE2-9B29-3CB3188ECA79}" presName="node" presStyleLbl="node1" presStyleIdx="2" presStyleCnt="6">
        <dgm:presLayoutVars>
          <dgm:bulletEnabled val="1"/>
        </dgm:presLayoutVars>
      </dgm:prSet>
      <dgm:spPr/>
    </dgm:pt>
    <dgm:pt modelId="{05B21424-8CE8-4D33-B7A1-D418EC0FC176}" type="pres">
      <dgm:prSet presAssocID="{16C51201-62AF-42C3-AC94-B34A3D350FDF}" presName="sibTrans" presStyleCnt="0"/>
      <dgm:spPr/>
    </dgm:pt>
    <dgm:pt modelId="{91DD9AE6-422F-40F3-87AF-2639A2484072}" type="pres">
      <dgm:prSet presAssocID="{0143340B-224B-4CEE-9349-6ABC22B132BE}" presName="node" presStyleLbl="node1" presStyleIdx="3" presStyleCnt="6">
        <dgm:presLayoutVars>
          <dgm:bulletEnabled val="1"/>
        </dgm:presLayoutVars>
      </dgm:prSet>
      <dgm:spPr/>
    </dgm:pt>
    <dgm:pt modelId="{F1743186-DAAB-4973-8199-B998073EB0A3}" type="pres">
      <dgm:prSet presAssocID="{DC01DA34-49F1-4830-BE9D-BF148DB2614B}" presName="sibTrans" presStyleCnt="0"/>
      <dgm:spPr/>
    </dgm:pt>
    <dgm:pt modelId="{077E21F4-7E2E-4FFD-84BD-68C5232D9307}" type="pres">
      <dgm:prSet presAssocID="{A4BACFF1-899F-4CB8-A12D-7F90C128652E}" presName="node" presStyleLbl="node1" presStyleIdx="4" presStyleCnt="6">
        <dgm:presLayoutVars>
          <dgm:bulletEnabled val="1"/>
        </dgm:presLayoutVars>
      </dgm:prSet>
      <dgm:spPr/>
    </dgm:pt>
    <dgm:pt modelId="{E38E2BAA-BD45-4938-952C-82D88A225AF6}" type="pres">
      <dgm:prSet presAssocID="{325FEA0F-3C2D-4579-9AB9-36363729A59A}" presName="sibTrans" presStyleCnt="0"/>
      <dgm:spPr/>
    </dgm:pt>
    <dgm:pt modelId="{5F25BEE0-EBAE-456F-8BB5-CD4CA5235A0B}" type="pres">
      <dgm:prSet presAssocID="{EB7D248B-4DCE-4F34-B11C-71516CBD0D9A}" presName="node" presStyleLbl="node1" presStyleIdx="5" presStyleCnt="6">
        <dgm:presLayoutVars>
          <dgm:bulletEnabled val="1"/>
        </dgm:presLayoutVars>
      </dgm:prSet>
      <dgm:spPr/>
    </dgm:pt>
  </dgm:ptLst>
  <dgm:cxnLst>
    <dgm:cxn modelId="{0C849E1A-8044-4C8C-94AB-7601F67A7276}" srcId="{D721F29F-4F0B-4F01-9B1E-ACE4158BA028}" destId="{1012B1CB-7BD5-45F9-870D-400870FD99DF}" srcOrd="1" destOrd="0" parTransId="{B1072900-0AE6-40B5-A137-D4E95E2814F8}" sibTransId="{513CB0B8-BC80-4649-A61F-69D882ADA963}"/>
    <dgm:cxn modelId="{E84E972B-5FAE-43E3-86F3-7D3426FDEE4A}" type="presOf" srcId="{2B6806E9-8373-4B12-889B-CD21474484FF}" destId="{0EDDFFCC-294B-482A-9BF7-0B0172C1376C}" srcOrd="0" destOrd="0" presId="urn:microsoft.com/office/officeart/2005/8/layout/default"/>
    <dgm:cxn modelId="{20C05131-A93E-4EB0-AC5F-ADE2695F7958}" type="presOf" srcId="{EB7D248B-4DCE-4F34-B11C-71516CBD0D9A}" destId="{5F25BEE0-EBAE-456F-8BB5-CD4CA5235A0B}" srcOrd="0" destOrd="0" presId="urn:microsoft.com/office/officeart/2005/8/layout/default"/>
    <dgm:cxn modelId="{0F999137-184A-4E71-B14D-42CE7ECC284D}" srcId="{D721F29F-4F0B-4F01-9B1E-ACE4158BA028}" destId="{EB7D248B-4DCE-4F34-B11C-71516CBD0D9A}" srcOrd="5" destOrd="0" parTransId="{E90F002B-4DB3-496A-B019-7471688153A8}" sibTransId="{2F94E751-35D9-452A-AF51-978769830AF2}"/>
    <dgm:cxn modelId="{B38A1C5F-F70B-49B1-B214-F2AFD12D408C}" srcId="{D721F29F-4F0B-4F01-9B1E-ACE4158BA028}" destId="{0143340B-224B-4CEE-9349-6ABC22B132BE}" srcOrd="3" destOrd="0" parTransId="{417047C2-9A49-4AA9-99D3-5FEEFBBD9891}" sibTransId="{DC01DA34-49F1-4830-BE9D-BF148DB2614B}"/>
    <dgm:cxn modelId="{2F5B5567-7EBB-4517-BB56-DF9E1F286DCA}" srcId="{D721F29F-4F0B-4F01-9B1E-ACE4158BA028}" destId="{A4BACFF1-899F-4CB8-A12D-7F90C128652E}" srcOrd="4" destOrd="0" parTransId="{535F8C6C-4C4A-4063-B5F3-ACCEE9F10176}" sibTransId="{325FEA0F-3C2D-4579-9AB9-36363729A59A}"/>
    <dgm:cxn modelId="{9F85564A-2765-48EE-AB7B-4E3C2E61D84E}" srcId="{D721F29F-4F0B-4F01-9B1E-ACE4158BA028}" destId="{2B6806E9-8373-4B12-889B-CD21474484FF}" srcOrd="0" destOrd="0" parTransId="{D5B0019A-C6CF-42FC-97C2-BB223669BF51}" sibTransId="{B60127CF-4760-4550-A005-D42D16CF7235}"/>
    <dgm:cxn modelId="{4A4F6071-B25C-473F-B9EA-D90FB53BD448}" type="presOf" srcId="{D721F29F-4F0B-4F01-9B1E-ACE4158BA028}" destId="{0318812A-843F-44D1-A2A7-DE43A52E0B22}" srcOrd="0" destOrd="0" presId="urn:microsoft.com/office/officeart/2005/8/layout/default"/>
    <dgm:cxn modelId="{96A0DB7A-6759-4C80-B634-4F8F00F56938}" type="presOf" srcId="{0143340B-224B-4CEE-9349-6ABC22B132BE}" destId="{91DD9AE6-422F-40F3-87AF-2639A2484072}" srcOrd="0" destOrd="0" presId="urn:microsoft.com/office/officeart/2005/8/layout/default"/>
    <dgm:cxn modelId="{2CF2D47D-DE8C-4ABD-AB08-A0CD2CC21D03}" type="presOf" srcId="{1012B1CB-7BD5-45F9-870D-400870FD99DF}" destId="{E4C06120-6FEF-435E-A903-FCB434BC34FC}" srcOrd="0" destOrd="0" presId="urn:microsoft.com/office/officeart/2005/8/layout/default"/>
    <dgm:cxn modelId="{54216BDE-AECE-4522-B793-590CC2AC1324}" srcId="{D721F29F-4F0B-4F01-9B1E-ACE4158BA028}" destId="{14500321-970B-4BE2-9B29-3CB3188ECA79}" srcOrd="2" destOrd="0" parTransId="{C6880453-9E33-4CB5-ACD0-FA9F26010D44}" sibTransId="{16C51201-62AF-42C3-AC94-B34A3D350FDF}"/>
    <dgm:cxn modelId="{975B02E0-1F32-490F-A687-4B79376E12D6}" type="presOf" srcId="{A4BACFF1-899F-4CB8-A12D-7F90C128652E}" destId="{077E21F4-7E2E-4FFD-84BD-68C5232D9307}" srcOrd="0" destOrd="0" presId="urn:microsoft.com/office/officeart/2005/8/layout/default"/>
    <dgm:cxn modelId="{8D0434E3-D0BB-4D7F-BDE2-D4B68F43E893}" type="presOf" srcId="{14500321-970B-4BE2-9B29-3CB3188ECA79}" destId="{41DAE8DF-A87C-4B4F-B290-C2C11DF26BC0}" srcOrd="0" destOrd="0" presId="urn:microsoft.com/office/officeart/2005/8/layout/default"/>
    <dgm:cxn modelId="{21ECF583-6978-4549-99CD-9CE3BA67CA0F}" type="presParOf" srcId="{0318812A-843F-44D1-A2A7-DE43A52E0B22}" destId="{0EDDFFCC-294B-482A-9BF7-0B0172C1376C}" srcOrd="0" destOrd="0" presId="urn:microsoft.com/office/officeart/2005/8/layout/default"/>
    <dgm:cxn modelId="{AD9B0022-0038-464B-9C01-7F2F52E7D24E}" type="presParOf" srcId="{0318812A-843F-44D1-A2A7-DE43A52E0B22}" destId="{8DC5F673-5583-49C8-8567-C4C346CED1DC}" srcOrd="1" destOrd="0" presId="urn:microsoft.com/office/officeart/2005/8/layout/default"/>
    <dgm:cxn modelId="{0272941D-D811-4C58-8536-CAB7407D7409}" type="presParOf" srcId="{0318812A-843F-44D1-A2A7-DE43A52E0B22}" destId="{E4C06120-6FEF-435E-A903-FCB434BC34FC}" srcOrd="2" destOrd="0" presId="urn:microsoft.com/office/officeart/2005/8/layout/default"/>
    <dgm:cxn modelId="{433EC443-2513-4AF5-8D33-B5DAA5A351AB}" type="presParOf" srcId="{0318812A-843F-44D1-A2A7-DE43A52E0B22}" destId="{60BFB8B4-47DF-4565-A2ED-0560F98C37CA}" srcOrd="3" destOrd="0" presId="urn:microsoft.com/office/officeart/2005/8/layout/default"/>
    <dgm:cxn modelId="{E5E80399-CD4D-4E71-9AE1-513969FC7517}" type="presParOf" srcId="{0318812A-843F-44D1-A2A7-DE43A52E0B22}" destId="{41DAE8DF-A87C-4B4F-B290-C2C11DF26BC0}" srcOrd="4" destOrd="0" presId="urn:microsoft.com/office/officeart/2005/8/layout/default"/>
    <dgm:cxn modelId="{DDADC89E-B109-4155-A350-1AD1664A4D1A}" type="presParOf" srcId="{0318812A-843F-44D1-A2A7-DE43A52E0B22}" destId="{05B21424-8CE8-4D33-B7A1-D418EC0FC176}" srcOrd="5" destOrd="0" presId="urn:microsoft.com/office/officeart/2005/8/layout/default"/>
    <dgm:cxn modelId="{8B383F9A-1746-4855-9FAE-8718FF366FB1}" type="presParOf" srcId="{0318812A-843F-44D1-A2A7-DE43A52E0B22}" destId="{91DD9AE6-422F-40F3-87AF-2639A2484072}" srcOrd="6" destOrd="0" presId="urn:microsoft.com/office/officeart/2005/8/layout/default"/>
    <dgm:cxn modelId="{2790DDDA-A46C-498D-B506-815DA9670910}" type="presParOf" srcId="{0318812A-843F-44D1-A2A7-DE43A52E0B22}" destId="{F1743186-DAAB-4973-8199-B998073EB0A3}" srcOrd="7" destOrd="0" presId="urn:microsoft.com/office/officeart/2005/8/layout/default"/>
    <dgm:cxn modelId="{7E2013A3-33DC-4053-A5F4-9A6C83CCB2F1}" type="presParOf" srcId="{0318812A-843F-44D1-A2A7-DE43A52E0B22}" destId="{077E21F4-7E2E-4FFD-84BD-68C5232D9307}" srcOrd="8" destOrd="0" presId="urn:microsoft.com/office/officeart/2005/8/layout/default"/>
    <dgm:cxn modelId="{E34AE663-E6CF-48B7-AC27-36C4ABE57559}" type="presParOf" srcId="{0318812A-843F-44D1-A2A7-DE43A52E0B22}" destId="{E38E2BAA-BD45-4938-952C-82D88A225AF6}" srcOrd="9" destOrd="0" presId="urn:microsoft.com/office/officeart/2005/8/layout/default"/>
    <dgm:cxn modelId="{34148386-15FC-4A10-95EB-FE93E221069B}" type="presParOf" srcId="{0318812A-843F-44D1-A2A7-DE43A52E0B22}" destId="{5F25BEE0-EBAE-456F-8BB5-CD4CA5235A0B}"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EDDFFCC-294B-482A-9BF7-0B0172C1376C}">
      <dsp:nvSpPr>
        <dsp:cNvPr id="0" name=""/>
        <dsp:cNvSpPr/>
      </dsp:nvSpPr>
      <dsp:spPr>
        <a:xfrm>
          <a:off x="0" y="345925"/>
          <a:ext cx="1904999" cy="1143000"/>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Temperature</a:t>
          </a:r>
        </a:p>
      </dsp:txBody>
      <dsp:txXfrm>
        <a:off x="0" y="345925"/>
        <a:ext cx="1904999" cy="1143000"/>
      </dsp:txXfrm>
    </dsp:sp>
    <dsp:sp modelId="{E4C06120-6FEF-435E-A903-FCB434BC34FC}">
      <dsp:nvSpPr>
        <dsp:cNvPr id="0" name=""/>
        <dsp:cNvSpPr/>
      </dsp:nvSpPr>
      <dsp:spPr>
        <a:xfrm>
          <a:off x="2095500" y="345925"/>
          <a:ext cx="1904999" cy="1143000"/>
        </a:xfrm>
        <a:prstGeom prst="rect">
          <a:avLst/>
        </a:prstGeom>
        <a:solidFill>
          <a:schemeClr val="accent3">
            <a:lumMod val="75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Glucose</a:t>
          </a:r>
        </a:p>
      </dsp:txBody>
      <dsp:txXfrm>
        <a:off x="2095500" y="345925"/>
        <a:ext cx="1904999" cy="1143000"/>
      </dsp:txXfrm>
    </dsp:sp>
    <dsp:sp modelId="{41DAE8DF-A87C-4B4F-B290-C2C11DF26BC0}">
      <dsp:nvSpPr>
        <dsp:cNvPr id="0" name=""/>
        <dsp:cNvSpPr/>
      </dsp:nvSpPr>
      <dsp:spPr>
        <a:xfrm>
          <a:off x="4191000" y="345925"/>
          <a:ext cx="1904999" cy="1143000"/>
        </a:xfrm>
        <a:prstGeom prst="rect">
          <a:avLst/>
        </a:prstGeom>
        <a:solidFill>
          <a:srgbClr val="FFC00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Salts</a:t>
          </a:r>
        </a:p>
      </dsp:txBody>
      <dsp:txXfrm>
        <a:off x="4191000" y="345925"/>
        <a:ext cx="1904999" cy="1143000"/>
      </dsp:txXfrm>
    </dsp:sp>
    <dsp:sp modelId="{91DD9AE6-422F-40F3-87AF-2639A2484072}">
      <dsp:nvSpPr>
        <dsp:cNvPr id="0" name=""/>
        <dsp:cNvSpPr/>
      </dsp:nvSpPr>
      <dsp:spPr>
        <a:xfrm>
          <a:off x="0" y="1679426"/>
          <a:ext cx="1904999" cy="1143000"/>
        </a:xfrm>
        <a:prstGeom prst="rect">
          <a:avLst/>
        </a:prstGeom>
        <a:solidFill>
          <a:schemeClr val="accent4">
            <a:lumMod val="75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Water </a:t>
          </a:r>
        </a:p>
      </dsp:txBody>
      <dsp:txXfrm>
        <a:off x="0" y="1679426"/>
        <a:ext cx="1904999" cy="1143000"/>
      </dsp:txXfrm>
    </dsp:sp>
    <dsp:sp modelId="{077E21F4-7E2E-4FFD-84BD-68C5232D9307}">
      <dsp:nvSpPr>
        <dsp:cNvPr id="0" name=""/>
        <dsp:cNvSpPr/>
      </dsp:nvSpPr>
      <dsp:spPr>
        <a:xfrm>
          <a:off x="2095500" y="1679425"/>
          <a:ext cx="1904999" cy="1143000"/>
        </a:xfrm>
        <a:prstGeom prst="rect">
          <a:avLst/>
        </a:prstGeom>
        <a:solidFill>
          <a:schemeClr val="tx1">
            <a:lumMod val="85000"/>
            <a:lumOff val="15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Blood pressure</a:t>
          </a:r>
        </a:p>
      </dsp:txBody>
      <dsp:txXfrm>
        <a:off x="2095500" y="1679425"/>
        <a:ext cx="1904999" cy="1143000"/>
      </dsp:txXfrm>
    </dsp:sp>
    <dsp:sp modelId="{5F25BEE0-EBAE-456F-8BB5-CD4CA5235A0B}">
      <dsp:nvSpPr>
        <dsp:cNvPr id="0" name=""/>
        <dsp:cNvSpPr/>
      </dsp:nvSpPr>
      <dsp:spPr>
        <a:xfrm>
          <a:off x="4191000" y="1679425"/>
          <a:ext cx="1904999" cy="1143000"/>
        </a:xfrm>
        <a:prstGeom prst="rect">
          <a:avLst/>
        </a:prstGeom>
        <a:solidFill>
          <a:schemeClr val="accent6">
            <a:lumMod val="75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CO</a:t>
          </a:r>
          <a:r>
            <a:rPr lang="en-GB" sz="2400" kern="1200" baseline="-25000" dirty="0"/>
            <a:t>2</a:t>
          </a:r>
        </a:p>
      </dsp:txBody>
      <dsp:txXfrm>
        <a:off x="4191000" y="1679425"/>
        <a:ext cx="1904999" cy="1143000"/>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29/03/2022</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2C52AA0-F73F-F045-97A6-855AB18EE645}" type="datetimeFigureOut">
              <a:rPr lang="en-US" smtClean="0"/>
              <a:t>3/29/2022</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36E1E2-17D2-5E4C-B96D-EEDAC0EF77DB}" type="slidenum">
              <a:rPr lang="en-US" smtClean="0"/>
              <a:t>‹#›</a:t>
            </a:fld>
            <a:endParaRPr lang="en-US"/>
          </a:p>
        </p:txBody>
      </p:sp>
    </p:spTree>
    <p:extLst>
      <p:ext uri="{BB962C8B-B14F-4D97-AF65-F5344CB8AC3E}">
        <p14:creationId xmlns:p14="http://schemas.microsoft.com/office/powerpoint/2010/main" val="242024808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02124"/>
                </a:solidFill>
                <a:effectLst/>
                <a:latin typeface="arial" panose="020B0604020202020204" pitchFamily="34" charset="0"/>
              </a:rPr>
              <a:t>Multicellular organisms are </a:t>
            </a:r>
            <a:r>
              <a:rPr lang="en-GB" b="1" i="0" dirty="0">
                <a:solidFill>
                  <a:srgbClr val="202124"/>
                </a:solidFill>
                <a:effectLst/>
                <a:latin typeface="arial" panose="020B0604020202020204" pitchFamily="34" charset="0"/>
              </a:rPr>
              <a:t>composed of more than one cell, with groups of cells differentiating to take on specialized functions</a:t>
            </a:r>
            <a:r>
              <a:rPr lang="en-GB" b="0" i="0" dirty="0">
                <a:solidFill>
                  <a:srgbClr val="202124"/>
                </a:solidFill>
                <a:effectLst/>
                <a:latin typeface="arial" panose="020B0604020202020204" pitchFamily="34" charset="0"/>
              </a:rPr>
              <a:t>. In humans, cells differentiate early in development to become nerve cells, skin cells, muscle cells, blood cells, and other types of cells</a:t>
            </a:r>
          </a:p>
          <a:p>
            <a:endParaRPr lang="en-GB" b="0" i="0" dirty="0">
              <a:solidFill>
                <a:srgbClr val="202124"/>
              </a:solidFill>
              <a:effectLst/>
              <a:latin typeface="arial" panose="020B0604020202020204" pitchFamily="34" charset="0"/>
            </a:endParaRPr>
          </a:p>
          <a:p>
            <a:endParaRPr lang="en-GB" b="0" i="0" dirty="0">
              <a:solidFill>
                <a:srgbClr val="202124"/>
              </a:solidFill>
              <a:effectLst/>
              <a:latin typeface="arial" panose="020B0604020202020204" pitchFamily="34" charset="0"/>
            </a:endParaRPr>
          </a:p>
          <a:p>
            <a:pPr algn="l">
              <a:buFont typeface="Arial" panose="020B0604020202020204" pitchFamily="34" charset="0"/>
              <a:buChar char="•"/>
            </a:pPr>
            <a:r>
              <a:rPr lang="en-GB" b="0" i="0" dirty="0">
                <a:solidFill>
                  <a:srgbClr val="444444"/>
                </a:solidFill>
                <a:effectLst/>
                <a:latin typeface="Arial" panose="020B0604020202020204" pitchFamily="34" charset="0"/>
              </a:rPr>
              <a:t>A good communication needs to be able </a:t>
            </a:r>
            <a:r>
              <a:rPr lang="en-GB" b="0" i="0" dirty="0" err="1">
                <a:solidFill>
                  <a:srgbClr val="444444"/>
                </a:solidFill>
                <a:effectLst/>
                <a:latin typeface="Arial" panose="020B0604020202020204" pitchFamily="34" charset="0"/>
              </a:rPr>
              <a:t>to:cover</a:t>
            </a:r>
            <a:r>
              <a:rPr lang="en-GB" b="0" i="0" dirty="0">
                <a:solidFill>
                  <a:srgbClr val="444444"/>
                </a:solidFill>
                <a:effectLst/>
                <a:latin typeface="Arial" panose="020B0604020202020204" pitchFamily="34" charset="0"/>
              </a:rPr>
              <a:t> the whole body</a:t>
            </a:r>
          </a:p>
          <a:p>
            <a:pPr algn="l">
              <a:buFont typeface="Arial" panose="020B0604020202020204" pitchFamily="34" charset="0"/>
              <a:buChar char="•"/>
            </a:pPr>
            <a:r>
              <a:rPr lang="en-GB" b="0" i="0" dirty="0">
                <a:solidFill>
                  <a:srgbClr val="444444"/>
                </a:solidFill>
                <a:effectLst/>
                <a:latin typeface="Arial" panose="020B0604020202020204" pitchFamily="34" charset="0"/>
              </a:rPr>
              <a:t>enable cells to communicate</a:t>
            </a:r>
          </a:p>
          <a:p>
            <a:pPr algn="l">
              <a:buFont typeface="Arial" panose="020B0604020202020204" pitchFamily="34" charset="0"/>
              <a:buChar char="•"/>
            </a:pPr>
            <a:r>
              <a:rPr lang="en-GB" b="0" i="0" dirty="0">
                <a:solidFill>
                  <a:srgbClr val="444444"/>
                </a:solidFill>
                <a:effectLst/>
                <a:latin typeface="Arial" panose="020B0604020202020204" pitchFamily="34" charset="0"/>
              </a:rPr>
              <a:t>detect and respond to stimuli</a:t>
            </a:r>
          </a:p>
          <a:p>
            <a:pPr algn="l">
              <a:buFont typeface="Arial" panose="020B0604020202020204" pitchFamily="34" charset="0"/>
              <a:buChar char="•"/>
            </a:pPr>
            <a:r>
              <a:rPr lang="en-GB" b="0" i="0" dirty="0">
                <a:solidFill>
                  <a:srgbClr val="444444"/>
                </a:solidFill>
                <a:effectLst/>
                <a:latin typeface="Arial" panose="020B0604020202020204" pitchFamily="34" charset="0"/>
              </a:rPr>
              <a:t>allow for long term and short term responses</a:t>
            </a:r>
          </a:p>
          <a:p>
            <a:pPr algn="l">
              <a:buFont typeface="Arial" panose="020B0604020202020204" pitchFamily="34" charset="0"/>
              <a:buChar char="•"/>
            </a:pPr>
            <a:r>
              <a:rPr lang="en-GB" b="0" i="0" dirty="0">
                <a:solidFill>
                  <a:srgbClr val="444444"/>
                </a:solidFill>
                <a:effectLst/>
                <a:latin typeface="Arial" panose="020B0604020202020204" pitchFamily="34" charset="0"/>
              </a:rPr>
              <a:t>allow for specific communication</a:t>
            </a:r>
          </a:p>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6</a:t>
            </a:fld>
            <a:endParaRPr lang="en-US"/>
          </a:p>
        </p:txBody>
      </p:sp>
    </p:spTree>
    <p:extLst>
      <p:ext uri="{BB962C8B-B14F-4D97-AF65-F5344CB8AC3E}">
        <p14:creationId xmlns:p14="http://schemas.microsoft.com/office/powerpoint/2010/main" val="187306426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Homestatis</a:t>
            </a:r>
            <a:r>
              <a:rPr lang="en-GB" dirty="0"/>
              <a:t> maintains internal body </a:t>
            </a:r>
            <a:r>
              <a:rPr lang="en-GB" dirty="0" err="1"/>
              <a:t>enviornment</a:t>
            </a:r>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10</a:t>
            </a:fld>
            <a:endParaRPr lang="en-US"/>
          </a:p>
        </p:txBody>
      </p:sp>
    </p:spTree>
    <p:extLst>
      <p:ext uri="{BB962C8B-B14F-4D97-AF65-F5344CB8AC3E}">
        <p14:creationId xmlns:p14="http://schemas.microsoft.com/office/powerpoint/2010/main" val="234826033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02124"/>
                </a:solidFill>
                <a:effectLst/>
                <a:latin typeface="arial" panose="020B0604020202020204" pitchFamily="34" charset="0"/>
              </a:rPr>
              <a:t>Negative feedback occurs </a:t>
            </a:r>
            <a:r>
              <a:rPr lang="en-GB" b="1" i="0" dirty="0">
                <a:solidFill>
                  <a:srgbClr val="202124"/>
                </a:solidFill>
                <a:effectLst/>
                <a:latin typeface="arial" panose="020B0604020202020204" pitchFamily="34" charset="0"/>
              </a:rPr>
              <a:t>when a</a:t>
            </a:r>
            <a:r>
              <a:rPr lang="en-GB" b="0" i="0" dirty="0">
                <a:solidFill>
                  <a:srgbClr val="202124"/>
                </a:solidFill>
                <a:effectLst/>
                <a:latin typeface="arial" panose="020B0604020202020204" pitchFamily="34" charset="0"/>
              </a:rPr>
              <a:t>. </a:t>
            </a:r>
            <a:r>
              <a:rPr lang="en-GB" b="1" i="0" dirty="0">
                <a:solidFill>
                  <a:srgbClr val="202124"/>
                </a:solidFill>
                <a:effectLst/>
                <a:latin typeface="arial" panose="020B0604020202020204" pitchFamily="34" charset="0"/>
              </a:rPr>
              <a:t>change in a regulated variable triggers a response which reverses the initial change and brings the regulated variable back to the set point</a:t>
            </a:r>
            <a:r>
              <a:rPr lang="en-GB" b="0" i="0" dirty="0">
                <a:solidFill>
                  <a:srgbClr val="202124"/>
                </a:solidFill>
                <a:effectLst/>
                <a:latin typeface="arial" panose="020B0604020202020204" pitchFamily="34" charset="0"/>
              </a:rPr>
              <a:t>.</a:t>
            </a:r>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11</a:t>
            </a:fld>
            <a:endParaRPr lang="en-US"/>
          </a:p>
        </p:txBody>
      </p:sp>
    </p:spTree>
    <p:extLst>
      <p:ext uri="{BB962C8B-B14F-4D97-AF65-F5344CB8AC3E}">
        <p14:creationId xmlns:p14="http://schemas.microsoft.com/office/powerpoint/2010/main" val="139118907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err="1">
                <a:solidFill>
                  <a:srgbClr val="202124"/>
                </a:solidFill>
                <a:effectLst/>
                <a:latin typeface="arial" panose="020B0604020202020204" pitchFamily="34" charset="0"/>
              </a:rPr>
              <a:t>seudoephedrine</a:t>
            </a:r>
            <a:r>
              <a:rPr lang="en-GB" b="0" i="0" dirty="0">
                <a:solidFill>
                  <a:srgbClr val="202124"/>
                </a:solidFill>
                <a:effectLst/>
                <a:latin typeface="arial" panose="020B0604020202020204" pitchFamily="34" charset="0"/>
              </a:rPr>
              <a:t> (PSE) is </a:t>
            </a:r>
            <a:r>
              <a:rPr lang="en-GB" b="1" i="0" dirty="0">
                <a:solidFill>
                  <a:srgbClr val="202124"/>
                </a:solidFill>
                <a:effectLst/>
                <a:latin typeface="arial" panose="020B0604020202020204" pitchFamily="34" charset="0"/>
              </a:rPr>
              <a:t>a sympathomimetic drug of the phenethylamine and amphetamine chemical classes</a:t>
            </a:r>
            <a:r>
              <a:rPr lang="en-GB" b="0" i="0" dirty="0">
                <a:solidFill>
                  <a:srgbClr val="202124"/>
                </a:solidFill>
                <a:effectLst/>
                <a:latin typeface="arial" panose="020B0604020202020204" pitchFamily="34" charset="0"/>
              </a:rPr>
              <a:t>. It may be used as a nasal/sinus decongestant, as a stimulant, or as a wakefulness-promoting agent in higher doses.</a:t>
            </a:r>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14</a:t>
            </a:fld>
            <a:endParaRPr lang="en-US"/>
          </a:p>
        </p:txBody>
      </p:sp>
    </p:spTree>
    <p:extLst>
      <p:ext uri="{BB962C8B-B14F-4D97-AF65-F5344CB8AC3E}">
        <p14:creationId xmlns:p14="http://schemas.microsoft.com/office/powerpoint/2010/main" val="37917254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02124"/>
                </a:solidFill>
                <a:effectLst/>
                <a:latin typeface="arial" panose="020B0604020202020204" pitchFamily="34" charset="0"/>
              </a:rPr>
              <a:t>Body temperature must be controlled within a very narrow range </a:t>
            </a:r>
            <a:r>
              <a:rPr lang="en-GB" b="1" i="0" dirty="0">
                <a:solidFill>
                  <a:srgbClr val="202124"/>
                </a:solidFill>
                <a:effectLst/>
                <a:latin typeface="arial" panose="020B0604020202020204" pitchFamily="34" charset="0"/>
              </a:rPr>
              <a:t>so that the body can function properly</a:t>
            </a:r>
            <a:r>
              <a:rPr lang="en-GB" b="0" i="0" dirty="0">
                <a:solidFill>
                  <a:srgbClr val="202124"/>
                </a:solidFill>
                <a:effectLst/>
                <a:latin typeface="arial" panose="020B0604020202020204" pitchFamily="34" charset="0"/>
              </a:rPr>
              <a:t>. In particular, enzymes in a body's cells must have the correct temperature to be able to catalyse chemical reactions.</a:t>
            </a:r>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16</a:t>
            </a:fld>
            <a:endParaRPr lang="en-US"/>
          </a:p>
        </p:txBody>
      </p:sp>
    </p:spTree>
    <p:extLst>
      <p:ext uri="{BB962C8B-B14F-4D97-AF65-F5344CB8AC3E}">
        <p14:creationId xmlns:p14="http://schemas.microsoft.com/office/powerpoint/2010/main" val="411090864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i="0" dirty="0">
                <a:solidFill>
                  <a:srgbClr val="202124"/>
                </a:solidFill>
                <a:effectLst/>
                <a:latin typeface="arial" panose="020B0604020202020204" pitchFamily="34" charset="0"/>
              </a:rPr>
              <a:t>Your hypothalamus is a section of your brain that controls thermoregulation</a:t>
            </a:r>
            <a:r>
              <a:rPr lang="en-GB" b="0" i="0" dirty="0">
                <a:solidFill>
                  <a:srgbClr val="202124"/>
                </a:solidFill>
                <a:effectLst/>
                <a:latin typeface="arial" panose="020B0604020202020204" pitchFamily="34" charset="0"/>
              </a:rPr>
              <a:t>. When it senses your internal temperature becoming too low or high, it sends signals to your muscles, organs, glands, and nervous system. They respond in a variety of ways to help return your temperature to normal.</a:t>
            </a:r>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17</a:t>
            </a:fld>
            <a:endParaRPr lang="en-US"/>
          </a:p>
        </p:txBody>
      </p:sp>
    </p:spTree>
    <p:extLst>
      <p:ext uri="{BB962C8B-B14F-4D97-AF65-F5344CB8AC3E}">
        <p14:creationId xmlns:p14="http://schemas.microsoft.com/office/powerpoint/2010/main" val="173639306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2"/>
          <p:cNvSpPr>
            <a:spLocks noGrp="1" noRot="1" noChangeAspect="1" noChangeArrowheads="1" noTextEdit="1"/>
          </p:cNvSpPr>
          <p:nvPr>
            <p:ph type="sldImg"/>
          </p:nvPr>
        </p:nvSpPr>
        <p:spPr>
          <a:ln/>
        </p:spPr>
      </p:sp>
      <p:sp>
        <p:nvSpPr>
          <p:cNvPr id="55299"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b="0" i="0" dirty="0">
                <a:solidFill>
                  <a:srgbClr val="202124"/>
                </a:solidFill>
                <a:effectLst/>
                <a:latin typeface="arial" panose="020B0604020202020204" pitchFamily="34" charset="0"/>
              </a:rPr>
              <a:t>The hypothalamus is like your brain's inner thermostat (that little box on the wall that controls the heat in your house). The hypothalamus knows what temperature your body should be (about 98.6°F or 37°C). If your body is too hot, the hypothalamus tells it to sweat.</a:t>
            </a:r>
          </a:p>
          <a:p>
            <a:endParaRPr lang="en-GB" altLang="en-US" b="0" i="0" dirty="0">
              <a:solidFill>
                <a:srgbClr val="202124"/>
              </a:solidFill>
              <a:effectLst/>
              <a:latin typeface="arial" panose="020B0604020202020204" pitchFamily="34" charset="0"/>
              <a:ea typeface="ＭＳ Ｐゴシック" pitchFamily="34" charset="-128"/>
            </a:endParaRPr>
          </a:p>
          <a:p>
            <a:r>
              <a:rPr lang="en-GB" b="0" i="0" dirty="0">
                <a:solidFill>
                  <a:srgbClr val="202124"/>
                </a:solidFill>
                <a:effectLst/>
                <a:latin typeface="arial" panose="020B0604020202020204" pitchFamily="34" charset="0"/>
              </a:rPr>
              <a:t>Mammalian core temperature varies </a:t>
            </a:r>
            <a:r>
              <a:rPr lang="en-GB" b="1" i="0" dirty="0">
                <a:solidFill>
                  <a:srgbClr val="202124"/>
                </a:solidFill>
                <a:effectLst/>
                <a:latin typeface="arial" panose="020B0604020202020204" pitchFamily="34" charset="0"/>
              </a:rPr>
              <a:t>between 30 °C in the monotremes and as high as 40 °C in other groups</a:t>
            </a:r>
          </a:p>
          <a:p>
            <a:endParaRPr lang="en-GB" altLang="en-US" b="1" i="0" dirty="0">
              <a:solidFill>
                <a:srgbClr val="202124"/>
              </a:solidFill>
              <a:effectLst/>
              <a:latin typeface="arial" panose="020B0604020202020204" pitchFamily="34" charset="0"/>
              <a:ea typeface="ＭＳ Ｐゴシック" pitchFamily="34" charset="-128"/>
            </a:endParaRPr>
          </a:p>
          <a:p>
            <a:r>
              <a:rPr lang="en-GB" b="0" i="0" dirty="0">
                <a:solidFill>
                  <a:srgbClr val="4D5156"/>
                </a:solidFill>
                <a:effectLst/>
                <a:latin typeface="arial" panose="020B0604020202020204" pitchFamily="34" charset="0"/>
              </a:rPr>
              <a:t>Mammals are a group of vertebrates constituting the class Mammalia, characterized by the presence of mammary glands which in females produce milk for feeding their young, a neocortex, fur or hair, and three middle ear bones.</a:t>
            </a:r>
            <a:endParaRPr lang="en-US" altLang="en-US" dirty="0">
              <a:ea typeface="ＭＳ Ｐゴシック" pitchFamily="34" charset="-128"/>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2"/>
          <p:cNvSpPr>
            <a:spLocks noGrp="1" noRot="1" noChangeAspect="1" noChangeArrowheads="1" noTextEdit="1"/>
          </p:cNvSpPr>
          <p:nvPr>
            <p:ph type="sldImg"/>
          </p:nvPr>
        </p:nvSpPr>
        <p:spPr>
          <a:ln/>
        </p:spPr>
      </p:sp>
      <p:sp>
        <p:nvSpPr>
          <p:cNvPr id="573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dirty="0">
                <a:ea typeface="ＭＳ Ｐゴシック" pitchFamily="34" charset="-128"/>
              </a:rPr>
              <a:t>See Figure 30.7 A</a:t>
            </a: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2"/>
          <p:cNvSpPr>
            <a:spLocks noGrp="1" noRot="1" noChangeAspect="1" noChangeArrowheads="1" noTextEdit="1"/>
          </p:cNvSpPr>
          <p:nvPr>
            <p:ph type="sldImg"/>
          </p:nvPr>
        </p:nvSpPr>
        <p:spPr>
          <a:ln/>
        </p:spPr>
      </p:sp>
      <p:sp>
        <p:nvSpPr>
          <p:cNvPr id="59395"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ea typeface="ＭＳ Ｐゴシック" pitchFamily="34" charset="-128"/>
              </a:rPr>
              <a:t>ANIMATED TUTORIAL 29.1 The Hypothalamus</a:t>
            </a: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2"/>
          <p:cNvSpPr>
            <a:spLocks noGrp="1" noRot="1" noChangeAspect="1" noChangeArrowheads="1" noTextEdit="1"/>
          </p:cNvSpPr>
          <p:nvPr>
            <p:ph type="sldImg"/>
          </p:nvPr>
        </p:nvSpPr>
        <p:spPr>
          <a:ln/>
        </p:spPr>
      </p:sp>
      <p:sp>
        <p:nvSpPr>
          <p:cNvPr id="6349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itchFamily="34" charset="-128"/>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b="1" dirty="0">
                <a:solidFill>
                  <a:schemeClr val="tx1"/>
                </a:solidFill>
              </a:rPr>
              <a:t>The hypothalamus </a:t>
            </a:r>
            <a:r>
              <a:rPr lang="en-US" dirty="0"/>
              <a:t> directs a multitude of important functions in the body. Located in the diencephalon region of the forebrain, the hypothalamus is the control center for many autonomic functions of the peripheral nervous system. Connections with structures of the endocrine and nervous systems enable the hypothalamus to play a vital role in maintaining homeostasis. Homeostasis is the process of maintaining bodily equilibrium by monitoring and adjusting physiological processes.</a:t>
            </a:r>
          </a:p>
          <a:p>
            <a:r>
              <a:rPr lang="en-US" dirty="0"/>
              <a:t>Blood vessel connections between the hypothalamus and </a:t>
            </a:r>
            <a:r>
              <a:rPr lang="en-US" b="1" dirty="0"/>
              <a:t>pituitary gland</a:t>
            </a:r>
            <a:r>
              <a:rPr lang="en-US" dirty="0"/>
              <a:t> allow hypothalamic hormones to control pituitary hormone secretion. Some of the physiological processes regulated by the hypothalamus include blood pressure, body temperature, cardiovascular system functions, fluid balance, and electrolyte balance. As a </a:t>
            </a:r>
            <a:r>
              <a:rPr lang="en-US" b="1" dirty="0"/>
              <a:t>limbic system</a:t>
            </a:r>
            <a:r>
              <a:rPr lang="en-US" dirty="0"/>
              <a:t> structure, the hypothalamus also influences various emotional responses. The hypothalamus regulates emotional responses through its influence on the pituitary gland, skeletal muscular system, and autonomic nervous system.</a:t>
            </a:r>
          </a:p>
          <a:p>
            <a:endParaRPr lang="en-GB" dirty="0"/>
          </a:p>
        </p:txBody>
      </p:sp>
      <p:sp>
        <p:nvSpPr>
          <p:cNvPr id="4" name="Slide Number Placeholder 3"/>
          <p:cNvSpPr>
            <a:spLocks noGrp="1"/>
          </p:cNvSpPr>
          <p:nvPr>
            <p:ph type="sldNum" sz="quarter" idx="10"/>
          </p:nvPr>
        </p:nvSpPr>
        <p:spPr/>
        <p:txBody>
          <a:bodyPr/>
          <a:lstStyle/>
          <a:p>
            <a:fld id="{D9506848-E713-4259-877D-31A69528E491}" type="slidenum">
              <a:rPr lang="en-GB" smtClean="0"/>
              <a:pPr/>
              <a:t>24</a:t>
            </a:fld>
            <a:endParaRPr lang="en-GB"/>
          </a:p>
        </p:txBody>
      </p:sp>
    </p:spTree>
    <p:extLst>
      <p:ext uri="{BB962C8B-B14F-4D97-AF65-F5344CB8AC3E}">
        <p14:creationId xmlns:p14="http://schemas.microsoft.com/office/powerpoint/2010/main" val="178575632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29/03/2022</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29/03/2022</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29/03/2022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29/03/2022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29/03/2022</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29/03/2022</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29/03/2022</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29/03/2022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29/03/2022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29/03/2022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29/03/2022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29/03/2022</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hyperlink" Target="https://www.youtube.com/watch?v=OxPlCkTKhzY"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hyperlink" Target="https://www.youtube.com/watch?v=Iz0Q9nTZCw4"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www.springer.com/cda/content/document/cda_downloaddocument/4001s.swf?SGWID=0-0-45-754525-0"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18.xml.rels><?xml version="1.0" encoding="UTF-8" standalone="yes"?>
<Relationships xmlns="http://schemas.openxmlformats.org/package/2006/relationships"><Relationship Id="rId2" Type="http://schemas.openxmlformats.org/officeDocument/2006/relationships/hyperlink" Target="https://www.youtube.com/watch?v=vJhsyS4lTW0"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3" Type="http://schemas.openxmlformats.org/officeDocument/2006/relationships/hyperlink" Target="https://www.nhs.uk/conditions/steroids/" TargetMode="External"/><Relationship Id="rId2" Type="http://schemas.openxmlformats.org/officeDocument/2006/relationships/hyperlink" Target="https://www.nhs.uk/conditions/emollients/" TargetMode="Externa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34224" y="1628800"/>
            <a:ext cx="7992888" cy="1470025"/>
          </a:xfrm>
        </p:spPr>
        <p:txBody>
          <a:bodyPr>
            <a:normAutofit fontScale="90000"/>
          </a:bodyPr>
          <a:lstStyle/>
          <a:p>
            <a:pPr marL="0" indent="0"/>
            <a:r>
              <a:rPr lang="en-GB" altLang="en-US" b="1" dirty="0">
                <a:solidFill>
                  <a:schemeClr val="bg1"/>
                </a:solidFill>
              </a:rPr>
              <a:t>INTRODUCTION TO PHYSIOLOGY</a:t>
            </a:r>
            <a:br>
              <a:rPr lang="en-GB" altLang="en-US" b="1" dirty="0">
                <a:solidFill>
                  <a:schemeClr val="bg1"/>
                </a:solidFill>
              </a:rPr>
            </a:br>
            <a:r>
              <a:rPr lang="en-GB" altLang="en-US" b="1" dirty="0">
                <a:solidFill>
                  <a:schemeClr val="bg1"/>
                </a:solidFill>
              </a:rPr>
              <a:t>(BMHP5003)</a:t>
            </a:r>
          </a:p>
        </p:txBody>
      </p:sp>
      <p:sp>
        <p:nvSpPr>
          <p:cNvPr id="3" name="TextBox 2">
            <a:extLst>
              <a:ext uri="{FF2B5EF4-FFF2-40B4-BE49-F238E27FC236}">
                <a16:creationId xmlns:a16="http://schemas.microsoft.com/office/drawing/2014/main" id="{9D1C96DE-C090-4E6B-AC0B-470FD4653840}"/>
              </a:ext>
            </a:extLst>
          </p:cNvPr>
          <p:cNvSpPr txBox="1"/>
          <p:nvPr/>
        </p:nvSpPr>
        <p:spPr>
          <a:xfrm>
            <a:off x="1254304" y="3861048"/>
            <a:ext cx="7272808" cy="1569660"/>
          </a:xfrm>
          <a:prstGeom prst="rect">
            <a:avLst/>
          </a:prstGeom>
          <a:noFill/>
        </p:spPr>
        <p:txBody>
          <a:bodyPr wrap="square" rtlCol="0">
            <a:spAutoFit/>
          </a:bodyPr>
          <a:lstStyle/>
          <a:p>
            <a:pPr algn="ctr"/>
            <a:r>
              <a:rPr lang="en-GB" sz="3200" b="1" dirty="0">
                <a:solidFill>
                  <a:schemeClr val="bg1"/>
                </a:solidFill>
              </a:rPr>
              <a:t>WEEK 7 - SESSION 1</a:t>
            </a:r>
          </a:p>
          <a:p>
            <a:pPr algn="ctr"/>
            <a:r>
              <a:rPr lang="en-GB" sz="3200" b="1" dirty="0">
                <a:solidFill>
                  <a:schemeClr val="bg1"/>
                </a:solidFill>
              </a:rPr>
              <a:t>THERMOREGULATION AND THE SKIN</a:t>
            </a: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Title 1"/>
          <p:cNvSpPr>
            <a:spLocks noGrp="1"/>
          </p:cNvSpPr>
          <p:nvPr>
            <p:ph type="title"/>
          </p:nvPr>
        </p:nvSpPr>
        <p:spPr/>
        <p:txBody>
          <a:bodyPr/>
          <a:lstStyle/>
          <a:p>
            <a:pPr eaLnBrk="1" fontAlgn="auto" hangingPunct="1">
              <a:spcAft>
                <a:spcPts val="0"/>
              </a:spcAft>
              <a:defRPr/>
            </a:pPr>
            <a:r>
              <a:rPr lang="en-GB" b="1" dirty="0"/>
              <a:t>Lesson Objectives</a:t>
            </a:r>
          </a:p>
        </p:txBody>
      </p:sp>
      <p:sp>
        <p:nvSpPr>
          <p:cNvPr id="8195" name="Content Placeholder 2"/>
          <p:cNvSpPr>
            <a:spLocks noGrp="1"/>
          </p:cNvSpPr>
          <p:nvPr>
            <p:ph idx="1"/>
          </p:nvPr>
        </p:nvSpPr>
        <p:spPr/>
        <p:txBody>
          <a:bodyPr>
            <a:normAutofit lnSpcReduction="10000"/>
          </a:bodyPr>
          <a:lstStyle/>
          <a:p>
            <a:pPr lvl="0">
              <a:buFont typeface="Arial"/>
              <a:buChar char="•"/>
            </a:pPr>
            <a:r>
              <a:rPr lang="en-GB" sz="2400" dirty="0">
                <a:solidFill>
                  <a:srgbClr val="000000"/>
                </a:solidFill>
                <a:latin typeface="+mj-lt"/>
              </a:rPr>
              <a:t>Describe the layers of the skin and the functions of each layer</a:t>
            </a:r>
          </a:p>
          <a:p>
            <a:pPr lvl="0">
              <a:buFont typeface="Arial"/>
              <a:buChar char="•"/>
            </a:pPr>
            <a:r>
              <a:rPr lang="en-GB" sz="2400" dirty="0">
                <a:solidFill>
                  <a:srgbClr val="000000"/>
                </a:solidFill>
                <a:latin typeface="+mj-lt"/>
              </a:rPr>
              <a:t>Describe the accessory structures of the skin and the functions of each</a:t>
            </a:r>
            <a:endParaRPr lang="en-GB" altLang="en-US" sz="2400" dirty="0">
              <a:latin typeface="+mj-lt"/>
            </a:endParaRPr>
          </a:p>
          <a:p>
            <a:pPr eaLnBrk="1" hangingPunct="1"/>
            <a:r>
              <a:rPr lang="en-GB" altLang="en-US" sz="2400" dirty="0">
                <a:latin typeface="+mj-lt"/>
              </a:rPr>
              <a:t>Define the terms negative feedback, positive feedback and homeostasis</a:t>
            </a:r>
          </a:p>
          <a:p>
            <a:pPr eaLnBrk="1" hangingPunct="1"/>
            <a:r>
              <a:rPr lang="en-GB" altLang="en-US" sz="2400" dirty="0">
                <a:latin typeface="+mj-lt"/>
              </a:rPr>
              <a:t>Explain the principles of homeostasis in terms of receptors, effectors and negative feedback.</a:t>
            </a:r>
          </a:p>
          <a:p>
            <a:pPr>
              <a:buFont typeface="Arial"/>
              <a:buChar char="•"/>
            </a:pPr>
            <a:r>
              <a:rPr lang="en-GB" sz="2400" dirty="0">
                <a:solidFill>
                  <a:srgbClr val="000000"/>
                </a:solidFill>
                <a:latin typeface="+mj-lt"/>
              </a:rPr>
              <a:t>Describe the integumentary system and the role it plays in thermoregulation.</a:t>
            </a:r>
          </a:p>
          <a:p>
            <a:pPr eaLnBrk="1" hangingPunct="1"/>
            <a:endParaRPr lang="en-GB" altLang="en-US" sz="2400" dirty="0">
              <a:latin typeface="+mj-lt"/>
            </a:endParaRPr>
          </a:p>
          <a:p>
            <a:pPr marL="0" indent="0">
              <a:buNone/>
            </a:pPr>
            <a:endParaRPr lang="en-GB" altLang="en-US" sz="2400" dirty="0">
              <a:latin typeface="+mj-lt"/>
            </a:endParaRPr>
          </a:p>
          <a:p>
            <a:pPr marL="0" indent="0" eaLnBrk="1" hangingPunct="1">
              <a:buNone/>
            </a:pPr>
            <a:endParaRPr lang="en-GB" altLang="en-US" sz="2400" dirty="0">
              <a:latin typeface="+mj-lt"/>
            </a:endParaRPr>
          </a:p>
        </p:txBody>
      </p:sp>
    </p:spTree>
    <p:extLst>
      <p:ext uri="{BB962C8B-B14F-4D97-AF65-F5344CB8AC3E}">
        <p14:creationId xmlns:p14="http://schemas.microsoft.com/office/powerpoint/2010/main" val="29069263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nchor="ctr">
            <a:normAutofit/>
          </a:bodyPr>
          <a:lstStyle/>
          <a:p>
            <a:r>
              <a:rPr lang="en-GB" b="1" dirty="0"/>
              <a:t>Skin</a:t>
            </a:r>
          </a:p>
        </p:txBody>
      </p:sp>
      <p:pic>
        <p:nvPicPr>
          <p:cNvPr id="5" name="Picture 4">
            <a:extLst>
              <a:ext uri="{FF2B5EF4-FFF2-40B4-BE49-F238E27FC236}">
                <a16:creationId xmlns:a16="http://schemas.microsoft.com/office/drawing/2014/main" id="{56B124FB-CAE0-4CD2-8B8C-87CE921ACE38}"/>
              </a:ext>
            </a:extLst>
          </p:cNvPr>
          <p:cNvPicPr>
            <a:picLocks noChangeAspect="1"/>
          </p:cNvPicPr>
          <p:nvPr/>
        </p:nvPicPr>
        <p:blipFill>
          <a:blip r:embed="rId2"/>
          <a:stretch>
            <a:fillRect/>
          </a:stretch>
        </p:blipFill>
        <p:spPr>
          <a:xfrm>
            <a:off x="107504" y="1268760"/>
            <a:ext cx="4330824" cy="3811124"/>
          </a:xfrm>
          <a:prstGeom prst="rect">
            <a:avLst/>
          </a:prstGeom>
          <a:noFill/>
        </p:spPr>
      </p:pic>
      <p:sp>
        <p:nvSpPr>
          <p:cNvPr id="3" name="Content Placeholder 2"/>
          <p:cNvSpPr>
            <a:spLocks noGrp="1"/>
          </p:cNvSpPr>
          <p:nvPr>
            <p:ph sz="half" idx="2"/>
          </p:nvPr>
        </p:nvSpPr>
        <p:spPr>
          <a:xfrm>
            <a:off x="4648200" y="1600201"/>
            <a:ext cx="4038600" cy="3989040"/>
          </a:xfrm>
        </p:spPr>
        <p:txBody>
          <a:bodyPr>
            <a:normAutofit/>
          </a:bodyPr>
          <a:lstStyle/>
          <a:p>
            <a:pPr>
              <a:lnSpc>
                <a:spcPct val="90000"/>
              </a:lnSpc>
            </a:pPr>
            <a:r>
              <a:rPr lang="en-GB" sz="2000" dirty="0"/>
              <a:t>The skin is composed of two main layers.</a:t>
            </a:r>
          </a:p>
          <a:p>
            <a:pPr>
              <a:lnSpc>
                <a:spcPct val="90000"/>
              </a:lnSpc>
            </a:pPr>
            <a:r>
              <a:rPr lang="en-GB" sz="2000" dirty="0"/>
              <a:t>The epidermis, made of closely packed epithelial cells.</a:t>
            </a:r>
          </a:p>
          <a:p>
            <a:pPr>
              <a:lnSpc>
                <a:spcPct val="90000"/>
              </a:lnSpc>
            </a:pPr>
            <a:r>
              <a:rPr lang="en-GB" sz="2000" dirty="0"/>
              <a:t>The dermis, made of dense, irregular connective tissue that houses blood vessels, hair follicles, sweat glands, and other structures. </a:t>
            </a:r>
          </a:p>
          <a:p>
            <a:pPr>
              <a:lnSpc>
                <a:spcPct val="90000"/>
              </a:lnSpc>
            </a:pPr>
            <a:r>
              <a:rPr lang="en-GB" sz="2000" dirty="0"/>
              <a:t>Beneath the dermis lies the hypodermis, which is composed mainly of loose connective and fatty tissues.</a:t>
            </a:r>
          </a:p>
        </p:txBody>
      </p:sp>
    </p:spTree>
    <p:extLst>
      <p:ext uri="{BB962C8B-B14F-4D97-AF65-F5344CB8AC3E}">
        <p14:creationId xmlns:p14="http://schemas.microsoft.com/office/powerpoint/2010/main" val="224730129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116632"/>
            <a:ext cx="8229600" cy="1143000"/>
          </a:xfrm>
        </p:spPr>
        <p:txBody>
          <a:bodyPr/>
          <a:lstStyle/>
          <a:p>
            <a:r>
              <a:rPr lang="en-GB" b="1" dirty="0"/>
              <a:t>Structure of The Skin</a:t>
            </a:r>
          </a:p>
        </p:txBody>
      </p:sp>
      <p:pic>
        <p:nvPicPr>
          <p:cNvPr id="1026"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115616" y="915911"/>
            <a:ext cx="7416824" cy="469227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87358475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C9FC1E-1DFE-41B1-B54C-75B7A73DD525}"/>
              </a:ext>
            </a:extLst>
          </p:cNvPr>
          <p:cNvSpPr>
            <a:spLocks noGrp="1"/>
          </p:cNvSpPr>
          <p:nvPr>
            <p:ph type="title"/>
          </p:nvPr>
        </p:nvSpPr>
        <p:spPr/>
        <p:txBody>
          <a:bodyPr/>
          <a:lstStyle/>
          <a:p>
            <a:r>
              <a:rPr lang="en-US" dirty="0"/>
              <a:t>Additional information</a:t>
            </a:r>
            <a:endParaRPr lang="en-GB" dirty="0"/>
          </a:p>
        </p:txBody>
      </p:sp>
      <p:sp>
        <p:nvSpPr>
          <p:cNvPr id="3" name="Content Placeholder 2">
            <a:extLst>
              <a:ext uri="{FF2B5EF4-FFF2-40B4-BE49-F238E27FC236}">
                <a16:creationId xmlns:a16="http://schemas.microsoft.com/office/drawing/2014/main" id="{709F4D61-683E-4616-825F-C617C9F0DBFD}"/>
              </a:ext>
            </a:extLst>
          </p:cNvPr>
          <p:cNvSpPr>
            <a:spLocks noGrp="1"/>
          </p:cNvSpPr>
          <p:nvPr>
            <p:ph idx="1"/>
          </p:nvPr>
        </p:nvSpPr>
        <p:spPr/>
        <p:txBody>
          <a:bodyPr/>
          <a:lstStyle/>
          <a:p>
            <a:r>
              <a:rPr lang="en-GB" b="1" dirty="0"/>
              <a:t>The science of skin video:</a:t>
            </a:r>
            <a:endParaRPr lang="en-GB" dirty="0">
              <a:hlinkClick r:id="rId2"/>
            </a:endParaRPr>
          </a:p>
          <a:p>
            <a:endParaRPr lang="en-GB" dirty="0">
              <a:hlinkClick r:id="rId2"/>
            </a:endParaRPr>
          </a:p>
          <a:p>
            <a:r>
              <a:rPr lang="en-GB" dirty="0">
                <a:hlinkClick r:id="rId2"/>
              </a:rPr>
              <a:t>https://www.youtube.com/watch?v=OxPlCkTKhzY</a:t>
            </a:r>
            <a:r>
              <a:rPr lang="en-GB" dirty="0"/>
              <a:t> </a:t>
            </a:r>
          </a:p>
        </p:txBody>
      </p:sp>
    </p:spTree>
    <p:extLst>
      <p:ext uri="{BB962C8B-B14F-4D97-AF65-F5344CB8AC3E}">
        <p14:creationId xmlns:p14="http://schemas.microsoft.com/office/powerpoint/2010/main" val="172571692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Title 1"/>
          <p:cNvSpPr>
            <a:spLocks noGrp="1"/>
          </p:cNvSpPr>
          <p:nvPr>
            <p:ph type="title"/>
          </p:nvPr>
        </p:nvSpPr>
        <p:spPr/>
        <p:txBody>
          <a:bodyPr/>
          <a:lstStyle/>
          <a:p>
            <a:pPr eaLnBrk="1" fontAlgn="auto" hangingPunct="1">
              <a:spcAft>
                <a:spcPts val="0"/>
              </a:spcAft>
              <a:defRPr/>
            </a:pPr>
            <a:r>
              <a:rPr lang="en-GB" b="1" dirty="0"/>
              <a:t>Coordination</a:t>
            </a:r>
          </a:p>
        </p:txBody>
      </p:sp>
      <p:sp>
        <p:nvSpPr>
          <p:cNvPr id="3" name="Content Placeholder 2"/>
          <p:cNvSpPr>
            <a:spLocks noGrp="1"/>
          </p:cNvSpPr>
          <p:nvPr>
            <p:ph idx="1"/>
          </p:nvPr>
        </p:nvSpPr>
        <p:spPr>
          <a:xfrm>
            <a:off x="457200" y="1600201"/>
            <a:ext cx="8229600" cy="3917032"/>
          </a:xfrm>
        </p:spPr>
        <p:txBody>
          <a:bodyPr>
            <a:normAutofit/>
          </a:bodyPr>
          <a:lstStyle/>
          <a:p>
            <a:pPr eaLnBrk="1" hangingPunct="1">
              <a:buFont typeface="Wingdings" panose="05000000000000000000" pitchFamily="2" charset="2"/>
              <a:buChar char="q"/>
            </a:pPr>
            <a:r>
              <a:rPr lang="en-GB" altLang="en-US" sz="2400" i="1" dirty="0"/>
              <a:t>A multicellular organism needs to have a good communication system. Why?</a:t>
            </a:r>
          </a:p>
          <a:p>
            <a:pPr eaLnBrk="1" hangingPunct="1">
              <a:buFont typeface="Wingdings" panose="05000000000000000000" pitchFamily="2" charset="2"/>
              <a:buChar char="q"/>
            </a:pPr>
            <a:r>
              <a:rPr lang="en-GB" altLang="en-US" sz="2400" i="1" dirty="0"/>
              <a:t>What is needed in a good communication system?</a:t>
            </a:r>
          </a:p>
          <a:p>
            <a:pPr marL="0" indent="0" eaLnBrk="1" hangingPunct="1">
              <a:buNone/>
            </a:pPr>
            <a:endParaRPr lang="en-GB" altLang="en-US" sz="2400" i="1" dirty="0"/>
          </a:p>
          <a:p>
            <a:pPr eaLnBrk="1" hangingPunct="1"/>
            <a:r>
              <a:rPr lang="en-GB" altLang="en-US" sz="2400" dirty="0"/>
              <a:t>Enable cells to communicate with each other</a:t>
            </a:r>
          </a:p>
          <a:p>
            <a:pPr eaLnBrk="1" hangingPunct="1"/>
            <a:r>
              <a:rPr lang="en-GB" altLang="en-US" sz="2400" dirty="0"/>
              <a:t>Enable </a:t>
            </a:r>
            <a:r>
              <a:rPr lang="en-GB" altLang="en-US" sz="2400" b="1" u="sng" dirty="0"/>
              <a:t>specific </a:t>
            </a:r>
            <a:r>
              <a:rPr lang="en-GB" altLang="en-US" sz="2400" dirty="0"/>
              <a:t>communication</a:t>
            </a:r>
          </a:p>
          <a:p>
            <a:pPr eaLnBrk="1" hangingPunct="1"/>
            <a:r>
              <a:rPr lang="en-GB" altLang="en-US" sz="2400" dirty="0"/>
              <a:t>Enable </a:t>
            </a:r>
            <a:r>
              <a:rPr lang="en-GB" altLang="en-US" sz="2400" b="1" u="sng" dirty="0"/>
              <a:t>rapid</a:t>
            </a:r>
            <a:r>
              <a:rPr lang="en-GB" altLang="en-US" sz="2400" dirty="0"/>
              <a:t> communication</a:t>
            </a:r>
          </a:p>
          <a:p>
            <a:pPr eaLnBrk="1" hangingPunct="1"/>
            <a:r>
              <a:rPr lang="en-GB" altLang="en-US" sz="2400" dirty="0"/>
              <a:t>Enable both short-term and long-term responses to temperature changes</a:t>
            </a:r>
          </a:p>
        </p:txBody>
      </p:sp>
    </p:spTree>
    <p:extLst>
      <p:ext uri="{BB962C8B-B14F-4D97-AF65-F5344CB8AC3E}">
        <p14:creationId xmlns:p14="http://schemas.microsoft.com/office/powerpoint/2010/main" val="2535093389"/>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2000"/>
                                        <p:tgtEl>
                                          <p:spTgt spid="3">
                                            <p:txEl>
                                              <p:pRg st="3" end="3"/>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2000"/>
                                        <p:tgtEl>
                                          <p:spTgt spid="3">
                                            <p:txEl>
                                              <p:pRg st="4" end="4"/>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2000"/>
                                        <p:tgtEl>
                                          <p:spTgt spid="3">
                                            <p:txEl>
                                              <p:pRg st="5" end="5"/>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6" end="6"/>
                                            </p:txEl>
                                          </p:spTgt>
                                        </p:tgtEl>
                                        <p:attrNameLst>
                                          <p:attrName>style.visibility</p:attrName>
                                        </p:attrNameLst>
                                      </p:cBhvr>
                                      <p:to>
                                        <p:strVal val="visible"/>
                                      </p:to>
                                    </p:set>
                                    <p:animEffect transition="in" filter="fade">
                                      <p:cBhvr>
                                        <p:cTn id="32" dur="20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
          <p:cNvSpPr>
            <a:spLocks noGrp="1"/>
          </p:cNvSpPr>
          <p:nvPr>
            <p:ph type="title"/>
          </p:nvPr>
        </p:nvSpPr>
        <p:spPr>
          <a:xfrm>
            <a:off x="467544" y="166328"/>
            <a:ext cx="8229600" cy="1143000"/>
          </a:xfrm>
        </p:spPr>
        <p:txBody>
          <a:bodyPr/>
          <a:lstStyle/>
          <a:p>
            <a:pPr eaLnBrk="1" fontAlgn="auto" hangingPunct="1">
              <a:spcAft>
                <a:spcPts val="0"/>
              </a:spcAft>
              <a:defRPr/>
            </a:pPr>
            <a:r>
              <a:rPr lang="en-GB" b="1" dirty="0"/>
              <a:t>How do Cells Communicate?</a:t>
            </a:r>
          </a:p>
        </p:txBody>
      </p:sp>
      <p:sp>
        <p:nvSpPr>
          <p:cNvPr id="3" name="Content Placeholder 2"/>
          <p:cNvSpPr>
            <a:spLocks noGrp="1"/>
          </p:cNvSpPr>
          <p:nvPr>
            <p:ph idx="1"/>
          </p:nvPr>
        </p:nvSpPr>
        <p:spPr>
          <a:xfrm>
            <a:off x="467544" y="1196752"/>
            <a:ext cx="8229600" cy="3917032"/>
          </a:xfrm>
        </p:spPr>
        <p:txBody>
          <a:bodyPr>
            <a:normAutofit/>
          </a:bodyPr>
          <a:lstStyle/>
          <a:p>
            <a:pPr eaLnBrk="1" hangingPunct="1"/>
            <a:r>
              <a:rPr lang="en-GB" altLang="en-US" sz="2400" dirty="0"/>
              <a:t>Cell signalling</a:t>
            </a:r>
          </a:p>
          <a:p>
            <a:pPr eaLnBrk="1" hangingPunct="1"/>
            <a:r>
              <a:rPr lang="en-GB" altLang="en-US" sz="2400" dirty="0"/>
              <a:t>Cell 1 releases </a:t>
            </a:r>
            <a:r>
              <a:rPr lang="en-GB" altLang="en-US" sz="2400" b="1" u="sng" dirty="0">
                <a:solidFill>
                  <a:srgbClr val="00B0F0"/>
                </a:solidFill>
              </a:rPr>
              <a:t>a chemical</a:t>
            </a:r>
          </a:p>
          <a:p>
            <a:pPr eaLnBrk="1" hangingPunct="1"/>
            <a:r>
              <a:rPr lang="en-GB" altLang="en-US" sz="2400" dirty="0"/>
              <a:t>The chemical is detected by cell 2 which responds to the signal</a:t>
            </a:r>
          </a:p>
          <a:p>
            <a:pPr eaLnBrk="1" hangingPunct="1"/>
            <a:endParaRPr lang="en-GB" altLang="en-US" sz="2400" dirty="0"/>
          </a:p>
          <a:p>
            <a:pPr eaLnBrk="1" hangingPunct="1"/>
            <a:endParaRPr lang="en-GB" altLang="en-US" sz="2400" dirty="0"/>
          </a:p>
          <a:p>
            <a:pPr eaLnBrk="1" hangingPunct="1"/>
            <a:endParaRPr lang="en-GB" altLang="en-US" sz="2400" dirty="0"/>
          </a:p>
        </p:txBody>
      </p:sp>
      <p:sp>
        <p:nvSpPr>
          <p:cNvPr id="2" name="TextBox 1"/>
          <p:cNvSpPr txBox="1"/>
          <p:nvPr/>
        </p:nvSpPr>
        <p:spPr>
          <a:xfrm>
            <a:off x="1547664" y="4312963"/>
            <a:ext cx="5740674" cy="1384995"/>
          </a:xfrm>
          <a:prstGeom prst="rect">
            <a:avLst/>
          </a:prstGeom>
        </p:spPr>
        <p:style>
          <a:lnRef idx="0">
            <a:scrgbClr r="0" g="0" b="0"/>
          </a:lnRef>
          <a:fillRef idx="1002">
            <a:schemeClr val="lt2"/>
          </a:fillRef>
          <a:effectRef idx="0">
            <a:scrgbClr r="0" g="0" b="0"/>
          </a:effectRef>
          <a:fontRef idx="major"/>
        </p:style>
        <p:txBody>
          <a:bodyPr wrap="none">
            <a:spAutoFit/>
          </a:bodyPr>
          <a:lstStyle/>
          <a:p>
            <a:pPr eaLnBrk="1" fontAlgn="auto" hangingPunct="1">
              <a:spcAft>
                <a:spcPts val="0"/>
              </a:spcAft>
              <a:buFont typeface="Arial" pitchFamily="34" charset="0"/>
              <a:buChar char="•"/>
              <a:defRPr/>
            </a:pPr>
            <a:r>
              <a:rPr lang="en-GB" sz="2000" b="1" dirty="0"/>
              <a:t>The two main systems of communication are</a:t>
            </a:r>
          </a:p>
          <a:p>
            <a:pPr marL="514350" indent="-514350" eaLnBrk="1" fontAlgn="auto" hangingPunct="1">
              <a:spcAft>
                <a:spcPts val="0"/>
              </a:spcAft>
              <a:buFont typeface="+mj-lt"/>
              <a:buAutoNum type="arabicPeriod"/>
              <a:defRPr/>
            </a:pPr>
            <a:r>
              <a:rPr lang="en-GB" sz="2000" b="1" dirty="0"/>
              <a:t>The nervous system</a:t>
            </a:r>
          </a:p>
          <a:p>
            <a:pPr marL="514350" indent="-514350" eaLnBrk="1" fontAlgn="auto" hangingPunct="1">
              <a:spcAft>
                <a:spcPts val="0"/>
              </a:spcAft>
              <a:buFont typeface="+mj-lt"/>
              <a:buAutoNum type="arabicPeriod"/>
              <a:defRPr/>
            </a:pPr>
            <a:r>
              <a:rPr lang="en-GB" sz="2000" b="1" dirty="0"/>
              <a:t>The hormonal system</a:t>
            </a:r>
          </a:p>
          <a:p>
            <a:pPr>
              <a:defRPr/>
            </a:pPr>
            <a:endParaRPr lang="en-GB" sz="2400" b="1" dirty="0"/>
          </a:p>
        </p:txBody>
      </p:sp>
      <p:pic>
        <p:nvPicPr>
          <p:cNvPr id="45058" name="Picture 2" descr="https://www.staff.ncl.ac.uk/t.r.cheek/Fig10.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22869" y="2564904"/>
            <a:ext cx="3262312" cy="1712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669694819"/>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2" end="2"/>
                                            </p:txEl>
                                          </p:spTgt>
                                        </p:tgtEl>
                                        <p:attrNameLst>
                                          <p:attrName>style.visibility</p:attrName>
                                        </p:attrNameLst>
                                      </p:cBhvr>
                                      <p:to>
                                        <p:strVal val="visible"/>
                                      </p:to>
                                    </p:set>
                                    <p:animEffect transition="in" filter="fade">
                                      <p:cBhvr>
                                        <p:cTn id="10" dur="500"/>
                                        <p:tgtEl>
                                          <p:spTgt spid="3">
                                            <p:txEl>
                                              <p:pRg st="2" end="2"/>
                                            </p:txEl>
                                          </p:spTgt>
                                        </p:tgtEl>
                                      </p:cBhvr>
                                    </p:animEffect>
                                  </p:childTnLst>
                                </p:cTn>
                              </p:par>
                            </p:childTnLst>
                          </p:cTn>
                        </p:par>
                      </p:childTnLst>
                    </p:cTn>
                  </p:par>
                  <p:par>
                    <p:cTn id="11" fill="hold" nodeType="clickPar">
                      <p:stCondLst>
                        <p:cond delay="indefinite"/>
                      </p:stCondLst>
                      <p:childTnLst>
                        <p:par>
                          <p:cTn id="12" fill="hold" nodeType="withGroup">
                            <p:stCondLst>
                              <p:cond delay="0"/>
                            </p:stCondLst>
                            <p:childTnLst>
                              <p:par>
                                <p:cTn id="13" presetID="2" presetClass="entr" presetSubtype="4" fill="hold" nodeType="clickEffect">
                                  <p:stCondLst>
                                    <p:cond delay="0"/>
                                  </p:stCondLst>
                                  <p:childTnLst>
                                    <p:set>
                                      <p:cBhvr>
                                        <p:cTn id="14" dur="1" fill="hold">
                                          <p:stCondLst>
                                            <p:cond delay="0"/>
                                          </p:stCondLst>
                                        </p:cTn>
                                        <p:tgtEl>
                                          <p:spTgt spid="45058"/>
                                        </p:tgtEl>
                                        <p:attrNameLst>
                                          <p:attrName>style.visibility</p:attrName>
                                        </p:attrNameLst>
                                      </p:cBhvr>
                                      <p:to>
                                        <p:strVal val="visible"/>
                                      </p:to>
                                    </p:set>
                                    <p:anim calcmode="lin" valueType="num">
                                      <p:cBhvr additive="base">
                                        <p:cTn id="15" dur="500" fill="hold"/>
                                        <p:tgtEl>
                                          <p:spTgt spid="45058"/>
                                        </p:tgtEl>
                                        <p:attrNameLst>
                                          <p:attrName>ppt_x</p:attrName>
                                        </p:attrNameLst>
                                      </p:cBhvr>
                                      <p:tavLst>
                                        <p:tav tm="0">
                                          <p:val>
                                            <p:strVal val="#ppt_x"/>
                                          </p:val>
                                        </p:tav>
                                        <p:tav tm="100000">
                                          <p:val>
                                            <p:strVal val="#ppt_x"/>
                                          </p:val>
                                        </p:tav>
                                      </p:tavLst>
                                    </p:anim>
                                    <p:anim calcmode="lin" valueType="num">
                                      <p:cBhvr additive="base">
                                        <p:cTn id="16" dur="500" fill="hold"/>
                                        <p:tgtEl>
                                          <p:spTgt spid="45058"/>
                                        </p:tgtEl>
                                        <p:attrNameLst>
                                          <p:attrName>ppt_y</p:attrName>
                                        </p:attrNameLst>
                                      </p:cBhvr>
                                      <p:tavLst>
                                        <p:tav tm="0">
                                          <p:val>
                                            <p:strVal val="1+#ppt_h/2"/>
                                          </p:val>
                                        </p:tav>
                                        <p:tav tm="100000">
                                          <p:val>
                                            <p:strVal val="#ppt_y"/>
                                          </p:val>
                                        </p:tav>
                                      </p:tavLst>
                                    </p:anim>
                                  </p:childTnLst>
                                </p:cTn>
                              </p:par>
                            </p:childTnLst>
                          </p:cTn>
                        </p:par>
                      </p:childTnLst>
                    </p:cTn>
                  </p:par>
                  <p:par>
                    <p:cTn id="17" fill="hold" nodeType="clickPar">
                      <p:stCondLst>
                        <p:cond delay="indefinite"/>
                      </p:stCondLst>
                      <p:childTnLst>
                        <p:par>
                          <p:cTn id="18" fill="hold" nodeType="withGroup">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2"/>
                                        </p:tgtEl>
                                        <p:attrNameLst>
                                          <p:attrName>style.visibility</p:attrName>
                                        </p:attrNameLst>
                                      </p:cBhvr>
                                      <p:to>
                                        <p:strVal val="visible"/>
                                      </p:to>
                                    </p:set>
                                    <p:animEffect transition="in" filter="fade">
                                      <p:cBhvr>
                                        <p:cTn id="21"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fontAlgn="auto" hangingPunct="1">
              <a:spcAft>
                <a:spcPts val="0"/>
              </a:spcAft>
              <a:defRPr/>
            </a:pPr>
            <a:r>
              <a:rPr lang="en-GB" b="1" dirty="0"/>
              <a:t>Receptors and Effectors</a:t>
            </a:r>
          </a:p>
        </p:txBody>
      </p:sp>
      <p:sp>
        <p:nvSpPr>
          <p:cNvPr id="3" name="Content Placeholder 2"/>
          <p:cNvSpPr>
            <a:spLocks noGrp="1"/>
          </p:cNvSpPr>
          <p:nvPr>
            <p:ph sz="half" idx="1"/>
          </p:nvPr>
        </p:nvSpPr>
        <p:spPr>
          <a:xfrm>
            <a:off x="250825" y="2565400"/>
            <a:ext cx="4038600" cy="2951163"/>
          </a:xfrm>
          <a:solidFill>
            <a:schemeClr val="accent1">
              <a:lumMod val="40000"/>
              <a:lumOff val="60000"/>
            </a:schemeClr>
          </a:solidFill>
        </p:spPr>
        <p:txBody>
          <a:bodyPr rtlCol="0">
            <a:normAutofit/>
          </a:bodyPr>
          <a:lstStyle/>
          <a:p>
            <a:pPr marL="182880" indent="-182880" eaLnBrk="1" fontAlgn="auto" hangingPunct="1">
              <a:spcAft>
                <a:spcPts val="0"/>
              </a:spcAft>
              <a:buFont typeface="Arial" panose="020B0604020202020204" pitchFamily="34" charset="0"/>
              <a:buChar char="•"/>
              <a:defRPr/>
            </a:pPr>
            <a:r>
              <a:rPr lang="en-GB" dirty="0"/>
              <a:t>Sensory receptors</a:t>
            </a:r>
          </a:p>
          <a:p>
            <a:pPr lvl="1" indent="-182880" eaLnBrk="1" fontAlgn="auto" hangingPunct="1">
              <a:spcAft>
                <a:spcPts val="0"/>
              </a:spcAft>
              <a:buFont typeface="Arial" panose="020B0604020202020204" pitchFamily="34" charset="0"/>
              <a:buChar char="•"/>
              <a:defRPr/>
            </a:pPr>
            <a:r>
              <a:rPr lang="en-GB" dirty="0"/>
              <a:t>Detect changes in pressure, temperature, pH of the blood …</a:t>
            </a:r>
          </a:p>
          <a:p>
            <a:pPr lvl="1" indent="-182880" eaLnBrk="1" fontAlgn="auto" hangingPunct="1">
              <a:spcAft>
                <a:spcPts val="0"/>
              </a:spcAft>
              <a:buFont typeface="Arial" panose="020B0604020202020204" pitchFamily="34" charset="0"/>
              <a:buChar char="•"/>
              <a:defRPr/>
            </a:pPr>
            <a:r>
              <a:rPr lang="en-GB" dirty="0"/>
              <a:t>Monitor changes in the internal environment.</a:t>
            </a:r>
          </a:p>
        </p:txBody>
      </p:sp>
      <p:sp>
        <p:nvSpPr>
          <p:cNvPr id="4" name="Content Placeholder 3"/>
          <p:cNvSpPr>
            <a:spLocks noGrp="1"/>
          </p:cNvSpPr>
          <p:nvPr>
            <p:ph sz="half" idx="2"/>
          </p:nvPr>
        </p:nvSpPr>
        <p:spPr>
          <a:xfrm>
            <a:off x="4859338" y="2565400"/>
            <a:ext cx="4038600" cy="3024188"/>
          </a:xfrm>
          <a:solidFill>
            <a:schemeClr val="accent3">
              <a:lumMod val="20000"/>
              <a:lumOff val="80000"/>
            </a:schemeClr>
          </a:solidFill>
        </p:spPr>
        <p:txBody>
          <a:bodyPr rtlCol="0">
            <a:normAutofit/>
          </a:bodyPr>
          <a:lstStyle/>
          <a:p>
            <a:pPr marL="182880" indent="-182880" eaLnBrk="1" fontAlgn="auto" hangingPunct="1">
              <a:spcAft>
                <a:spcPts val="0"/>
              </a:spcAft>
              <a:buFont typeface="Arial" panose="020B0604020202020204" pitchFamily="34" charset="0"/>
              <a:buChar char="•"/>
              <a:defRPr/>
            </a:pPr>
            <a:r>
              <a:rPr lang="en-GB" dirty="0"/>
              <a:t>Effectors</a:t>
            </a:r>
          </a:p>
          <a:p>
            <a:pPr lvl="1" indent="-182880" eaLnBrk="1" fontAlgn="auto" hangingPunct="1">
              <a:spcAft>
                <a:spcPts val="0"/>
              </a:spcAft>
              <a:buFont typeface="Arial" panose="020B0604020202020204" pitchFamily="34" charset="0"/>
              <a:buChar char="•"/>
              <a:defRPr/>
            </a:pPr>
            <a:r>
              <a:rPr lang="en-GB" dirty="0"/>
              <a:t>Muscles</a:t>
            </a:r>
          </a:p>
          <a:p>
            <a:pPr lvl="1" indent="-182880" eaLnBrk="1" fontAlgn="auto" hangingPunct="1">
              <a:spcAft>
                <a:spcPts val="0"/>
              </a:spcAft>
              <a:buFont typeface="Arial" panose="020B0604020202020204" pitchFamily="34" charset="0"/>
              <a:buChar char="•"/>
              <a:defRPr/>
            </a:pPr>
            <a:r>
              <a:rPr lang="en-GB" dirty="0"/>
              <a:t>Glands </a:t>
            </a:r>
          </a:p>
          <a:p>
            <a:pPr lvl="1" indent="-182880" eaLnBrk="1" fontAlgn="auto" hangingPunct="1">
              <a:spcAft>
                <a:spcPts val="0"/>
              </a:spcAft>
              <a:buFont typeface="Arial" panose="020B0604020202020204" pitchFamily="34" charset="0"/>
              <a:buChar char="•"/>
              <a:defRPr/>
            </a:pPr>
            <a:r>
              <a:rPr lang="en-GB" dirty="0"/>
              <a:t>Respond to the change to re-establish equilibrium</a:t>
            </a:r>
          </a:p>
        </p:txBody>
      </p:sp>
      <p:sp>
        <p:nvSpPr>
          <p:cNvPr id="5" name="Curved Down Arrow 4"/>
          <p:cNvSpPr/>
          <p:nvPr/>
        </p:nvSpPr>
        <p:spPr>
          <a:xfrm>
            <a:off x="3851275" y="1844675"/>
            <a:ext cx="1584325" cy="504825"/>
          </a:xfrm>
          <a:prstGeom prst="curvedDown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solidFill>
                <a:schemeClr val="tx1"/>
              </a:solidFill>
            </a:endParaRPr>
          </a:p>
        </p:txBody>
      </p:sp>
      <p:sp>
        <p:nvSpPr>
          <p:cNvPr id="6" name="TextBox 5"/>
          <p:cNvSpPr txBox="1"/>
          <p:nvPr/>
        </p:nvSpPr>
        <p:spPr>
          <a:xfrm>
            <a:off x="3337246" y="1444109"/>
            <a:ext cx="2612382" cy="369332"/>
          </a:xfrm>
          <a:prstGeom prst="rect">
            <a:avLst/>
          </a:prstGeom>
        </p:spPr>
        <p:style>
          <a:lnRef idx="3">
            <a:schemeClr val="lt1"/>
          </a:lnRef>
          <a:fillRef idx="1">
            <a:schemeClr val="accent3"/>
          </a:fillRef>
          <a:effectRef idx="1">
            <a:schemeClr val="accent3"/>
          </a:effectRef>
          <a:fontRef idx="minor">
            <a:schemeClr val="lt1"/>
          </a:fontRef>
        </p:style>
        <p:txBody>
          <a:bodyPr wrap="none">
            <a:spAutoFit/>
          </a:bodyPr>
          <a:lstStyle/>
          <a:p>
            <a:pPr>
              <a:defRPr/>
            </a:pPr>
            <a:r>
              <a:rPr lang="en-GB" dirty="0"/>
              <a:t>Central Nervous System</a:t>
            </a:r>
          </a:p>
        </p:txBody>
      </p:sp>
    </p:spTree>
    <p:extLst>
      <p:ext uri="{BB962C8B-B14F-4D97-AF65-F5344CB8AC3E}">
        <p14:creationId xmlns:p14="http://schemas.microsoft.com/office/powerpoint/2010/main" val="250071705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 calcmode="lin" valueType="num">
                                      <p:cBhvr additive="base">
                                        <p:cTn id="7" dur="500" fill="hold"/>
                                        <p:tgtEl>
                                          <p:spTgt spid="3">
                                            <p:bg/>
                                          </p:spTgt>
                                        </p:tgtEl>
                                        <p:attrNameLst>
                                          <p:attrName>ppt_x</p:attrName>
                                        </p:attrNameLst>
                                      </p:cBhvr>
                                      <p:tavLst>
                                        <p:tav tm="0">
                                          <p:val>
                                            <p:strVal val="#ppt_x"/>
                                          </p:val>
                                        </p:tav>
                                        <p:tav tm="100000">
                                          <p:val>
                                            <p:strVal val="#ppt_x"/>
                                          </p:val>
                                        </p:tav>
                                      </p:tavLst>
                                    </p:anim>
                                    <p:anim calcmode="lin" valueType="num">
                                      <p:cBhvr additive="base">
                                        <p:cTn id="8" dur="500" fill="hold"/>
                                        <p:tgtEl>
                                          <p:spTgt spid="3">
                                            <p:bg/>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par>
                                <p:cTn id="15" presetID="2" presetClass="entr" presetSubtype="4" fill="hold" grpId="0" nodeType="with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 calcmode="lin" valueType="num">
                                      <p:cBhvr additive="base">
                                        <p:cTn id="1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9" presetID="2" presetClass="entr" presetSubtype="4" fill="hold" grpId="0" nodeType="with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 calcmode="lin" valueType="num">
                                      <p:cBhvr additive="base">
                                        <p:cTn id="2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3" fill="hold" nodeType="clickPar">
                      <p:stCondLst>
                        <p:cond delay="indefinite"/>
                      </p:stCondLst>
                      <p:childTnLst>
                        <p:par>
                          <p:cTn id="24" fill="hold" nodeType="withGroup">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4">
                                            <p:bg/>
                                          </p:spTgt>
                                        </p:tgtEl>
                                        <p:attrNameLst>
                                          <p:attrName>style.visibility</p:attrName>
                                        </p:attrNameLst>
                                      </p:cBhvr>
                                      <p:to>
                                        <p:strVal val="visible"/>
                                      </p:to>
                                    </p:set>
                                    <p:animEffect transition="in" filter="fade">
                                      <p:cBhvr>
                                        <p:cTn id="27" dur="500"/>
                                        <p:tgtEl>
                                          <p:spTgt spid="4">
                                            <p:bg/>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4">
                                            <p:txEl>
                                              <p:pRg st="0" end="0"/>
                                            </p:txEl>
                                          </p:spTgt>
                                        </p:tgtEl>
                                        <p:attrNameLst>
                                          <p:attrName>style.visibility</p:attrName>
                                        </p:attrNameLst>
                                      </p:cBhvr>
                                      <p:to>
                                        <p:strVal val="visible"/>
                                      </p:to>
                                    </p:set>
                                    <p:animEffect transition="in" filter="fade">
                                      <p:cBhvr>
                                        <p:cTn id="32" dur="500"/>
                                        <p:tgtEl>
                                          <p:spTgt spid="4">
                                            <p:txEl>
                                              <p:pRg st="0" end="0"/>
                                            </p:txEl>
                                          </p:spTgt>
                                        </p:tgtEl>
                                      </p:cBhvr>
                                    </p:animEffect>
                                  </p:childTnLst>
                                </p:cTn>
                              </p:par>
                              <p:par>
                                <p:cTn id="33" presetID="10" presetClass="entr" presetSubtype="0" fill="hold" grpId="0" nodeType="withEffect">
                                  <p:stCondLst>
                                    <p:cond delay="0"/>
                                  </p:stCondLst>
                                  <p:childTnLst>
                                    <p:set>
                                      <p:cBhvr>
                                        <p:cTn id="34" dur="1" fill="hold">
                                          <p:stCondLst>
                                            <p:cond delay="0"/>
                                          </p:stCondLst>
                                        </p:cTn>
                                        <p:tgtEl>
                                          <p:spTgt spid="4">
                                            <p:txEl>
                                              <p:pRg st="1" end="1"/>
                                            </p:txEl>
                                          </p:spTgt>
                                        </p:tgtEl>
                                        <p:attrNameLst>
                                          <p:attrName>style.visibility</p:attrName>
                                        </p:attrNameLst>
                                      </p:cBhvr>
                                      <p:to>
                                        <p:strVal val="visible"/>
                                      </p:to>
                                    </p:set>
                                    <p:animEffect transition="in" filter="fade">
                                      <p:cBhvr>
                                        <p:cTn id="35" dur="500"/>
                                        <p:tgtEl>
                                          <p:spTgt spid="4">
                                            <p:txEl>
                                              <p:pRg st="1" end="1"/>
                                            </p:txEl>
                                          </p:spTgt>
                                        </p:tgtEl>
                                      </p:cBhvr>
                                    </p:animEffect>
                                  </p:childTnLst>
                                </p:cTn>
                              </p:par>
                              <p:par>
                                <p:cTn id="36" presetID="10" presetClass="entr" presetSubtype="0" fill="hold" grpId="0" nodeType="withEffect">
                                  <p:stCondLst>
                                    <p:cond delay="0"/>
                                  </p:stCondLst>
                                  <p:childTnLst>
                                    <p:set>
                                      <p:cBhvr>
                                        <p:cTn id="37" dur="1" fill="hold">
                                          <p:stCondLst>
                                            <p:cond delay="0"/>
                                          </p:stCondLst>
                                        </p:cTn>
                                        <p:tgtEl>
                                          <p:spTgt spid="4">
                                            <p:txEl>
                                              <p:pRg st="2" end="2"/>
                                            </p:txEl>
                                          </p:spTgt>
                                        </p:tgtEl>
                                        <p:attrNameLst>
                                          <p:attrName>style.visibility</p:attrName>
                                        </p:attrNameLst>
                                      </p:cBhvr>
                                      <p:to>
                                        <p:strVal val="visible"/>
                                      </p:to>
                                    </p:set>
                                    <p:animEffect transition="in" filter="fade">
                                      <p:cBhvr>
                                        <p:cTn id="38" dur="500"/>
                                        <p:tgtEl>
                                          <p:spTgt spid="4">
                                            <p:txEl>
                                              <p:pRg st="2" end="2"/>
                                            </p:txEl>
                                          </p:spTgt>
                                        </p:tgtEl>
                                      </p:cBhvr>
                                    </p:animEffect>
                                  </p:childTnLst>
                                </p:cTn>
                              </p:par>
                              <p:par>
                                <p:cTn id="39" presetID="10" presetClass="entr" presetSubtype="0" fill="hold" grpId="0" nodeType="withEffect">
                                  <p:stCondLst>
                                    <p:cond delay="0"/>
                                  </p:stCondLst>
                                  <p:childTnLst>
                                    <p:set>
                                      <p:cBhvr>
                                        <p:cTn id="40" dur="1" fill="hold">
                                          <p:stCondLst>
                                            <p:cond delay="0"/>
                                          </p:stCondLst>
                                        </p:cTn>
                                        <p:tgtEl>
                                          <p:spTgt spid="4">
                                            <p:txEl>
                                              <p:pRg st="3" end="3"/>
                                            </p:txEl>
                                          </p:spTgt>
                                        </p:tgtEl>
                                        <p:attrNameLst>
                                          <p:attrName>style.visibility</p:attrName>
                                        </p:attrNameLst>
                                      </p:cBhvr>
                                      <p:to>
                                        <p:strVal val="visible"/>
                                      </p:to>
                                    </p:set>
                                    <p:animEffect transition="in" filter="fade">
                                      <p:cBhvr>
                                        <p:cTn id="41" dur="500"/>
                                        <p:tgtEl>
                                          <p:spTgt spid="4">
                                            <p:txEl>
                                              <p:pRg st="3" end="3"/>
                                            </p:txEl>
                                          </p:spTgt>
                                        </p:tgtEl>
                                      </p:cBhvr>
                                    </p:animEffect>
                                  </p:childTnLst>
                                </p:cTn>
                              </p:par>
                            </p:childTnLst>
                          </p:cTn>
                        </p:par>
                      </p:childTnLst>
                    </p:cTn>
                  </p:par>
                  <p:par>
                    <p:cTn id="42" fill="hold" nodeType="clickPar">
                      <p:stCondLst>
                        <p:cond delay="indefinite"/>
                      </p:stCondLst>
                      <p:childTnLst>
                        <p:par>
                          <p:cTn id="43" fill="hold" nodeType="withGroup">
                            <p:stCondLst>
                              <p:cond delay="0"/>
                            </p:stCondLst>
                            <p:childTnLst>
                              <p:par>
                                <p:cTn id="44" presetID="10" presetClass="entr" presetSubtype="0" fill="hold" grpId="0" nodeType="clickEffect">
                                  <p:stCondLst>
                                    <p:cond delay="0"/>
                                  </p:stCondLst>
                                  <p:childTnLst>
                                    <p:set>
                                      <p:cBhvr>
                                        <p:cTn id="45" dur="1" fill="hold">
                                          <p:stCondLst>
                                            <p:cond delay="0"/>
                                          </p:stCondLst>
                                        </p:cTn>
                                        <p:tgtEl>
                                          <p:spTgt spid="5"/>
                                        </p:tgtEl>
                                        <p:attrNameLst>
                                          <p:attrName>style.visibility</p:attrName>
                                        </p:attrNameLst>
                                      </p:cBhvr>
                                      <p:to>
                                        <p:strVal val="visible"/>
                                      </p:to>
                                    </p:set>
                                    <p:animEffect transition="in" filter="fade">
                                      <p:cBhvr>
                                        <p:cTn id="46" dur="500"/>
                                        <p:tgtEl>
                                          <p:spTgt spid="5"/>
                                        </p:tgtEl>
                                      </p:cBhvr>
                                    </p:animEffect>
                                  </p:childTnLst>
                                </p:cTn>
                              </p:par>
                              <p:par>
                                <p:cTn id="47" presetID="10" presetClass="entr" presetSubtype="0" fill="hold" grpId="0" nodeType="withEffect">
                                  <p:stCondLst>
                                    <p:cond delay="0"/>
                                  </p:stCondLst>
                                  <p:childTnLst>
                                    <p:set>
                                      <p:cBhvr>
                                        <p:cTn id="48" dur="1" fill="hold">
                                          <p:stCondLst>
                                            <p:cond delay="0"/>
                                          </p:stCondLst>
                                        </p:cTn>
                                        <p:tgtEl>
                                          <p:spTgt spid="6"/>
                                        </p:tgtEl>
                                        <p:attrNameLst>
                                          <p:attrName>style.visibility</p:attrName>
                                        </p:attrNameLst>
                                      </p:cBhvr>
                                      <p:to>
                                        <p:strVal val="visible"/>
                                      </p:to>
                                    </p:set>
                                    <p:animEffect transition="in" filter="fade">
                                      <p:cBhvr>
                                        <p:cTn id="49"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P spid="4" grpId="0" build="p" animBg="1"/>
      <p:bldP spid="5" grpId="0" animBg="1"/>
      <p:bldP spid="6"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AE255A-878F-43CA-AE58-E32B5C5141D7}"/>
              </a:ext>
            </a:extLst>
          </p:cNvPr>
          <p:cNvSpPr>
            <a:spLocks noGrp="1"/>
          </p:cNvSpPr>
          <p:nvPr>
            <p:ph type="title"/>
          </p:nvPr>
        </p:nvSpPr>
        <p:spPr>
          <a:xfrm>
            <a:off x="457200" y="274638"/>
            <a:ext cx="8229600" cy="778098"/>
          </a:xfrm>
        </p:spPr>
        <p:txBody>
          <a:bodyPr/>
          <a:lstStyle/>
          <a:p>
            <a:r>
              <a:rPr lang="en-GB" dirty="0"/>
              <a:t>Receptors and Effectors</a:t>
            </a:r>
          </a:p>
        </p:txBody>
      </p:sp>
      <p:pic>
        <p:nvPicPr>
          <p:cNvPr id="5" name="Picture 4">
            <a:extLst>
              <a:ext uri="{FF2B5EF4-FFF2-40B4-BE49-F238E27FC236}">
                <a16:creationId xmlns:a16="http://schemas.microsoft.com/office/drawing/2014/main" id="{89555258-B96F-410F-8454-590398CBAF7E}"/>
              </a:ext>
            </a:extLst>
          </p:cNvPr>
          <p:cNvPicPr>
            <a:picLocks noChangeAspect="1"/>
          </p:cNvPicPr>
          <p:nvPr/>
        </p:nvPicPr>
        <p:blipFill>
          <a:blip r:embed="rId2"/>
          <a:stretch>
            <a:fillRect/>
          </a:stretch>
        </p:blipFill>
        <p:spPr>
          <a:xfrm>
            <a:off x="1290637" y="1385887"/>
            <a:ext cx="6562725" cy="4086225"/>
          </a:xfrm>
          <a:prstGeom prst="rect">
            <a:avLst/>
          </a:prstGeom>
        </p:spPr>
      </p:pic>
    </p:spTree>
    <p:extLst>
      <p:ext uri="{BB962C8B-B14F-4D97-AF65-F5344CB8AC3E}">
        <p14:creationId xmlns:p14="http://schemas.microsoft.com/office/powerpoint/2010/main" val="403525622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1188" y="57671"/>
            <a:ext cx="7499350" cy="1143000"/>
          </a:xfrm>
        </p:spPr>
        <p:txBody>
          <a:bodyPr/>
          <a:lstStyle/>
          <a:p>
            <a:pPr eaLnBrk="1" fontAlgn="auto" hangingPunct="1">
              <a:spcAft>
                <a:spcPts val="0"/>
              </a:spcAft>
              <a:defRPr/>
            </a:pPr>
            <a:r>
              <a:rPr lang="en-GB" sz="4800" b="1" u="sng" dirty="0"/>
              <a:t>Homeostasis</a:t>
            </a:r>
          </a:p>
        </p:txBody>
      </p:sp>
      <p:sp>
        <p:nvSpPr>
          <p:cNvPr id="14339" name="Content Placeholder 2"/>
          <p:cNvSpPr>
            <a:spLocks noGrp="1"/>
          </p:cNvSpPr>
          <p:nvPr>
            <p:ph idx="1"/>
          </p:nvPr>
        </p:nvSpPr>
        <p:spPr>
          <a:xfrm>
            <a:off x="611188" y="1138952"/>
            <a:ext cx="7777236" cy="1081088"/>
          </a:xfrm>
        </p:spPr>
        <p:txBody>
          <a:bodyPr>
            <a:noAutofit/>
          </a:bodyPr>
          <a:lstStyle/>
          <a:p>
            <a:pPr eaLnBrk="1" hangingPunct="1"/>
            <a:r>
              <a:rPr lang="en-GB" altLang="en-US" sz="2400" dirty="0"/>
              <a:t> </a:t>
            </a:r>
            <a:r>
              <a:rPr lang="en-GB" sz="1400" b="0" i="0" dirty="0">
                <a:solidFill>
                  <a:srgbClr val="202124"/>
                </a:solidFill>
                <a:effectLst/>
                <a:latin typeface="arial" panose="020B0604020202020204" pitchFamily="34" charset="0"/>
              </a:rPr>
              <a:t>Homeostasis is </a:t>
            </a:r>
            <a:r>
              <a:rPr lang="en-GB" sz="1400" b="1" i="0" dirty="0">
                <a:solidFill>
                  <a:srgbClr val="202124"/>
                </a:solidFill>
                <a:effectLst/>
                <a:latin typeface="arial" panose="020B0604020202020204" pitchFamily="34" charset="0"/>
              </a:rPr>
              <a:t>any self-regulating process by which an organism tends to maintain stability while adjusting to conditions that are best for its survival</a:t>
            </a:r>
            <a:r>
              <a:rPr lang="en-GB" sz="1400" b="0" i="0" dirty="0">
                <a:solidFill>
                  <a:srgbClr val="202124"/>
                </a:solidFill>
                <a:effectLst/>
                <a:latin typeface="arial" panose="020B0604020202020204" pitchFamily="34" charset="0"/>
              </a:rPr>
              <a:t>. If homeostasis is successful, life continues; if it's unsuccessful, it results in a disaster or death of the organism.</a:t>
            </a:r>
            <a:endParaRPr lang="en-GB" altLang="en-US" sz="2400" dirty="0"/>
          </a:p>
          <a:p>
            <a:pPr eaLnBrk="1" hangingPunct="1"/>
            <a:endParaRPr lang="en-GB" altLang="en-US" sz="2400" dirty="0"/>
          </a:p>
        </p:txBody>
      </p:sp>
      <p:graphicFrame>
        <p:nvGraphicFramePr>
          <p:cNvPr id="4" name="Diagram 3"/>
          <p:cNvGraphicFramePr/>
          <p:nvPr>
            <p:extLst>
              <p:ext uri="{D42A27DB-BD31-4B8C-83A1-F6EECF244321}">
                <p14:modId xmlns:p14="http://schemas.microsoft.com/office/powerpoint/2010/main" val="864096813"/>
              </p:ext>
            </p:extLst>
          </p:nvPr>
        </p:nvGraphicFramePr>
        <p:xfrm>
          <a:off x="1835696" y="2564904"/>
          <a:ext cx="6096000" cy="316835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4341" name="Picture 4"/>
          <p:cNvPicPr>
            <a:picLocks noChangeAspect="1"/>
          </p:cNvPicPr>
          <p:nvPr/>
        </p:nvPicPr>
        <p:blipFill>
          <a:blip r:embed="rId8">
            <a:extLst>
              <a:ext uri="{28A0092B-C50C-407E-A947-70E740481C1C}">
                <a14:useLocalDpi xmlns:a14="http://schemas.microsoft.com/office/drawing/2010/main" val="0"/>
              </a:ext>
            </a:extLst>
          </a:blip>
          <a:srcRect/>
          <a:stretch>
            <a:fillRect/>
          </a:stretch>
        </p:blipFill>
        <p:spPr bwMode="auto">
          <a:xfrm>
            <a:off x="179512" y="2216448"/>
            <a:ext cx="1400175" cy="14493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TextBox 2"/>
          <p:cNvSpPr txBox="1"/>
          <p:nvPr/>
        </p:nvSpPr>
        <p:spPr>
          <a:xfrm>
            <a:off x="2031723" y="2276872"/>
            <a:ext cx="5040162" cy="707886"/>
          </a:xfrm>
          <a:prstGeom prst="rect">
            <a:avLst/>
          </a:prstGeom>
        </p:spPr>
        <p:style>
          <a:lnRef idx="0">
            <a:schemeClr val="accent6"/>
          </a:lnRef>
          <a:fillRef idx="3">
            <a:schemeClr val="accent6"/>
          </a:fillRef>
          <a:effectRef idx="3">
            <a:schemeClr val="accent6"/>
          </a:effectRef>
          <a:fontRef idx="minor">
            <a:schemeClr val="lt1"/>
          </a:fontRef>
        </p:style>
        <p:txBody>
          <a:bodyPr wrap="none">
            <a:spAutoFit/>
          </a:bodyPr>
          <a:lstStyle/>
          <a:p>
            <a:pPr>
              <a:defRPr/>
            </a:pPr>
            <a:r>
              <a:rPr lang="en-GB" sz="2000" b="1" dirty="0"/>
              <a:t>keep the internal environment constant.</a:t>
            </a:r>
          </a:p>
          <a:p>
            <a:pPr>
              <a:defRPr/>
            </a:pPr>
            <a:endParaRPr lang="en-GB" sz="2000" b="1" dirty="0"/>
          </a:p>
        </p:txBody>
      </p:sp>
    </p:spTree>
    <p:extLst>
      <p:ext uri="{BB962C8B-B14F-4D97-AF65-F5344CB8AC3E}">
        <p14:creationId xmlns:p14="http://schemas.microsoft.com/office/powerpoint/2010/main" val="1323210810"/>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 presetClass="entr" presetSubtype="0" fill="hold" nodeType="clickEffect">
                                  <p:stCondLst>
                                    <p:cond delay="0"/>
                                  </p:stCondLst>
                                  <p:childTnLst>
                                    <p:set>
                                      <p:cBhvr>
                                        <p:cTn id="11"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fontAlgn="auto" hangingPunct="1">
              <a:spcAft>
                <a:spcPts val="0"/>
              </a:spcAft>
              <a:defRPr/>
            </a:pPr>
            <a:r>
              <a:rPr lang="en-GB" b="1" dirty="0"/>
              <a:t>Negative feedback</a:t>
            </a:r>
          </a:p>
        </p:txBody>
      </p:sp>
      <p:sp>
        <p:nvSpPr>
          <p:cNvPr id="3" name="Rectangle 2"/>
          <p:cNvSpPr/>
          <p:nvPr/>
        </p:nvSpPr>
        <p:spPr>
          <a:xfrm>
            <a:off x="5436096" y="1155537"/>
            <a:ext cx="3717280" cy="454692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pic>
        <p:nvPicPr>
          <p:cNvPr id="4" name="Picture 3">
            <a:extLst>
              <a:ext uri="{FF2B5EF4-FFF2-40B4-BE49-F238E27FC236}">
                <a16:creationId xmlns:a16="http://schemas.microsoft.com/office/drawing/2014/main" id="{219691CE-E40B-4CE3-9B6F-3A020A68FCA5}"/>
              </a:ext>
            </a:extLst>
          </p:cNvPr>
          <p:cNvPicPr>
            <a:picLocks noChangeAspect="1"/>
          </p:cNvPicPr>
          <p:nvPr/>
        </p:nvPicPr>
        <p:blipFill>
          <a:blip r:embed="rId3"/>
          <a:stretch>
            <a:fillRect/>
          </a:stretch>
        </p:blipFill>
        <p:spPr>
          <a:xfrm>
            <a:off x="757237" y="1209675"/>
            <a:ext cx="7629525" cy="4438650"/>
          </a:xfrm>
          <a:prstGeom prst="rect">
            <a:avLst/>
          </a:prstGeom>
        </p:spPr>
      </p:pic>
    </p:spTree>
    <p:extLst>
      <p:ext uri="{BB962C8B-B14F-4D97-AF65-F5344CB8AC3E}">
        <p14:creationId xmlns:p14="http://schemas.microsoft.com/office/powerpoint/2010/main" val="3843864130"/>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6" presetClass="exit" presetSubtype="32" fill="hold" grpId="0" nodeType="clickEffect">
                                  <p:stCondLst>
                                    <p:cond delay="0"/>
                                  </p:stCondLst>
                                  <p:childTnLst>
                                    <p:animEffect transition="out" filter="circle(out)">
                                      <p:cBhvr>
                                        <p:cTn id="6" dur="2000"/>
                                        <p:tgtEl>
                                          <p:spTgt spid="3"/>
                                        </p:tgtEl>
                                      </p:cBhvr>
                                    </p:animEffect>
                                    <p:set>
                                      <p:cBhvr>
                                        <p:cTn id="7" dur="1" fill="hold">
                                          <p:stCondLst>
                                            <p:cond delay="1999"/>
                                          </p:stCondLst>
                                        </p:cTn>
                                        <p:tgtEl>
                                          <p:spTgt spid="3"/>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p:cNvSpPr>
            <a:spLocks noGrp="1"/>
          </p:cNvSpPr>
          <p:nvPr>
            <p:ph type="title"/>
          </p:nvPr>
        </p:nvSpPr>
        <p:spPr>
          <a:xfrm>
            <a:off x="457200" y="274638"/>
            <a:ext cx="8229600" cy="1143000"/>
          </a:xfrm>
        </p:spPr>
        <p:txBody>
          <a:bodyPr anchor="ctr">
            <a:normAutofit/>
          </a:bodyPr>
          <a:lstStyle/>
          <a:p>
            <a:pPr eaLnBrk="1" fontAlgn="auto" hangingPunct="1">
              <a:spcAft>
                <a:spcPts val="0"/>
              </a:spcAft>
              <a:defRPr/>
            </a:pPr>
            <a:r>
              <a:rPr lang="en-GB" b="1" dirty="0"/>
              <a:t>Positive Feedback</a:t>
            </a:r>
          </a:p>
        </p:txBody>
      </p:sp>
      <p:sp>
        <p:nvSpPr>
          <p:cNvPr id="18435" name="Content Placeholder 2"/>
          <p:cNvSpPr>
            <a:spLocks noGrp="1"/>
          </p:cNvSpPr>
          <p:nvPr>
            <p:ph sz="half" idx="1"/>
          </p:nvPr>
        </p:nvSpPr>
        <p:spPr>
          <a:xfrm>
            <a:off x="457200" y="1600201"/>
            <a:ext cx="4038600" cy="3989040"/>
          </a:xfrm>
        </p:spPr>
        <p:txBody>
          <a:bodyPr>
            <a:normAutofit/>
          </a:bodyPr>
          <a:lstStyle/>
          <a:p>
            <a:pPr eaLnBrk="1" hangingPunct="1"/>
            <a:r>
              <a:rPr lang="en-GB" altLang="en-US" dirty="0"/>
              <a:t>This is not as common as negative feedback</a:t>
            </a:r>
          </a:p>
          <a:p>
            <a:pPr eaLnBrk="1" hangingPunct="1"/>
            <a:r>
              <a:rPr lang="en-GB" altLang="en-US" dirty="0"/>
              <a:t>Examples: Oxytocin</a:t>
            </a:r>
          </a:p>
        </p:txBody>
      </p:sp>
      <p:pic>
        <p:nvPicPr>
          <p:cNvPr id="2" name="Picture 1">
            <a:extLst>
              <a:ext uri="{FF2B5EF4-FFF2-40B4-BE49-F238E27FC236}">
                <a16:creationId xmlns:a16="http://schemas.microsoft.com/office/drawing/2014/main" id="{AA92C03F-BBFB-465E-9E59-8E063B3FB6DB}"/>
              </a:ext>
            </a:extLst>
          </p:cNvPr>
          <p:cNvPicPr>
            <a:picLocks noChangeAspect="1"/>
          </p:cNvPicPr>
          <p:nvPr/>
        </p:nvPicPr>
        <p:blipFill>
          <a:blip r:embed="rId2"/>
          <a:stretch>
            <a:fillRect/>
          </a:stretch>
        </p:blipFill>
        <p:spPr>
          <a:xfrm>
            <a:off x="4648200" y="1943943"/>
            <a:ext cx="4038600" cy="3301555"/>
          </a:xfrm>
          <a:prstGeom prst="rect">
            <a:avLst/>
          </a:prstGeom>
          <a:noFill/>
        </p:spPr>
      </p:pic>
    </p:spTree>
    <p:extLst>
      <p:ext uri="{BB962C8B-B14F-4D97-AF65-F5344CB8AC3E}">
        <p14:creationId xmlns:p14="http://schemas.microsoft.com/office/powerpoint/2010/main" val="184272721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6F768B-AD61-4B0C-B8FD-46A18571E488}"/>
              </a:ext>
            </a:extLst>
          </p:cNvPr>
          <p:cNvSpPr>
            <a:spLocks noGrp="1"/>
          </p:cNvSpPr>
          <p:nvPr>
            <p:ph type="title"/>
          </p:nvPr>
        </p:nvSpPr>
        <p:spPr>
          <a:xfrm>
            <a:off x="457200" y="274638"/>
            <a:ext cx="8229600" cy="1143000"/>
          </a:xfrm>
        </p:spPr>
        <p:txBody>
          <a:bodyPr anchor="ctr">
            <a:normAutofit/>
          </a:bodyPr>
          <a:lstStyle/>
          <a:p>
            <a:r>
              <a:rPr lang="en-GB" b="1" dirty="0"/>
              <a:t>Vasodilation</a:t>
            </a:r>
          </a:p>
        </p:txBody>
      </p:sp>
      <p:sp>
        <p:nvSpPr>
          <p:cNvPr id="3" name="Content Placeholder 2">
            <a:extLst>
              <a:ext uri="{FF2B5EF4-FFF2-40B4-BE49-F238E27FC236}">
                <a16:creationId xmlns:a16="http://schemas.microsoft.com/office/drawing/2014/main" id="{99E03C19-8F1F-4ABF-85AD-C5B3676770A1}"/>
              </a:ext>
            </a:extLst>
          </p:cNvPr>
          <p:cNvSpPr>
            <a:spLocks noGrp="1"/>
          </p:cNvSpPr>
          <p:nvPr>
            <p:ph sz="half" idx="1"/>
          </p:nvPr>
        </p:nvSpPr>
        <p:spPr>
          <a:xfrm>
            <a:off x="457200" y="1600201"/>
            <a:ext cx="4038600" cy="3989040"/>
          </a:xfrm>
        </p:spPr>
        <p:txBody>
          <a:bodyPr>
            <a:normAutofit/>
          </a:bodyPr>
          <a:lstStyle/>
          <a:p>
            <a:pPr>
              <a:lnSpc>
                <a:spcPct val="90000"/>
              </a:lnSpc>
            </a:pPr>
            <a:r>
              <a:rPr lang="en-US" sz="2400"/>
              <a:t>Vasodilation is the widening of blood vessels as a result of the relaxation of the blood vessel's muscular walls. </a:t>
            </a:r>
          </a:p>
          <a:p>
            <a:pPr>
              <a:lnSpc>
                <a:spcPct val="90000"/>
              </a:lnSpc>
            </a:pPr>
            <a:r>
              <a:rPr lang="en-US" sz="2400"/>
              <a:t>Vasodilation is a mechanism to enhance blood flow to areas of the body that are lacking oxygen and/or nutrients. </a:t>
            </a:r>
          </a:p>
        </p:txBody>
      </p:sp>
      <p:pic>
        <p:nvPicPr>
          <p:cNvPr id="4" name="Picture 3">
            <a:extLst>
              <a:ext uri="{FF2B5EF4-FFF2-40B4-BE49-F238E27FC236}">
                <a16:creationId xmlns:a16="http://schemas.microsoft.com/office/drawing/2014/main" id="{5FF315CB-4741-4A47-86EC-8BDCDA0D5E79}"/>
              </a:ext>
            </a:extLst>
          </p:cNvPr>
          <p:cNvPicPr>
            <a:picLocks noChangeAspect="1"/>
          </p:cNvPicPr>
          <p:nvPr/>
        </p:nvPicPr>
        <p:blipFill>
          <a:blip r:embed="rId2"/>
          <a:stretch>
            <a:fillRect/>
          </a:stretch>
        </p:blipFill>
        <p:spPr>
          <a:xfrm>
            <a:off x="4648200" y="2539474"/>
            <a:ext cx="4038600" cy="2110494"/>
          </a:xfrm>
          <a:prstGeom prst="rect">
            <a:avLst/>
          </a:prstGeom>
          <a:noFill/>
        </p:spPr>
      </p:pic>
    </p:spTree>
    <p:extLst>
      <p:ext uri="{BB962C8B-B14F-4D97-AF65-F5344CB8AC3E}">
        <p14:creationId xmlns:p14="http://schemas.microsoft.com/office/powerpoint/2010/main" val="72815720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C24B78-6A2C-45C0-8A1F-724618D16166}"/>
              </a:ext>
            </a:extLst>
          </p:cNvPr>
          <p:cNvSpPr>
            <a:spLocks noGrp="1"/>
          </p:cNvSpPr>
          <p:nvPr>
            <p:ph type="title"/>
          </p:nvPr>
        </p:nvSpPr>
        <p:spPr>
          <a:xfrm>
            <a:off x="457200" y="274638"/>
            <a:ext cx="8229600" cy="1143000"/>
          </a:xfrm>
        </p:spPr>
        <p:txBody>
          <a:bodyPr anchor="ctr">
            <a:normAutofit/>
          </a:bodyPr>
          <a:lstStyle/>
          <a:p>
            <a:r>
              <a:rPr lang="en-GB" b="1" dirty="0"/>
              <a:t>Vasoconstriction</a:t>
            </a:r>
          </a:p>
        </p:txBody>
      </p:sp>
      <p:sp>
        <p:nvSpPr>
          <p:cNvPr id="3" name="Content Placeholder 2">
            <a:extLst>
              <a:ext uri="{FF2B5EF4-FFF2-40B4-BE49-F238E27FC236}">
                <a16:creationId xmlns:a16="http://schemas.microsoft.com/office/drawing/2014/main" id="{8FFF7FD6-EDBD-4A44-9A24-C9894E9F8201}"/>
              </a:ext>
            </a:extLst>
          </p:cNvPr>
          <p:cNvSpPr>
            <a:spLocks noGrp="1"/>
          </p:cNvSpPr>
          <p:nvPr>
            <p:ph sz="half" idx="1"/>
          </p:nvPr>
        </p:nvSpPr>
        <p:spPr>
          <a:xfrm>
            <a:off x="457200" y="1600201"/>
            <a:ext cx="4038600" cy="3989040"/>
          </a:xfrm>
        </p:spPr>
        <p:txBody>
          <a:bodyPr>
            <a:normAutofit/>
          </a:bodyPr>
          <a:lstStyle/>
          <a:p>
            <a:pPr>
              <a:lnSpc>
                <a:spcPct val="90000"/>
              </a:lnSpc>
            </a:pPr>
            <a:r>
              <a:rPr lang="en-US" sz="1500" dirty="0"/>
              <a:t>Vasoconstriction is the narrowing (constriction) of blood vessels by small muscles in their walls. When blood vessels constrict, blood flow is slowed or blocked.</a:t>
            </a:r>
          </a:p>
          <a:p>
            <a:pPr>
              <a:lnSpc>
                <a:spcPct val="90000"/>
              </a:lnSpc>
            </a:pPr>
            <a:r>
              <a:rPr lang="en-US" sz="1500" dirty="0"/>
              <a:t>Vasoconstriction may be slight or severe. It may result from disease, drugs, or psychological conditions. Medicines that cause vasoconstriction include:</a:t>
            </a:r>
          </a:p>
          <a:p>
            <a:pPr marL="540000" indent="-504000">
              <a:lnSpc>
                <a:spcPct val="90000"/>
              </a:lnSpc>
              <a:buFont typeface="Courier New" panose="02070309020205020404" pitchFamily="49" charset="0"/>
              <a:buChar char="o"/>
            </a:pPr>
            <a:r>
              <a:rPr lang="en-US" sz="1500" dirty="0"/>
              <a:t>Decongestants, including pseudoephedrine</a:t>
            </a:r>
          </a:p>
          <a:p>
            <a:pPr marL="540000" indent="-504000">
              <a:lnSpc>
                <a:spcPct val="90000"/>
              </a:lnSpc>
              <a:buFont typeface="Courier New" panose="02070309020205020404" pitchFamily="49" charset="0"/>
              <a:buChar char="o"/>
            </a:pPr>
            <a:r>
              <a:rPr lang="en-US" sz="1500" dirty="0"/>
              <a:t>Cough and cold combinations</a:t>
            </a:r>
          </a:p>
          <a:p>
            <a:pPr>
              <a:lnSpc>
                <a:spcPct val="90000"/>
              </a:lnSpc>
            </a:pPr>
            <a:endParaRPr lang="en-US" sz="1500" dirty="0"/>
          </a:p>
          <a:p>
            <a:pPr>
              <a:lnSpc>
                <a:spcPct val="90000"/>
              </a:lnSpc>
            </a:pPr>
            <a:r>
              <a:rPr lang="en-US" sz="1500" dirty="0"/>
              <a:t>Medicines may be used to increase or reduce vasoconstriction in very ill people.</a:t>
            </a:r>
            <a:endParaRPr lang="en-GB" sz="1500" dirty="0"/>
          </a:p>
        </p:txBody>
      </p:sp>
      <p:pic>
        <p:nvPicPr>
          <p:cNvPr id="4" name="Picture 3">
            <a:extLst>
              <a:ext uri="{FF2B5EF4-FFF2-40B4-BE49-F238E27FC236}">
                <a16:creationId xmlns:a16="http://schemas.microsoft.com/office/drawing/2014/main" id="{1971A8ED-1F4A-43AC-99F3-603C56F16B9B}"/>
              </a:ext>
            </a:extLst>
          </p:cNvPr>
          <p:cNvPicPr>
            <a:picLocks noChangeAspect="1"/>
          </p:cNvPicPr>
          <p:nvPr/>
        </p:nvPicPr>
        <p:blipFill>
          <a:blip r:embed="rId3"/>
          <a:stretch>
            <a:fillRect/>
          </a:stretch>
        </p:blipFill>
        <p:spPr>
          <a:xfrm>
            <a:off x="4648200" y="2082195"/>
            <a:ext cx="4038600" cy="3025051"/>
          </a:xfrm>
          <a:prstGeom prst="rect">
            <a:avLst/>
          </a:prstGeom>
          <a:noFill/>
        </p:spPr>
      </p:pic>
    </p:spTree>
    <p:extLst>
      <p:ext uri="{BB962C8B-B14F-4D97-AF65-F5344CB8AC3E}">
        <p14:creationId xmlns:p14="http://schemas.microsoft.com/office/powerpoint/2010/main" val="127994333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FC2596-3A19-4908-A116-F94D7E7D7445}"/>
              </a:ext>
            </a:extLst>
          </p:cNvPr>
          <p:cNvSpPr>
            <a:spLocks noGrp="1"/>
          </p:cNvSpPr>
          <p:nvPr>
            <p:ph type="title"/>
          </p:nvPr>
        </p:nvSpPr>
        <p:spPr/>
        <p:txBody>
          <a:bodyPr/>
          <a:lstStyle/>
          <a:p>
            <a:r>
              <a:rPr lang="en-GB" dirty="0"/>
              <a:t>Additional information</a:t>
            </a:r>
          </a:p>
        </p:txBody>
      </p:sp>
      <p:sp>
        <p:nvSpPr>
          <p:cNvPr id="3" name="Content Placeholder 2">
            <a:extLst>
              <a:ext uri="{FF2B5EF4-FFF2-40B4-BE49-F238E27FC236}">
                <a16:creationId xmlns:a16="http://schemas.microsoft.com/office/drawing/2014/main" id="{54DFCAB8-EDDA-4388-872F-227DDC6B8230}"/>
              </a:ext>
            </a:extLst>
          </p:cNvPr>
          <p:cNvSpPr>
            <a:spLocks noGrp="1"/>
          </p:cNvSpPr>
          <p:nvPr>
            <p:ph idx="1"/>
          </p:nvPr>
        </p:nvSpPr>
        <p:spPr/>
        <p:txBody>
          <a:bodyPr/>
          <a:lstStyle/>
          <a:p>
            <a:r>
              <a:rPr lang="en-US" b="1" dirty="0"/>
              <a:t>Homeostasis and Negative/Positive Feedback video:</a:t>
            </a:r>
          </a:p>
          <a:p>
            <a:endParaRPr lang="en-GB" dirty="0">
              <a:hlinkClick r:id="rId2"/>
            </a:endParaRPr>
          </a:p>
          <a:p>
            <a:r>
              <a:rPr lang="en-GB" dirty="0">
                <a:hlinkClick r:id="rId2"/>
              </a:rPr>
              <a:t>https://www.youtube.com/watch?v=Iz0Q9nTZCw4</a:t>
            </a:r>
            <a:r>
              <a:rPr lang="en-GB" dirty="0"/>
              <a:t> </a:t>
            </a:r>
          </a:p>
        </p:txBody>
      </p:sp>
    </p:spTree>
    <p:extLst>
      <p:ext uri="{BB962C8B-B14F-4D97-AF65-F5344CB8AC3E}">
        <p14:creationId xmlns:p14="http://schemas.microsoft.com/office/powerpoint/2010/main" val="262175476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p:cNvSpPr>
          <p:nvPr>
            <p:ph type="title"/>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p>
            <a:pPr eaLnBrk="1" fontAlgn="auto" hangingPunct="1">
              <a:spcAft>
                <a:spcPts val="0"/>
              </a:spcAft>
              <a:defRPr/>
            </a:pPr>
            <a:r>
              <a:rPr lang="en-US" altLang="en-US" b="1" dirty="0"/>
              <a:t>Core body temperature</a:t>
            </a:r>
          </a:p>
        </p:txBody>
      </p:sp>
      <p:sp>
        <p:nvSpPr>
          <p:cNvPr id="21507" name="Rectangle 3"/>
          <p:cNvSpPr>
            <a:spLocks noGrp="1"/>
          </p:cNvSpPr>
          <p:nvPr>
            <p:ph idx="1"/>
          </p:nvPr>
        </p:nvSpPr>
        <p:spPr/>
        <p:txBody>
          <a:bodyPr/>
          <a:lstStyle/>
          <a:p>
            <a:pPr eaLnBrk="1" hangingPunct="1"/>
            <a:r>
              <a:rPr lang="en-US" altLang="en-US" dirty="0"/>
              <a:t>Peripheral parts can fluctuate in temperature without affecting the survival of the individual.</a:t>
            </a:r>
          </a:p>
          <a:p>
            <a:pPr eaLnBrk="1" hangingPunct="1"/>
            <a:endParaRPr lang="en-US" altLang="en-US" dirty="0"/>
          </a:p>
          <a:p>
            <a:pPr eaLnBrk="1" hangingPunct="1"/>
            <a:r>
              <a:rPr lang="en-US" altLang="en-US" dirty="0"/>
              <a:t>Why must the core temperature be maintained?</a:t>
            </a:r>
          </a:p>
        </p:txBody>
      </p:sp>
    </p:spTree>
    <p:extLst>
      <p:ext uri="{BB962C8B-B14F-4D97-AF65-F5344CB8AC3E}">
        <p14:creationId xmlns:p14="http://schemas.microsoft.com/office/powerpoint/2010/main" val="495715859"/>
      </p:ext>
    </p:extLst>
  </p:cSld>
  <p:clrMapOvr>
    <a:masterClrMapping/>
  </p:clrMapOvr>
  <p:transition spd="slow"/>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Rectangle 2"/>
          <p:cNvSpPr>
            <a:spLocks noGrp="1"/>
          </p:cNvSpPr>
          <p:nvPr>
            <p:ph type="title"/>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normAutofit fontScale="90000"/>
          </a:bodyPr>
          <a:lstStyle/>
          <a:p>
            <a:pPr eaLnBrk="1" fontAlgn="auto" hangingPunct="1">
              <a:spcAft>
                <a:spcPts val="0"/>
              </a:spcAft>
              <a:defRPr/>
            </a:pPr>
            <a:r>
              <a:rPr lang="en-GB" sz="3900" b="1" dirty="0">
                <a:solidFill>
                  <a:schemeClr val="tx1"/>
                </a:solidFill>
              </a:rPr>
              <a:t>Control of temperature regulation </a:t>
            </a:r>
            <a:r>
              <a:rPr lang="en-US" sz="1200" b="1" dirty="0">
                <a:hlinkClick r:id="rId3"/>
              </a:rPr>
              <a:t>http://www.springer.com/cda/content/document/cda_downloaddocument/4001s.swf?SGWID=0-0-45-754525-0</a:t>
            </a:r>
            <a:r>
              <a:rPr lang="en-US" b="1" dirty="0"/>
              <a:t> </a:t>
            </a:r>
            <a:endParaRPr lang="en-GB" b="1" dirty="0"/>
          </a:p>
        </p:txBody>
      </p:sp>
      <p:pic>
        <p:nvPicPr>
          <p:cNvPr id="29699" name="Picture 5"/>
          <p:cNvPicPr>
            <a:picLocks noChangeAspect="1" noChangeArrowheads="1"/>
          </p:cNvPicPr>
          <p:nvPr/>
        </p:nvPicPr>
        <p:blipFill>
          <a:blip r:embed="rId4">
            <a:extLst>
              <a:ext uri="{28A0092B-C50C-407E-A947-70E740481C1C}">
                <a14:useLocalDpi xmlns:a14="http://schemas.microsoft.com/office/drawing/2010/main" val="0"/>
              </a:ext>
            </a:extLst>
          </a:blip>
          <a:srcRect l="11066" t="11806" r="11456" b="17317"/>
          <a:stretch>
            <a:fillRect/>
          </a:stretch>
        </p:blipFill>
        <p:spPr bwMode="auto">
          <a:xfrm>
            <a:off x="42863" y="1557338"/>
            <a:ext cx="9101137" cy="502602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3976657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502BB7-F04C-4214-B5B7-237E3308717B}"/>
              </a:ext>
            </a:extLst>
          </p:cNvPr>
          <p:cNvSpPr>
            <a:spLocks noGrp="1"/>
          </p:cNvSpPr>
          <p:nvPr>
            <p:ph type="title"/>
          </p:nvPr>
        </p:nvSpPr>
        <p:spPr/>
        <p:txBody>
          <a:bodyPr/>
          <a:lstStyle/>
          <a:p>
            <a:r>
              <a:rPr lang="en-US" dirty="0"/>
              <a:t>Additional information</a:t>
            </a:r>
            <a:endParaRPr lang="en-GB" dirty="0"/>
          </a:p>
        </p:txBody>
      </p:sp>
      <p:sp>
        <p:nvSpPr>
          <p:cNvPr id="3" name="Content Placeholder 2">
            <a:extLst>
              <a:ext uri="{FF2B5EF4-FFF2-40B4-BE49-F238E27FC236}">
                <a16:creationId xmlns:a16="http://schemas.microsoft.com/office/drawing/2014/main" id="{E153FC4B-7F82-4613-8B3B-1281CE1B2D42}"/>
              </a:ext>
            </a:extLst>
          </p:cNvPr>
          <p:cNvSpPr>
            <a:spLocks noGrp="1"/>
          </p:cNvSpPr>
          <p:nvPr>
            <p:ph idx="1"/>
          </p:nvPr>
        </p:nvSpPr>
        <p:spPr/>
        <p:txBody>
          <a:bodyPr/>
          <a:lstStyle/>
          <a:p>
            <a:r>
              <a:rPr lang="en-US" b="1" dirty="0"/>
              <a:t>Temperature Regulation Of The Human Body video:</a:t>
            </a:r>
            <a:endParaRPr lang="el-GR" dirty="0">
              <a:hlinkClick r:id="rId2"/>
            </a:endParaRPr>
          </a:p>
          <a:p>
            <a:endParaRPr lang="el-GR" dirty="0">
              <a:hlinkClick r:id="rId2"/>
            </a:endParaRPr>
          </a:p>
          <a:p>
            <a:r>
              <a:rPr lang="en-GB" dirty="0">
                <a:hlinkClick r:id="rId2"/>
              </a:rPr>
              <a:t>https://www.youtube.com/watch?v=vJhsyS4lTW0</a:t>
            </a:r>
            <a:r>
              <a:rPr lang="el-GR" dirty="0"/>
              <a:t> </a:t>
            </a:r>
            <a:endParaRPr lang="en-GB" dirty="0"/>
          </a:p>
        </p:txBody>
      </p:sp>
    </p:spTree>
    <p:extLst>
      <p:ext uri="{BB962C8B-B14F-4D97-AF65-F5344CB8AC3E}">
        <p14:creationId xmlns:p14="http://schemas.microsoft.com/office/powerpoint/2010/main" val="400382806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2"/>
          <p:cNvSpPr>
            <a:spLocks noGrp="1" noChangeArrowheads="1"/>
          </p:cNvSpPr>
          <p:nvPr>
            <p:ph type="title"/>
          </p:nvPr>
        </p:nvSpPr>
        <p:spPr/>
        <p:txBody>
          <a:bodyPr>
            <a:normAutofit fontScale="90000"/>
          </a:bodyPr>
          <a:lstStyle/>
          <a:p>
            <a:r>
              <a:rPr lang="en-US" altLang="en-US" dirty="0">
                <a:ea typeface="ＭＳ Ｐゴシック" pitchFamily="34" charset="-128"/>
              </a:rPr>
              <a:t> A Thermostat in the Brain Regulates Mammalian Body Temperature</a:t>
            </a:r>
          </a:p>
        </p:txBody>
      </p:sp>
      <p:sp>
        <p:nvSpPr>
          <p:cNvPr id="54275" name="Rectangle 3"/>
          <p:cNvSpPr>
            <a:spLocks noGrp="1" noChangeArrowheads="1"/>
          </p:cNvSpPr>
          <p:nvPr>
            <p:ph sz="half" idx="1"/>
          </p:nvPr>
        </p:nvSpPr>
        <p:spPr>
          <a:xfrm>
            <a:off x="323528" y="1916832"/>
            <a:ext cx="4474840" cy="3989040"/>
          </a:xfrm>
        </p:spPr>
        <p:txBody>
          <a:bodyPr/>
          <a:lstStyle/>
          <a:p>
            <a:pPr marL="0" indent="0" eaLnBrk="1" hangingPunct="1">
              <a:buNone/>
            </a:pPr>
            <a:r>
              <a:rPr lang="en-US" altLang="en-US" sz="2000" dirty="0">
                <a:ea typeface="ＭＳ Ｐゴシック" pitchFamily="34" charset="-128"/>
              </a:rPr>
              <a:t>In vertebrate brains, the </a:t>
            </a:r>
            <a:r>
              <a:rPr lang="en-US" altLang="en-US" sz="2000" b="1" dirty="0">
                <a:solidFill>
                  <a:srgbClr val="FF0000"/>
                </a:solidFill>
                <a:ea typeface="ＭＳ Ｐゴシック" pitchFamily="34" charset="-128"/>
              </a:rPr>
              <a:t>hypothalamus</a:t>
            </a:r>
            <a:r>
              <a:rPr lang="en-US" altLang="en-US" sz="2000" dirty="0">
                <a:solidFill>
                  <a:srgbClr val="FF0000"/>
                </a:solidFill>
                <a:ea typeface="ＭＳ Ｐゴシック" pitchFamily="34" charset="-128"/>
              </a:rPr>
              <a:t> </a:t>
            </a:r>
            <a:r>
              <a:rPr lang="en-US" altLang="en-US" sz="2000" dirty="0">
                <a:ea typeface="ＭＳ Ｐゴシック" pitchFamily="34" charset="-128"/>
              </a:rPr>
              <a:t>in the brain is the major center of the thermostat. The temperature of the hypothalamus can be the main feedback to the thermostat.</a:t>
            </a:r>
          </a:p>
          <a:p>
            <a:pPr marL="0" indent="0" eaLnBrk="1" hangingPunct="1"/>
            <a:endParaRPr lang="en-US" altLang="en-US" sz="2000" dirty="0">
              <a:ea typeface="ＭＳ Ｐゴシック" pitchFamily="34" charset="-128"/>
            </a:endParaRPr>
          </a:p>
        </p:txBody>
      </p:sp>
      <p:pic>
        <p:nvPicPr>
          <p:cNvPr id="54276"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92080" y="2276872"/>
            <a:ext cx="3105150" cy="30956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52042789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2"/>
          <p:cNvSpPr>
            <a:spLocks noGrp="1" noChangeArrowheads="1"/>
          </p:cNvSpPr>
          <p:nvPr>
            <p:ph type="title"/>
          </p:nvPr>
        </p:nvSpPr>
        <p:spPr/>
        <p:txBody>
          <a:bodyPr>
            <a:normAutofit fontScale="90000"/>
          </a:bodyPr>
          <a:lstStyle/>
          <a:p>
            <a:r>
              <a:rPr lang="en-US" altLang="en-US" dirty="0">
                <a:ea typeface="ＭＳ Ｐゴシック" pitchFamily="34" charset="-128"/>
              </a:rPr>
              <a:t>A Thermostat in the Brain Regulates Mammalian Body Temperature</a:t>
            </a:r>
          </a:p>
        </p:txBody>
      </p:sp>
      <p:sp>
        <p:nvSpPr>
          <p:cNvPr id="56323" name="Rectangle 3"/>
          <p:cNvSpPr>
            <a:spLocks noGrp="1" noChangeArrowheads="1"/>
          </p:cNvSpPr>
          <p:nvPr>
            <p:ph type="body" idx="1"/>
          </p:nvPr>
        </p:nvSpPr>
        <p:spPr>
          <a:xfrm>
            <a:off x="457200" y="1844823"/>
            <a:ext cx="8229600" cy="3672409"/>
          </a:xfrm>
        </p:spPr>
        <p:txBody>
          <a:bodyPr>
            <a:normAutofit/>
          </a:bodyPr>
          <a:lstStyle/>
          <a:p>
            <a:pPr eaLnBrk="1" hangingPunct="1"/>
            <a:r>
              <a:rPr lang="en-US" altLang="en-US" sz="2400" dirty="0">
                <a:ea typeface="ＭＳ Ｐゴシック" pitchFamily="34" charset="-128"/>
              </a:rPr>
              <a:t>Cooling the hypothalamus can cause body temperature to rise by:</a:t>
            </a:r>
          </a:p>
          <a:p>
            <a:pPr eaLnBrk="1" hangingPunct="1">
              <a:buFontTx/>
              <a:buChar char="•"/>
            </a:pPr>
            <a:r>
              <a:rPr lang="en-US" altLang="en-US" sz="2400" dirty="0">
                <a:ea typeface="ＭＳ Ｐゴシック" pitchFamily="34" charset="-128"/>
              </a:rPr>
              <a:t>Constricting blood vessels to the skin</a:t>
            </a:r>
          </a:p>
          <a:p>
            <a:pPr eaLnBrk="1" hangingPunct="1">
              <a:buFontTx/>
              <a:buChar char="•"/>
            </a:pPr>
            <a:r>
              <a:rPr lang="en-US" altLang="en-US" sz="2400" dirty="0">
                <a:ea typeface="ＭＳ Ｐゴシック" pitchFamily="34" charset="-128"/>
              </a:rPr>
              <a:t>Increasing metabolic rate</a:t>
            </a:r>
          </a:p>
          <a:p>
            <a:pPr eaLnBrk="1" hangingPunct="1"/>
            <a:r>
              <a:rPr lang="en-US" altLang="en-US" sz="2400" dirty="0">
                <a:ea typeface="ＭＳ Ｐゴシック" pitchFamily="34" charset="-128"/>
              </a:rPr>
              <a:t>Warming the hypothalamus can lower body temperature by:</a:t>
            </a:r>
          </a:p>
          <a:p>
            <a:pPr eaLnBrk="1" hangingPunct="1">
              <a:buFontTx/>
              <a:buChar char="•"/>
            </a:pPr>
            <a:r>
              <a:rPr lang="en-US" altLang="en-US" sz="2400" dirty="0">
                <a:ea typeface="ＭＳ Ｐゴシック" pitchFamily="34" charset="-128"/>
              </a:rPr>
              <a:t>Dilating blood vessels to the skin</a:t>
            </a:r>
          </a:p>
          <a:p>
            <a:pPr eaLnBrk="1" hangingPunct="1">
              <a:buFontTx/>
              <a:buChar char="•"/>
            </a:pPr>
            <a:r>
              <a:rPr lang="en-US" altLang="en-US" sz="2400" dirty="0">
                <a:ea typeface="ＭＳ Ｐゴシック" pitchFamily="34" charset="-128"/>
              </a:rPr>
              <a:t>Sweating</a:t>
            </a:r>
          </a:p>
        </p:txBody>
      </p:sp>
    </p:spTree>
    <p:extLst>
      <p:ext uri="{BB962C8B-B14F-4D97-AF65-F5344CB8AC3E}">
        <p14:creationId xmlns:p14="http://schemas.microsoft.com/office/powerpoint/2010/main" val="376531753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2"/>
          <p:cNvSpPr>
            <a:spLocks noGrp="1" noChangeArrowheads="1"/>
          </p:cNvSpPr>
          <p:nvPr>
            <p:ph type="title"/>
          </p:nvPr>
        </p:nvSpPr>
        <p:spPr/>
        <p:txBody>
          <a:bodyPr>
            <a:normAutofit fontScale="90000"/>
          </a:bodyPr>
          <a:lstStyle/>
          <a:p>
            <a:r>
              <a:rPr lang="en-US" altLang="en-US" dirty="0">
                <a:ea typeface="ＭＳ Ｐゴシック" pitchFamily="34" charset="-128"/>
              </a:rPr>
              <a:t> </a:t>
            </a:r>
            <a:r>
              <a:rPr lang="en-US" altLang="en-US" sz="4000" b="1" dirty="0">
                <a:ea typeface="ＭＳ Ｐゴシック" pitchFamily="34" charset="-128"/>
              </a:rPr>
              <a:t>A Thermostat in the Brain Regulates Mammalian Body Temperature</a:t>
            </a:r>
          </a:p>
        </p:txBody>
      </p:sp>
      <p:sp>
        <p:nvSpPr>
          <p:cNvPr id="58371" name="Rectangle 3"/>
          <p:cNvSpPr>
            <a:spLocks noGrp="1" noChangeArrowheads="1"/>
          </p:cNvSpPr>
          <p:nvPr>
            <p:ph type="body" idx="1"/>
          </p:nvPr>
        </p:nvSpPr>
        <p:spPr>
          <a:xfrm>
            <a:off x="467544" y="1916832"/>
            <a:ext cx="8229600" cy="3701008"/>
          </a:xfrm>
        </p:spPr>
        <p:txBody>
          <a:bodyPr>
            <a:normAutofit/>
          </a:bodyPr>
          <a:lstStyle/>
          <a:p>
            <a:pPr eaLnBrk="1" hangingPunct="1"/>
            <a:r>
              <a:rPr lang="en-US" altLang="en-US" sz="2400" dirty="0">
                <a:ea typeface="ＭＳ Ｐゴシック" pitchFamily="34" charset="-128"/>
              </a:rPr>
              <a:t>The temperature of the hypothalamus is a </a:t>
            </a:r>
            <a:r>
              <a:rPr lang="en-US" altLang="en-US" sz="2400" dirty="0">
                <a:solidFill>
                  <a:srgbClr val="FF0000"/>
                </a:solidFill>
                <a:ea typeface="ＭＳ Ｐゴシック" pitchFamily="34" charset="-128"/>
              </a:rPr>
              <a:t>negative </a:t>
            </a:r>
            <a:r>
              <a:rPr lang="en-US" altLang="en-US" sz="2400" dirty="0">
                <a:ea typeface="ＭＳ Ｐゴシック" pitchFamily="34" charset="-128"/>
              </a:rPr>
              <a:t>feedback signal —variability from its set point can trigger thermoregulatory responses.</a:t>
            </a:r>
          </a:p>
          <a:p>
            <a:pPr eaLnBrk="1" hangingPunct="1">
              <a:lnSpc>
                <a:spcPct val="80000"/>
              </a:lnSpc>
            </a:pPr>
            <a:r>
              <a:rPr lang="en-US" altLang="en-US" sz="2400" dirty="0">
                <a:ea typeface="ＭＳ Ｐゴシック" pitchFamily="34" charset="-128"/>
              </a:rPr>
              <a:t>Other factors can change hypothalamic set points:</a:t>
            </a:r>
          </a:p>
          <a:p>
            <a:pPr eaLnBrk="1" hangingPunct="1">
              <a:lnSpc>
                <a:spcPct val="80000"/>
              </a:lnSpc>
              <a:buFontTx/>
              <a:buChar char="•"/>
            </a:pPr>
            <a:r>
              <a:rPr lang="en-US" altLang="en-US" sz="2400" dirty="0">
                <a:ea typeface="ＭＳ Ｐゴシック" pitchFamily="34" charset="-128"/>
              </a:rPr>
              <a:t>Change in skin temperature</a:t>
            </a:r>
          </a:p>
          <a:p>
            <a:pPr eaLnBrk="1" hangingPunct="1">
              <a:lnSpc>
                <a:spcPct val="80000"/>
              </a:lnSpc>
              <a:buFontTx/>
              <a:buChar char="•"/>
            </a:pPr>
            <a:r>
              <a:rPr lang="en-US" altLang="en-US" sz="2400" dirty="0">
                <a:ea typeface="ＭＳ Ｐゴシック" pitchFamily="34" charset="-128"/>
              </a:rPr>
              <a:t>Wakefulness or sleep</a:t>
            </a:r>
          </a:p>
          <a:p>
            <a:pPr eaLnBrk="1" hangingPunct="1">
              <a:lnSpc>
                <a:spcPct val="80000"/>
              </a:lnSpc>
              <a:buFontTx/>
              <a:buChar char="•"/>
            </a:pPr>
            <a:r>
              <a:rPr lang="en-US" altLang="en-US" sz="2400" i="1" dirty="0">
                <a:ea typeface="ＭＳ Ｐゴシック" pitchFamily="34" charset="-128"/>
              </a:rPr>
              <a:t>Circadian rhythm</a:t>
            </a:r>
            <a:r>
              <a:rPr lang="en-US" altLang="en-US" sz="2400" dirty="0">
                <a:ea typeface="ＭＳ Ｐゴシック" pitchFamily="34" charset="-128"/>
              </a:rPr>
              <a:t>—a daily internal cycle</a:t>
            </a:r>
          </a:p>
          <a:p>
            <a:pPr eaLnBrk="1" hangingPunct="1">
              <a:buFontTx/>
              <a:buChar char="•"/>
            </a:pPr>
            <a:endParaRPr lang="en-US" altLang="en-US" sz="2400" dirty="0">
              <a:ea typeface="ＭＳ Ｐゴシック" pitchFamily="34" charset="-128"/>
            </a:endParaRPr>
          </a:p>
        </p:txBody>
      </p:sp>
    </p:spTree>
    <p:extLst>
      <p:ext uri="{BB962C8B-B14F-4D97-AF65-F5344CB8AC3E}">
        <p14:creationId xmlns:p14="http://schemas.microsoft.com/office/powerpoint/2010/main" val="243184656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2"/>
          <p:cNvSpPr>
            <a:spLocks noGrp="1" noChangeArrowheads="1"/>
          </p:cNvSpPr>
          <p:nvPr>
            <p:ph type="title"/>
          </p:nvPr>
        </p:nvSpPr>
        <p:spPr/>
        <p:txBody>
          <a:bodyPr>
            <a:noAutofit/>
          </a:bodyPr>
          <a:lstStyle/>
          <a:p>
            <a:r>
              <a:rPr lang="en-US" altLang="en-US" sz="3600" dirty="0">
                <a:ea typeface="ＭＳ Ｐゴシック" pitchFamily="34" charset="-128"/>
              </a:rPr>
              <a:t> </a:t>
            </a:r>
            <a:r>
              <a:rPr lang="en-US" altLang="en-US" sz="3600" b="1" dirty="0">
                <a:ea typeface="ＭＳ Ｐゴシック" pitchFamily="34" charset="-128"/>
              </a:rPr>
              <a:t>A Thermostat in the Brain Regulates Mammalian Body Temperature</a:t>
            </a:r>
          </a:p>
        </p:txBody>
      </p:sp>
      <p:sp>
        <p:nvSpPr>
          <p:cNvPr id="62467" name="Rectangle 3"/>
          <p:cNvSpPr>
            <a:spLocks noGrp="1" noChangeArrowheads="1"/>
          </p:cNvSpPr>
          <p:nvPr>
            <p:ph type="body" idx="1"/>
          </p:nvPr>
        </p:nvSpPr>
        <p:spPr>
          <a:xfrm>
            <a:off x="457200" y="1916832"/>
            <a:ext cx="8229600" cy="3917032"/>
          </a:xfrm>
        </p:spPr>
        <p:txBody>
          <a:bodyPr>
            <a:normAutofit fontScale="85000" lnSpcReduction="10000"/>
          </a:bodyPr>
          <a:lstStyle/>
          <a:p>
            <a:pPr eaLnBrk="1" hangingPunct="1"/>
            <a:r>
              <a:rPr lang="en-US" altLang="en-US" dirty="0">
                <a:ea typeface="ＭＳ Ｐゴシック" pitchFamily="34" charset="-128"/>
              </a:rPr>
              <a:t>Fever is a an adaptive response to help fight pathogens.</a:t>
            </a:r>
          </a:p>
          <a:p>
            <a:pPr eaLnBrk="1" hangingPunct="1"/>
            <a:r>
              <a:rPr lang="en-US" altLang="en-US" dirty="0">
                <a:ea typeface="ＭＳ Ｐゴシック" pitchFamily="34" charset="-128"/>
              </a:rPr>
              <a:t>The rise in body temperature is caused by a rise in the set point for metabolic heat production.</a:t>
            </a:r>
          </a:p>
          <a:p>
            <a:pPr eaLnBrk="1" hangingPunct="1"/>
            <a:r>
              <a:rPr lang="en-US" altLang="en-US" dirty="0">
                <a:ea typeface="ＭＳ Ｐゴシック" pitchFamily="34" charset="-128"/>
              </a:rPr>
              <a:t>Some animals lower their temperature during inactive periods to conserve energy— </a:t>
            </a:r>
            <a:r>
              <a:rPr lang="en-US" altLang="en-US" i="1" dirty="0">
                <a:ea typeface="ＭＳ Ｐゴシック" pitchFamily="34" charset="-128"/>
              </a:rPr>
              <a:t>daily torpor</a:t>
            </a:r>
            <a:r>
              <a:rPr lang="en-US" altLang="en-US" dirty="0">
                <a:ea typeface="ＭＳ Ｐゴシック" pitchFamily="34" charset="-128"/>
              </a:rPr>
              <a:t>.</a:t>
            </a:r>
          </a:p>
          <a:p>
            <a:pPr eaLnBrk="1" hangingPunct="1"/>
            <a:r>
              <a:rPr lang="en-US" altLang="en-US" dirty="0">
                <a:ea typeface="ＭＳ Ｐゴシック" pitchFamily="34" charset="-128"/>
              </a:rPr>
              <a:t>Long-lasting regulated hypothermia— </a:t>
            </a:r>
            <a:r>
              <a:rPr lang="en-US" altLang="en-US" i="1" dirty="0">
                <a:ea typeface="ＭＳ Ｐゴシック" pitchFamily="34" charset="-128"/>
              </a:rPr>
              <a:t>hibernation</a:t>
            </a:r>
            <a:endParaRPr lang="en-US" altLang="en-US" dirty="0">
              <a:ea typeface="ＭＳ Ｐゴシック" pitchFamily="34" charset="-128"/>
            </a:endParaRPr>
          </a:p>
        </p:txBody>
      </p:sp>
    </p:spTree>
    <p:extLst>
      <p:ext uri="{BB962C8B-B14F-4D97-AF65-F5344CB8AC3E}">
        <p14:creationId xmlns:p14="http://schemas.microsoft.com/office/powerpoint/2010/main" val="318934414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A1F81C-9A7B-43D1-8F68-5644FE9CF964}"/>
              </a:ext>
            </a:extLst>
          </p:cNvPr>
          <p:cNvSpPr>
            <a:spLocks noGrp="1"/>
          </p:cNvSpPr>
          <p:nvPr>
            <p:ph type="title"/>
          </p:nvPr>
        </p:nvSpPr>
        <p:spPr/>
        <p:txBody>
          <a:bodyPr/>
          <a:lstStyle/>
          <a:p>
            <a:r>
              <a:rPr lang="en-GB" b="1" dirty="0"/>
              <a:t>Finding the right balance</a:t>
            </a:r>
          </a:p>
        </p:txBody>
      </p:sp>
      <p:sp>
        <p:nvSpPr>
          <p:cNvPr id="3" name="Content Placeholder 2">
            <a:extLst>
              <a:ext uri="{FF2B5EF4-FFF2-40B4-BE49-F238E27FC236}">
                <a16:creationId xmlns:a16="http://schemas.microsoft.com/office/drawing/2014/main" id="{999C0E32-1217-4EFA-B3F8-878B40097827}"/>
              </a:ext>
            </a:extLst>
          </p:cNvPr>
          <p:cNvSpPr>
            <a:spLocks noGrp="1"/>
          </p:cNvSpPr>
          <p:nvPr>
            <p:ph idx="1"/>
          </p:nvPr>
        </p:nvSpPr>
        <p:spPr/>
        <p:txBody>
          <a:bodyPr/>
          <a:lstStyle/>
          <a:p>
            <a:r>
              <a:rPr lang="en-US" dirty="0"/>
              <a:t>The thermoregulatory </a:t>
            </a:r>
            <a:r>
              <a:rPr lang="en-US" dirty="0" err="1"/>
              <a:t>centre</a:t>
            </a:r>
            <a:r>
              <a:rPr lang="en-US" dirty="0"/>
              <a:t> of the brain triggers changes in effectors, such as sweat glands and muscles, in order to constantly balance our temperature gains and temperature losses.</a:t>
            </a:r>
          </a:p>
          <a:p>
            <a:endParaRPr lang="en-GB" dirty="0"/>
          </a:p>
        </p:txBody>
      </p:sp>
    </p:spTree>
    <p:extLst>
      <p:ext uri="{BB962C8B-B14F-4D97-AF65-F5344CB8AC3E}">
        <p14:creationId xmlns:p14="http://schemas.microsoft.com/office/powerpoint/2010/main" val="68301720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How temperature is controlled?</a:t>
            </a:r>
          </a:p>
        </p:txBody>
      </p:sp>
      <p:sp>
        <p:nvSpPr>
          <p:cNvPr id="3" name="Content Placeholder 2"/>
          <p:cNvSpPr>
            <a:spLocks noGrp="1"/>
          </p:cNvSpPr>
          <p:nvPr>
            <p:ph idx="1"/>
          </p:nvPr>
        </p:nvSpPr>
        <p:spPr/>
        <p:txBody>
          <a:bodyPr>
            <a:normAutofit fontScale="77500" lnSpcReduction="20000"/>
          </a:bodyPr>
          <a:lstStyle/>
          <a:p>
            <a:pPr>
              <a:spcBef>
                <a:spcPct val="30000"/>
              </a:spcBef>
            </a:pPr>
            <a:r>
              <a:rPr lang="en-GB" altLang="en-US" sz="2900" dirty="0">
                <a:solidFill>
                  <a:srgbClr val="000066"/>
                </a:solidFill>
              </a:rPr>
              <a:t>Body temperature is monitored and controlled by temperature receptors in the skin and brain.						</a:t>
            </a:r>
          </a:p>
          <a:p>
            <a:pPr>
              <a:spcBef>
                <a:spcPct val="30000"/>
              </a:spcBef>
            </a:pPr>
            <a:r>
              <a:rPr lang="en-GB" altLang="en-US" sz="2900" dirty="0">
                <a:solidFill>
                  <a:srgbClr val="000066"/>
                </a:solidFill>
              </a:rPr>
              <a:t>These receptors detect changes in the </a:t>
            </a:r>
          </a:p>
          <a:p>
            <a:pPr marL="0" indent="0">
              <a:spcBef>
                <a:spcPct val="30000"/>
              </a:spcBef>
              <a:buNone/>
            </a:pPr>
            <a:r>
              <a:rPr lang="en-GB" altLang="en-US" sz="2900" dirty="0">
                <a:solidFill>
                  <a:srgbClr val="000066"/>
                </a:solidFill>
              </a:rPr>
              <a:t>temperature of blood flowing through </a:t>
            </a:r>
          </a:p>
          <a:p>
            <a:pPr marL="0" indent="0">
              <a:spcBef>
                <a:spcPct val="30000"/>
              </a:spcBef>
              <a:buNone/>
            </a:pPr>
            <a:r>
              <a:rPr lang="en-GB" altLang="en-US" sz="2900" dirty="0">
                <a:solidFill>
                  <a:srgbClr val="000066"/>
                </a:solidFill>
              </a:rPr>
              <a:t>those areas.</a:t>
            </a:r>
          </a:p>
          <a:p>
            <a:pPr>
              <a:spcBef>
                <a:spcPct val="30000"/>
              </a:spcBef>
            </a:pPr>
            <a:r>
              <a:rPr lang="en-GB" altLang="en-US" sz="2900" dirty="0">
                <a:solidFill>
                  <a:srgbClr val="000066"/>
                </a:solidFill>
              </a:rPr>
              <a:t>The thermoregulatory centre in the brain is </a:t>
            </a:r>
          </a:p>
          <a:p>
            <a:pPr marL="0" indent="0">
              <a:spcBef>
                <a:spcPct val="30000"/>
              </a:spcBef>
              <a:buNone/>
            </a:pPr>
            <a:r>
              <a:rPr lang="en-GB" altLang="en-US" sz="2900" dirty="0">
                <a:solidFill>
                  <a:srgbClr val="000066"/>
                </a:solidFill>
              </a:rPr>
              <a:t>called the </a:t>
            </a:r>
            <a:r>
              <a:rPr lang="en-GB" altLang="en-US" sz="2900" b="1" dirty="0">
                <a:solidFill>
                  <a:srgbClr val="10BC45"/>
                </a:solidFill>
              </a:rPr>
              <a:t>hypothalamus</a:t>
            </a:r>
            <a:r>
              <a:rPr lang="en-GB" altLang="en-US" sz="2900" dirty="0">
                <a:solidFill>
                  <a:srgbClr val="000066"/>
                </a:solidFill>
              </a:rPr>
              <a:t>.</a:t>
            </a:r>
          </a:p>
          <a:p>
            <a:pPr>
              <a:spcBef>
                <a:spcPct val="30000"/>
              </a:spcBef>
            </a:pPr>
            <a:r>
              <a:rPr lang="en-GB" altLang="en-US" sz="2900" dirty="0">
                <a:solidFill>
                  <a:srgbClr val="000066"/>
                </a:solidFill>
              </a:rPr>
              <a:t>If body temperature deviates from 37 </a:t>
            </a:r>
            <a:r>
              <a:rPr lang="en-US" altLang="en-US" sz="2900" dirty="0">
                <a:solidFill>
                  <a:srgbClr val="000066"/>
                </a:solidFill>
                <a:cs typeface="Arial" panose="020B0604020202020204" pitchFamily="34" charset="0"/>
              </a:rPr>
              <a:t>°</a:t>
            </a:r>
            <a:r>
              <a:rPr lang="en-GB" altLang="en-US" sz="2900" dirty="0">
                <a:solidFill>
                  <a:srgbClr val="000066"/>
                </a:solidFill>
              </a:rPr>
              <a:t>C, the </a:t>
            </a:r>
          </a:p>
          <a:p>
            <a:pPr marL="0" indent="0">
              <a:spcBef>
                <a:spcPct val="30000"/>
              </a:spcBef>
              <a:buNone/>
            </a:pPr>
            <a:r>
              <a:rPr lang="en-GB" altLang="en-US" sz="2900" dirty="0">
                <a:solidFill>
                  <a:srgbClr val="000066"/>
                </a:solidFill>
              </a:rPr>
              <a:t>hypothalamus and skin receptors send out electrical signals that trigger actions or behaviours that increase or decrease heat loss.</a:t>
            </a:r>
            <a:endParaRPr lang="en-GB" altLang="en-US" sz="2900" dirty="0"/>
          </a:p>
          <a:p>
            <a:pPr>
              <a:spcBef>
                <a:spcPct val="30000"/>
              </a:spcBef>
            </a:pPr>
            <a:endParaRPr lang="en-GB" altLang="en-US" dirty="0"/>
          </a:p>
          <a:p>
            <a:endParaRPr lang="en-GB" dirty="0"/>
          </a:p>
        </p:txBody>
      </p:sp>
      <p:sp>
        <p:nvSpPr>
          <p:cNvPr id="6" name="Slide Number Placeholder 5"/>
          <p:cNvSpPr>
            <a:spLocks noGrp="1"/>
          </p:cNvSpPr>
          <p:nvPr>
            <p:ph type="sldNum" sz="quarter" idx="12"/>
          </p:nvPr>
        </p:nvSpPr>
        <p:spPr/>
        <p:txBody>
          <a:bodyPr/>
          <a:lstStyle/>
          <a:p>
            <a:fld id="{F68DE582-440D-41C7-9541-D8204DCB74FB}" type="slidenum">
              <a:rPr lang="en-GB" smtClean="0"/>
              <a:pPr/>
              <a:t>24</a:t>
            </a:fld>
            <a:endParaRPr lang="en-GB"/>
          </a:p>
        </p:txBody>
      </p:sp>
      <p:pic>
        <p:nvPicPr>
          <p:cNvPr id="7" name="Picture 6" descr="hypothalamus"/>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354762" y="2204864"/>
            <a:ext cx="2530475" cy="28876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 name="Line 9"/>
          <p:cNvSpPr>
            <a:spLocks noChangeShapeType="1"/>
          </p:cNvSpPr>
          <p:nvPr/>
        </p:nvSpPr>
        <p:spPr bwMode="auto">
          <a:xfrm flipV="1">
            <a:off x="3851920" y="3501008"/>
            <a:ext cx="3456384" cy="648072"/>
          </a:xfrm>
          <a:prstGeom prst="line">
            <a:avLst/>
          </a:prstGeom>
          <a:noFill/>
          <a:ln w="38100">
            <a:solidFill>
              <a:schemeClr val="tx1"/>
            </a:solidFill>
            <a:round/>
            <a:headEnd type="oval" w="med" len="med"/>
            <a:tailEnd type="triangle" w="lg"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endParaRPr lang="en-GB"/>
          </a:p>
        </p:txBody>
      </p:sp>
    </p:spTree>
    <p:extLst>
      <p:ext uri="{BB962C8B-B14F-4D97-AF65-F5344CB8AC3E}">
        <p14:creationId xmlns:p14="http://schemas.microsoft.com/office/powerpoint/2010/main" val="16121981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1" fill="hold" nodeType="after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wipe(up)">
                                      <p:cBhvr>
                                        <p:cTn id="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4032" y="395888"/>
            <a:ext cx="8229600" cy="1143000"/>
          </a:xfrm>
        </p:spPr>
        <p:txBody>
          <a:bodyPr>
            <a:normAutofit fontScale="90000"/>
          </a:bodyPr>
          <a:lstStyle/>
          <a:p>
            <a:r>
              <a:rPr lang="en-GB" b="1" dirty="0"/>
              <a:t>Hypodermis and thermoregulation</a:t>
            </a:r>
            <a:br>
              <a:rPr lang="en-GB" b="1" dirty="0"/>
            </a:br>
            <a:endParaRPr lang="en-GB" dirty="0"/>
          </a:p>
        </p:txBody>
      </p:sp>
      <p:sp>
        <p:nvSpPr>
          <p:cNvPr id="3" name="Content Placeholder 2"/>
          <p:cNvSpPr>
            <a:spLocks noGrp="1"/>
          </p:cNvSpPr>
          <p:nvPr>
            <p:ph idx="1"/>
          </p:nvPr>
        </p:nvSpPr>
        <p:spPr>
          <a:xfrm>
            <a:off x="467544" y="1412776"/>
            <a:ext cx="8229600" cy="3917032"/>
          </a:xfrm>
        </p:spPr>
        <p:txBody>
          <a:bodyPr>
            <a:normAutofit fontScale="77500" lnSpcReduction="20000"/>
          </a:bodyPr>
          <a:lstStyle/>
          <a:p>
            <a:pPr marL="0" indent="0">
              <a:buNone/>
            </a:pPr>
            <a:r>
              <a:rPr lang="en-US" dirty="0">
                <a:solidFill>
                  <a:srgbClr val="FF0000"/>
                </a:solidFill>
              </a:rPr>
              <a:t>Hypodermis</a:t>
            </a:r>
          </a:p>
          <a:p>
            <a:r>
              <a:rPr lang="en-US" dirty="0"/>
              <a:t>This is just beneath the skin fat and functions as padding for the body. </a:t>
            </a:r>
          </a:p>
          <a:p>
            <a:r>
              <a:rPr lang="en-US" dirty="0"/>
              <a:t>The deepest layer is called subcutaneous tissue, the hypodermis. It is not technically part of the skin but helps attach the skin to underlying bone and muscle. </a:t>
            </a:r>
          </a:p>
          <a:p>
            <a:r>
              <a:rPr lang="en-US" dirty="0"/>
              <a:t>The high levels of fat help protect the body and prevent us from losing too much heat. </a:t>
            </a:r>
          </a:p>
          <a:p>
            <a:r>
              <a:rPr lang="en-US" dirty="0"/>
              <a:t>The fat layer also acts as protection, padding our bones and muscles.</a:t>
            </a:r>
          </a:p>
          <a:p>
            <a:endParaRPr lang="en-GB" dirty="0"/>
          </a:p>
        </p:txBody>
      </p:sp>
      <p:sp>
        <p:nvSpPr>
          <p:cNvPr id="6" name="Slide Number Placeholder 5"/>
          <p:cNvSpPr>
            <a:spLocks noGrp="1"/>
          </p:cNvSpPr>
          <p:nvPr>
            <p:ph type="sldNum" sz="quarter" idx="12"/>
          </p:nvPr>
        </p:nvSpPr>
        <p:spPr/>
        <p:txBody>
          <a:bodyPr/>
          <a:lstStyle/>
          <a:p>
            <a:fld id="{F68DE582-440D-41C7-9541-D8204DCB74FB}" type="slidenum">
              <a:rPr lang="en-GB" smtClean="0"/>
              <a:pPr/>
              <a:t>25</a:t>
            </a:fld>
            <a:endParaRPr lang="en-GB"/>
          </a:p>
        </p:txBody>
      </p:sp>
    </p:spTree>
    <p:extLst>
      <p:ext uri="{BB962C8B-B14F-4D97-AF65-F5344CB8AC3E}">
        <p14:creationId xmlns:p14="http://schemas.microsoft.com/office/powerpoint/2010/main" val="113957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ltLang="en-US" b="1" dirty="0"/>
              <a:t>Why do we shiver?</a:t>
            </a:r>
            <a:endParaRPr lang="en-GB" b="1" dirty="0"/>
          </a:p>
        </p:txBody>
      </p:sp>
      <p:sp>
        <p:nvSpPr>
          <p:cNvPr id="3" name="Content Placeholder 2"/>
          <p:cNvSpPr>
            <a:spLocks noGrp="1"/>
          </p:cNvSpPr>
          <p:nvPr>
            <p:ph idx="1"/>
          </p:nvPr>
        </p:nvSpPr>
        <p:spPr/>
        <p:txBody>
          <a:bodyPr>
            <a:normAutofit fontScale="70000" lnSpcReduction="20000"/>
          </a:bodyPr>
          <a:lstStyle/>
          <a:p>
            <a:r>
              <a:rPr lang="en-GB" altLang="en-US" dirty="0"/>
              <a:t>When core body temperature drops, muscles begin to</a:t>
            </a:r>
          </a:p>
          <a:p>
            <a:pPr marL="0" indent="0">
              <a:buNone/>
            </a:pPr>
            <a:r>
              <a:rPr lang="en-GB" altLang="en-US" dirty="0"/>
              <a:t>twitch. This rapid and contraction and relaxation of the muscles is </a:t>
            </a:r>
            <a:r>
              <a:rPr lang="en-GB" altLang="en-US" dirty="0">
                <a:solidFill>
                  <a:srgbClr val="000066"/>
                </a:solidFill>
              </a:rPr>
              <a:t>called </a:t>
            </a:r>
            <a:r>
              <a:rPr lang="en-GB" altLang="en-US" b="1" dirty="0">
                <a:solidFill>
                  <a:srgbClr val="10BC45"/>
                </a:solidFill>
              </a:rPr>
              <a:t>shivering</a:t>
            </a:r>
            <a:r>
              <a:rPr lang="en-GB" altLang="en-US" dirty="0">
                <a:solidFill>
                  <a:srgbClr val="000066"/>
                </a:solidFill>
              </a:rPr>
              <a:t>.</a:t>
            </a:r>
          </a:p>
          <a:p>
            <a:r>
              <a:rPr lang="en-GB" altLang="en-US" dirty="0"/>
              <a:t>Shivering generates heat, which raises body </a:t>
            </a:r>
          </a:p>
          <a:p>
            <a:pPr marL="0" indent="0">
              <a:buNone/>
            </a:pPr>
            <a:r>
              <a:rPr lang="en-GB" altLang="en-US" dirty="0"/>
              <a:t>temperature.</a:t>
            </a:r>
          </a:p>
          <a:p>
            <a:r>
              <a:rPr lang="en-GB" altLang="en-US" dirty="0">
                <a:solidFill>
                  <a:srgbClr val="000066"/>
                </a:solidFill>
              </a:rPr>
              <a:t>Goose bumps involuntarily appear when </a:t>
            </a:r>
          </a:p>
          <a:p>
            <a:pPr marL="0" indent="0">
              <a:buNone/>
            </a:pPr>
            <a:r>
              <a:rPr lang="en-GB" altLang="en-US" dirty="0">
                <a:solidFill>
                  <a:srgbClr val="000066"/>
                </a:solidFill>
              </a:rPr>
              <a:t>a person becomes cold. Goosebumps are </a:t>
            </a:r>
          </a:p>
          <a:p>
            <a:pPr marL="0" indent="0">
              <a:buNone/>
            </a:pPr>
            <a:r>
              <a:rPr lang="en-GB" altLang="en-US" dirty="0">
                <a:solidFill>
                  <a:srgbClr val="000066"/>
                </a:solidFill>
              </a:rPr>
              <a:t>caused by the tiny muscles at the base of body </a:t>
            </a:r>
          </a:p>
          <a:p>
            <a:pPr marL="0" indent="0">
              <a:buNone/>
            </a:pPr>
            <a:r>
              <a:rPr lang="en-GB" altLang="en-US" dirty="0">
                <a:solidFill>
                  <a:srgbClr val="000066"/>
                </a:solidFill>
              </a:rPr>
              <a:t>hairs pulling the hairs erect.</a:t>
            </a:r>
          </a:p>
          <a:p>
            <a:pPr marL="0" indent="0">
              <a:buNone/>
            </a:pPr>
            <a:r>
              <a:rPr lang="en-GB" altLang="en-US" dirty="0">
                <a:solidFill>
                  <a:srgbClr val="000066"/>
                </a:solidFill>
              </a:rPr>
              <a:t>The upright hairs trap an insulating layer of air, </a:t>
            </a:r>
          </a:p>
          <a:p>
            <a:pPr marL="0" indent="0">
              <a:buNone/>
            </a:pPr>
            <a:r>
              <a:rPr lang="en-GB" altLang="en-US" dirty="0">
                <a:solidFill>
                  <a:srgbClr val="000066"/>
                </a:solidFill>
              </a:rPr>
              <a:t>which helps reduce heat loss.</a:t>
            </a:r>
            <a:endParaRPr lang="en-GB" altLang="en-US" dirty="0"/>
          </a:p>
          <a:p>
            <a:endParaRPr lang="en-GB" altLang="en-US" dirty="0">
              <a:solidFill>
                <a:srgbClr val="000066"/>
              </a:solidFill>
            </a:endParaRPr>
          </a:p>
          <a:p>
            <a:endParaRPr lang="en-GB" altLang="en-US" dirty="0"/>
          </a:p>
          <a:p>
            <a:endParaRPr lang="en-GB" altLang="en-US" dirty="0">
              <a:solidFill>
                <a:srgbClr val="000066"/>
              </a:solidFill>
            </a:endParaRPr>
          </a:p>
          <a:p>
            <a:endParaRPr lang="en-GB" dirty="0"/>
          </a:p>
        </p:txBody>
      </p:sp>
      <p:sp>
        <p:nvSpPr>
          <p:cNvPr id="6" name="Slide Number Placeholder 5"/>
          <p:cNvSpPr>
            <a:spLocks noGrp="1"/>
          </p:cNvSpPr>
          <p:nvPr>
            <p:ph type="sldNum" sz="quarter" idx="12"/>
          </p:nvPr>
        </p:nvSpPr>
        <p:spPr/>
        <p:txBody>
          <a:bodyPr/>
          <a:lstStyle/>
          <a:p>
            <a:fld id="{F68DE582-440D-41C7-9541-D8204DCB74FB}" type="slidenum">
              <a:rPr lang="en-GB" smtClean="0"/>
              <a:pPr/>
              <a:t>26</a:t>
            </a:fld>
            <a:endParaRPr lang="en-GB"/>
          </a:p>
        </p:txBody>
      </p:sp>
    </p:spTree>
    <p:extLst>
      <p:ext uri="{BB962C8B-B14F-4D97-AF65-F5344CB8AC3E}">
        <p14:creationId xmlns:p14="http://schemas.microsoft.com/office/powerpoint/2010/main" val="19807366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6E3254-F1DB-4E50-8004-4D4EB957E3BE}"/>
              </a:ext>
            </a:extLst>
          </p:cNvPr>
          <p:cNvSpPr>
            <a:spLocks noGrp="1"/>
          </p:cNvSpPr>
          <p:nvPr>
            <p:ph type="title"/>
          </p:nvPr>
        </p:nvSpPr>
        <p:spPr>
          <a:xfrm>
            <a:off x="457200" y="274638"/>
            <a:ext cx="8229600" cy="1143000"/>
          </a:xfrm>
        </p:spPr>
        <p:txBody>
          <a:bodyPr anchor="ctr">
            <a:normAutofit/>
          </a:bodyPr>
          <a:lstStyle/>
          <a:p>
            <a:r>
              <a:rPr lang="en-GB" dirty="0"/>
              <a:t>Common Disease of Skin</a:t>
            </a:r>
          </a:p>
        </p:txBody>
      </p:sp>
      <p:pic>
        <p:nvPicPr>
          <p:cNvPr id="4" name="Picture 3">
            <a:extLst>
              <a:ext uri="{FF2B5EF4-FFF2-40B4-BE49-F238E27FC236}">
                <a16:creationId xmlns:a16="http://schemas.microsoft.com/office/drawing/2014/main" id="{ED9A5902-3B7B-4C5C-A533-A5F647E41698}"/>
              </a:ext>
            </a:extLst>
          </p:cNvPr>
          <p:cNvPicPr>
            <a:picLocks noChangeAspect="1"/>
          </p:cNvPicPr>
          <p:nvPr/>
        </p:nvPicPr>
        <p:blipFill rotWithShape="1">
          <a:blip r:embed="rId2"/>
          <a:srcRect l="13221" r="30083" b="-1"/>
          <a:stretch/>
        </p:blipFill>
        <p:spPr>
          <a:xfrm>
            <a:off x="457200" y="1600201"/>
            <a:ext cx="4038600" cy="3989040"/>
          </a:xfrm>
          <a:prstGeom prst="rect">
            <a:avLst/>
          </a:prstGeom>
          <a:noFill/>
        </p:spPr>
      </p:pic>
      <p:sp>
        <p:nvSpPr>
          <p:cNvPr id="3" name="Content Placeholder 2">
            <a:extLst>
              <a:ext uri="{FF2B5EF4-FFF2-40B4-BE49-F238E27FC236}">
                <a16:creationId xmlns:a16="http://schemas.microsoft.com/office/drawing/2014/main" id="{8EF59332-B629-4C27-B267-C3D2323C098E}"/>
              </a:ext>
            </a:extLst>
          </p:cNvPr>
          <p:cNvSpPr>
            <a:spLocks noGrp="1"/>
          </p:cNvSpPr>
          <p:nvPr>
            <p:ph sz="half" idx="2"/>
          </p:nvPr>
        </p:nvSpPr>
        <p:spPr>
          <a:xfrm>
            <a:off x="4648200" y="1600201"/>
            <a:ext cx="4038600" cy="3989040"/>
          </a:xfrm>
        </p:spPr>
        <p:txBody>
          <a:bodyPr>
            <a:normAutofit/>
          </a:bodyPr>
          <a:lstStyle/>
          <a:p>
            <a:pPr>
              <a:lnSpc>
                <a:spcPct val="90000"/>
              </a:lnSpc>
            </a:pPr>
            <a:r>
              <a:rPr lang="en-GB" sz="2200" b="0" i="0">
                <a:effectLst/>
              </a:rPr>
              <a:t>Atopic eczema is more common in children, often developing before their first birthday. But it may also develop for the first time in adults.</a:t>
            </a:r>
          </a:p>
          <a:p>
            <a:pPr>
              <a:lnSpc>
                <a:spcPct val="90000"/>
              </a:lnSpc>
            </a:pPr>
            <a:r>
              <a:rPr lang="en-GB" sz="2200" b="0" i="0">
                <a:effectLst/>
              </a:rPr>
              <a:t>It's usually a long-term (chronic) condition, although it can improve significantly, or even clear completely, in some children as they get older.</a:t>
            </a:r>
          </a:p>
          <a:p>
            <a:pPr>
              <a:lnSpc>
                <a:spcPct val="90000"/>
              </a:lnSpc>
            </a:pPr>
            <a:endParaRPr lang="en-GB" sz="2200"/>
          </a:p>
        </p:txBody>
      </p:sp>
    </p:spTree>
    <p:extLst>
      <p:ext uri="{BB962C8B-B14F-4D97-AF65-F5344CB8AC3E}">
        <p14:creationId xmlns:p14="http://schemas.microsoft.com/office/powerpoint/2010/main" val="392812087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BD7C31-0F8C-4C06-8718-60872A16E115}"/>
              </a:ext>
            </a:extLst>
          </p:cNvPr>
          <p:cNvSpPr>
            <a:spLocks noGrp="1"/>
          </p:cNvSpPr>
          <p:nvPr>
            <p:ph type="title"/>
          </p:nvPr>
        </p:nvSpPr>
        <p:spPr/>
        <p:txBody>
          <a:bodyPr/>
          <a:lstStyle/>
          <a:p>
            <a:r>
              <a:rPr lang="en-GB" dirty="0"/>
              <a:t>Intervention NHS</a:t>
            </a:r>
          </a:p>
        </p:txBody>
      </p:sp>
      <p:sp>
        <p:nvSpPr>
          <p:cNvPr id="3" name="Content Placeholder 2">
            <a:extLst>
              <a:ext uri="{FF2B5EF4-FFF2-40B4-BE49-F238E27FC236}">
                <a16:creationId xmlns:a16="http://schemas.microsoft.com/office/drawing/2014/main" id="{44AC6852-8547-4E7A-8E32-E4D1036F93A4}"/>
              </a:ext>
            </a:extLst>
          </p:cNvPr>
          <p:cNvSpPr>
            <a:spLocks noGrp="1"/>
          </p:cNvSpPr>
          <p:nvPr>
            <p:ph idx="1"/>
          </p:nvPr>
        </p:nvSpPr>
        <p:spPr/>
        <p:txBody>
          <a:bodyPr>
            <a:normAutofit fontScale="92500" lnSpcReduction="10000"/>
          </a:bodyPr>
          <a:lstStyle/>
          <a:p>
            <a:r>
              <a:rPr lang="en-GB" b="0" i="0" dirty="0">
                <a:solidFill>
                  <a:srgbClr val="212B32"/>
                </a:solidFill>
                <a:effectLst/>
                <a:latin typeface="Frutiger W01"/>
              </a:rPr>
              <a:t>There's also an increased risk of skin infections. </a:t>
            </a:r>
          </a:p>
          <a:p>
            <a:r>
              <a:rPr lang="en-GB" b="0" i="0" dirty="0">
                <a:solidFill>
                  <a:srgbClr val="212B32"/>
                </a:solidFill>
                <a:effectLst/>
                <a:latin typeface="Frutiger W01"/>
              </a:rPr>
              <a:t>Many different treatments can be used to control symptoms and manage eczema, including:</a:t>
            </a:r>
          </a:p>
          <a:p>
            <a:pPr marL="0" indent="0">
              <a:buNone/>
            </a:pPr>
            <a:r>
              <a:rPr lang="en-GB" b="0" i="0" dirty="0">
                <a:solidFill>
                  <a:srgbClr val="212B32"/>
                </a:solidFill>
                <a:effectLst/>
                <a:latin typeface="Frutiger W01"/>
              </a:rPr>
              <a:t>self-care techniques, such as reducing scratching and avoiding triggers </a:t>
            </a:r>
            <a:r>
              <a:rPr lang="en-GB" b="0" i="0" dirty="0">
                <a:solidFill>
                  <a:srgbClr val="005EB8"/>
                </a:solidFill>
                <a:effectLst/>
                <a:latin typeface="Frutiger W01"/>
                <a:hlinkClick r:id="rId2"/>
              </a:rPr>
              <a:t>emollients</a:t>
            </a:r>
            <a:r>
              <a:rPr lang="en-GB" b="0" i="0" dirty="0">
                <a:solidFill>
                  <a:srgbClr val="212B32"/>
                </a:solidFill>
                <a:effectLst/>
                <a:latin typeface="Frutiger W01"/>
              </a:rPr>
              <a:t> (moisturising treatments) – used on a daily basis for dry skin</a:t>
            </a:r>
          </a:p>
          <a:p>
            <a:pPr marL="0" indent="0">
              <a:buNone/>
            </a:pPr>
            <a:r>
              <a:rPr lang="en-GB" b="0" i="0" u="none" strike="noStrike" dirty="0">
                <a:solidFill>
                  <a:srgbClr val="002F5C"/>
                </a:solidFill>
                <a:effectLst/>
                <a:latin typeface="Frutiger W01"/>
                <a:hlinkClick r:id="rId3"/>
              </a:rPr>
              <a:t>topical corticosteroids</a:t>
            </a:r>
            <a:r>
              <a:rPr lang="en-GB" b="0" i="0" dirty="0">
                <a:solidFill>
                  <a:srgbClr val="212B32"/>
                </a:solidFill>
                <a:effectLst/>
                <a:latin typeface="Frutiger W01"/>
              </a:rPr>
              <a:t> – used to reduce swelling, redness and itching during flare-ups</a:t>
            </a:r>
          </a:p>
          <a:p>
            <a:endParaRPr lang="en-GB" dirty="0"/>
          </a:p>
        </p:txBody>
      </p:sp>
    </p:spTree>
    <p:extLst>
      <p:ext uri="{BB962C8B-B14F-4D97-AF65-F5344CB8AC3E}">
        <p14:creationId xmlns:p14="http://schemas.microsoft.com/office/powerpoint/2010/main" val="2284956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THANK YOU</a:t>
            </a:r>
          </a:p>
        </p:txBody>
      </p:sp>
      <p:sp>
        <p:nvSpPr>
          <p:cNvPr id="3" name="Content Placeholder 2"/>
          <p:cNvSpPr>
            <a:spLocks noGrp="1"/>
          </p:cNvSpPr>
          <p:nvPr>
            <p:ph idx="1"/>
          </p:nvPr>
        </p:nvSpPr>
        <p:spPr>
          <a:xfrm>
            <a:off x="457200" y="3212975"/>
            <a:ext cx="8229600" cy="2304257"/>
          </a:xfrm>
        </p:spPr>
        <p:txBody>
          <a:bodyPr/>
          <a:lstStyle/>
          <a:p>
            <a:pPr marL="0" indent="0" algn="ctr">
              <a:buNone/>
            </a:pPr>
            <a:r>
              <a:rPr lang="en-GB" dirty="0"/>
              <a:t>ANY QUESTIONS</a:t>
            </a:r>
          </a:p>
          <a:p>
            <a:pPr marL="0" indent="0" algn="ctr">
              <a:buNone/>
            </a:pPr>
            <a:r>
              <a:rPr lang="en-GB" sz="6600" dirty="0"/>
              <a:t>?</a:t>
            </a:r>
          </a:p>
        </p:txBody>
      </p:sp>
    </p:spTree>
    <p:extLst>
      <p:ext uri="{BB962C8B-B14F-4D97-AF65-F5344CB8AC3E}">
        <p14:creationId xmlns:p14="http://schemas.microsoft.com/office/powerpoint/2010/main" val="1118593472"/>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a99b5ab61f45874ac4021837dd475404">
  <xsd:schema xmlns:xsd="http://www.w3.org/2001/XMLSchema" xmlns:xs="http://www.w3.org/2001/XMLSchema" xmlns:p="http://schemas.microsoft.com/office/2006/metadata/properties" xmlns:ns2="303dbf9b-b85b-46a0-94f1-894078c07ecd" targetNamespace="http://schemas.microsoft.com/office/2006/metadata/properties" ma:root="true" ma:fieldsID="c4d360f611fb76bcade101f689d84229"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65FC5585-51CA-4C4C-9028-AEC8FAD67B8B}">
  <ds:schemaRefs>
    <ds:schemaRef ds:uri="303dbf9b-b85b-46a0-94f1-894078c07ecd"/>
    <ds:schemaRef ds:uri="http://purl.org/dc/terms/"/>
    <ds:schemaRef ds:uri="http://schemas.openxmlformats.org/package/2006/metadata/core-properties"/>
    <ds:schemaRef ds:uri="http://purl.org/dc/dcmitype/"/>
    <ds:schemaRef ds:uri="http://schemas.microsoft.com/office/infopath/2007/PartnerControls"/>
    <ds:schemaRef ds:uri="http://schemas.microsoft.com/office/2006/documentManagement/types"/>
    <ds:schemaRef ds:uri="http://purl.org/dc/elements/1.1/"/>
    <ds:schemaRef ds:uri="http://schemas.microsoft.com/office/2006/metadata/properties"/>
    <ds:schemaRef ds:uri="http://www.w3.org/XML/1998/namespace"/>
  </ds:schemaRefs>
</ds:datastoreItem>
</file>

<file path=customXml/itemProps3.xml><?xml version="1.0" encoding="utf-8"?>
<ds:datastoreItem xmlns:ds="http://schemas.openxmlformats.org/officeDocument/2006/customXml" ds:itemID="{F5B0EF21-CA5D-4A60-A3B8-014B6353052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42420</TotalTime>
  <Words>1732</Words>
  <Application>Microsoft Office PowerPoint</Application>
  <PresentationFormat>On-screen Show (4:3)</PresentationFormat>
  <Paragraphs>175</Paragraphs>
  <Slides>29</Slides>
  <Notes>11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29</vt:i4>
      </vt:variant>
    </vt:vector>
  </HeadingPairs>
  <TitlesOfParts>
    <vt:vector size="37" baseType="lpstr">
      <vt:lpstr>Frutiger W01</vt:lpstr>
      <vt:lpstr>Myriad Pro</vt:lpstr>
      <vt:lpstr>arial</vt:lpstr>
      <vt:lpstr>arial</vt:lpstr>
      <vt:lpstr>Calibri</vt:lpstr>
      <vt:lpstr>Courier New</vt:lpstr>
      <vt:lpstr>Wingdings</vt:lpstr>
      <vt:lpstr>20140311PresentationUWTSDTemplate</vt:lpstr>
      <vt:lpstr>INTRODUCTION TO PHYSIOLOGY (BMHP5003)</vt:lpstr>
      <vt:lpstr>Lesson Objectives</vt:lpstr>
      <vt:lpstr>Skin</vt:lpstr>
      <vt:lpstr>Structure of The Skin</vt:lpstr>
      <vt:lpstr>Additional information</vt:lpstr>
      <vt:lpstr>Coordination</vt:lpstr>
      <vt:lpstr>How do Cells Communicate?</vt:lpstr>
      <vt:lpstr>Receptors and Effectors</vt:lpstr>
      <vt:lpstr>Receptors and Effectors</vt:lpstr>
      <vt:lpstr>Homeostasis</vt:lpstr>
      <vt:lpstr>Negative feedback</vt:lpstr>
      <vt:lpstr>Positive Feedback</vt:lpstr>
      <vt:lpstr>Vasodilation</vt:lpstr>
      <vt:lpstr>Vasoconstriction</vt:lpstr>
      <vt:lpstr>Additional information</vt:lpstr>
      <vt:lpstr>Core body temperature</vt:lpstr>
      <vt:lpstr>Control of temperature regulation http://www.springer.com/cda/content/document/cda_downloaddocument/4001s.swf?SGWID=0-0-45-754525-0 </vt:lpstr>
      <vt:lpstr>Additional information</vt:lpstr>
      <vt:lpstr> A Thermostat in the Brain Regulates Mammalian Body Temperature</vt:lpstr>
      <vt:lpstr>A Thermostat in the Brain Regulates Mammalian Body Temperature</vt:lpstr>
      <vt:lpstr> A Thermostat in the Brain Regulates Mammalian Body Temperature</vt:lpstr>
      <vt:lpstr> A Thermostat in the Brain Regulates Mammalian Body Temperature</vt:lpstr>
      <vt:lpstr>Finding the right balance</vt:lpstr>
      <vt:lpstr>How temperature is controlled?</vt:lpstr>
      <vt:lpstr>Hypodermis and thermoregulation </vt:lpstr>
      <vt:lpstr>Why do we shiver?</vt:lpstr>
      <vt:lpstr>Common Disease of Skin</vt:lpstr>
      <vt:lpstr>Intervention NHS</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Eleni Koutsogeorgou</cp:lastModifiedBy>
  <cp:revision>154</cp:revision>
  <dcterms:created xsi:type="dcterms:W3CDTF">2015-04-14T15:21:28Z</dcterms:created>
  <dcterms:modified xsi:type="dcterms:W3CDTF">2022-03-29T12:25:11Z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