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0" r:id="rId2"/>
    <p:sldId id="281" r:id="rId3"/>
    <p:sldId id="282" r:id="rId4"/>
    <p:sldId id="294" r:id="rId5"/>
    <p:sldId id="283" r:id="rId6"/>
    <p:sldId id="284" r:id="rId7"/>
    <p:sldId id="285" r:id="rId8"/>
    <p:sldId id="29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33" autoAdjust="0"/>
    <p:restoredTop sz="94660"/>
  </p:normalViewPr>
  <p:slideViewPr>
    <p:cSldViewPr snapToGrid="0">
      <p:cViewPr varScale="1">
        <p:scale>
          <a:sx n="88" d="100"/>
          <a:sy n="88" d="100"/>
        </p:scale>
        <p:origin x="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56b889b2-370d-4cf5-add0-fc776a2ba020" providerId="ADAL" clId="{3BD479C5-CD01-4747-8566-2AE78F1EE447}"/>
    <pc:docChg chg="modSld">
      <pc:chgData name="Glenda Tinney" userId="56b889b2-370d-4cf5-add0-fc776a2ba020" providerId="ADAL" clId="{3BD479C5-CD01-4747-8566-2AE78F1EE447}" dt="2023-08-12T13:41:50.412" v="33" actId="20577"/>
      <pc:docMkLst>
        <pc:docMk/>
      </pc:docMkLst>
      <pc:sldChg chg="modSp mod">
        <pc:chgData name="Glenda Tinney" userId="56b889b2-370d-4cf5-add0-fc776a2ba020" providerId="ADAL" clId="{3BD479C5-CD01-4747-8566-2AE78F1EE447}" dt="2023-08-12T13:41:50.412" v="33" actId="20577"/>
        <pc:sldMkLst>
          <pc:docMk/>
          <pc:sldMk cId="1767376788" sldId="280"/>
        </pc:sldMkLst>
        <pc:spChg chg="mod">
          <ac:chgData name="Glenda Tinney" userId="56b889b2-370d-4cf5-add0-fc776a2ba020" providerId="ADAL" clId="{3BD479C5-CD01-4747-8566-2AE78F1EE447}" dt="2023-08-12T13:41:39.099" v="0" actId="20577"/>
          <ac:spMkLst>
            <pc:docMk/>
            <pc:sldMk cId="1767376788" sldId="280"/>
            <ac:spMk id="4099" creationId="{00000000-0000-0000-0000-000000000000}"/>
          </ac:spMkLst>
        </pc:spChg>
        <pc:spChg chg="mod">
          <ac:chgData name="Glenda Tinney" userId="56b889b2-370d-4cf5-add0-fc776a2ba020" providerId="ADAL" clId="{3BD479C5-CD01-4747-8566-2AE78F1EE447}" dt="2023-08-12T13:41:50.412" v="33" actId="20577"/>
          <ac:spMkLst>
            <pc:docMk/>
            <pc:sldMk cId="1767376788" sldId="280"/>
            <ac:spMk id="4100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95986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479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134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4434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592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3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9015244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998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320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00149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456801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You can set </a:t>
            </a:r>
            <a:r>
              <a:rPr lang="cy-GB" dirty="0" err="1"/>
              <a:t>this</a:t>
            </a:r>
            <a:r>
              <a:rPr lang="cy-GB" dirty="0"/>
              <a:t> as a </a:t>
            </a:r>
            <a:r>
              <a:rPr lang="cy-GB" dirty="0" err="1"/>
              <a:t>task</a:t>
            </a:r>
            <a:r>
              <a:rPr lang="cy-GB" dirty="0"/>
              <a:t> or </a:t>
            </a:r>
            <a:r>
              <a:rPr lang="cy-GB" dirty="0" err="1"/>
              <a:t>provide</a:t>
            </a:r>
            <a:r>
              <a:rPr lang="cy-GB" dirty="0"/>
              <a:t> a </a:t>
            </a:r>
            <a:r>
              <a:rPr lang="cy-GB" dirty="0" err="1"/>
              <a:t>section</a:t>
            </a:r>
            <a:r>
              <a:rPr lang="cy-GB" dirty="0"/>
              <a:t> of </a:t>
            </a:r>
            <a:r>
              <a:rPr lang="cy-GB" dirty="0" err="1"/>
              <a:t>article</a:t>
            </a:r>
            <a:r>
              <a:rPr lang="cy-GB" dirty="0"/>
              <a:t> to </a:t>
            </a:r>
            <a:r>
              <a:rPr lang="cy-GB" dirty="0" err="1"/>
              <a:t>practice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lesson</a:t>
            </a:r>
            <a:r>
              <a:rPr lang="cy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3525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208007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4039091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98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32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12/08/2023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3No2_ObHLY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arly-education.org.uk/wp-content/uploads/2021/12/EE_Journal_Spring_2020-WEB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um3k-Wglfw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919536" y="908720"/>
            <a:ext cx="4119314" cy="4207322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ECEY4008C </a:t>
            </a:r>
            <a:r>
              <a:rPr lang="en-GB" sz="4800" kern="0" dirty="0" err="1">
                <a:latin typeface="Arial" panose="020B0604020202020204" pitchFamily="34" charset="0"/>
                <a:ea typeface="ＭＳ Ｐゴシック" charset="-128"/>
              </a:rPr>
              <a:t>Datblygu</a:t>
            </a:r>
            <a:r>
              <a:rPr lang="en-GB" sz="48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sz="4800" kern="0" dirty="0" err="1">
                <a:latin typeface="Arial" panose="020B0604020202020204" pitchFamily="34" charset="0"/>
                <a:ea typeface="ＭＳ Ｐゴシック" charset="-128"/>
              </a:rPr>
              <a:t>Sgiliau</a:t>
            </a:r>
            <a:r>
              <a:rPr lang="en-GB" sz="48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sz="4800" kern="0" dirty="0" err="1">
                <a:latin typeface="Arial" panose="020B0604020202020204" pitchFamily="34" charset="0"/>
                <a:ea typeface="ＭＳ Ｐゴシック" charset="-128"/>
              </a:rPr>
              <a:t>Astudio</a:t>
            </a:r>
            <a:r>
              <a:rPr lang="en-GB" sz="4800" kern="0" dirty="0"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sz="4800" kern="0" dirty="0" err="1">
                <a:latin typeface="Arial" panose="020B0604020202020204" pitchFamily="34" charset="0"/>
                <a:ea typeface="ＭＳ Ｐゴシック" charset="-128"/>
              </a:rPr>
              <a:t>Effeithiol</a:t>
            </a:r>
            <a:r>
              <a:rPr lang="en-GB" sz="4800" kern="0" dirty="0"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Cymryd nodiadau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6153152" y="908720"/>
            <a:ext cx="4263328" cy="4351338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b="1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ECEY4008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Developing Effective </a:t>
            </a:r>
            <a:r>
              <a:rPr lang="en-GB" sz="4800" kern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Study Skills</a:t>
            </a:r>
            <a:endParaRPr lang="en-GB" sz="48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sz="48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376788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2208213" y="404813"/>
            <a:ext cx="7772400" cy="1143000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Cynnwys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    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Contents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612548"/>
            <a:ext cx="4565650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Pam cymryd nodiadau?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 i gymryd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Strategaethau defnyddiol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Gweithgaredd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</a:t>
            </a:r>
          </a:p>
          <a:p>
            <a:pPr marL="0" indent="0">
              <a:buNone/>
            </a:pPr>
            <a:endParaRPr lang="cy-GB" altLang="cy-GB" sz="2000" dirty="0">
              <a:latin typeface="Arial" panose="020B0604020202020204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350502" y="1614957"/>
            <a:ext cx="3813175" cy="4114800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take notes?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 strategies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Activity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08913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1919536" y="1340768"/>
            <a:ext cx="4170114" cy="3889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err="1">
                <a:solidFill>
                  <a:prstClr val="black"/>
                </a:solidFill>
                <a:latin typeface="Arial" panose="020B0604020202020204" pitchFamily="34" charset="0"/>
              </a:rPr>
              <a:t>Sgiliau</a:t>
            </a:r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prstClr val="black"/>
                </a:solidFill>
                <a:latin typeface="Arial" panose="020B0604020202020204" pitchFamily="34" charset="0"/>
              </a:rPr>
              <a:t>Cyflogadwyedd</a:t>
            </a:r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</a:rPr>
              <a:t> /</a:t>
            </a:r>
            <a:r>
              <a:rPr lang="en-GB" sz="3200" dirty="0" err="1">
                <a:solidFill>
                  <a:prstClr val="black"/>
                </a:solidFill>
                <a:latin typeface="Arial" panose="020B0604020202020204" pitchFamily="34" charset="0"/>
              </a:rPr>
              <a:t>Trosglwyddadwy</a:t>
            </a:r>
            <a:r>
              <a:rPr lang="en-GB" sz="3200" dirty="0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</a:p>
          <a:p>
            <a:r>
              <a:rPr lang="cy-GB" altLang="cy-GB" sz="3200" dirty="0">
                <a:latin typeface="Arial" panose="020B0604020202020204" pitchFamily="34" charset="0"/>
              </a:rPr>
              <a:t>Ymchwilio</a:t>
            </a:r>
          </a:p>
          <a:p>
            <a:r>
              <a:rPr lang="cy-GB" altLang="cy-GB" sz="3200" dirty="0">
                <a:latin typeface="Arial" panose="020B0604020202020204" pitchFamily="34" charset="0"/>
              </a:rPr>
              <a:t>Nodi a chofnodi</a:t>
            </a:r>
          </a:p>
          <a:p>
            <a:r>
              <a:rPr lang="cy-GB" altLang="cy-GB" sz="3200" dirty="0">
                <a:latin typeface="Arial" panose="020B0604020202020204" pitchFamily="34" charset="0"/>
              </a:rPr>
              <a:t>Darllen academaidd</a:t>
            </a:r>
          </a:p>
          <a:p>
            <a:r>
              <a:rPr lang="cy-GB" altLang="cy-GB" sz="3200" dirty="0">
                <a:latin typeface="Arial" panose="020B0604020202020204" pitchFamily="34" charset="0"/>
              </a:rPr>
              <a:t>TGCh</a:t>
            </a: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600056" y="1340769"/>
            <a:ext cx="3744416" cy="4009501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Employability / Transferable skills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Research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Documenting and recording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Academic reading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2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ICT</a:t>
            </a:r>
            <a:endParaRPr lang="cy-GB" altLang="cy-GB" sz="3200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858F59D-6859-6951-C79A-B360A2CC2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08E69CB2-7689-6EEF-02DB-90ABF4ECB010}"/>
              </a:ext>
            </a:extLst>
          </p:cNvPr>
          <p:cNvSpPr txBox="1">
            <a:spLocks noChangeArrowheads="1"/>
          </p:cNvSpPr>
          <p:nvPr/>
        </p:nvSpPr>
        <p:spPr>
          <a:xfrm>
            <a:off x="1919536" y="908720"/>
            <a:ext cx="8424936" cy="14401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dirty="0" err="1">
                <a:solidFill>
                  <a:prstClr val="black"/>
                </a:solidFill>
                <a:latin typeface="Arial" panose="020B0604020202020204" pitchFamily="34" charset="0"/>
              </a:rPr>
              <a:t>Sgiliau</a:t>
            </a:r>
            <a: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  <a:t>        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Skills</a:t>
            </a:r>
            <a:br>
              <a:rPr lang="en-GB" sz="4800" dirty="0">
                <a:solidFill>
                  <a:prstClr val="black"/>
                </a:solidFill>
                <a:latin typeface="Arial" panose="020B0604020202020204" pitchFamily="34" charset="0"/>
              </a:rPr>
            </a:br>
            <a:endParaRPr lang="en-GB" altLang="cy-GB" sz="4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3901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 err="1">
                <a:latin typeface="Arial" panose="020B0604020202020204" pitchFamily="34" charset="0"/>
              </a:rPr>
              <a:t>Adnoddau</a:t>
            </a:r>
            <a:r>
              <a:rPr lang="en-GB" sz="4800" dirty="0">
                <a:latin typeface="Arial" panose="020B0604020202020204" pitchFamily="34" charset="0"/>
              </a:rPr>
              <a:t>        </a:t>
            </a:r>
            <a:r>
              <a:rPr lang="en-GB" sz="4800" dirty="0">
                <a:solidFill>
                  <a:srgbClr val="0000FF"/>
                </a:solidFill>
                <a:latin typeface="Arial" panose="020B0604020202020204" pitchFamily="34" charset="0"/>
              </a:rPr>
              <a:t>Resources</a:t>
            </a:r>
            <a:endParaRPr 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</a:rPr>
              <a:t> PP</a:t>
            </a:r>
          </a:p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Erthygl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Clip </a:t>
            </a:r>
            <a:r>
              <a:rPr lang="en-GB" dirty="0" err="1">
                <a:latin typeface="Arial" panose="020B0604020202020204" pitchFamily="34" charset="0"/>
              </a:rPr>
              <a:t>fideo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Gweithgareddau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nodiadau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Websites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Academic article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Video clip</a:t>
            </a:r>
          </a:p>
          <a:p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Note taking activities</a:t>
            </a:r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5366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Pam cymryd nodiadau?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Why take notes?</a:t>
            </a:r>
            <a:endParaRPr lang="en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Dull defnyddiol i gadw cofnod o ddarlithoedd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Helpu i chi </a:t>
            </a:r>
            <a:r>
              <a:rPr lang="cy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gofio</a:t>
            </a: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Helpu gyda’ch dealltwriaeth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Helpu gyda’ch aseiniadau</a:t>
            </a:r>
          </a:p>
          <a:p>
            <a:endParaRPr lang="cy-GB" altLang="en-US" dirty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Useful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way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record of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lectures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you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to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remember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understanding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Helps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assignments</a:t>
            </a:r>
            <a:endParaRPr lang="cy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5164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/>
          <p:cNvSpPr>
            <a:spLocks noGrp="1" noChangeArrowheads="1"/>
          </p:cNvSpPr>
          <p:nvPr>
            <p:ph type="title"/>
          </p:nvPr>
        </p:nvSpPr>
        <p:spPr>
          <a:xfrm>
            <a:off x="2209800" y="333376"/>
            <a:ext cx="7772400" cy="1008063"/>
          </a:xfrm>
        </p:spPr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 i gymryd nodiadau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717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844824"/>
            <a:ext cx="3810000" cy="3600301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Byddwch yn ddetholus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wybodaeth sydd angen arnaf?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Cliwiau o’r darlithydd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Aseiniad</a:t>
            </a:r>
          </a:p>
        </p:txBody>
      </p:sp>
      <p:sp>
        <p:nvSpPr>
          <p:cNvPr id="7172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844824"/>
            <a:ext cx="3810000" cy="425117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selective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What information do I need?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Clues from lecturer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Assignment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</p:txBody>
      </p:sp>
      <p:pic>
        <p:nvPicPr>
          <p:cNvPr id="2" name="Picture 1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038" y="4449762"/>
            <a:ext cx="2295525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006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Sut i gymryd nodiadau (2)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How to take notes (2)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Cadwch nodiadau yn fyr - does dim angen disgrifiadau hir neu esboniadau manwl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Byddwch yn gywir ac yn gyson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Gadwch le i ychwanegu at eich nodiadau ar ôl y ddarlith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Byddwch yn drefnus a thaclus</a:t>
            </a:r>
            <a:endParaRPr lang="en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Keep notes short- you do not need long descriptions or explanations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correct and consistent 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Leave room to add to your notes after the lecture</a:t>
            </a:r>
          </a:p>
          <a:p>
            <a:pPr lvl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Font typeface="Wingdings" pitchFamily="2" charset="2"/>
              <a:buChar char="l"/>
              <a:defRPr/>
            </a:pPr>
            <a:r>
              <a:rPr lang="en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Be tidy and organised</a:t>
            </a:r>
          </a:p>
          <a:p>
            <a:pPr marL="0" indent="0" fontAlgn="base">
              <a:lnSpc>
                <a:spcPct val="80000"/>
              </a:lnSpc>
              <a:spcAft>
                <a:spcPct val="0"/>
              </a:spcAft>
              <a:buClr>
                <a:srgbClr val="CCCCFF"/>
              </a:buClr>
              <a:buNone/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353020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iagram of spider diagram / mind map and traditional notes.&#10;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0"/>
            <a:ext cx="9180512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 rot="320891">
            <a:off x="7183555" y="687261"/>
            <a:ext cx="3084455" cy="2373966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5"/>
          <a:stretch>
            <a:fillRect/>
          </a:stretch>
        </p:blipFill>
        <p:spPr>
          <a:xfrm rot="21121184">
            <a:off x="1870639" y="3780831"/>
            <a:ext cx="3092609" cy="2419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451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Strategaethau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</a:t>
            </a: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Strategies</a:t>
            </a:r>
            <a:endParaRPr lang="en-GB" altLang="cy-GB" sz="48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152650" y="1647757"/>
            <a:ext cx="388620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Geiriau allweddol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Prif syniadau/negeseuon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Ysgrifennwch geiriau/cymalau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Defnyddiwch talfyriadau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Cofnodwch ffynonellau (cyfeiriadau)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Tanlinellwch/</a:t>
            </a:r>
            <a:r>
              <a:rPr lang="cy-GB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uwcholeuo</a:t>
            </a:r>
            <a: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/ pwyntiau bwled/priflythrennau.....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153150" y="1690689"/>
            <a:ext cx="3886200" cy="4351338"/>
          </a:xfrm>
        </p:spPr>
        <p:txBody>
          <a:bodyPr>
            <a:normAutofit/>
          </a:bodyPr>
          <a:lstStyle/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Keywords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Main ideas/messages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Write words/phrases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 abbreviations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Record sources (references)</a:t>
            </a:r>
          </a:p>
          <a:p>
            <a:pPr marL="514350" indent="-51435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4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Underline/highlight/bullet points/capital letters..........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8800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Dylid osgoi....</a:t>
            </a:r>
            <a:b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You should avoid...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Copïo darnau mawr o wybodaeth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Ailysgrifennu nodiadau i’w tacluso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Anghofio cyfeirnodi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Copying large pieces of information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Rewriting notes to make them neater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Forgetting to reference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66010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cymryd nodiadau 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 task 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Watch the following clip and take notes.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dirty="0">
                <a:hlinkClick r:id="rId3"/>
              </a:rPr>
              <a:t>The Power of Play - YouTube</a:t>
            </a: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Gwyliwch y clip canlynol a chymrwch nodiadau.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66877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Tasg cymryd nodiadau 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Note taking task </a:t>
            </a:r>
            <a:endParaRPr lang="cy-GB" sz="4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Darllenwch erthygl o gyfnodolyn a chymrwch nodiadau.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 an article from a periodical and take notes.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endParaRPr lang="en-GB" kern="0" dirty="0">
              <a:solidFill>
                <a:srgbClr val="0000FF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Choose an article from journal below: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dirty="0">
                <a:hlinkClick r:id="rId3"/>
              </a:rPr>
              <a:t>EE_Journal_Spring_2020-WEB.pdf (early-education.org.uk)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55799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Mewn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48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darlithoedd</a:t>
            </a:r>
            <a: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....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In lectures....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Avoid writing everything!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Listen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Use note taking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Osgoi ysgrifennu popeth!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Gwrando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Defnyddio strategaethau cymryd nodiadau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86651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Ar ôl y ddarlith....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After the lecture....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Read through your notes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Further research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Do your notes make sense?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Questions for next lecture?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Darllen dros eich nodiadau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Ymchwil pellach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Ydy’r nodiadau yn gwneud synnwyr?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Cwestiynau i’r ddarlith nesaf?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97906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Cyfeiriadau</a:t>
            </a:r>
            <a:br>
              <a:rPr lang="en-GB" altLang="cy-GB" sz="48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en-GB" altLang="cy-GB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charset="-128"/>
              </a:rPr>
              <a:t>References</a:t>
            </a:r>
            <a:endParaRPr lang="cy-GB" altLang="cy-GB" sz="4800" dirty="0"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en-GB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Cottrell, S. (2013)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The study skills handbook (4</a:t>
            </a:r>
            <a:r>
              <a:rPr lang="en-GB" altLang="cy-GB" sz="2400" i="1" kern="0" baseline="30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th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</a:t>
            </a:r>
            <a:r>
              <a:rPr lang="en-GB" altLang="cy-GB" sz="2400" i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ed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).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Hampshire: Palgrave Macmillan.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Longman, D. ac Atkinson, R. (1999) </a:t>
            </a:r>
            <a:r>
              <a:rPr lang="en-GB" altLang="cy-GB" sz="2400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College learning and study skills. </a:t>
            </a:r>
            <a:r>
              <a:rPr lang="en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Wadsworth: Thomson Learning.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r>
              <a:rPr lang="en-US" altLang="cy-GB" sz="24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Pynn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, G. (2014) ‘Critical Thinking – Fundamentals: Introduction to Critical Thinking, 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hlinkClick r:id="rId3"/>
              </a:rPr>
              <a:t>https://www.youtube.com/watch?v=Cum3k-Wglfw</a:t>
            </a:r>
            <a:r>
              <a:rPr lang="en-US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  [Accessed: August 13 2018].</a:t>
            </a: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en-US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-457200" algn="just" eaLnBrk="0" fontAlgn="base" hangingPunct="0">
              <a:spcAft>
                <a:spcPct val="0"/>
              </a:spcAft>
              <a:buNone/>
            </a:pPr>
            <a:endParaRPr lang="cy-GB" altLang="cy-GB" sz="24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68839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52650" y="1825625"/>
            <a:ext cx="4000500" cy="4351338"/>
          </a:xfrm>
        </p:spPr>
        <p:txBody>
          <a:bodyPr>
            <a:normAutofit/>
          </a:bodyPr>
          <a:lstStyle/>
          <a:p>
            <a:r>
              <a:rPr lang="cy-GB" sz="4800" dirty="0">
                <a:latin typeface="Arial" panose="020B0604020202020204" pitchFamily="34" charset="0"/>
              </a:rPr>
              <a:t>Cwestiynau?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3150" y="1825625"/>
            <a:ext cx="4000500" cy="4351338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0000FF"/>
                </a:solidFill>
                <a:latin typeface="Arial" panose="020B0604020202020204" pitchFamily="34" charset="0"/>
              </a:rPr>
              <a:t>Questions?</a:t>
            </a:r>
            <a:endParaRPr lang="cy-GB" sz="44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240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593</Words>
  <Application>Microsoft Office PowerPoint</Application>
  <PresentationFormat>Widescreen</PresentationFormat>
  <Paragraphs>136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Office Theme</vt:lpstr>
      <vt:lpstr>PowerPoint Presentation</vt:lpstr>
      <vt:lpstr>Cynnwys          Contents</vt:lpstr>
      <vt:lpstr> </vt:lpstr>
      <vt:lpstr>Adnoddau        Resources</vt:lpstr>
      <vt:lpstr>Pam cymryd nodiadau? Why take notes?</vt:lpstr>
      <vt:lpstr>Sut i gymryd nodiadau How to take notes</vt:lpstr>
      <vt:lpstr>Sut i gymryd nodiadau (2) How to take notes (2)</vt:lpstr>
      <vt:lpstr>PowerPoint Presentation</vt:lpstr>
      <vt:lpstr>Strategaethau   Strategies</vt:lpstr>
      <vt:lpstr>Dylid osgoi.... You should avoid...</vt:lpstr>
      <vt:lpstr>Tasg cymryd nodiadau  Note taking task </vt:lpstr>
      <vt:lpstr>Tasg cymryd nodiadau  Note taking task </vt:lpstr>
      <vt:lpstr>Mewn darlithoedd.... In lectures....</vt:lpstr>
      <vt:lpstr>Ar ôl y ddarlith.... After the lecture....</vt:lpstr>
      <vt:lpstr>Cyfeiriadau 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Glenda Tinney</cp:lastModifiedBy>
  <cp:revision>5</cp:revision>
  <dcterms:created xsi:type="dcterms:W3CDTF">2022-07-11T13:19:46Z</dcterms:created>
  <dcterms:modified xsi:type="dcterms:W3CDTF">2023-08-12T13:41:54Z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