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B83CEE4-80A5-494C-A088-4E11DDEA6FD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9463A54-4F63-4D45-B0BF-8711B480C3C7}">
      <dgm:prSet/>
      <dgm:spPr/>
      <dgm:t>
        <a:bodyPr/>
        <a:lstStyle/>
        <a:p>
          <a:pPr>
            <a:defRPr cap="all"/>
          </a:pPr>
          <a:r>
            <a:rPr lang="en-GB"/>
            <a:t>Resources</a:t>
          </a:r>
          <a:endParaRPr lang="en-US"/>
        </a:p>
      </dgm:t>
    </dgm:pt>
    <dgm:pt modelId="{FEDB8384-F075-490F-B008-2CC1C47FAEBC}" type="parTrans" cxnId="{02DCBBB4-9A9A-4900-8E98-6CA59B53F821}">
      <dgm:prSet/>
      <dgm:spPr/>
      <dgm:t>
        <a:bodyPr/>
        <a:lstStyle/>
        <a:p>
          <a:endParaRPr lang="en-US"/>
        </a:p>
      </dgm:t>
    </dgm:pt>
    <dgm:pt modelId="{D52B63AC-7A60-4238-A042-18C31D61CCB9}" type="sibTrans" cxnId="{02DCBBB4-9A9A-4900-8E98-6CA59B53F821}">
      <dgm:prSet/>
      <dgm:spPr/>
      <dgm:t>
        <a:bodyPr/>
        <a:lstStyle/>
        <a:p>
          <a:endParaRPr lang="en-US"/>
        </a:p>
      </dgm:t>
    </dgm:pt>
    <dgm:pt modelId="{68B9C722-D0E1-4A7E-BDB3-8F9195709077}">
      <dgm:prSet/>
      <dgm:spPr/>
      <dgm:t>
        <a:bodyPr/>
        <a:lstStyle/>
        <a:p>
          <a:pPr>
            <a:defRPr cap="all"/>
          </a:pPr>
          <a:r>
            <a:rPr lang="en-GB"/>
            <a:t>Competences </a:t>
          </a:r>
          <a:endParaRPr lang="en-US"/>
        </a:p>
      </dgm:t>
    </dgm:pt>
    <dgm:pt modelId="{0B4A8DAC-6F7A-47C5-960E-439206FEB0F7}" type="parTrans" cxnId="{BD719B2F-6D13-4E94-99DA-34C2953CF0A8}">
      <dgm:prSet/>
      <dgm:spPr/>
      <dgm:t>
        <a:bodyPr/>
        <a:lstStyle/>
        <a:p>
          <a:endParaRPr lang="en-US"/>
        </a:p>
      </dgm:t>
    </dgm:pt>
    <dgm:pt modelId="{961FDF26-3A39-40BD-819B-25D68B2063E2}" type="sibTrans" cxnId="{BD719B2F-6D13-4E94-99DA-34C2953CF0A8}">
      <dgm:prSet/>
      <dgm:spPr/>
      <dgm:t>
        <a:bodyPr/>
        <a:lstStyle/>
        <a:p>
          <a:endParaRPr lang="en-US"/>
        </a:p>
      </dgm:t>
    </dgm:pt>
    <dgm:pt modelId="{41CA7CB4-F668-4BAF-8B82-A0AE85EEC4F9}">
      <dgm:prSet/>
      <dgm:spPr/>
      <dgm:t>
        <a:bodyPr/>
        <a:lstStyle/>
        <a:p>
          <a:pPr>
            <a:defRPr cap="all"/>
          </a:pPr>
          <a:r>
            <a:rPr lang="en-GB"/>
            <a:t>Capabilities</a:t>
          </a:r>
          <a:endParaRPr lang="en-US"/>
        </a:p>
      </dgm:t>
    </dgm:pt>
    <dgm:pt modelId="{E2E19D8D-123C-4B1E-AB49-F896B9F716A5}" type="parTrans" cxnId="{C4189A0C-4232-4DEA-8C05-EE571EA8EE8C}">
      <dgm:prSet/>
      <dgm:spPr/>
      <dgm:t>
        <a:bodyPr/>
        <a:lstStyle/>
        <a:p>
          <a:endParaRPr lang="en-US"/>
        </a:p>
      </dgm:t>
    </dgm:pt>
    <dgm:pt modelId="{9134BEB4-6C0F-429A-8BBF-D0CFB2B2D5BB}" type="sibTrans" cxnId="{C4189A0C-4232-4DEA-8C05-EE571EA8EE8C}">
      <dgm:prSet/>
      <dgm:spPr/>
      <dgm:t>
        <a:bodyPr/>
        <a:lstStyle/>
        <a:p>
          <a:endParaRPr lang="en-US"/>
        </a:p>
      </dgm:t>
    </dgm:pt>
    <dgm:pt modelId="{8F93D5FB-A4EE-416E-BEA2-90C8D576BC67}" type="pres">
      <dgm:prSet presAssocID="{CB83CEE4-80A5-494C-A088-4E11DDEA6FDD}" presName="root" presStyleCnt="0">
        <dgm:presLayoutVars>
          <dgm:dir/>
          <dgm:resizeHandles val="exact"/>
        </dgm:presLayoutVars>
      </dgm:prSet>
      <dgm:spPr/>
    </dgm:pt>
    <dgm:pt modelId="{89D7A593-C511-45A2-9382-CCCBD68AD34D}" type="pres">
      <dgm:prSet presAssocID="{19463A54-4F63-4D45-B0BF-8711B480C3C7}" presName="compNode" presStyleCnt="0"/>
      <dgm:spPr/>
    </dgm:pt>
    <dgm:pt modelId="{4C2763BA-8A3B-495A-BABF-5F91C393CC5F}" type="pres">
      <dgm:prSet presAssocID="{19463A54-4F63-4D45-B0BF-8711B480C3C7}" presName="iconBgRect" presStyleLbl="bgShp" presStyleIdx="0" presStyleCnt="3"/>
      <dgm:spPr>
        <a:prstGeom prst="round2DiagRect">
          <a:avLst>
            <a:gd name="adj1" fmla="val 29727"/>
            <a:gd name="adj2" fmla="val 0"/>
          </a:avLst>
        </a:prstGeom>
      </dgm:spPr>
    </dgm:pt>
    <dgm:pt modelId="{3C3E854E-CA42-49BB-8897-3AB4F80ABD76}" type="pres">
      <dgm:prSet presAssocID="{19463A54-4F63-4D45-B0BF-8711B480C3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F9340A8-90B5-4590-8A44-D65DB2F020EB}" type="pres">
      <dgm:prSet presAssocID="{19463A54-4F63-4D45-B0BF-8711B480C3C7}" presName="spaceRect" presStyleCnt="0"/>
      <dgm:spPr/>
    </dgm:pt>
    <dgm:pt modelId="{E5D6A725-8FA4-46EF-9B63-7BA56247325C}" type="pres">
      <dgm:prSet presAssocID="{19463A54-4F63-4D45-B0BF-8711B480C3C7}" presName="textRect" presStyleLbl="revTx" presStyleIdx="0" presStyleCnt="3">
        <dgm:presLayoutVars>
          <dgm:chMax val="1"/>
          <dgm:chPref val="1"/>
        </dgm:presLayoutVars>
      </dgm:prSet>
      <dgm:spPr/>
    </dgm:pt>
    <dgm:pt modelId="{8310E0CC-5D45-48E6-BA43-D6BC5C655F40}" type="pres">
      <dgm:prSet presAssocID="{D52B63AC-7A60-4238-A042-18C31D61CCB9}" presName="sibTrans" presStyleCnt="0"/>
      <dgm:spPr/>
    </dgm:pt>
    <dgm:pt modelId="{183E9900-C231-4963-901C-1152F0E67DDF}" type="pres">
      <dgm:prSet presAssocID="{68B9C722-D0E1-4A7E-BDB3-8F9195709077}" presName="compNode" presStyleCnt="0"/>
      <dgm:spPr/>
    </dgm:pt>
    <dgm:pt modelId="{C95DD67A-79BF-4E9A-8308-B70981266C1D}" type="pres">
      <dgm:prSet presAssocID="{68B9C722-D0E1-4A7E-BDB3-8F9195709077}" presName="iconBgRect" presStyleLbl="bgShp" presStyleIdx="1" presStyleCnt="3"/>
      <dgm:spPr>
        <a:prstGeom prst="round2DiagRect">
          <a:avLst>
            <a:gd name="adj1" fmla="val 29727"/>
            <a:gd name="adj2" fmla="val 0"/>
          </a:avLst>
        </a:prstGeom>
      </dgm:spPr>
    </dgm:pt>
    <dgm:pt modelId="{F240E9BC-2F79-494A-85E0-FB9D292F2B6C}" type="pres">
      <dgm:prSet presAssocID="{68B9C722-D0E1-4A7E-BDB3-8F91957090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171976B8-8AD8-46A8-9A20-3C795FBBE23A}" type="pres">
      <dgm:prSet presAssocID="{68B9C722-D0E1-4A7E-BDB3-8F9195709077}" presName="spaceRect" presStyleCnt="0"/>
      <dgm:spPr/>
    </dgm:pt>
    <dgm:pt modelId="{96845B83-00DD-48CD-853C-DEC93517F47A}" type="pres">
      <dgm:prSet presAssocID="{68B9C722-D0E1-4A7E-BDB3-8F9195709077}" presName="textRect" presStyleLbl="revTx" presStyleIdx="1" presStyleCnt="3">
        <dgm:presLayoutVars>
          <dgm:chMax val="1"/>
          <dgm:chPref val="1"/>
        </dgm:presLayoutVars>
      </dgm:prSet>
      <dgm:spPr/>
    </dgm:pt>
    <dgm:pt modelId="{E4C0FD27-F85A-4760-82F0-61290AEAAB71}" type="pres">
      <dgm:prSet presAssocID="{961FDF26-3A39-40BD-819B-25D68B2063E2}" presName="sibTrans" presStyleCnt="0"/>
      <dgm:spPr/>
    </dgm:pt>
    <dgm:pt modelId="{EC2F86B2-2215-4D84-A355-AB853FD82BA0}" type="pres">
      <dgm:prSet presAssocID="{41CA7CB4-F668-4BAF-8B82-A0AE85EEC4F9}" presName="compNode" presStyleCnt="0"/>
      <dgm:spPr/>
    </dgm:pt>
    <dgm:pt modelId="{35252F66-75D9-485C-BC6A-59FB5D38ED40}" type="pres">
      <dgm:prSet presAssocID="{41CA7CB4-F668-4BAF-8B82-A0AE85EEC4F9}" presName="iconBgRect" presStyleLbl="bgShp" presStyleIdx="2" presStyleCnt="3"/>
      <dgm:spPr>
        <a:prstGeom prst="round2DiagRect">
          <a:avLst>
            <a:gd name="adj1" fmla="val 29727"/>
            <a:gd name="adj2" fmla="val 0"/>
          </a:avLst>
        </a:prstGeom>
      </dgm:spPr>
    </dgm:pt>
    <dgm:pt modelId="{446ECBBA-F0D4-44A0-ADDB-3FB9FE7B8786}" type="pres">
      <dgm:prSet presAssocID="{41CA7CB4-F668-4BAF-8B82-A0AE85EEC4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F0446CD6-43F6-4ABF-8063-E499A68979E8}" type="pres">
      <dgm:prSet presAssocID="{41CA7CB4-F668-4BAF-8B82-A0AE85EEC4F9}" presName="spaceRect" presStyleCnt="0"/>
      <dgm:spPr/>
    </dgm:pt>
    <dgm:pt modelId="{703A72DC-7E98-4591-B05D-E8A4842428CE}" type="pres">
      <dgm:prSet presAssocID="{41CA7CB4-F668-4BAF-8B82-A0AE85EEC4F9}" presName="textRect" presStyleLbl="revTx" presStyleIdx="2" presStyleCnt="3">
        <dgm:presLayoutVars>
          <dgm:chMax val="1"/>
          <dgm:chPref val="1"/>
        </dgm:presLayoutVars>
      </dgm:prSet>
      <dgm:spPr/>
    </dgm:pt>
  </dgm:ptLst>
  <dgm:cxnLst>
    <dgm:cxn modelId="{C4189A0C-4232-4DEA-8C05-EE571EA8EE8C}" srcId="{CB83CEE4-80A5-494C-A088-4E11DDEA6FDD}" destId="{41CA7CB4-F668-4BAF-8B82-A0AE85EEC4F9}" srcOrd="2" destOrd="0" parTransId="{E2E19D8D-123C-4B1E-AB49-F896B9F716A5}" sibTransId="{9134BEB4-6C0F-429A-8BBF-D0CFB2B2D5BB}"/>
    <dgm:cxn modelId="{68749317-8025-4A66-BD5E-98EBD600BE5E}" type="presOf" srcId="{CB83CEE4-80A5-494C-A088-4E11DDEA6FDD}" destId="{8F93D5FB-A4EE-416E-BEA2-90C8D576BC67}" srcOrd="0" destOrd="0" presId="urn:microsoft.com/office/officeart/2018/5/layout/IconLeafLabelList"/>
    <dgm:cxn modelId="{BD719B2F-6D13-4E94-99DA-34C2953CF0A8}" srcId="{CB83CEE4-80A5-494C-A088-4E11DDEA6FDD}" destId="{68B9C722-D0E1-4A7E-BDB3-8F9195709077}" srcOrd="1" destOrd="0" parTransId="{0B4A8DAC-6F7A-47C5-960E-439206FEB0F7}" sibTransId="{961FDF26-3A39-40BD-819B-25D68B2063E2}"/>
    <dgm:cxn modelId="{0D114D4B-8F34-4ED6-850C-C67C5BA03C06}" type="presOf" srcId="{41CA7CB4-F668-4BAF-8B82-A0AE85EEC4F9}" destId="{703A72DC-7E98-4591-B05D-E8A4842428CE}" srcOrd="0" destOrd="0" presId="urn:microsoft.com/office/officeart/2018/5/layout/IconLeafLabelList"/>
    <dgm:cxn modelId="{02DCBBB4-9A9A-4900-8E98-6CA59B53F821}" srcId="{CB83CEE4-80A5-494C-A088-4E11DDEA6FDD}" destId="{19463A54-4F63-4D45-B0BF-8711B480C3C7}" srcOrd="0" destOrd="0" parTransId="{FEDB8384-F075-490F-B008-2CC1C47FAEBC}" sibTransId="{D52B63AC-7A60-4238-A042-18C31D61CCB9}"/>
    <dgm:cxn modelId="{1149DCBA-1A5A-412D-A188-88E9E6863144}" type="presOf" srcId="{19463A54-4F63-4D45-B0BF-8711B480C3C7}" destId="{E5D6A725-8FA4-46EF-9B63-7BA56247325C}" srcOrd="0" destOrd="0" presId="urn:microsoft.com/office/officeart/2018/5/layout/IconLeafLabelList"/>
    <dgm:cxn modelId="{0A1E35FD-AADC-44FB-90F8-524621656341}" type="presOf" srcId="{68B9C722-D0E1-4A7E-BDB3-8F9195709077}" destId="{96845B83-00DD-48CD-853C-DEC93517F47A}" srcOrd="0" destOrd="0" presId="urn:microsoft.com/office/officeart/2018/5/layout/IconLeafLabelList"/>
    <dgm:cxn modelId="{1F1A5DDF-1E48-4964-B4D4-FE2CCBC61D0A}" type="presParOf" srcId="{8F93D5FB-A4EE-416E-BEA2-90C8D576BC67}" destId="{89D7A593-C511-45A2-9382-CCCBD68AD34D}" srcOrd="0" destOrd="0" presId="urn:microsoft.com/office/officeart/2018/5/layout/IconLeafLabelList"/>
    <dgm:cxn modelId="{8B43210C-4868-4E0D-844C-F07373387F21}" type="presParOf" srcId="{89D7A593-C511-45A2-9382-CCCBD68AD34D}" destId="{4C2763BA-8A3B-495A-BABF-5F91C393CC5F}" srcOrd="0" destOrd="0" presId="urn:microsoft.com/office/officeart/2018/5/layout/IconLeafLabelList"/>
    <dgm:cxn modelId="{9D3C8AEE-77EE-40F5-9593-3002603A5FA6}" type="presParOf" srcId="{89D7A593-C511-45A2-9382-CCCBD68AD34D}" destId="{3C3E854E-CA42-49BB-8897-3AB4F80ABD76}" srcOrd="1" destOrd="0" presId="urn:microsoft.com/office/officeart/2018/5/layout/IconLeafLabelList"/>
    <dgm:cxn modelId="{31DD536B-3EC8-4C30-B3F4-3D3E00982292}" type="presParOf" srcId="{89D7A593-C511-45A2-9382-CCCBD68AD34D}" destId="{1F9340A8-90B5-4590-8A44-D65DB2F020EB}" srcOrd="2" destOrd="0" presId="urn:microsoft.com/office/officeart/2018/5/layout/IconLeafLabelList"/>
    <dgm:cxn modelId="{D771E131-8DCD-43E2-8CEF-ECA6A912EECE}" type="presParOf" srcId="{89D7A593-C511-45A2-9382-CCCBD68AD34D}" destId="{E5D6A725-8FA4-46EF-9B63-7BA56247325C}" srcOrd="3" destOrd="0" presId="urn:microsoft.com/office/officeart/2018/5/layout/IconLeafLabelList"/>
    <dgm:cxn modelId="{53D2CBF6-1664-464E-A572-815B32466CFD}" type="presParOf" srcId="{8F93D5FB-A4EE-416E-BEA2-90C8D576BC67}" destId="{8310E0CC-5D45-48E6-BA43-D6BC5C655F40}" srcOrd="1" destOrd="0" presId="urn:microsoft.com/office/officeart/2018/5/layout/IconLeafLabelList"/>
    <dgm:cxn modelId="{C820EC27-1037-4F6D-BAED-2CC369B297F2}" type="presParOf" srcId="{8F93D5FB-A4EE-416E-BEA2-90C8D576BC67}" destId="{183E9900-C231-4963-901C-1152F0E67DDF}" srcOrd="2" destOrd="0" presId="urn:microsoft.com/office/officeart/2018/5/layout/IconLeafLabelList"/>
    <dgm:cxn modelId="{8F841A9C-47F4-4CAE-AC56-927057BB4495}" type="presParOf" srcId="{183E9900-C231-4963-901C-1152F0E67DDF}" destId="{C95DD67A-79BF-4E9A-8308-B70981266C1D}" srcOrd="0" destOrd="0" presId="urn:microsoft.com/office/officeart/2018/5/layout/IconLeafLabelList"/>
    <dgm:cxn modelId="{C940496C-59CA-447B-9E92-13D27783E17B}" type="presParOf" srcId="{183E9900-C231-4963-901C-1152F0E67DDF}" destId="{F240E9BC-2F79-494A-85E0-FB9D292F2B6C}" srcOrd="1" destOrd="0" presId="urn:microsoft.com/office/officeart/2018/5/layout/IconLeafLabelList"/>
    <dgm:cxn modelId="{C0690E81-0946-4348-9882-4699F4BBECDA}" type="presParOf" srcId="{183E9900-C231-4963-901C-1152F0E67DDF}" destId="{171976B8-8AD8-46A8-9A20-3C795FBBE23A}" srcOrd="2" destOrd="0" presId="urn:microsoft.com/office/officeart/2018/5/layout/IconLeafLabelList"/>
    <dgm:cxn modelId="{C476C1A8-5E9A-434F-B220-A43FC208701C}" type="presParOf" srcId="{183E9900-C231-4963-901C-1152F0E67DDF}" destId="{96845B83-00DD-48CD-853C-DEC93517F47A}" srcOrd="3" destOrd="0" presId="urn:microsoft.com/office/officeart/2018/5/layout/IconLeafLabelList"/>
    <dgm:cxn modelId="{F732AEFF-71AD-4611-BD21-0FD65C06834B}" type="presParOf" srcId="{8F93D5FB-A4EE-416E-BEA2-90C8D576BC67}" destId="{E4C0FD27-F85A-4760-82F0-61290AEAAB71}" srcOrd="3" destOrd="0" presId="urn:microsoft.com/office/officeart/2018/5/layout/IconLeafLabelList"/>
    <dgm:cxn modelId="{431E1CD7-3C03-47D5-8F7A-E3F1379EF0DB}" type="presParOf" srcId="{8F93D5FB-A4EE-416E-BEA2-90C8D576BC67}" destId="{EC2F86B2-2215-4D84-A355-AB853FD82BA0}" srcOrd="4" destOrd="0" presId="urn:microsoft.com/office/officeart/2018/5/layout/IconLeafLabelList"/>
    <dgm:cxn modelId="{FA2F0D14-0D4C-4743-A893-0C2C5C1DF7AC}" type="presParOf" srcId="{EC2F86B2-2215-4D84-A355-AB853FD82BA0}" destId="{35252F66-75D9-485C-BC6A-59FB5D38ED40}" srcOrd="0" destOrd="0" presId="urn:microsoft.com/office/officeart/2018/5/layout/IconLeafLabelList"/>
    <dgm:cxn modelId="{0513C60C-B682-4869-B1CE-FABB67469359}" type="presParOf" srcId="{EC2F86B2-2215-4D84-A355-AB853FD82BA0}" destId="{446ECBBA-F0D4-44A0-ADDB-3FB9FE7B8786}" srcOrd="1" destOrd="0" presId="urn:microsoft.com/office/officeart/2018/5/layout/IconLeafLabelList"/>
    <dgm:cxn modelId="{BC733AE4-9373-47DF-8811-A623C955D9FD}" type="presParOf" srcId="{EC2F86B2-2215-4D84-A355-AB853FD82BA0}" destId="{F0446CD6-43F6-4ABF-8063-E499A68979E8}" srcOrd="2" destOrd="0" presId="urn:microsoft.com/office/officeart/2018/5/layout/IconLeafLabelList"/>
    <dgm:cxn modelId="{532A36BD-DCBE-4CB6-BBC3-670FF4DD581C}" type="presParOf" srcId="{EC2F86B2-2215-4D84-A355-AB853FD82BA0}" destId="{703A72DC-7E98-4591-B05D-E8A4842428C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763BA-8A3B-495A-BABF-5F91C393CC5F}">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E854E-CA42-49BB-8897-3AB4F80ABD76}">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A725-8FA4-46EF-9B63-7BA56247325C}">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Resources</a:t>
          </a:r>
          <a:endParaRPr lang="en-US" sz="3900" kern="1200"/>
        </a:p>
      </dsp:txBody>
      <dsp:txXfrm>
        <a:off x="75768" y="2851938"/>
        <a:ext cx="3093750" cy="720000"/>
      </dsp:txXfrm>
    </dsp:sp>
    <dsp:sp modelId="{C95DD67A-79BF-4E9A-8308-B70981266C1D}">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0E9BC-2F79-494A-85E0-FB9D292F2B6C}">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845B83-00DD-48CD-853C-DEC93517F47A}">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Competences </a:t>
          </a:r>
          <a:endParaRPr lang="en-US" sz="3900" kern="1200"/>
        </a:p>
      </dsp:txBody>
      <dsp:txXfrm>
        <a:off x="3710925" y="2851938"/>
        <a:ext cx="3093750" cy="720000"/>
      </dsp:txXfrm>
    </dsp:sp>
    <dsp:sp modelId="{35252F66-75D9-485C-BC6A-59FB5D38ED40}">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ECBBA-F0D4-44A0-ADDB-3FB9FE7B8786}">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3A72DC-7E98-4591-B05D-E8A4842428CE}">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Capabilities</a:t>
          </a:r>
          <a:endParaRPr lang="en-US" sz="3900" kern="1200"/>
        </a:p>
      </dsp:txBody>
      <dsp:txXfrm>
        <a:off x="7346081" y="2851938"/>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9130-29FD-4B42-B0F6-4D2B5F6F36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EB25B9-0D39-4AEB-95C0-F24D29319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8BC47F-F2B6-4BA1-B41C-3E0AF6DAD5F5}"/>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692E33B1-3399-4A8D-83AB-FC8594164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8125DF-B794-4585-82FF-E77291B19B4B}"/>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398663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1B12E-E7D5-4506-BF7F-03FB68277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6D1E97-3807-48EE-A98E-5E61D857AB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ACAF10-C1C5-43B1-93D0-B82D9C4EB0D8}"/>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B0088481-9125-406D-AE39-4C1E943FE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8EF77-AD79-4E84-B9D8-84780E28BC7B}"/>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5261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C229D-DDBF-4ACB-B89D-0108675967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D2448B-CDC0-477D-8796-CE44B3D8AE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F630D2-E827-46E7-9509-BC41EB85B887}"/>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CAA50CCB-59BD-43C0-A7C0-E56DFD21A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A3427-4404-477E-A2EB-3889D15E9389}"/>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96225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DFC1-A4A2-466A-A928-58E411812E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7DE079-BCF9-44F7-90A0-A43632823F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07972C-A626-42C9-8DBD-AB2BE26BB7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028F1E-D5D2-4FAC-AB02-CE7BA2A203CD}"/>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6" name="Footer Placeholder 5">
            <a:extLst>
              <a:ext uri="{FF2B5EF4-FFF2-40B4-BE49-F238E27FC236}">
                <a16:creationId xmlns:a16="http://schemas.microsoft.com/office/drawing/2014/main" id="{C1BC2E97-18D1-4D53-9B6B-A05512AC9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5B9F5-6336-45E4-BD7D-5C738E5E9C43}"/>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87699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58915-FC1A-4D30-8B64-4AD4FE133C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4F7522-FAEE-4728-BF01-EB9633702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BC388F-5906-49B2-BF7B-B08CE5C078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F41343-5DF0-414F-8FFC-0641F06BFA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4F8213-B364-40E3-A6DC-E6846D48DC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A43C3B-5BD5-4236-A45E-1C256CA431BF}"/>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8" name="Footer Placeholder 7">
            <a:extLst>
              <a:ext uri="{FF2B5EF4-FFF2-40B4-BE49-F238E27FC236}">
                <a16:creationId xmlns:a16="http://schemas.microsoft.com/office/drawing/2014/main" id="{09B4BD88-BAD7-4153-B883-2B6D2F15AD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0A8332-5268-4CF1-950B-9E60C080D825}"/>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1083896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E6D69-0996-49F2-936B-00A2C417E1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9E3024-3449-45FB-A86D-9D30E552BD72}"/>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4" name="Footer Placeholder 3">
            <a:extLst>
              <a:ext uri="{FF2B5EF4-FFF2-40B4-BE49-F238E27FC236}">
                <a16:creationId xmlns:a16="http://schemas.microsoft.com/office/drawing/2014/main" id="{BCCD842D-8BDF-4396-B42F-23B15CD958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244737-EE97-4C11-9ADF-836A142DBB88}"/>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28779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643963-1534-48FE-9C9B-3876595DA511}"/>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3" name="Footer Placeholder 2">
            <a:extLst>
              <a:ext uri="{FF2B5EF4-FFF2-40B4-BE49-F238E27FC236}">
                <a16:creationId xmlns:a16="http://schemas.microsoft.com/office/drawing/2014/main" id="{A63B124C-DD6E-471C-8A27-C04E077E0A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075746-B47D-4746-8822-1CC759759E4E}"/>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1208839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8610-3301-4044-898E-1AF70021A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F965F8-9A4C-455C-85DA-B713ACA6C4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E20BF0-9567-4B11-8177-4F8BD6B1DA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3B970A-DF0D-42C4-A2FA-48E33E59CCE7}"/>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6" name="Footer Placeholder 5">
            <a:extLst>
              <a:ext uri="{FF2B5EF4-FFF2-40B4-BE49-F238E27FC236}">
                <a16:creationId xmlns:a16="http://schemas.microsoft.com/office/drawing/2014/main" id="{8ABAF355-2682-4C07-96A1-B304C90A1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B8CE04-0AAC-49A0-9A8E-5B45CD6AD68F}"/>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890845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43D71-DEED-49E3-BFEA-0E2D8AF116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9B614-F506-41A4-A4E4-B41031147B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DAA3F9-CC38-4AD9-B9AF-09A42ED3A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29AFDE-AD1E-40C9-B060-6421FF75ECBF}"/>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6" name="Footer Placeholder 5">
            <a:extLst>
              <a:ext uri="{FF2B5EF4-FFF2-40B4-BE49-F238E27FC236}">
                <a16:creationId xmlns:a16="http://schemas.microsoft.com/office/drawing/2014/main" id="{54F138A6-2692-4549-8E33-A17648364C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DF2FA-7DAF-4402-87EA-03480935D27A}"/>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1356592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39BC-BD62-4736-B4EF-A184D3F48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22090D-A835-42CF-AD0C-3D100B7F51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2ACFA-C6AD-46DB-958A-CB574C6BFF39}"/>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21EB3FB3-E34D-4349-83EB-6CD75D7CA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905AD-37CA-4796-9EFB-788193B8178F}"/>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3627082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F1DA7B-2791-4FB4-A35A-E25B38BF1F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7337AC-7F9C-4980-BFBE-91D889FC46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BF3127-D6DD-45BB-B4BB-E94B4221C522}"/>
              </a:ext>
            </a:extLst>
          </p:cNvPr>
          <p:cNvSpPr>
            <a:spLocks noGrp="1"/>
          </p:cNvSpPr>
          <p:nvPr>
            <p:ph type="dt" sz="half" idx="10"/>
          </p:nvPr>
        </p:nvSpPr>
        <p:spPr/>
        <p:txBody>
          <a:body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0C94F736-6B13-4E80-B89B-A7C3D1497E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15459-51B5-4D04-9507-CD2D4558A791}"/>
              </a:ext>
            </a:extLst>
          </p:cNvPr>
          <p:cNvSpPr>
            <a:spLocks noGrp="1"/>
          </p:cNvSpPr>
          <p:nvPr>
            <p:ph type="sldNum" sz="quarter" idx="12"/>
          </p:nvPr>
        </p:nvSpPr>
        <p:spPr/>
        <p:txBody>
          <a:bodyPr/>
          <a:lstStyle/>
          <a:p>
            <a:fld id="{D115FDA4-0039-4231-9BE2-C16CF1E78855}" type="slidenum">
              <a:rPr lang="en-GB" smtClean="0"/>
              <a:t>‹#›</a:t>
            </a:fld>
            <a:endParaRPr lang="en-GB"/>
          </a:p>
        </p:txBody>
      </p:sp>
    </p:spTree>
    <p:extLst>
      <p:ext uri="{BB962C8B-B14F-4D97-AF65-F5344CB8AC3E}">
        <p14:creationId xmlns:p14="http://schemas.microsoft.com/office/powerpoint/2010/main" val="1459623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3B1D3C-09EF-47A4-9993-D8F5F6CAE7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3D5032-CD0A-4257-BDA8-8DB20AAAFF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57E86A-5D4F-4513-B3B4-C3F8401D50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E2D4EE-7AD5-4B59-BECE-A17754D749D4}" type="datetimeFigureOut">
              <a:rPr lang="en-GB" smtClean="0"/>
              <a:t>05/02/2022</a:t>
            </a:fld>
            <a:endParaRPr lang="en-GB"/>
          </a:p>
        </p:txBody>
      </p:sp>
      <p:sp>
        <p:nvSpPr>
          <p:cNvPr id="5" name="Footer Placeholder 4">
            <a:extLst>
              <a:ext uri="{FF2B5EF4-FFF2-40B4-BE49-F238E27FC236}">
                <a16:creationId xmlns:a16="http://schemas.microsoft.com/office/drawing/2014/main" id="{72DE9A9C-4D01-4E1C-B314-BFB49BA12F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99718B-340C-4496-92CE-15E662E026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15FDA4-0039-4231-9BE2-C16CF1E78855}" type="slidenum">
              <a:rPr lang="en-GB" smtClean="0"/>
              <a:t>‹#›</a:t>
            </a:fld>
            <a:endParaRPr lang="en-GB"/>
          </a:p>
        </p:txBody>
      </p:sp>
    </p:spTree>
    <p:extLst>
      <p:ext uri="{BB962C8B-B14F-4D97-AF65-F5344CB8AC3E}">
        <p14:creationId xmlns:p14="http://schemas.microsoft.com/office/powerpoint/2010/main" val="31209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labyrinth in white">
            <a:extLst>
              <a:ext uri="{FF2B5EF4-FFF2-40B4-BE49-F238E27FC236}">
                <a16:creationId xmlns:a16="http://schemas.microsoft.com/office/drawing/2014/main" id="{DF019F6C-1566-4A2B-A1E1-602CF8A9A7B2}"/>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b="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EBF6404D-23F6-4F03-BE31-3D01E53F3210}"/>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Problems associated with analysing the External environment</a:t>
            </a:r>
          </a:p>
        </p:txBody>
      </p:sp>
    </p:spTree>
    <p:extLst>
      <p:ext uri="{BB962C8B-B14F-4D97-AF65-F5344CB8AC3E}">
        <p14:creationId xmlns:p14="http://schemas.microsoft.com/office/powerpoint/2010/main" val="4987999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24B5F2C-369F-4E1F-937C-6CCEDFDA677D}"/>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Definitions Continued</a:t>
            </a:r>
          </a:p>
        </p:txBody>
      </p:sp>
      <p:sp>
        <p:nvSpPr>
          <p:cNvPr id="3" name="Content Placeholder 2">
            <a:extLst>
              <a:ext uri="{FF2B5EF4-FFF2-40B4-BE49-F238E27FC236}">
                <a16:creationId xmlns:a16="http://schemas.microsoft.com/office/drawing/2014/main" id="{B1F731C5-1BB6-42A2-A219-5E83A5BF2206}"/>
              </a:ext>
            </a:extLst>
          </p:cNvPr>
          <p:cNvSpPr>
            <a:spLocks noGrp="1"/>
          </p:cNvSpPr>
          <p:nvPr>
            <p:ph idx="1"/>
          </p:nvPr>
        </p:nvSpPr>
        <p:spPr>
          <a:xfrm>
            <a:off x="6095999" y="882315"/>
            <a:ext cx="5254754" cy="5294647"/>
          </a:xfrm>
        </p:spPr>
        <p:txBody>
          <a:bodyPr>
            <a:normAutofit/>
          </a:bodyPr>
          <a:lstStyle/>
          <a:p>
            <a:r>
              <a:rPr lang="en-GB" altLang="en-US" sz="1900" b="1" dirty="0"/>
              <a:t>Industry</a:t>
            </a:r>
            <a:r>
              <a:rPr lang="en-GB" altLang="en-US" sz="1900" dirty="0"/>
              <a:t> – A group of organisations producing the same principal product or service.</a:t>
            </a:r>
          </a:p>
          <a:p>
            <a:r>
              <a:rPr lang="en-GB" altLang="en-US" sz="1900" b="1" dirty="0"/>
              <a:t>Market</a:t>
            </a:r>
            <a:r>
              <a:rPr lang="en-GB" altLang="en-US" sz="1900" dirty="0"/>
              <a:t> – A group of existing and potential customers for a particular product or service, who have similar needs.</a:t>
            </a:r>
          </a:p>
          <a:p>
            <a:r>
              <a:rPr lang="en-GB" altLang="en-US" sz="1900" b="1" dirty="0"/>
              <a:t>‘Red oceans’ </a:t>
            </a:r>
            <a:r>
              <a:rPr lang="en-GB" altLang="en-US" sz="1900" dirty="0"/>
              <a:t>– “Represent all the industries in existence today – the known market space. In red oceans industry boundaries are defined and accepted, and the competitive rules of the game are well understood.” (Kim and Mauborgne, 2004) </a:t>
            </a:r>
          </a:p>
          <a:p>
            <a:r>
              <a:rPr lang="en-GB" altLang="en-US" sz="1900" b="1" dirty="0"/>
              <a:t>‘Blue oceans’ </a:t>
            </a:r>
            <a:r>
              <a:rPr lang="en-GB" altLang="en-US" sz="1900" dirty="0"/>
              <a:t>– “Denote all the industries not in existence today – the unknown market space, untainted by competition.” (Kim and Mauborgne, 2004)</a:t>
            </a:r>
          </a:p>
          <a:p>
            <a:pPr marL="0" indent="0">
              <a:buNone/>
            </a:pPr>
            <a:endParaRPr lang="en-GB" sz="1900" dirty="0"/>
          </a:p>
        </p:txBody>
      </p:sp>
    </p:spTree>
    <p:extLst>
      <p:ext uri="{BB962C8B-B14F-4D97-AF65-F5344CB8AC3E}">
        <p14:creationId xmlns:p14="http://schemas.microsoft.com/office/powerpoint/2010/main" val="1895180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FB316-F56A-441B-ADC5-DB493D88433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Reactive Vs Proactive</a:t>
            </a:r>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sky, sign, outdoor&#10;&#10;Description automatically generated">
            <a:extLst>
              <a:ext uri="{FF2B5EF4-FFF2-40B4-BE49-F238E27FC236}">
                <a16:creationId xmlns:a16="http://schemas.microsoft.com/office/drawing/2014/main" id="{98923330-A75C-4A7C-B209-240E1841A6D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5242" r="1805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01016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82D0E-0E87-47F9-ADE9-47B5CFFEB15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Interpretation and Judgement – The Risks</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6819CA0-D1D7-4D3B-A16E-0FE2BB5B3C2B}"/>
              </a:ext>
            </a:extLst>
          </p:cNvPr>
          <p:cNvSpPr txBox="1"/>
          <p:nvPr/>
        </p:nvSpPr>
        <p:spPr>
          <a:xfrm>
            <a:off x="640080" y="2872899"/>
            <a:ext cx="4243589" cy="33206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200"/>
              <a:t>No Exact Science</a:t>
            </a:r>
          </a:p>
          <a:p>
            <a:pPr marL="285750" indent="-228600">
              <a:lnSpc>
                <a:spcPct val="90000"/>
              </a:lnSpc>
              <a:spcAft>
                <a:spcPts val="600"/>
              </a:spcAft>
              <a:buFont typeface="Arial" panose="020B0604020202020204" pitchFamily="34" charset="0"/>
              <a:buChar char="•"/>
            </a:pPr>
            <a:r>
              <a:rPr lang="en-US" sz="2200"/>
              <a:t>Ambiguous and Complex Situations</a:t>
            </a:r>
          </a:p>
          <a:p>
            <a:pPr marL="285750" indent="-228600">
              <a:lnSpc>
                <a:spcPct val="90000"/>
              </a:lnSpc>
              <a:spcAft>
                <a:spcPts val="600"/>
              </a:spcAft>
              <a:buFont typeface="Arial" panose="020B0604020202020204" pitchFamily="34" charset="0"/>
              <a:buChar char="•"/>
            </a:pPr>
            <a:r>
              <a:rPr lang="en-US" sz="2200"/>
              <a:t>Bias</a:t>
            </a:r>
          </a:p>
          <a:p>
            <a:pPr marL="285750" indent="-228600">
              <a:lnSpc>
                <a:spcPct val="90000"/>
              </a:lnSpc>
              <a:spcAft>
                <a:spcPts val="600"/>
              </a:spcAft>
              <a:buFont typeface="Arial" panose="020B0604020202020204" pitchFamily="34" charset="0"/>
              <a:buChar char="•"/>
            </a:pPr>
            <a:r>
              <a:rPr lang="en-US" sz="2200"/>
              <a:t>Perception</a:t>
            </a:r>
          </a:p>
          <a:p>
            <a:pPr marL="285750" indent="-228600">
              <a:lnSpc>
                <a:spcPct val="90000"/>
              </a:lnSpc>
              <a:spcAft>
                <a:spcPts val="600"/>
              </a:spcAft>
              <a:buFont typeface="Arial" panose="020B0604020202020204" pitchFamily="34" charset="0"/>
              <a:buChar char="•"/>
            </a:pPr>
            <a:r>
              <a:rPr lang="en-US" sz="2200"/>
              <a:t>Bolstering</a:t>
            </a:r>
          </a:p>
        </p:txBody>
      </p:sp>
      <p:pic>
        <p:nvPicPr>
          <p:cNvPr id="5" name="Content Placeholder 4" descr="Yellow paper airplane flying the opposite way as many grey paper airplanes">
            <a:extLst>
              <a:ext uri="{FF2B5EF4-FFF2-40B4-BE49-F238E27FC236}">
                <a16:creationId xmlns:a16="http://schemas.microsoft.com/office/drawing/2014/main" id="{527AAE90-FB37-4755-9AFB-5E920B7E7C8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908" r="2713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67607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ECE96-60F0-45E9-9811-7C5D820000BD}"/>
              </a:ext>
            </a:extLst>
          </p:cNvPr>
          <p:cNvSpPr>
            <a:spLocks noGrp="1"/>
          </p:cNvSpPr>
          <p:nvPr>
            <p:ph type="title"/>
          </p:nvPr>
        </p:nvSpPr>
        <p:spPr>
          <a:xfrm>
            <a:off x="686834" y="1153572"/>
            <a:ext cx="3200400" cy="4461163"/>
          </a:xfrm>
        </p:spPr>
        <p:txBody>
          <a:bodyPr>
            <a:normAutofit/>
          </a:bodyPr>
          <a:lstStyle/>
          <a:p>
            <a:r>
              <a:rPr lang="en-GB">
                <a:solidFill>
                  <a:srgbClr val="FFFFFF"/>
                </a:solidFill>
              </a:rPr>
              <a:t>Barriers to effective Marketing Planning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25894D55-3AED-48D7-AB5E-B782C0247ABA}"/>
              </a:ext>
            </a:extLst>
          </p:cNvPr>
          <p:cNvSpPr>
            <a:spLocks noGrp="1"/>
          </p:cNvSpPr>
          <p:nvPr>
            <p:ph idx="1"/>
          </p:nvPr>
        </p:nvSpPr>
        <p:spPr>
          <a:xfrm>
            <a:off x="4447308" y="591344"/>
            <a:ext cx="6906491" cy="5585619"/>
          </a:xfrm>
        </p:spPr>
        <p:txBody>
          <a:bodyPr anchor="ctr">
            <a:normAutofit/>
          </a:bodyPr>
          <a:lstStyle/>
          <a:p>
            <a:pPr lvl="1"/>
            <a:r>
              <a:rPr lang="en-GB" altLang="en-US" sz="1400" b="1" dirty="0"/>
              <a:t>Weak or non-existent support from the top</a:t>
            </a:r>
            <a:r>
              <a:rPr lang="en-GB" altLang="en-US" sz="1400" dirty="0"/>
              <a:t>, which can result in senior managers ignoring requests for information and data needed for planning, or providing only partial information.</a:t>
            </a:r>
          </a:p>
          <a:p>
            <a:pPr lvl="1"/>
            <a:r>
              <a:rPr lang="en-GB" altLang="en-US" sz="1400" b="1" dirty="0"/>
              <a:t>Lack of an implementation plan for introducing the new system</a:t>
            </a:r>
            <a:r>
              <a:rPr lang="en-GB" altLang="en-US" sz="1400" dirty="0"/>
              <a:t>. As with any organisational change, you need a robust plan, including enlisting the help of internal marketing to sell the new processes and procedures to key players.</a:t>
            </a:r>
          </a:p>
          <a:p>
            <a:pPr lvl="1"/>
            <a:r>
              <a:rPr lang="en-GB" altLang="en-US" sz="1400" b="1" dirty="0"/>
              <a:t>Lack of line management support</a:t>
            </a:r>
            <a:r>
              <a:rPr lang="en-GB" altLang="en-US" sz="1400" dirty="0"/>
              <a:t>, especially if the planning system requires more work but is not effectively resourced.</a:t>
            </a:r>
          </a:p>
          <a:p>
            <a:pPr lvl="1"/>
            <a:r>
              <a:rPr lang="en-GB" altLang="en-US" sz="1400" b="1" dirty="0"/>
              <a:t>Overuse of jargon and terminology by planners</a:t>
            </a:r>
            <a:r>
              <a:rPr lang="en-GB" altLang="en-US" sz="1400" dirty="0"/>
              <a:t>. Not everyone in the business has the same level of knowledge about business theory and planning tools, so it’s is important to interpret these for the intended audience.</a:t>
            </a:r>
          </a:p>
          <a:p>
            <a:pPr lvl="1"/>
            <a:r>
              <a:rPr lang="en-GB" altLang="en-US" sz="1400" b="1" dirty="0"/>
              <a:t>Lack of narrative</a:t>
            </a:r>
            <a:r>
              <a:rPr lang="en-GB" altLang="en-US" sz="1400" dirty="0"/>
              <a:t>. The process becomes too focused on numbers, trends and forecasts without giving a supporting narrative about the underlying causes of change.</a:t>
            </a:r>
          </a:p>
          <a:p>
            <a:pPr lvl="1"/>
            <a:r>
              <a:rPr lang="en-GB" altLang="en-US" sz="1400" b="1" dirty="0"/>
              <a:t>Over-analysis and paralysis by analysis. </a:t>
            </a:r>
            <a:r>
              <a:rPr lang="en-GB" altLang="en-US" sz="1400" dirty="0"/>
              <a:t>Much of the data collected is too detailed or not used in the planning process.</a:t>
            </a:r>
          </a:p>
          <a:p>
            <a:pPr lvl="1"/>
            <a:r>
              <a:rPr lang="en-GB" altLang="en-US" sz="1400" b="1" dirty="0"/>
              <a:t>A once-a-year activity</a:t>
            </a:r>
            <a:r>
              <a:rPr lang="en-GB" altLang="en-US" sz="1400" dirty="0"/>
              <a:t>. This can mean developments and changes in the external environment are not acted on quickly enough, especially in dynamic and volatile markets.</a:t>
            </a:r>
          </a:p>
          <a:p>
            <a:pPr lvl="1"/>
            <a:r>
              <a:rPr lang="en-GB" altLang="en-US" sz="1400" b="1" dirty="0"/>
              <a:t>Lack of integration between strategy and operations </a:t>
            </a:r>
            <a:r>
              <a:rPr lang="en-GB" altLang="en-US" sz="1400" dirty="0"/>
              <a:t>planning and various corporate and functional planning systems,</a:t>
            </a:r>
          </a:p>
          <a:p>
            <a:pPr lvl="1"/>
            <a:r>
              <a:rPr lang="en-GB" altLang="en-US" sz="1400" b="1" dirty="0"/>
              <a:t>Delegating the whole process to the planners</a:t>
            </a:r>
            <a:r>
              <a:rPr lang="en-GB" altLang="en-US" sz="1400" dirty="0"/>
              <a:t>, who may be highly qualified but lack experience.</a:t>
            </a:r>
          </a:p>
          <a:p>
            <a:endParaRPr lang="en-GB" sz="1100" dirty="0"/>
          </a:p>
        </p:txBody>
      </p:sp>
    </p:spTree>
    <p:extLst>
      <p:ext uri="{BB962C8B-B14F-4D97-AF65-F5344CB8AC3E}">
        <p14:creationId xmlns:p14="http://schemas.microsoft.com/office/powerpoint/2010/main" val="17069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B281B-ED95-4B42-BDBE-3346D231534D}"/>
              </a:ext>
            </a:extLst>
          </p:cNvPr>
          <p:cNvSpPr>
            <a:spLocks noGrp="1"/>
          </p:cNvSpPr>
          <p:nvPr>
            <p:ph type="title"/>
          </p:nvPr>
        </p:nvSpPr>
        <p:spPr>
          <a:xfrm>
            <a:off x="841248" y="548640"/>
            <a:ext cx="3600860" cy="5431536"/>
          </a:xfrm>
        </p:spPr>
        <p:txBody>
          <a:bodyPr>
            <a:normAutofit/>
          </a:bodyPr>
          <a:lstStyle/>
          <a:p>
            <a:r>
              <a:rPr lang="en-GB" sz="5400" b="1" dirty="0"/>
              <a:t>Data Gathering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9F86AA-61E1-49B2-8BFE-7DC7744F0125}"/>
              </a:ext>
            </a:extLst>
          </p:cNvPr>
          <p:cNvSpPr>
            <a:spLocks noGrp="1"/>
          </p:cNvSpPr>
          <p:nvPr>
            <p:ph idx="1"/>
          </p:nvPr>
        </p:nvSpPr>
        <p:spPr>
          <a:xfrm>
            <a:off x="5126418" y="552091"/>
            <a:ext cx="6224335" cy="5431536"/>
          </a:xfrm>
        </p:spPr>
        <p:txBody>
          <a:bodyPr anchor="ctr">
            <a:normAutofit/>
          </a:bodyPr>
          <a:lstStyle/>
          <a:p>
            <a:r>
              <a:rPr lang="en-GB" altLang="en-US" sz="2200" dirty="0"/>
              <a:t>The internet and social media has had a profound effect on the skills needed to analyse the external environment.</a:t>
            </a:r>
          </a:p>
          <a:p>
            <a:r>
              <a:rPr lang="en-GB" altLang="en-US" sz="2200" dirty="0"/>
              <a:t>We started this chapter by considering some of the skills marketers need to analyse markets.</a:t>
            </a:r>
          </a:p>
          <a:p>
            <a:r>
              <a:rPr lang="en-GB" altLang="en-US" sz="2200" dirty="0"/>
              <a:t>Other challenges include understanding and managing the ethical issues associated with using the mass of data organisations collect and hold on their customers.</a:t>
            </a:r>
          </a:p>
          <a:p>
            <a:endParaRPr lang="en-GB" sz="2200" dirty="0"/>
          </a:p>
        </p:txBody>
      </p:sp>
    </p:spTree>
    <p:extLst>
      <p:ext uri="{BB962C8B-B14F-4D97-AF65-F5344CB8AC3E}">
        <p14:creationId xmlns:p14="http://schemas.microsoft.com/office/powerpoint/2010/main" val="3612144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65E5D02-5B58-4FCC-8A5A-24D0EAA78619}"/>
              </a:ext>
            </a:extLst>
          </p:cNvPr>
          <p:cNvGraphicFramePr>
            <a:graphicFrameLocks noGrp="1"/>
          </p:cNvGraphicFramePr>
          <p:nvPr>
            <p:ph idx="1"/>
            <p:extLst>
              <p:ext uri="{D42A27DB-BD31-4B8C-83A1-F6EECF244321}">
                <p14:modId xmlns:p14="http://schemas.microsoft.com/office/powerpoint/2010/main" val="23417196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10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4FA41-D6AD-477C-94B6-E6FE21B0824F}"/>
              </a:ext>
            </a:extLst>
          </p:cNvPr>
          <p:cNvSpPr>
            <a:spLocks noGrp="1"/>
          </p:cNvSpPr>
          <p:nvPr>
            <p:ph type="title"/>
          </p:nvPr>
        </p:nvSpPr>
        <p:spPr>
          <a:xfrm>
            <a:off x="841248" y="548640"/>
            <a:ext cx="3600860" cy="5431536"/>
          </a:xfrm>
        </p:spPr>
        <p:txBody>
          <a:bodyPr>
            <a:normAutofit/>
          </a:bodyPr>
          <a:lstStyle/>
          <a:p>
            <a:r>
              <a:rPr lang="en-GB" sz="5400"/>
              <a:t>Definitions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595A8-CF03-4418-BC76-0307CFC7F8A9}"/>
              </a:ext>
            </a:extLst>
          </p:cNvPr>
          <p:cNvSpPr>
            <a:spLocks noGrp="1"/>
          </p:cNvSpPr>
          <p:nvPr>
            <p:ph idx="1"/>
          </p:nvPr>
        </p:nvSpPr>
        <p:spPr>
          <a:xfrm>
            <a:off x="5126418" y="552091"/>
            <a:ext cx="6224335" cy="5431536"/>
          </a:xfrm>
        </p:spPr>
        <p:txBody>
          <a:bodyPr anchor="ctr">
            <a:normAutofit/>
          </a:bodyPr>
          <a:lstStyle/>
          <a:p>
            <a:r>
              <a:rPr lang="en-GB" altLang="en-US" sz="2000"/>
              <a:t>Resources – The portfolio of assets owned or managed by an organisation.</a:t>
            </a:r>
          </a:p>
          <a:p>
            <a:r>
              <a:rPr lang="en-GB" altLang="en-US" sz="2000"/>
              <a:t>Capabilities – The ways in which an organisation uses its assets and resources or realises their potential.</a:t>
            </a:r>
          </a:p>
          <a:p>
            <a:r>
              <a:rPr lang="en-GB" altLang="en-US" sz="2000"/>
              <a:t>Core competencies – Activities carried out skilfully and efficiently and that are central to an organisation’s success.</a:t>
            </a:r>
          </a:p>
          <a:p>
            <a:r>
              <a:rPr lang="en-GB" altLang="en-US" sz="2000"/>
              <a:t>Dynamic capabilities – “An organisation’s ability to renew and recreate its strategic capabilities to meet the needs of changing environments.” (Teece et al, 1997)</a:t>
            </a:r>
          </a:p>
          <a:p>
            <a:r>
              <a:rPr lang="en-GB" altLang="en-US" sz="2000"/>
              <a:t>Brand equity – “A set of assets and liabilities linked to a brand name and symbol that add to or subtract from the value provided by a product or service to a firm or that firm’s customers.” (Aaker, 1991)</a:t>
            </a:r>
          </a:p>
          <a:p>
            <a:r>
              <a:rPr lang="en-GB" altLang="en-US" sz="2000"/>
              <a:t>Value chain – The primary activities that create value for the customer and the support activities that enable and enhance them.</a:t>
            </a:r>
          </a:p>
          <a:p>
            <a:endParaRPr lang="en-GB" sz="2000"/>
          </a:p>
        </p:txBody>
      </p:sp>
    </p:spTree>
    <p:extLst>
      <p:ext uri="{BB962C8B-B14F-4D97-AF65-F5344CB8AC3E}">
        <p14:creationId xmlns:p14="http://schemas.microsoft.com/office/powerpoint/2010/main" val="1791913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B88BD-0820-4C22-86B6-299F2D1FAD04}"/>
              </a:ext>
            </a:extLst>
          </p:cNvPr>
          <p:cNvSpPr>
            <a:spLocks noGrp="1"/>
          </p:cNvSpPr>
          <p:nvPr>
            <p:ph type="title"/>
          </p:nvPr>
        </p:nvSpPr>
        <p:spPr>
          <a:xfrm>
            <a:off x="1171074" y="1396686"/>
            <a:ext cx="3240506" cy="4064628"/>
          </a:xfrm>
        </p:spPr>
        <p:txBody>
          <a:bodyPr>
            <a:normAutofit/>
          </a:bodyPr>
          <a:lstStyle/>
          <a:p>
            <a:r>
              <a:rPr lang="en-GB">
                <a:solidFill>
                  <a:srgbClr val="FFFFFF"/>
                </a:solidFill>
              </a:rPr>
              <a:t>Resource Based View - RBV</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78BE0D-178E-449C-922C-B4FDF3479106}"/>
              </a:ext>
            </a:extLst>
          </p:cNvPr>
          <p:cNvSpPr>
            <a:spLocks noGrp="1"/>
          </p:cNvSpPr>
          <p:nvPr>
            <p:ph idx="1"/>
          </p:nvPr>
        </p:nvSpPr>
        <p:spPr>
          <a:xfrm>
            <a:off x="5370153" y="1526033"/>
            <a:ext cx="5536397" cy="3935281"/>
          </a:xfrm>
        </p:spPr>
        <p:txBody>
          <a:bodyPr>
            <a:normAutofit/>
          </a:bodyPr>
          <a:lstStyle/>
          <a:p>
            <a:pPr marL="0" indent="0">
              <a:buNone/>
            </a:pPr>
            <a:r>
              <a:rPr lang="en-GB" altLang="en-US" sz="2000"/>
              <a:t>Marketers must respond to and anticipate changes in the external environment and the needs of the market. They also need to understand their organisation’s internal environment. One of the key theories that has developed in recent years to help explain the way factors within the organisation contribute to competitive advantage is the Resource Based View (RBV). RBV stems from economic theory in the late 1950s (Penrose, 1959) that looked at the firm as a bundle of resources developed over time, which, in turn, gives certain organisations a competitive advantage over others.</a:t>
            </a:r>
            <a:endParaRPr lang="en-GB" sz="2000"/>
          </a:p>
        </p:txBody>
      </p:sp>
    </p:spTree>
    <p:extLst>
      <p:ext uri="{BB962C8B-B14F-4D97-AF65-F5344CB8AC3E}">
        <p14:creationId xmlns:p14="http://schemas.microsoft.com/office/powerpoint/2010/main" val="1162490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1">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3">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Right Triangle 45">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23381BC4-4580-4096-AEEF-A8B5E2EAF8AE}"/>
              </a:ext>
            </a:extLst>
          </p:cNvPr>
          <p:cNvPicPr>
            <a:picLocks noChangeAspect="1"/>
          </p:cNvPicPr>
          <p:nvPr/>
        </p:nvPicPr>
        <p:blipFill rotWithShape="1">
          <a:blip r:embed="rId2"/>
          <a:srcRect t="5068" b="36863"/>
          <a:stretch/>
        </p:blipFill>
        <p:spPr>
          <a:xfrm>
            <a:off x="1469887" y="918546"/>
            <a:ext cx="6731261" cy="4979334"/>
          </a:xfrm>
          <a:prstGeom prst="rect">
            <a:avLst/>
          </a:prstGeom>
        </p:spPr>
      </p:pic>
    </p:spTree>
    <p:extLst>
      <p:ext uri="{BB962C8B-B14F-4D97-AF65-F5344CB8AC3E}">
        <p14:creationId xmlns:p14="http://schemas.microsoft.com/office/powerpoint/2010/main" val="1231794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BC701-50FA-4B24-83D7-AC51038F41FD}"/>
              </a:ext>
            </a:extLst>
          </p:cNvPr>
          <p:cNvSpPr>
            <a:spLocks noGrp="1"/>
          </p:cNvSpPr>
          <p:nvPr>
            <p:ph type="title"/>
          </p:nvPr>
        </p:nvSpPr>
        <p:spPr>
          <a:xfrm>
            <a:off x="572493" y="238539"/>
            <a:ext cx="11018520" cy="1434415"/>
          </a:xfrm>
        </p:spPr>
        <p:txBody>
          <a:bodyPr anchor="b">
            <a:normAutofit/>
          </a:bodyPr>
          <a:lstStyle/>
          <a:p>
            <a:r>
              <a:rPr lang="en-GB" sz="5400" dirty="0"/>
              <a:t>Activity</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639002-8091-49B6-8E91-DAF480D6B690}"/>
              </a:ext>
            </a:extLst>
          </p:cNvPr>
          <p:cNvSpPr>
            <a:spLocks noGrp="1"/>
          </p:cNvSpPr>
          <p:nvPr>
            <p:ph idx="1"/>
          </p:nvPr>
        </p:nvSpPr>
        <p:spPr>
          <a:xfrm>
            <a:off x="572493" y="2071316"/>
            <a:ext cx="6713552" cy="4119172"/>
          </a:xfrm>
        </p:spPr>
        <p:txBody>
          <a:bodyPr anchor="t">
            <a:normAutofit/>
          </a:bodyPr>
          <a:lstStyle/>
          <a:p>
            <a:pPr marL="0" indent="0">
              <a:buNone/>
            </a:pPr>
            <a:r>
              <a:rPr lang="en-GB" sz="3200" u="sng" dirty="0"/>
              <a:t>Marriott Hotel</a:t>
            </a:r>
          </a:p>
          <a:p>
            <a:pPr marL="0" indent="0">
              <a:buNone/>
            </a:pPr>
            <a:r>
              <a:rPr lang="en-GB" sz="3200" dirty="0"/>
              <a:t>List the Tangible and Intangible assets this hotel group may have and use for a competitive advantage  </a:t>
            </a:r>
          </a:p>
        </p:txBody>
      </p:sp>
      <p:pic>
        <p:nvPicPr>
          <p:cNvPr id="4" name="Picture 3">
            <a:extLst>
              <a:ext uri="{FF2B5EF4-FFF2-40B4-BE49-F238E27FC236}">
                <a16:creationId xmlns:a16="http://schemas.microsoft.com/office/drawing/2014/main" id="{8C0BC63A-AD69-4650-A8E3-614AD98B5CE2}"/>
              </a:ext>
            </a:extLst>
          </p:cNvPr>
          <p:cNvPicPr>
            <a:picLocks noChangeAspect="1"/>
          </p:cNvPicPr>
          <p:nvPr/>
        </p:nvPicPr>
        <p:blipFill rotWithShape="1">
          <a:blip r:embed="rId2"/>
          <a:srcRect l="22904" r="38615" b="1"/>
          <a:stretch/>
        </p:blipFill>
        <p:spPr>
          <a:xfrm>
            <a:off x="7675658" y="2093976"/>
            <a:ext cx="3941064" cy="4096512"/>
          </a:xfrm>
          <a:prstGeom prst="rect">
            <a:avLst/>
          </a:prstGeom>
        </p:spPr>
      </p:pic>
    </p:spTree>
    <p:extLst>
      <p:ext uri="{BB962C8B-B14F-4D97-AF65-F5344CB8AC3E}">
        <p14:creationId xmlns:p14="http://schemas.microsoft.com/office/powerpoint/2010/main" val="2362458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722</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Problems associated with analysing the External environment</vt:lpstr>
      <vt:lpstr>Definitions Continued</vt:lpstr>
      <vt:lpstr>Reactive Vs Proactive</vt:lpstr>
      <vt:lpstr>Interpretation and Judgement – The Risks</vt:lpstr>
      <vt:lpstr>Barriers to effective Marketing Planning</vt:lpstr>
      <vt:lpstr>Data Gathering </vt:lpstr>
      <vt:lpstr>PowerPoint Presentation</vt:lpstr>
      <vt:lpstr>Definitions</vt:lpstr>
      <vt:lpstr>Resource Based View - RBV</vt:lpstr>
      <vt:lpstr>PowerPoint Presentation</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 associated with analysing the External environment</dc:title>
  <dc:creator>Lisa Knight</dc:creator>
  <cp:lastModifiedBy>Lisa Knight</cp:lastModifiedBy>
  <cp:revision>1</cp:revision>
  <dcterms:created xsi:type="dcterms:W3CDTF">2022-02-05T13:58:12Z</dcterms:created>
  <dcterms:modified xsi:type="dcterms:W3CDTF">2022-02-05T14:57:38Z</dcterms:modified>
</cp:coreProperties>
</file>