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352" r:id="rId2"/>
    <p:sldId id="333" r:id="rId3"/>
    <p:sldId id="334" r:id="rId4"/>
    <p:sldId id="335" r:id="rId5"/>
    <p:sldId id="336" r:id="rId6"/>
    <p:sldId id="337" r:id="rId7"/>
    <p:sldId id="338" r:id="rId8"/>
    <p:sldId id="339" r:id="rId9"/>
    <p:sldId id="340" r:id="rId10"/>
    <p:sldId id="341" r:id="rId11"/>
    <p:sldId id="342" r:id="rId12"/>
    <p:sldId id="343" r:id="rId13"/>
    <p:sldId id="344" r:id="rId14"/>
    <p:sldId id="353" r:id="rId15"/>
    <p:sldId id="345" r:id="rId16"/>
    <p:sldId id="346" r:id="rId17"/>
    <p:sldId id="349" r:id="rId18"/>
    <p:sldId id="354" r:id="rId19"/>
    <p:sldId id="355" r:id="rId2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Medium Style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63" d="100"/>
          <a:sy n="63" d="100"/>
        </p:scale>
        <p:origin x="1284" y="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5B8591-23DC-425F-B8B7-AC31857115BB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73163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alt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C4E542A8-BB27-4A83-A171-410365F8E648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22807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themuse.com/advice/good-to-know-why-companies-really-hire-consultants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br>
              <a:rPr lang="en-GB" dirty="0"/>
            </a:br>
            <a:r>
              <a:rPr lang="en-GB" b="1" dirty="0">
                <a:highlight>
                  <a:srgbClr val="FFFF00"/>
                </a:highlight>
              </a:rPr>
              <a:t>LCLM 4003</a:t>
            </a:r>
            <a:endParaRPr lang="en-GB" altLang="en-US" dirty="0">
              <a:highlight>
                <a:srgbClr val="FFFF00"/>
              </a:highlight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</a:rPr>
              <a:t>Effective Team Working and Communication </a:t>
            </a:r>
          </a:p>
          <a:p>
            <a:pPr eaLnBrk="1" hangingPunct="1"/>
            <a:r>
              <a:rPr lang="en-GB" altLang="en-US" dirty="0">
                <a:solidFill>
                  <a:schemeClr val="tx1"/>
                </a:solidFill>
                <a:highlight>
                  <a:srgbClr val="FFFF00"/>
                </a:highlight>
              </a:rPr>
              <a:t>Week 2B</a:t>
            </a:r>
          </a:p>
          <a:p>
            <a:pPr eaLnBrk="1" hangingPunct="1"/>
            <a:endParaRPr lang="en-GB" altLang="en-US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Belbin TEAM ROLES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2031375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Overview for Today</a:t>
            </a:r>
          </a:p>
        </p:txBody>
      </p:sp>
      <p:sp>
        <p:nvSpPr>
          <p:cNvPr id="5123" name="Content Placeholder 2"/>
          <p:cNvSpPr>
            <a:spLocks noGrp="1"/>
          </p:cNvSpPr>
          <p:nvPr>
            <p:ph idx="1"/>
          </p:nvPr>
        </p:nvSpPr>
        <p:spPr>
          <a:xfrm>
            <a:off x="1187624" y="1331640"/>
            <a:ext cx="7292975" cy="4495800"/>
          </a:xfrm>
        </p:spPr>
        <p:txBody>
          <a:bodyPr/>
          <a:lstStyle/>
          <a:p>
            <a:pPr marL="0" indent="0">
              <a:buFont typeface="Arial" pitchFamily="34" charset="0"/>
              <a:buNone/>
              <a:defRPr/>
            </a:pPr>
            <a:r>
              <a:rPr lang="en-GB" altLang="en-US" sz="3600" dirty="0">
                <a:latin typeface="Arial" panose="020B0604020202020204" pitchFamily="34" charset="0"/>
                <a:cs typeface="Arial" panose="020B0604020202020204" pitchFamily="34" charset="0"/>
              </a:rPr>
              <a:t>Belbin’s Team Roles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3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endParaRPr lang="en-GB" alt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Arial" pitchFamily="34" charset="0"/>
              <a:buChar char="•"/>
              <a:defRPr/>
            </a:pPr>
            <a:endParaRPr lang="en-GB" altLang="en-US" sz="2800" dirty="0"/>
          </a:p>
          <a:p>
            <a:pPr>
              <a:buFont typeface="Arial" pitchFamily="34" charset="0"/>
              <a:buChar char="•"/>
              <a:defRPr/>
            </a:pPr>
            <a:endParaRPr lang="en-GB" altLang="en-US" sz="2400" dirty="0"/>
          </a:p>
          <a:p>
            <a:pPr>
              <a:buFont typeface="Arial" pitchFamily="34" charset="0"/>
              <a:buChar char="•"/>
              <a:defRPr/>
            </a:pPr>
            <a:endParaRPr lang="en-GB" altLang="en-US" sz="28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09FFE46-6643-4C76-8DB9-EF05142CBEC4}" type="slidenum">
              <a:rPr lang="en-GB" smtClean="0"/>
              <a:pPr>
                <a:defRPr/>
              </a:pPr>
              <a:t>2</a:t>
            </a:fld>
            <a:endParaRPr lang="en-GB" dirty="0"/>
          </a:p>
        </p:txBody>
      </p:sp>
      <p:pic>
        <p:nvPicPr>
          <p:cNvPr id="4101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02538" y="115888"/>
            <a:ext cx="1466850" cy="549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24084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Group/Team Development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611560" y="1916832"/>
            <a:ext cx="5256584" cy="35814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R. Meredith Belbin</a:t>
            </a:r>
          </a:p>
          <a:p>
            <a:pPr marL="0" indent="0">
              <a:buNone/>
            </a:pPr>
            <a:r>
              <a:rPr lang="en-GB" alt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Father of Team Role Theory</a:t>
            </a:r>
          </a:p>
          <a:p>
            <a:endParaRPr lang="en-GB" altLang="en-US" sz="1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altLang="en-US" sz="1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Teams: Why They Succeed or Fail</a:t>
            </a:r>
            <a:r>
              <a:rPr lang="en-GB" altLang="en-US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(1981), </a:t>
            </a:r>
            <a:endParaRPr lang="en-GB" alt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en-GB" altLang="en-US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4294967295"/>
          </p:nvPr>
        </p:nvSpPr>
        <p:spPr>
          <a:xfrm>
            <a:off x="8413750" y="6381750"/>
            <a:ext cx="730250" cy="339725"/>
          </a:xfrm>
        </p:spPr>
        <p:txBody>
          <a:bodyPr/>
          <a:lstStyle/>
          <a:p>
            <a:pPr>
              <a:defRPr/>
            </a:pPr>
            <a:fld id="{C4852548-689B-4A24-BE41-FB2248441F94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  <p:pic>
        <p:nvPicPr>
          <p:cNvPr id="5124" name="Picture 4" descr="R. Meredith Belbin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5838" y="1772816"/>
            <a:ext cx="2713037" cy="3581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0503208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 Team Roles</a:t>
            </a:r>
            <a:endParaRPr lang="en-US" altLang="en-US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5650" y="1600200"/>
            <a:ext cx="7931150" cy="4525963"/>
          </a:xfrm>
        </p:spPr>
        <p:txBody>
          <a:bodyPr>
            <a:noAutofit/>
          </a:bodyPr>
          <a:lstStyle/>
          <a:p>
            <a:pPr marL="0">
              <a:buFont typeface="Arial" charset="0"/>
              <a:buNone/>
              <a:defRPr/>
            </a:pPr>
            <a:r>
              <a:rPr lang="en-GB" sz="2400" dirty="0" err="1">
                <a:latin typeface="Arial" pitchFamily="34" charset="0"/>
                <a:cs typeface="Arial" pitchFamily="34" charset="0"/>
              </a:rPr>
              <a:t>Belbin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considered that any individual’s potential contribution to a team could be assessed according to the following traits:</a:t>
            </a:r>
          </a:p>
          <a:p>
            <a:pPr>
              <a:buFont typeface="Arial" charset="0"/>
              <a:buNone/>
              <a:defRPr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Intelligence</a:t>
            </a: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Dominance</a:t>
            </a: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Extroversion / Introversion</a:t>
            </a:r>
          </a:p>
          <a:p>
            <a:pPr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Stability / Anxiety</a:t>
            </a:r>
          </a:p>
          <a:p>
            <a:pPr>
              <a:buFont typeface="Arial" charset="0"/>
              <a:buNone/>
              <a:defRPr/>
            </a:pPr>
            <a:endParaRPr lang="en-GB" sz="11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charset="0"/>
              <a:buNone/>
              <a:defRPr/>
            </a:pPr>
            <a:r>
              <a:rPr lang="en-GB" sz="2400" dirty="0">
                <a:latin typeface="Arial" pitchFamily="34" charset="0"/>
                <a:cs typeface="Arial" pitchFamily="34" charset="0"/>
              </a:rPr>
              <a:t>Based on these traits he identified </a:t>
            </a:r>
            <a:r>
              <a:rPr lang="en-GB" sz="2400" u="sng" dirty="0">
                <a:latin typeface="Arial" pitchFamily="34" charset="0"/>
                <a:cs typeface="Arial" pitchFamily="34" charset="0"/>
              </a:rPr>
              <a:t>9</a:t>
            </a:r>
            <a:r>
              <a:rPr lang="en-GB" sz="2400" dirty="0">
                <a:latin typeface="Arial" pitchFamily="34" charset="0"/>
                <a:cs typeface="Arial" pitchFamily="34" charset="0"/>
              </a:rPr>
              <a:t> distinct team roles</a:t>
            </a:r>
            <a:endParaRPr lang="en-US" sz="24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272B8C0-0521-49C0-BAD0-2552A50F6048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94037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 </a:t>
            </a:r>
            <a:r>
              <a:rPr lang="en-US" altLang="en-US" sz="54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9</a:t>
            </a:r>
            <a:r>
              <a:rPr lang="en-US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Team Roles</a:t>
            </a:r>
          </a:p>
        </p:txBody>
      </p:sp>
      <p:sp>
        <p:nvSpPr>
          <p:cNvPr id="12291" name="Content Placeholder 4"/>
          <p:cNvSpPr>
            <a:spLocks noGrp="1"/>
          </p:cNvSpPr>
          <p:nvPr>
            <p:ph idx="1"/>
          </p:nvPr>
        </p:nvSpPr>
        <p:spPr>
          <a:xfrm>
            <a:off x="611188" y="1125538"/>
            <a:ext cx="8281987" cy="4525962"/>
          </a:xfrm>
        </p:spPr>
        <p:txBody>
          <a:bodyPr/>
          <a:lstStyle/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Coordinator			Implementer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Plant					Monitor / Evaluator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Resource Investigator	Team Worker</a:t>
            </a:r>
          </a:p>
          <a:p>
            <a:pPr marL="0">
              <a:buFont typeface="Arial" pitchFamily="34" charset="0"/>
              <a:buNone/>
              <a:defRPr/>
            </a:pPr>
            <a:endParaRPr lang="en-GB" altLang="en-US" sz="1600" dirty="0">
              <a:latin typeface="Arial" pitchFamily="34" charset="0"/>
              <a:cs typeface="Arial" pitchFamily="34" charset="0"/>
            </a:endParaRP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latin typeface="Arial" pitchFamily="34" charset="0"/>
                <a:cs typeface="Arial" pitchFamily="34" charset="0"/>
              </a:rPr>
              <a:t>Shaper			Completer /Finisher</a:t>
            </a:r>
          </a:p>
          <a:p>
            <a:pPr marL="0">
              <a:buFont typeface="Arial" pitchFamily="34" charset="0"/>
              <a:buNone/>
              <a:defRPr/>
            </a:pPr>
            <a:r>
              <a:rPr lang="en-GB" altLang="en-US" sz="3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Specialist  </a:t>
            </a:r>
            <a:r>
              <a:rPr lang="en-GB" altLang="en-US" sz="30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         </a:t>
            </a:r>
          </a:p>
        </p:txBody>
      </p:sp>
      <p:pic>
        <p:nvPicPr>
          <p:cNvPr id="7172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54F2A4-051B-4F86-9E8D-3E25E83B11D7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8081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US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Coordinator (CO)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755650" y="1268413"/>
            <a:ext cx="7848600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Presides over the team and coordinates efforts to meet targets.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Intelligent rather than brilliant; not really an ‘ideas’ person.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Establishes roles / work boundaries according to individual abilities and focuses people on what they do best.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A good two-way communicator and self-disciplined in approach.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i="1" dirty="0">
                <a:latin typeface="Arial" charset="0"/>
                <a:cs typeface="Arial" charset="0"/>
              </a:rPr>
              <a:t>If a decision is necessary, it is taken firmly after everyone has had a say.</a:t>
            </a:r>
          </a:p>
          <a:p>
            <a:pPr marL="0" indent="0">
              <a:buFont typeface="Arial" charset="0"/>
              <a:buNone/>
            </a:pPr>
            <a:endParaRPr lang="en-US" altLang="en-US" sz="2800" dirty="0">
              <a:latin typeface="Arial" charset="0"/>
              <a:cs typeface="Arial" charset="0"/>
            </a:endParaRPr>
          </a:p>
        </p:txBody>
      </p:sp>
      <p:pic>
        <p:nvPicPr>
          <p:cNvPr id="8196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8197" name="Picture 6" descr="Belbin Character - Coordin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163" y="682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EDE4F35-6B1F-4214-8ADF-3D856F206D94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88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Implementer (IMP)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3" y="1412875"/>
            <a:ext cx="7786687" cy="5140325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practical organiser, concerned with what is feasible.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Turns decisions into defined and manageable tasks that people can actually get on with.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Not easily discouraged, though will not do so well in unstable, quickly changing situations.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Efficient, systematic, methodical, but can be inflexible.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i="1" dirty="0">
                <a:latin typeface="Arial" pitchFamily="34" charset="0"/>
                <a:cs typeface="Arial" pitchFamily="34" charset="0"/>
              </a:rPr>
              <a:t>If you need to know what was decided, or what needs to be done, the implementer is the one to see.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9220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1" name="Picture 6" descr="Belbin Character - Implement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" y="66675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C24393-B0B3-41E7-94C1-F3135460ABFA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953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Plant (PL)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341438"/>
            <a:ext cx="7859713" cy="4525962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The ‘ideas’ person.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Most imaginative and intelligent member of the team and the one most likely to look for a new approach to a problem if the team gets bogged down.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Can cause offence when criticising other people’s ideas, usually counter-proposing own ideas.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Can sulk if own ideas are dissected or rejected. </a:t>
            </a:r>
          </a:p>
          <a:p>
            <a:pPr marL="0" indent="0">
              <a:buFont typeface="Arial" charset="0"/>
              <a:buNone/>
            </a:pPr>
            <a:r>
              <a:rPr lang="en-GB" altLang="en-US" sz="2000" i="1" dirty="0">
                <a:latin typeface="Arial" charset="0"/>
                <a:cs typeface="Arial" charset="0"/>
              </a:rPr>
              <a:t>Needs careful handling by the coordinator to ensure that vital spark is provided.</a:t>
            </a:r>
          </a:p>
          <a:p>
            <a:pPr marL="0" indent="0">
              <a:buFont typeface="Arial" charset="0"/>
              <a:buNone/>
            </a:pPr>
            <a:endParaRPr lang="en-GB" altLang="en-US" sz="2000" dirty="0"/>
          </a:p>
        </p:txBody>
      </p:sp>
      <p:pic>
        <p:nvPicPr>
          <p:cNvPr id="1024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5" name="Picture 6" descr="Belbin Character - Plan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238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CBD3BC8-EDD9-459E-BD17-95635F06D9E3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05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Monitor / Evaluator (ME)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00113" y="1417638"/>
            <a:ext cx="7786687" cy="4852988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Measured, dispassionate, analysis is his / her forte.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Critic rather than creator – but only if he / she can see a flaw in the argument.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most objective mind in the team, likes time to mull things over.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Most likely to stop the team from committing itself to a misguided project.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i="1" dirty="0">
                <a:latin typeface="Arial" pitchFamily="34" charset="0"/>
                <a:cs typeface="Arial" pitchFamily="34" charset="0"/>
              </a:rPr>
              <a:t>One quality makes him / her indispensible – judgement is hardly ever wrong.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126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9" name="Picture 7" descr="Belbin Character - Monitor Evalu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809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D4FDA89-30A9-47DB-BCBB-FEE6A2616596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88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Resource Investigator (RI)</a:t>
            </a:r>
            <a:b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</a:br>
            <a:endParaRPr lang="en-GB" altLang="en-US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550" y="1484313"/>
            <a:ext cx="7715250" cy="5257800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Sociable, gregarious, positive, enthusiastic.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Goes outside the group and brings back information, ideas etc.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The diplomat, the liaison officer, always looking for new possibilities in the wider world outside.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Needs the stimulus of others, gets bored in solitary work.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0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Within the team, though, a good improviser, active under pressure. 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000" dirty="0">
                <a:latin typeface="Arial" pitchFamily="34" charset="0"/>
                <a:cs typeface="Arial" pitchFamily="34" charset="0"/>
              </a:rPr>
              <a:t>Prevents the team from losing touch with reality.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2292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3" name="Picture 6" descr="Belbin Character - Resource Investigato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00" y="8890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BA6A272-0B79-4CBE-AF0A-CCB16ED1A33F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2037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>Team Worker (TW)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088" y="1600200"/>
            <a:ext cx="7859712" cy="5068888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Most aware of individual needs and emotional undercurrents within the team. Most active internal communicator.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Likeable, popular, unassertive: the cement of the team.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dirty="0">
                <a:latin typeface="Arial" charset="0"/>
                <a:cs typeface="Arial" charset="0"/>
              </a:rPr>
              <a:t>Loyal to the team unit, builds on ideas rather than demolishes them. Dislikes confrontation, avoids it, and helps cool it down in others. </a:t>
            </a:r>
          </a:p>
          <a:p>
            <a:pPr marL="0" indent="0">
              <a:buFont typeface="Arial" charset="0"/>
              <a:buNone/>
            </a:pPr>
            <a:endParaRPr lang="en-GB" altLang="en-US" sz="2000" dirty="0">
              <a:latin typeface="Arial" charset="0"/>
              <a:cs typeface="Arial" charset="0"/>
            </a:endParaRPr>
          </a:p>
          <a:p>
            <a:pPr marL="0" indent="0">
              <a:buFont typeface="Arial" charset="0"/>
              <a:buNone/>
            </a:pPr>
            <a:r>
              <a:rPr lang="en-GB" altLang="en-US" sz="2000" i="1" dirty="0">
                <a:latin typeface="Arial" charset="0"/>
                <a:cs typeface="Arial" charset="0"/>
              </a:rPr>
              <a:t>Exemplary team member, particularly in times of stress.</a:t>
            </a:r>
          </a:p>
          <a:p>
            <a:pPr marL="0" indent="0">
              <a:buFont typeface="Arial" charset="0"/>
              <a:buNone/>
            </a:pPr>
            <a:endParaRPr lang="en-GB" altLang="en-US" dirty="0"/>
          </a:p>
        </p:txBody>
      </p:sp>
      <p:pic>
        <p:nvPicPr>
          <p:cNvPr id="13316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7" name="Picture 7" descr="Belbin Character - Teamwork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107950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3E6CEA2-1F7C-41E1-9B28-953C72B13DC3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9471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Shaper (SH)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4375" y="1281923"/>
            <a:ext cx="7715250" cy="5068888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The task leader, where the Coordinator is a sociable leader.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If no Coordinator is present, the Shaper will lead and give shape to the application of the team’s efforts.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Seeks to convert ideas into decisions and action.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200" dirty="0">
              <a:latin typeface="Arial" pitchFamily="34" charset="0"/>
              <a:cs typeface="Arial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dirty="0">
                <a:latin typeface="Arial" pitchFamily="34" charset="0"/>
                <a:cs typeface="Arial" pitchFamily="34" charset="0"/>
              </a:rPr>
              <a:t>Impulsive and impatient, people outside the team regard him/ her as arrogant.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200" i="1" dirty="0">
                <a:latin typeface="Arial" pitchFamily="34" charset="0"/>
                <a:cs typeface="Arial" pitchFamily="34" charset="0"/>
              </a:rPr>
              <a:t>Can even make the team feel uncomfortable, but makes things happen. 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dirty="0"/>
          </a:p>
        </p:txBody>
      </p:sp>
      <p:pic>
        <p:nvPicPr>
          <p:cNvPr id="14340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4341" name="Picture 6" descr="Belbin Character - Shap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71438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4AEB4E8-5D2B-496D-9111-ADAA56A133FE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094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>
              <a:defRPr/>
            </a:pP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  <a:t>Completer / Finisher (CF)</a:t>
            </a:r>
            <a:br>
              <a:rPr lang="en-GB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itchFamily="34" charset="0"/>
              </a:rPr>
            </a:br>
            <a:endParaRPr lang="en-GB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anose="020B0604020202020204" pitchFamily="34" charset="0"/>
              <a:cs typeface="Arial" pitchFamily="34" charset="0"/>
            </a:endParaRPr>
          </a:p>
        </p:txBody>
      </p:sp>
      <p:sp>
        <p:nvSpPr>
          <p:cNvPr id="20483" name="Content Placeholder 2"/>
          <p:cNvSpPr>
            <a:spLocks noGrp="1"/>
          </p:cNvSpPr>
          <p:nvPr>
            <p:ph idx="1"/>
          </p:nvPr>
        </p:nvSpPr>
        <p:spPr>
          <a:xfrm>
            <a:off x="900113" y="1600200"/>
            <a:ext cx="7786687" cy="5257800"/>
          </a:xfrm>
        </p:spPr>
        <p:txBody>
          <a:bodyPr/>
          <a:lstStyle/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Worries about what might go wrong.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Checks every detail, this obsession being an expression of anxiety.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>
                <a:latin typeface="Arial" charset="0"/>
                <a:cs typeface="Arial" charset="0"/>
              </a:rPr>
              <a:t>Preoccupied with order, compulsive in meeting deadlines, maintains a permanent sense of urgency. </a:t>
            </a:r>
          </a:p>
          <a:p>
            <a:pPr marL="0" indent="0">
              <a:buFont typeface="Arial" charset="0"/>
              <a:buNone/>
            </a:pPr>
            <a:r>
              <a:rPr lang="en-GB" altLang="en-US" sz="3000" i="1">
                <a:latin typeface="Arial" charset="0"/>
                <a:cs typeface="Arial" charset="0"/>
              </a:rPr>
              <a:t>Although an asset to the team, can be a morale-lowering worrier, and be side-tracked by trivia.</a:t>
            </a:r>
          </a:p>
          <a:p>
            <a:pPr marL="0" indent="0">
              <a:buFont typeface="Arial" charset="0"/>
              <a:buNone/>
            </a:pPr>
            <a:endParaRPr lang="en-GB" altLang="en-US" sz="3000"/>
          </a:p>
        </p:txBody>
      </p:sp>
      <p:pic>
        <p:nvPicPr>
          <p:cNvPr id="1536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6" descr="Belbin Character - Completer/Finisher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00" y="55563"/>
            <a:ext cx="114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68B3AA0-EBD3-4A71-BE86-DE7D94AAF036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004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3E1C96-51CC-3CEC-E078-3BCB37D0AA0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rgbClr val="323E48"/>
                </a:solidFill>
                <a:latin typeface="Averta"/>
              </a:rPr>
              <a:t>Specialist (SP)</a:t>
            </a:r>
            <a:br>
              <a:rPr lang="en-GB" dirty="0">
                <a:solidFill>
                  <a:srgbClr val="323E48"/>
                </a:solidFill>
                <a:latin typeface="Averta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06FD4F-51B2-1526-0431-6A4E0055FD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/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The </a:t>
            </a:r>
            <a:r>
              <a:rPr lang="en-GB" b="1" i="0" dirty="0">
                <a:solidFill>
                  <a:srgbClr val="323E48"/>
                </a:solidFill>
                <a:effectLst/>
                <a:latin typeface="Averta"/>
              </a:rPr>
              <a:t>Specialist</a:t>
            </a:r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 is an expert.</a:t>
            </a:r>
          </a:p>
          <a:p>
            <a:pPr algn="l"/>
            <a:r>
              <a:rPr lang="en-GB" dirty="0">
                <a:solidFill>
                  <a:srgbClr val="323E48"/>
                </a:solidFill>
                <a:latin typeface="Averta"/>
              </a:rPr>
              <a:t>May be brought in as a</a:t>
            </a:r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  </a:t>
            </a:r>
            <a:r>
              <a:rPr lang="en-GB" b="1" i="0" u="sng" dirty="0">
                <a:solidFill>
                  <a:srgbClr val="FF5100"/>
                </a:solidFill>
                <a:effectLst/>
                <a:latin typeface="Averta-Bold"/>
                <a:hlinkClick r:id="rId2"/>
              </a:rPr>
              <a:t>consultant</a:t>
            </a:r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 or </a:t>
            </a:r>
            <a:r>
              <a:rPr lang="en-GB" b="0" i="0" dirty="0">
                <a:solidFill>
                  <a:schemeClr val="tx2"/>
                </a:solidFill>
                <a:effectLst/>
                <a:latin typeface="Averta"/>
              </a:rPr>
              <a:t>advisor </a:t>
            </a:r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for a team.</a:t>
            </a:r>
          </a:p>
          <a:p>
            <a:pPr algn="l"/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Because a specialist is often in high demand they are not a permanent member of the team</a:t>
            </a:r>
            <a:r>
              <a:rPr lang="en-GB" dirty="0">
                <a:solidFill>
                  <a:srgbClr val="323E48"/>
                </a:solidFill>
                <a:latin typeface="Averta"/>
              </a:rPr>
              <a:t>.</a:t>
            </a:r>
            <a:r>
              <a:rPr lang="en-GB" b="0" i="0" dirty="0">
                <a:solidFill>
                  <a:srgbClr val="323E48"/>
                </a:solidFill>
                <a:effectLst/>
                <a:latin typeface="Averta"/>
              </a:rPr>
              <a:t> This can sometimes lead to tension with other members.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957425-A934-D68A-318E-9B6D9765E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06ECD3-FB58-2994-FE73-7FB58C7F27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3120739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Team Roles</a:t>
            </a:r>
          </a:p>
        </p:txBody>
      </p:sp>
      <p:sp>
        <p:nvSpPr>
          <p:cNvPr id="16387" name="Content Placeholder 2"/>
          <p:cNvSpPr>
            <a:spLocks noGrp="1"/>
          </p:cNvSpPr>
          <p:nvPr>
            <p:ph idx="1"/>
          </p:nvPr>
        </p:nvSpPr>
        <p:spPr>
          <a:xfrm>
            <a:off x="179388" y="1268413"/>
            <a:ext cx="8785225" cy="50403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altLang="en-US"/>
              <a:t> </a:t>
            </a:r>
          </a:p>
          <a:p>
            <a:pPr>
              <a:buFont typeface="Arial" charset="0"/>
              <a:buNone/>
            </a:pPr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69834685"/>
              </p:ext>
            </p:extLst>
          </p:nvPr>
        </p:nvGraphicFramePr>
        <p:xfrm>
          <a:off x="0" y="0"/>
          <a:ext cx="9180513" cy="13133389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084513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997594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Team Role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Strengths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Weaknesses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Plant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Creative, imaginative, unorthodox, solves difficult problems.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Poor in communication and in managing ordinary people.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Resource Investigator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Extrovert, enthusiastic, communicative. Explores opportunities and develops contacts.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Loses interest once initial enthusiasm has passed.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Coordinator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Mature, confident</a:t>
                      </a:r>
                      <a:r>
                        <a:rPr lang="en-GB" sz="1100" baseline="0" dirty="0"/>
                        <a:t> and trusting. A good chairperson. Clarifies goals, promotes decision-making.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Not necessarily the most clever or creative member</a:t>
                      </a:r>
                      <a:r>
                        <a:rPr lang="en-GB" sz="1100" baseline="0" dirty="0"/>
                        <a:t> of the group.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Shaper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Dynamic, outgoing and highly strung. Challenges, pressurises, finds ways around obstacles.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Prone to provocation and short-lived bursts of temper.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Monitor</a:t>
                      </a:r>
                      <a:r>
                        <a:rPr lang="en-GB" sz="1100" baseline="0" dirty="0"/>
                        <a:t> / Evaluator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Sober, strategic</a:t>
                      </a:r>
                      <a:r>
                        <a:rPr lang="en-GB" sz="1100" baseline="0" dirty="0"/>
                        <a:t> and discerning. Sees all options. Judges.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Lacks drive and ability to</a:t>
                      </a:r>
                      <a:r>
                        <a:rPr lang="en-GB" sz="1100" baseline="0" dirty="0"/>
                        <a:t> inspire others.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59897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Team Worker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Social, mild, perceptive and accommodating. Listens, builds, averts friction.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Indecisive in crunch situations.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Implementer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Disciplined, reliable,</a:t>
                      </a:r>
                      <a:r>
                        <a:rPr lang="en-GB" sz="1100" baseline="0" dirty="0"/>
                        <a:t> conservative and efficient. Turns ideas </a:t>
                      </a:r>
                      <a:r>
                        <a:rPr lang="en-GB" sz="1100" baseline="0"/>
                        <a:t>into plans/actions</a:t>
                      </a:r>
                      <a:r>
                        <a:rPr lang="en-GB" sz="1100" baseline="0" dirty="0"/>
                        <a:t>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Somewhat inflexible. Slow</a:t>
                      </a:r>
                      <a:r>
                        <a:rPr lang="en-GB" sz="1100" baseline="0" dirty="0"/>
                        <a:t> to respond to new possibilities.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Completer / Finisher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Painstakingly conscientious. Searches out errors and omissions. Delivers on time.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Inclined to worry unduly. Reluctant to delegate.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14797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Specialist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Single-minded,</a:t>
                      </a:r>
                      <a:r>
                        <a:rPr lang="en-GB" sz="1100" baseline="0" dirty="0"/>
                        <a:t> self-starting and dedicated. Provides knowledge.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9" marB="45719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Contributes only on a narrow front.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16434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51BDD41-D05A-41BE-8FE5-1636B83B5D90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75476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sz="3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Belbin’s</a:t>
            </a: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Team Roles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idx="1"/>
          </p:nvPr>
        </p:nvSpPr>
        <p:spPr>
          <a:xfrm>
            <a:off x="179388" y="1268413"/>
            <a:ext cx="8785225" cy="5040312"/>
          </a:xfrm>
        </p:spPr>
        <p:txBody>
          <a:bodyPr/>
          <a:lstStyle/>
          <a:p>
            <a:pPr>
              <a:buFont typeface="Arial" charset="0"/>
              <a:buNone/>
            </a:pPr>
            <a:r>
              <a:rPr lang="en-GB" altLang="en-US"/>
              <a:t> </a:t>
            </a:r>
          </a:p>
          <a:p>
            <a:pPr>
              <a:buFont typeface="Arial" charset="0"/>
              <a:buNone/>
            </a:pPr>
            <a:endParaRPr lang="en-GB" altLang="en-US"/>
          </a:p>
        </p:txBody>
      </p:sp>
      <p:graphicFrame>
        <p:nvGraphicFramePr>
          <p:cNvPr id="7" name="Table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7552380"/>
              </p:ext>
            </p:extLst>
          </p:nvPr>
        </p:nvGraphicFramePr>
        <p:xfrm>
          <a:off x="0" y="-7659688"/>
          <a:ext cx="9143999" cy="15824204"/>
        </p:xfrm>
        <a:graphic>
          <a:graphicData uri="http://schemas.openxmlformats.org/drawingml/2006/table">
            <a:tbl>
              <a:tblPr firstRow="1" bandRow="1">
                <a:tableStyleId>{073A0DAA-6AF3-43AB-8588-CEC1D06C72B9}</a:tableStyleId>
              </a:tblPr>
              <a:tblGrid>
                <a:gridCol w="3146772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146772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2850455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1201984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Team Role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Strengths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Weaknesses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Plant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Creative, imaginative, unorthodox, solves difficult problems.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Poor in communication and in managing ordinary people.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Resource Investigator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Extrovert, enthusiastic, communicative. Explores opportunities and develops contacts.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Loses interest once initial enthusiasm has passed.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Coordinator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Mature, confident</a:t>
                      </a:r>
                      <a:r>
                        <a:rPr lang="en-GB" sz="1100" baseline="0" dirty="0"/>
                        <a:t> and trusting. A good chairperson. Clarifies goals, promotes decision-making.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Not necessarily the most clever or creative member</a:t>
                      </a:r>
                      <a:r>
                        <a:rPr lang="en-GB" sz="1100" baseline="0" dirty="0"/>
                        <a:t> of the group.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Shaper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Dynamic, outgoing and highly strung. Challenges, pressurises, finds ways around obstacles.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Prone to provocation and short-lived bursts of temper.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Monitor</a:t>
                      </a:r>
                      <a:r>
                        <a:rPr lang="en-GB" sz="1100" baseline="0" dirty="0"/>
                        <a:t> / Evaluator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Sober, strategic</a:t>
                      </a:r>
                      <a:r>
                        <a:rPr lang="en-GB" sz="1100" baseline="0" dirty="0"/>
                        <a:t> and discerning. Sees all options. Judges.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Lacks drive and ability to</a:t>
                      </a:r>
                      <a:r>
                        <a:rPr lang="en-GB" sz="1100" baseline="0" dirty="0"/>
                        <a:t> inspire others.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19265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Team Worker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Social, mild, perceptive and accommodating. Listens, builds, averts friction.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Indecisive in crunch situations.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Implementer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Disciplined, reliable,</a:t>
                      </a:r>
                      <a:r>
                        <a:rPr lang="en-GB" sz="1100" baseline="0" dirty="0"/>
                        <a:t> conservative and efficient. Turns ideas </a:t>
                      </a:r>
                      <a:r>
                        <a:rPr lang="en-GB" sz="1100" baseline="0"/>
                        <a:t>into plans/actions</a:t>
                      </a:r>
                      <a:r>
                        <a:rPr lang="en-GB" sz="1100" baseline="0" dirty="0"/>
                        <a:t>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Somewhat inflexible. Slow</a:t>
                      </a:r>
                      <a:r>
                        <a:rPr lang="en-GB" sz="1100" baseline="0" dirty="0"/>
                        <a:t> to respond to new possibilities.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kern="1200" dirty="0"/>
                        <a:t>Completer / Finisher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kern="1200" dirty="0"/>
                        <a:t>Painstakingly conscientious. Searches out errors and omissions. Delivers on time.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Inclined to worry unduly. Reluctant to delegate.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138318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Specialist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tc>
                  <a:txBody>
                    <a:bodyPr/>
                    <a:lstStyle/>
                    <a:p>
                      <a:pPr algn="l"/>
                      <a:r>
                        <a:rPr lang="en-GB" sz="1100" dirty="0"/>
                        <a:t>Single-minded,</a:t>
                      </a:r>
                      <a:r>
                        <a:rPr lang="en-GB" sz="1100" baseline="0" dirty="0"/>
                        <a:t> self-starting and dedicated. Provides knowledge.</a:t>
                      </a:r>
                      <a:endParaRPr lang="en-GB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9" marR="91439" marT="45716" marB="45716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/>
                        <a:t>Contributes only on a narrow front.</a:t>
                      </a:r>
                      <a:endParaRPr lang="en-GB" sz="11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68579" marR="68579" marT="0" marB="0"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</a:tbl>
          </a:graphicData>
        </a:graphic>
      </p:graphicFrame>
      <p:pic>
        <p:nvPicPr>
          <p:cNvPr id="17458" name="Picture 1" descr="TSD_logo2010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85113" y="115888"/>
            <a:ext cx="1184275" cy="44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4A3B592-2668-4C9E-9A9C-65BE8DD95F46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725913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323528" y="91311"/>
            <a:ext cx="8229600" cy="1143000"/>
          </a:xfrm>
        </p:spPr>
        <p:txBody>
          <a:bodyPr/>
          <a:lstStyle/>
          <a:p>
            <a:pPr>
              <a:defRPr/>
            </a:pPr>
            <a:r>
              <a:rPr lang="en-GB" altLang="en-US" sz="3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cs typeface="Arial" panose="020B0604020202020204" pitchFamily="34" charset="0"/>
              </a:rPr>
              <a:t>Roles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0588" y="1124744"/>
            <a:ext cx="8075240" cy="4997450"/>
          </a:xfrm>
        </p:spPr>
        <p:txBody>
          <a:bodyPr>
            <a:normAutofit/>
          </a:bodyPr>
          <a:lstStyle/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Everyone working within a team acquires a role (whether consciously or not).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Some people like to lead.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Others prefer to be more passive participants.</a:t>
            </a:r>
          </a:p>
          <a:p>
            <a:pPr marL="0" indent="0">
              <a:buFont typeface="Arial" pitchFamily="34" charset="0"/>
              <a:buNone/>
              <a:defRPr/>
            </a:pP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Defining roles, along with a clear goal, is an important strategy for creating a successful teamwork environment.</a:t>
            </a:r>
          </a:p>
          <a:p>
            <a:pPr marL="0" indent="0">
              <a:buFont typeface="Arial" pitchFamily="34" charset="0"/>
              <a:buNone/>
              <a:defRPr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Clearly defined goals, matched with specific tasks, will help team members decide which role is best suited to their personality and abilities. </a:t>
            </a:r>
          </a:p>
        </p:txBody>
      </p:sp>
      <p:pic>
        <p:nvPicPr>
          <p:cNvPr id="20484" name="Picture 1" descr="TSD_logo20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088" y="115888"/>
            <a:ext cx="1257300" cy="471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49614F5-DFB8-46AA-9296-B6554D232DC0}" type="slidenum">
              <a:rPr lang="en-GB" smtClean="0"/>
              <a:pPr>
                <a:defRPr/>
              </a:pPr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9918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nimClr clrSpc="rgb" dir="cw"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ppt_c</p:attrName>
                                        </p:attrNameLst>
                                      </p:cBhvr>
                                      <p:to>
                                        <a:schemeClr val="accent1"/>
                                      </p:to>
                                    </p:animClr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236D90-97C5-CC7A-2C59-8D847DE88A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TEAM ROLES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32E6B9-7615-98F8-62D3-9E757E47BC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However, while Belbin identifies </a:t>
            </a:r>
            <a:r>
              <a:rPr lang="en-GB" b="1" dirty="0"/>
              <a:t>9 team roles, </a:t>
            </a:r>
            <a:r>
              <a:rPr lang="en-GB" dirty="0"/>
              <a:t>a team does not have to have 9 members.</a:t>
            </a:r>
          </a:p>
          <a:p>
            <a:r>
              <a:rPr lang="en-GB" dirty="0"/>
              <a:t>It can have less or more, as long as the members can cover all 9 roles.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1D1E4A-B401-0A96-8717-7B1AD326D2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FE8CBA-B842-05FF-96E8-DEC81D6971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485138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3226D9-467C-875E-DD78-A856E0E81C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en-GB" sz="3600" dirty="0"/>
              <a:t>15 mins 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7B6D1C-FEE7-8C4F-11FC-52F4DC7E1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1268760"/>
            <a:ext cx="8641655" cy="4248473"/>
          </a:xfrm>
        </p:spPr>
        <p:txBody>
          <a:bodyPr/>
          <a:lstStyle/>
          <a:p>
            <a:r>
              <a:rPr lang="en-GB" sz="2000" dirty="0"/>
              <a:t>Can watch the assessment video to answer the following questions: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000" dirty="0"/>
              <a:t>What Belbin’s team whole will you give to the following characters in the video and why?</a:t>
            </a:r>
          </a:p>
          <a:p>
            <a:r>
              <a:rPr lang="en-GB" sz="2000" dirty="0"/>
              <a:t>Omar</a:t>
            </a:r>
          </a:p>
          <a:p>
            <a:r>
              <a:rPr lang="en-GB" sz="2000" dirty="0"/>
              <a:t> Lena</a:t>
            </a:r>
          </a:p>
          <a:p>
            <a:r>
              <a:rPr lang="en-GB" sz="2000" dirty="0"/>
              <a:t> Priya</a:t>
            </a:r>
          </a:p>
          <a:p>
            <a:r>
              <a:rPr lang="en-GB" sz="2000" dirty="0"/>
              <a:t> Alex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/>
              <a:t>2. What is Kenji’s Belbin’s team role? Give justification for your answer</a:t>
            </a:r>
          </a:p>
          <a:p>
            <a:pPr marL="0" indent="0">
              <a:buNone/>
            </a:pPr>
            <a:r>
              <a:rPr lang="en-GB" sz="2000" dirty="0"/>
              <a:t>3. What Belbin’s team roles are missing in the video?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2CEEA3-02FA-7F94-EFE4-CB1373F05F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07/10/2026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A45566-4FD3-1E5A-811F-BAA8C5006C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4163871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819</TotalTime>
  <Words>1404</Words>
  <Application>Microsoft Office PowerPoint</Application>
  <PresentationFormat>On-screen Show (4:3)</PresentationFormat>
  <Paragraphs>224</Paragraphs>
  <Slides>19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6" baseType="lpstr">
      <vt:lpstr>Arial</vt:lpstr>
      <vt:lpstr>Averta</vt:lpstr>
      <vt:lpstr>Averta-Bold</vt:lpstr>
      <vt:lpstr>Myriad Pro</vt:lpstr>
      <vt:lpstr>Times New Roman</vt:lpstr>
      <vt:lpstr>Verdana</vt:lpstr>
      <vt:lpstr>20140311PresentationUWTSDTemplate</vt:lpstr>
      <vt:lpstr> LCLM 4003</vt:lpstr>
      <vt:lpstr>Overview for Today</vt:lpstr>
      <vt:lpstr>Group/Team Development</vt:lpstr>
      <vt:lpstr>Belbin’s Team Roles</vt:lpstr>
      <vt:lpstr>Belbin’s 9 Team Roles</vt:lpstr>
      <vt:lpstr>Coordinator (CO)</vt:lpstr>
      <vt:lpstr>Implementer (IMP)</vt:lpstr>
      <vt:lpstr>Plant (PL)</vt:lpstr>
      <vt:lpstr> Monitor / Evaluator (ME) </vt:lpstr>
      <vt:lpstr> Resource Investigator (RI) </vt:lpstr>
      <vt:lpstr> Team Worker (TW) </vt:lpstr>
      <vt:lpstr>Shaper (SH)</vt:lpstr>
      <vt:lpstr> Completer / Finisher (CF) </vt:lpstr>
      <vt:lpstr>Specialist (SP) </vt:lpstr>
      <vt:lpstr>Belbin’s Team Roles</vt:lpstr>
      <vt:lpstr>Belbin’s Team Roles</vt:lpstr>
      <vt:lpstr>Roles</vt:lpstr>
      <vt:lpstr>TEAM ROLES</vt:lpstr>
      <vt:lpstr>15 mins exercise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Alfred Mensah</cp:lastModifiedBy>
  <cp:revision>48</cp:revision>
  <cp:lastPrinted>2018-07-09T15:27:01Z</cp:lastPrinted>
  <dcterms:created xsi:type="dcterms:W3CDTF">2002-10-07T19:43:58Z</dcterms:created>
  <dcterms:modified xsi:type="dcterms:W3CDTF">2026-10-07T09:12:22Z</dcterms:modified>
</cp:coreProperties>
</file>