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6.xml" ContentType="application/vnd.openxmlformats-officedocument.presentationml.notesSlide+xml"/>
  <Override PartName="/ppt/notesSlides/_rels/notesSlide16.xml.rels" ContentType="application/vnd.openxmlformats-package.relationships+xml"/>
  <Override PartName="/ppt/media/image1.jpeg" ContentType="image/jpeg"/>
  <Override PartName="/ppt/media/image2.jpeg" ContentType="image/jpeg"/>
  <Override PartName="/ppt/media/image3.jpeg" ContentType="image/jpeg"/>
  <Override PartName="/ppt/media/image4.jpeg" ContentType="image/jpeg"/>
  <Override PartName="/ppt/media/image5.gif" ContentType="image/gif"/>
  <Override PartName="/ppt/media/image6.jpeg" ContentType="image/jpeg"/>
  <Override PartName="/ppt/media/image7.png" ContentType="image/pn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png" ContentType="image/png"/>
  <Override PartName="/ppt/media/image24.jpeg" ContentType="image/jpeg"/>
  <Override PartName="/ppt/media/image18.jpeg" ContentType="image/jpeg"/>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Override PartName="/ppt/media/image25.jpeg" ContentType="image/jpeg"/>
  <Override PartName="/ppt/media/image26.gif" ContentType="image/gif"/>
  <Override PartName="/ppt/media/image34.jpeg" ContentType="image/jpeg"/>
  <Override PartName="/ppt/media/image27.jpeg" ContentType="image/jpeg"/>
  <Override PartName="/ppt/media/image28.jpeg" ContentType="image/jpeg"/>
  <Override PartName="/ppt/media/image29.jpeg" ContentType="image/jpeg"/>
  <Override PartName="/ppt/media/image30.jpeg" ContentType="image/jpeg"/>
  <Override PartName="/ppt/media/image32.png" ContentType="image/png"/>
  <Override PartName="/ppt/media/image31.jpeg" ContentType="image/jpeg"/>
  <Override PartName="/ppt/media/image33.jpeg" ContentType="image/jpeg"/>
  <Override PartName="/ppt/media/image35.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33" Type="http://schemas.openxmlformats.org/officeDocument/2006/relationships/slide" Target="slides/slide28.xml"/><Relationship Id="rId34" Type="http://schemas.openxmlformats.org/officeDocument/2006/relationships/slide" Target="slides/slide29.xml"/>
</Relationships>
</file>

<file path=ppt/notesMasters/_rels/notesMaster1.xml.rels><?xml version="1.0" encoding="UTF-8"?>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116"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17"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18"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19"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20"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23991413-378F-442B-96DC-B1A6527C072A}"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PlaceHolder 1"/>
          <p:cNvSpPr>
            <a:spLocks noGrp="1"/>
          </p:cNvSpPr>
          <p:nvPr>
            <p:ph type="sldImg"/>
          </p:nvPr>
        </p:nvSpPr>
        <p:spPr>
          <a:xfrm>
            <a:off x="1371600" y="1143000"/>
            <a:ext cx="4111920" cy="3083400"/>
          </a:xfrm>
          <a:prstGeom prst="rect">
            <a:avLst/>
          </a:prstGeom>
        </p:spPr>
      </p:sp>
      <p:sp>
        <p:nvSpPr>
          <p:cNvPr id="212" name="PlaceHolder 2"/>
          <p:cNvSpPr>
            <a:spLocks noGrp="1"/>
          </p:cNvSpPr>
          <p:nvPr>
            <p:ph type="body"/>
          </p:nvPr>
        </p:nvSpPr>
        <p:spPr>
          <a:xfrm>
            <a:off x="685800" y="4400640"/>
            <a:ext cx="5483520" cy="3597480"/>
          </a:xfrm>
          <a:prstGeom prst="rect">
            <a:avLst/>
          </a:prstGeom>
        </p:spPr>
        <p:txBody>
          <a:bodyPr lIns="0" rIns="0" tIns="0" bIns="0">
            <a:normAutofit/>
          </a:bodyPr>
          <a:p>
            <a:endParaRPr b="0" lang="en-GB" sz="2000" spc="-1" strike="noStrike">
              <a:latin typeface="Arial"/>
            </a:endParaRPr>
          </a:p>
        </p:txBody>
      </p:sp>
      <p:sp>
        <p:nvSpPr>
          <p:cNvPr id="213" name="Slide Number Placeholder 3"/>
          <p:cNvSpPr/>
          <p:nvPr/>
        </p:nvSpPr>
        <p:spPr>
          <a:xfrm>
            <a:off x="3884760" y="8685360"/>
            <a:ext cx="2968920" cy="45576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5B8769CF-AFF6-47BE-9B06-789077F7303E}" type="slidenum">
              <a:rPr b="0" lang="en-GB" sz="1200" spc="-1" strike="noStrike">
                <a:solidFill>
                  <a:srgbClr val="000000"/>
                </a:solidFill>
                <a:latin typeface="+mn-lt"/>
                <a:ea typeface="+mn-ea"/>
              </a:rPr>
              <a:t>16</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2"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40"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6.xml"/>
</Relationships>
</file>

<file path=ppt/slides/_rels/slide3.xml.rels><?xml version="1.0" encoding="UTF-8"?>
<Relationships xmlns="http://schemas.openxmlformats.org/package/2006/relationships"><Relationship Id="rId1" Type="http://schemas.openxmlformats.org/officeDocument/2006/relationships/image" Target="../media/image5.gif"/><Relationship Id="rId2" Type="http://schemas.openxmlformats.org/officeDocument/2006/relationships/slideLayout" Target="../slideLayouts/slideLayout16.xml"/>
</Relationships>
</file>

<file path=ppt/slides/_rels/slide4.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6.xml"/>
</Relationships>
</file>

<file path=ppt/slides/_rels/slide6.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6.xml"/>
</Relationships>
</file>

<file path=ppt/slides/_rels/slide7.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6.xml"/>
</Relationships>
</file>

<file path=ppt/slides/_rels/slide8.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image" Target="../media/image11.jpeg"/><Relationship Id="rId3"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image" Target="../media/image13.jpeg"/><Relationship Id="rId3" Type="http://schemas.openxmlformats.org/officeDocument/2006/relationships/slideLayout" Target="../slideLayouts/slideLayout16.xml"/>
</Relationships>
</file>

<file path=ppt/slides/_rels/slide10.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image" Target="../media/image15.jpeg"/><Relationship Id="rId3" Type="http://schemas.openxmlformats.org/officeDocument/2006/relationships/slideLayout" Target="../slideLayouts/slideLayout16.xml"/>
</Relationships>
</file>

<file path=ppt/slides/_rels/slide11.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image" Target="../media/image17.png"/><Relationship Id="rId3" Type="http://schemas.openxmlformats.org/officeDocument/2006/relationships/slideLayout" Target="../slideLayouts/slideLayout16.xml"/>
</Relationships>
</file>

<file path=ppt/slides/_rels/slide12.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image" Target="../media/image19.jpeg"/><Relationship Id="rId3" Type="http://schemas.openxmlformats.org/officeDocument/2006/relationships/slideLayout" Target="../slideLayouts/slideLayout16.xml"/>
</Relationships>
</file>

<file path=ppt/slides/_rels/slide13.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6.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5.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6.xml"/>
</Relationships>
</file>

<file path=ppt/slides/_rels/slide16.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image" Target="../media/image23.jpeg"/><Relationship Id="rId3" Type="http://schemas.openxmlformats.org/officeDocument/2006/relationships/image" Target="../media/image24.jpeg"/><Relationship Id="rId4" Type="http://schemas.openxmlformats.org/officeDocument/2006/relationships/slideLayout" Target="../slideLayouts/slideLayout16.xml"/><Relationship Id="rId5"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image" Target="../media/image26.gif"/><Relationship Id="rId3" Type="http://schemas.openxmlformats.org/officeDocument/2006/relationships/slideLayout" Target="../slideLayouts/slideLayout16.xml"/>
</Relationships>
</file>

<file path=ppt/slides/_rels/slide18.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image" Target="../media/image28.jpeg"/><Relationship Id="rId3" Type="http://schemas.openxmlformats.org/officeDocument/2006/relationships/slideLayout" Target="../slideLayouts/slideLayout16.xml"/>
</Relationships>
</file>

<file path=ppt/slides/_rels/slide19.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16.xml"/>
</Relationships>
</file>

<file path=ppt/slides/_rels/slide20.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16.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image" Target="../media/image31.jpeg"/><Relationship Id="rId2" Type="http://schemas.openxmlformats.org/officeDocument/2006/relationships/slideLayout" Target="../slideLayouts/slideLayout16.xml"/>
</Relationships>
</file>

<file path=ppt/slides/_rels/slide23.xml.rels><?xml version="1.0" encoding="UTF-8"?>
<Relationships xmlns="http://schemas.openxmlformats.org/package/2006/relationships"><Relationship Id="rId1" Type="http://schemas.openxmlformats.org/officeDocument/2006/relationships/image" Target="../media/image32.png"/><Relationship Id="rId2"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image" Target="../media/image33.jpeg"/><Relationship Id="rId2" Type="http://schemas.openxmlformats.org/officeDocument/2006/relationships/slideLayout" Target="../slideLayouts/slideLayout16.xml"/>
</Relationships>
</file>

<file path=ppt/slides/_rels/slide25.xml.rels><?xml version="1.0" encoding="UTF-8"?>
<Relationships xmlns="http://schemas.openxmlformats.org/package/2006/relationships"><Relationship Id="rId1" Type="http://schemas.openxmlformats.org/officeDocument/2006/relationships/image" Target="../media/image34.jpeg"/><Relationship Id="rId2" Type="http://schemas.openxmlformats.org/officeDocument/2006/relationships/slideLayout" Target="../slideLayouts/slideLayout16.xml"/>
</Relationships>
</file>

<file path=ppt/slides/_rels/slide26.xml.rels><?xml version="1.0" encoding="UTF-8"?>
<Relationships xmlns="http://schemas.openxmlformats.org/package/2006/relationships"><Relationship Id="rId1" Type="http://schemas.openxmlformats.org/officeDocument/2006/relationships/image" Target="../media/image35.jpeg"/><Relationship Id="rId2" Type="http://schemas.openxmlformats.org/officeDocument/2006/relationships/slideLayout" Target="../slideLayouts/slideLayout1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1" name="Title 1"/>
          <p:cNvSpPr/>
          <p:nvPr/>
        </p:nvSpPr>
        <p:spPr>
          <a:xfrm>
            <a:off x="2627640" y="1700640"/>
            <a:ext cx="5757840" cy="1467000"/>
          </a:xfrm>
          <a:prstGeom prst="rect">
            <a:avLst/>
          </a:prstGeom>
          <a:noFill/>
          <a:ln w="0">
            <a:noFill/>
          </a:ln>
        </p:spPr>
        <p:style>
          <a:lnRef idx="0"/>
          <a:fillRef idx="0"/>
          <a:effectRef idx="0"/>
          <a:fontRef idx="minor"/>
        </p:style>
        <p:txBody>
          <a:bodyPr lIns="90000" rIns="90000" tIns="45000" bIns="45000" anchor="ctr">
            <a:normAutofit fontScale="25000"/>
          </a:bodyPr>
          <a:p>
            <a:pPr algn="ctr">
              <a:lnSpc>
                <a:spcPct val="100000"/>
              </a:lnSpc>
            </a:pPr>
            <a:r>
              <a:rPr b="0" lang="en-GB" sz="4400" spc="-1" strike="noStrike">
                <a:solidFill>
                  <a:srgbClr val="ffffff"/>
                </a:solidFill>
                <a:latin typeface="Palatino Linotype"/>
                <a:ea typeface="DejaVu Sans"/>
              </a:rPr>
              <a:t>Myths and Mythology:</a:t>
            </a:r>
            <a:br/>
            <a:r>
              <a:rPr b="0" lang="en-GB" sz="4400" spc="-1" strike="noStrike">
                <a:solidFill>
                  <a:srgbClr val="ffffff"/>
                </a:solidFill>
                <a:latin typeface="Palatino Linotype"/>
                <a:ea typeface="DejaVu Sans"/>
              </a:rPr>
              <a:t>How Stories Shape the World</a:t>
            </a:r>
            <a:br/>
            <a:r>
              <a:rPr b="0" lang="en-GB" sz="4400" spc="-1" strike="noStrike">
                <a:solidFill>
                  <a:srgbClr val="ffffff"/>
                </a:solidFill>
                <a:latin typeface="Palatino Linotype"/>
                <a:ea typeface="DejaVu Sans"/>
              </a:rPr>
              <a:t>Heroic Humans: Herakles</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Title 1"/>
          <p:cNvSpPr/>
          <p:nvPr/>
        </p:nvSpPr>
        <p:spPr>
          <a:xfrm>
            <a:off x="457200" y="274680"/>
            <a:ext cx="7464600" cy="93708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Herakles/Hercules</a:t>
            </a:r>
            <a:endParaRPr b="0" lang="en-GB" sz="4400" spc="-1" strike="noStrike">
              <a:latin typeface="Arial"/>
            </a:endParaRPr>
          </a:p>
        </p:txBody>
      </p:sp>
      <p:sp>
        <p:nvSpPr>
          <p:cNvPr id="123" name="Content Placeholder 2"/>
          <p:cNvSpPr/>
          <p:nvPr/>
        </p:nvSpPr>
        <p:spPr>
          <a:xfrm>
            <a:off x="457200" y="1357200"/>
            <a:ext cx="4683600" cy="4118400"/>
          </a:xfrm>
          <a:prstGeom prst="rect">
            <a:avLst/>
          </a:prstGeom>
          <a:noFill/>
          <a:ln w="0">
            <a:noFill/>
          </a:ln>
        </p:spPr>
        <p:style>
          <a:lnRef idx="0"/>
          <a:fillRef idx="0"/>
          <a:effectRef idx="0"/>
          <a:fontRef idx="minor"/>
        </p:style>
        <p:txBody>
          <a:bodyPr lIns="90000" rIns="90000" tIns="45000" bIns="45000">
            <a:normAutofit fontScale="60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Perhaps the most popular mythological character in both ancient and modern times</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Literature: Herakles present in written sources from Homer onwards</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Art: Herakles represented in vase paintings from early on, through to late antiquity</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Mehercle!’ ‘Alexikakos!’ – colloquial expressions testament to the myth’s pervasiveness</a:t>
            </a:r>
            <a:endParaRPr b="0" lang="en-GB" sz="2800" spc="-1" strike="noStrike">
              <a:latin typeface="Arial"/>
            </a:endParaRPr>
          </a:p>
        </p:txBody>
      </p:sp>
      <p:pic>
        <p:nvPicPr>
          <p:cNvPr id="124" name="Content Placeholder 4" descr="Commodus.jpg"/>
          <p:cNvPicPr/>
          <p:nvPr/>
        </p:nvPicPr>
        <p:blipFill>
          <a:blip r:embed="rId1"/>
          <a:stretch/>
        </p:blipFill>
        <p:spPr>
          <a:xfrm>
            <a:off x="5580000" y="9360"/>
            <a:ext cx="3561120" cy="5428440"/>
          </a:xfrm>
          <a:prstGeom prst="rect">
            <a:avLst/>
          </a:prstGeom>
          <a:ln w="0">
            <a:noFill/>
          </a:ln>
        </p:spPr>
      </p:pic>
      <p:sp>
        <p:nvSpPr>
          <p:cNvPr id="125" name="Rectangle 5"/>
          <p:cNvSpPr/>
          <p:nvPr/>
        </p:nvSpPr>
        <p:spPr>
          <a:xfrm>
            <a:off x="6040440" y="4437000"/>
            <a:ext cx="2640240" cy="8611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Commodus (emperor 180-192 AD) as Hercules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Geographical Spread </a:t>
            </a:r>
            <a:endParaRPr b="0" lang="en-GB" sz="4400" spc="-1" strike="noStrike">
              <a:latin typeface="Arial"/>
            </a:endParaRPr>
          </a:p>
        </p:txBody>
      </p:sp>
      <p:sp>
        <p:nvSpPr>
          <p:cNvPr id="127" name="Content Placeholder 2"/>
          <p:cNvSpPr/>
          <p:nvPr/>
        </p:nvSpPr>
        <p:spPr>
          <a:xfrm>
            <a:off x="457200" y="1600200"/>
            <a:ext cx="3654720" cy="3986280"/>
          </a:xfrm>
          <a:prstGeom prst="rect">
            <a:avLst/>
          </a:prstGeom>
          <a:noFill/>
          <a:ln w="0">
            <a:noFill/>
          </a:ln>
        </p:spPr>
        <p:style>
          <a:lnRef idx="0"/>
          <a:fillRef idx="0"/>
          <a:effectRef idx="0"/>
          <a:fontRef idx="minor"/>
        </p:style>
        <p:txBody>
          <a:bodyPr lIns="90000" rIns="90000" tIns="45000" bIns="45000">
            <a:normAutofit fontScale="64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Herakles cult particularly in… </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Thebes (birth place)</a:t>
            </a:r>
            <a:endParaRPr b="0" lang="en-GB" sz="24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Mount Oeta (death)</a:t>
            </a:r>
            <a:endParaRPr b="0" lang="en-GB" sz="24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Many minor cult centres all around the Greek world</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Exception: Crete</a:t>
            </a:r>
            <a:endParaRPr b="0" lang="en-GB" sz="24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Rome: Herakles part of the foundation myths of numerous cities</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Additionally, god of trade </a:t>
            </a:r>
            <a:endParaRPr b="0" lang="en-GB" sz="2400" spc="-1" strike="noStrike">
              <a:latin typeface="Arial"/>
            </a:endParaRPr>
          </a:p>
        </p:txBody>
      </p:sp>
      <p:pic>
        <p:nvPicPr>
          <p:cNvPr id="128" name="Content Placeholder 4" descr="med map.gif"/>
          <p:cNvPicPr/>
          <p:nvPr/>
        </p:nvPicPr>
        <p:blipFill>
          <a:blip r:embed="rId1"/>
          <a:srcRect l="27444" t="0" r="0" b="0"/>
          <a:stretch/>
        </p:blipFill>
        <p:spPr>
          <a:xfrm>
            <a:off x="4429080" y="1643040"/>
            <a:ext cx="3964680" cy="336744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Title 1"/>
          <p:cNvSpPr/>
          <p:nvPr/>
        </p:nvSpPr>
        <p:spPr>
          <a:xfrm>
            <a:off x="107640" y="259560"/>
            <a:ext cx="8226720" cy="11401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Herakles Hero Cult</a:t>
            </a:r>
            <a:endParaRPr b="0" lang="en-GB" sz="4400" spc="-1" strike="noStrike">
              <a:latin typeface="Arial"/>
            </a:endParaRPr>
          </a:p>
        </p:txBody>
      </p:sp>
      <p:sp>
        <p:nvSpPr>
          <p:cNvPr id="130" name="Content Placeholder 2"/>
          <p:cNvSpPr/>
          <p:nvPr/>
        </p:nvSpPr>
        <p:spPr>
          <a:xfrm>
            <a:off x="457200" y="1600200"/>
            <a:ext cx="4831920" cy="3914280"/>
          </a:xfrm>
          <a:prstGeom prst="rect">
            <a:avLst/>
          </a:prstGeom>
          <a:noFill/>
          <a:ln w="0">
            <a:noFill/>
          </a:ln>
        </p:spPr>
        <p:style>
          <a:lnRef idx="0"/>
          <a:fillRef idx="0"/>
          <a:effectRef idx="0"/>
          <a:fontRef idx="minor"/>
        </p:style>
        <p:txBody>
          <a:bodyPr lIns="90000" rIns="90000" tIns="45000" bIns="45000">
            <a:normAutofit fontScale="37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 hero cult was centred on Herakles from the 8</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onwards </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This is a period of revival in Greek society and culture</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Homeric epics are written down</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Having a history and (mythological) ancestry important to create a sense of identity</a:t>
            </a: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Festive meal a feature of the hero cult</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source of depictions of Herakles as a laughable, gluttonous character?</a:t>
            </a:r>
            <a:endParaRPr b="0" lang="en-GB" sz="2800" spc="-1" strike="noStrike">
              <a:latin typeface="Arial"/>
            </a:endParaRPr>
          </a:p>
        </p:txBody>
      </p:sp>
      <p:pic>
        <p:nvPicPr>
          <p:cNvPr id="131" name="Content Placeholder 4" descr=""/>
          <p:cNvPicPr/>
          <p:nvPr/>
        </p:nvPicPr>
        <p:blipFill>
          <a:blip r:embed="rId1"/>
          <a:srcRect l="16552" t="0" r="18465" b="5422"/>
          <a:stretch/>
        </p:blipFill>
        <p:spPr>
          <a:xfrm>
            <a:off x="5581800" y="-720"/>
            <a:ext cx="3531240" cy="685584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2"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Who Is Herakles?</a:t>
            </a:r>
            <a:endParaRPr b="0" lang="en-GB" sz="4400" spc="-1" strike="noStrike">
              <a:latin typeface="Arial"/>
            </a:endParaRPr>
          </a:p>
        </p:txBody>
      </p:sp>
      <p:sp>
        <p:nvSpPr>
          <p:cNvPr id="133" name="Content Placeholder 2"/>
          <p:cNvSpPr/>
          <p:nvPr/>
        </p:nvSpPr>
        <p:spPr>
          <a:xfrm>
            <a:off x="457200" y="1600200"/>
            <a:ext cx="4035600" cy="3986280"/>
          </a:xfrm>
          <a:prstGeom prst="rect">
            <a:avLst/>
          </a:prstGeom>
          <a:noFill/>
          <a:ln w="0">
            <a:noFill/>
          </a:ln>
        </p:spPr>
        <p:style>
          <a:lnRef idx="0"/>
          <a:fillRef idx="0"/>
          <a:effectRef idx="0"/>
          <a:fontRef idx="minor"/>
        </p:style>
        <p:txBody>
          <a:bodyPr lIns="90000" rIns="90000" tIns="45000" bIns="45000">
            <a:normAutofit fontScale="30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Times New Roman"/>
                <a:ea typeface="DejaVu Sans"/>
              </a:rPr>
              <a:t>Father: Zeus</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Times New Roman"/>
                <a:ea typeface="DejaVu Sans"/>
              </a:rPr>
              <a:t>Mother: Alkmene, the wife of Amphitryon</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Times New Roman"/>
                <a:ea typeface="DejaVu Sans"/>
              </a:rPr>
              <a:t>Much like Castor and Pollux, Herakles has a mortal ‘twin’ brother, Iphicles</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Times New Roman"/>
                <a:ea typeface="DejaVu Sans"/>
              </a:rPr>
              <a:t>Pursued by Hera, wanting revenge on Zeus for his affair with Alkmene:</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Times New Roman"/>
                <a:ea typeface="DejaVu Sans"/>
              </a:rPr>
              <a:t>“</a:t>
            </a:r>
            <a:r>
              <a:rPr b="0" lang="en-GB" sz="2800" spc="-1" strike="noStrike">
                <a:solidFill>
                  <a:srgbClr val="000000"/>
                </a:solidFill>
                <a:latin typeface="Times New Roman"/>
                <a:ea typeface="DejaVu Sans"/>
              </a:rPr>
              <a:t>When Herakles was eight months old, Hera, wanting to destroy the child, sent two huge serpents to his bed. […] Herakles leapt up and killed the serpents by strangling them, one in each hand.” (Apollod. </a:t>
            </a:r>
            <a:r>
              <a:rPr b="0" i="1" lang="en-GB" sz="2800" spc="-1" strike="noStrike">
                <a:solidFill>
                  <a:srgbClr val="000000"/>
                </a:solidFill>
                <a:latin typeface="Times New Roman"/>
                <a:ea typeface="DejaVu Sans"/>
              </a:rPr>
              <a:t>Bibl</a:t>
            </a:r>
            <a:r>
              <a:rPr b="0" lang="en-GB" sz="2800" spc="-1" strike="noStrike">
                <a:solidFill>
                  <a:srgbClr val="000000"/>
                </a:solidFill>
                <a:latin typeface="Times New Roman"/>
                <a:ea typeface="DejaVu Sans"/>
              </a:rPr>
              <a:t>. 2.4)</a:t>
            </a:r>
            <a:endParaRPr b="0" lang="en-GB" sz="2800" spc="-1" strike="noStrike">
              <a:latin typeface="Arial"/>
            </a:endParaRPr>
          </a:p>
        </p:txBody>
      </p:sp>
      <p:pic>
        <p:nvPicPr>
          <p:cNvPr id="134" name="Content Placeholder 4" descr=""/>
          <p:cNvPicPr/>
          <p:nvPr/>
        </p:nvPicPr>
        <p:blipFill>
          <a:blip r:embed="rId1"/>
          <a:stretch/>
        </p:blipFill>
        <p:spPr>
          <a:xfrm>
            <a:off x="5036040" y="0"/>
            <a:ext cx="4074840" cy="4794120"/>
          </a:xfrm>
          <a:prstGeom prst="rect">
            <a:avLst/>
          </a:prstGeom>
          <a:ln w="0">
            <a:noFill/>
          </a:ln>
        </p:spPr>
      </p:pic>
      <p:sp>
        <p:nvSpPr>
          <p:cNvPr id="135" name="TextBox 5"/>
          <p:cNvSpPr/>
          <p:nvPr/>
        </p:nvSpPr>
        <p:spPr>
          <a:xfrm>
            <a:off x="5036040" y="4942800"/>
            <a:ext cx="4074840" cy="6382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Wall painting from the House of the Vettii, Pompeii</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Title 1"/>
          <p:cNvSpPr/>
          <p:nvPr/>
        </p:nvSpPr>
        <p:spPr>
          <a:xfrm>
            <a:off x="457200" y="274680"/>
            <a:ext cx="7464600" cy="8654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Herakles’ 12 Labours</a:t>
            </a:r>
            <a:endParaRPr b="0" lang="en-GB" sz="4400" spc="-1" strike="noStrike">
              <a:latin typeface="Arial"/>
            </a:endParaRPr>
          </a:p>
        </p:txBody>
      </p:sp>
      <p:sp>
        <p:nvSpPr>
          <p:cNvPr id="137" name="Content Placeholder 2"/>
          <p:cNvSpPr/>
          <p:nvPr/>
        </p:nvSpPr>
        <p:spPr>
          <a:xfrm>
            <a:off x="457200" y="1428840"/>
            <a:ext cx="3654720" cy="4157640"/>
          </a:xfrm>
          <a:prstGeom prst="rect">
            <a:avLst/>
          </a:prstGeom>
          <a:noFill/>
          <a:ln w="0">
            <a:noFill/>
          </a:ln>
        </p:spPr>
        <p:style>
          <a:lnRef idx="0"/>
          <a:fillRef idx="0"/>
          <a:effectRef idx="0"/>
          <a:fontRef idx="minor"/>
        </p:style>
        <p:txBody>
          <a:bodyPr lIns="90000" rIns="90000" tIns="45000" bIns="45000">
            <a:normAutofit fontScale="45000"/>
          </a:bodyPr>
          <a:p>
            <a:pPr marL="343080" indent="-340200">
              <a:lnSpc>
                <a:spcPct val="100000"/>
              </a:lnSpc>
              <a:spcBef>
                <a:spcPts val="561"/>
              </a:spcBef>
              <a:buClr>
                <a:srgbClr val="000000"/>
              </a:buClr>
              <a:buFont typeface="Arial"/>
              <a:buChar char="•"/>
            </a:pPr>
            <a:r>
              <a:rPr b="0" lang="en-GB" sz="2600" spc="-1" strike="noStrike">
                <a:solidFill>
                  <a:srgbClr val="000000"/>
                </a:solidFill>
                <a:latin typeface="Times New Roman"/>
                <a:ea typeface="DejaVu Sans"/>
              </a:rPr>
              <a:t>There are a number of stories dealing with the early career of Herakles, but…</a:t>
            </a:r>
            <a:endParaRPr b="0" lang="en-GB" sz="2600" spc="-1" strike="noStrike">
              <a:latin typeface="Arial"/>
            </a:endParaRPr>
          </a:p>
          <a:p>
            <a:pPr marL="343080" indent="-340200">
              <a:lnSpc>
                <a:spcPct val="100000"/>
              </a:lnSpc>
              <a:spcBef>
                <a:spcPts val="561"/>
              </a:spcBef>
              <a:buClr>
                <a:srgbClr val="000000"/>
              </a:buClr>
              <a:buFont typeface="Arial"/>
              <a:buChar char="•"/>
            </a:pPr>
            <a:r>
              <a:rPr b="0" lang="en-GB" sz="2600" spc="-1" strike="noStrike">
                <a:solidFill>
                  <a:srgbClr val="000000"/>
                </a:solidFill>
                <a:latin typeface="Times New Roman"/>
                <a:ea typeface="DejaVu Sans"/>
              </a:rPr>
              <a:t>…</a:t>
            </a:r>
            <a:r>
              <a:rPr b="0" lang="en-GB" sz="2600" spc="-1" strike="noStrike">
                <a:solidFill>
                  <a:srgbClr val="000000"/>
                </a:solidFill>
                <a:latin typeface="Times New Roman"/>
                <a:ea typeface="DejaVu Sans"/>
              </a:rPr>
              <a:t>.the most famous feature of the legends surrounding Herakles is the 12 labours performed for King Eurystheus of Mycenae</a:t>
            </a:r>
            <a:endParaRPr b="0" lang="en-GB" sz="2600" spc="-1" strike="noStrike">
              <a:latin typeface="Arial"/>
            </a:endParaRPr>
          </a:p>
          <a:p>
            <a:pPr lvl="1" marL="743040" indent="-282960">
              <a:lnSpc>
                <a:spcPct val="100000"/>
              </a:lnSpc>
              <a:spcBef>
                <a:spcPts val="479"/>
              </a:spcBef>
              <a:buClr>
                <a:srgbClr val="000000"/>
              </a:buClr>
              <a:buFont typeface="Arial"/>
              <a:buChar char="–"/>
            </a:pPr>
            <a:r>
              <a:rPr b="0" lang="en-GB" sz="2600" spc="-1" strike="noStrike">
                <a:solidFill>
                  <a:srgbClr val="000000"/>
                </a:solidFill>
                <a:latin typeface="Times New Roman"/>
                <a:ea typeface="DejaVu Sans"/>
              </a:rPr>
              <a:t>A punishment for killing the wife Megara and their two children in a fit of madness</a:t>
            </a:r>
            <a:endParaRPr b="0" lang="en-GB" sz="2600" spc="-1" strike="noStrike">
              <a:latin typeface="Arial"/>
            </a:endParaRPr>
          </a:p>
          <a:p>
            <a:pPr lvl="1" marL="743040" indent="-282960">
              <a:lnSpc>
                <a:spcPct val="100000"/>
              </a:lnSpc>
              <a:spcBef>
                <a:spcPts val="479"/>
              </a:spcBef>
              <a:buClr>
                <a:srgbClr val="000000"/>
              </a:buClr>
              <a:buFont typeface="Arial"/>
              <a:buChar char="–"/>
            </a:pPr>
            <a:r>
              <a:rPr b="0" lang="en-GB" sz="2600" spc="-1" strike="noStrike">
                <a:solidFill>
                  <a:srgbClr val="000000"/>
                </a:solidFill>
                <a:latin typeface="Times New Roman"/>
                <a:ea typeface="DejaVu Sans"/>
              </a:rPr>
              <a:t>Hera’s way of avenging herself on Zeus</a:t>
            </a:r>
            <a:endParaRPr b="0" lang="en-GB" sz="2600" spc="-1" strike="noStrike">
              <a:latin typeface="Arial"/>
            </a:endParaRPr>
          </a:p>
        </p:txBody>
      </p:sp>
      <p:pic>
        <p:nvPicPr>
          <p:cNvPr id="138" name="Content Placeholder 4" descr="GV5-0021.JPG"/>
          <p:cNvPicPr/>
          <p:nvPr/>
        </p:nvPicPr>
        <p:blipFill>
          <a:blip r:embed="rId1"/>
          <a:srcRect l="0" t="-2362" r="12466" b="0"/>
          <a:stretch/>
        </p:blipFill>
        <p:spPr>
          <a:xfrm>
            <a:off x="4214880" y="2000160"/>
            <a:ext cx="3926160" cy="307260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Title 1"/>
          <p:cNvSpPr/>
          <p:nvPr/>
        </p:nvSpPr>
        <p:spPr>
          <a:xfrm>
            <a:off x="457200" y="274680"/>
            <a:ext cx="7464600" cy="1008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12 Labours – Popularity </a:t>
            </a:r>
            <a:endParaRPr b="0" lang="en-GB" sz="4400" spc="-1" strike="noStrike">
              <a:latin typeface="Arial"/>
            </a:endParaRPr>
          </a:p>
        </p:txBody>
      </p:sp>
      <p:sp>
        <p:nvSpPr>
          <p:cNvPr id="140" name="Content Placeholder 2"/>
          <p:cNvSpPr/>
          <p:nvPr/>
        </p:nvSpPr>
        <p:spPr>
          <a:xfrm>
            <a:off x="430200" y="1412640"/>
            <a:ext cx="4714920" cy="4029480"/>
          </a:xfrm>
          <a:prstGeom prst="rect">
            <a:avLst/>
          </a:prstGeom>
          <a:noFill/>
          <a:ln w="0">
            <a:noFill/>
          </a:ln>
        </p:spPr>
        <p:style>
          <a:lnRef idx="0"/>
          <a:fillRef idx="0"/>
          <a:effectRef idx="0"/>
          <a:fontRef idx="minor"/>
        </p:style>
        <p:txBody>
          <a:bodyPr lIns="90000" rIns="90000" tIns="45000" bIns="45000">
            <a:normAutofit fontScale="94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Herakles performing the 12 labours is an immensely popular motive on vase paintings </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7</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-5</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century BC</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travelling hero appeals in an age of colonisation and trade expansion</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Note the finding place of many of these vases!</a:t>
            </a:r>
            <a:endParaRPr b="0" lang="en-GB" sz="2400" spc="-1" strike="noStrike">
              <a:latin typeface="Arial"/>
            </a:endParaRPr>
          </a:p>
        </p:txBody>
      </p:sp>
      <p:pic>
        <p:nvPicPr>
          <p:cNvPr id="141" name="Content Placeholder 4" descr="Herakles_hind_BM_B231.jpg"/>
          <p:cNvPicPr/>
          <p:nvPr/>
        </p:nvPicPr>
        <p:blipFill>
          <a:blip r:embed="rId1"/>
          <a:stretch/>
        </p:blipFill>
        <p:spPr>
          <a:xfrm>
            <a:off x="5354280" y="1419120"/>
            <a:ext cx="3654720" cy="3186360"/>
          </a:xfrm>
          <a:prstGeom prst="rect">
            <a:avLst/>
          </a:prstGeom>
          <a:ln w="0">
            <a:noFill/>
          </a:ln>
        </p:spPr>
      </p:pic>
      <p:sp>
        <p:nvSpPr>
          <p:cNvPr id="142" name="Rectangle 5"/>
          <p:cNvSpPr/>
          <p:nvPr/>
        </p:nvSpPr>
        <p:spPr>
          <a:xfrm>
            <a:off x="5940000" y="4601880"/>
            <a:ext cx="3069000" cy="9972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Third labour: the Cerynean Hind</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Title 4"/>
          <p:cNvSpPr/>
          <p:nvPr/>
        </p:nvSpPr>
        <p:spPr>
          <a:xfrm>
            <a:off x="457200" y="274680"/>
            <a:ext cx="8226720" cy="1140120"/>
          </a:xfrm>
          <a:prstGeom prst="rect">
            <a:avLst/>
          </a:prstGeom>
          <a:noFill/>
          <a:ln w="0">
            <a:noFill/>
          </a:ln>
        </p:spPr>
        <p:style>
          <a:lnRef idx="0"/>
          <a:fillRef idx="0"/>
          <a:effectRef idx="0"/>
          <a:fontRef idx="minor"/>
        </p:style>
      </p:sp>
      <p:pic>
        <p:nvPicPr>
          <p:cNvPr id="144" name="Content Placeholder 6" descr=""/>
          <p:cNvPicPr/>
          <p:nvPr/>
        </p:nvPicPr>
        <p:blipFill>
          <a:blip r:embed="rId1"/>
          <a:stretch/>
        </p:blipFill>
        <p:spPr>
          <a:xfrm>
            <a:off x="16920" y="44640"/>
            <a:ext cx="6333840" cy="4749480"/>
          </a:xfrm>
          <a:prstGeom prst="rect">
            <a:avLst/>
          </a:prstGeom>
          <a:ln w="0">
            <a:noFill/>
          </a:ln>
        </p:spPr>
      </p:pic>
      <p:pic>
        <p:nvPicPr>
          <p:cNvPr id="145" name="Picture 7" descr=""/>
          <p:cNvPicPr/>
          <p:nvPr/>
        </p:nvPicPr>
        <p:blipFill>
          <a:blip r:embed="rId2"/>
          <a:stretch/>
        </p:blipFill>
        <p:spPr>
          <a:xfrm>
            <a:off x="6459840" y="24840"/>
            <a:ext cx="2615760" cy="1961280"/>
          </a:xfrm>
          <a:prstGeom prst="rect">
            <a:avLst/>
          </a:prstGeom>
          <a:ln w="0">
            <a:noFill/>
          </a:ln>
        </p:spPr>
      </p:pic>
      <p:sp>
        <p:nvSpPr>
          <p:cNvPr id="146" name="TextBox 8"/>
          <p:cNvSpPr/>
          <p:nvPr/>
        </p:nvSpPr>
        <p:spPr>
          <a:xfrm>
            <a:off x="6459840" y="2138400"/>
            <a:ext cx="2445480" cy="283284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Votive relief in marble showing Herakles holding down the Nemean lion. The Cretan bull is depicted in the right hand corner. </a:t>
            </a: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From the Herakleion at Porthus, Attica. C. 400 BCE.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7" name="Content Placeholder 4" descr=""/>
          <p:cNvPicPr/>
          <p:nvPr/>
        </p:nvPicPr>
        <p:blipFill>
          <a:blip r:embed="rId1"/>
          <a:stretch/>
        </p:blipFill>
        <p:spPr>
          <a:xfrm rot="16200000">
            <a:off x="-267480" y="497520"/>
            <a:ext cx="3021480" cy="2265480"/>
          </a:xfrm>
          <a:prstGeom prst="rect">
            <a:avLst/>
          </a:prstGeom>
          <a:ln w="0">
            <a:noFill/>
          </a:ln>
        </p:spPr>
      </p:pic>
      <p:pic>
        <p:nvPicPr>
          <p:cNvPr id="148" name="Content Placeholder 5" descr=""/>
          <p:cNvPicPr/>
          <p:nvPr/>
        </p:nvPicPr>
        <p:blipFill>
          <a:blip r:embed="rId2"/>
          <a:srcRect l="20204" t="26580" r="18000" b="27469"/>
          <a:stretch/>
        </p:blipFill>
        <p:spPr>
          <a:xfrm>
            <a:off x="2051640" y="1772640"/>
            <a:ext cx="6765840" cy="3772080"/>
          </a:xfrm>
          <a:prstGeom prst="rect">
            <a:avLst/>
          </a:prstGeom>
          <a:ln w="0">
            <a:noFill/>
          </a:ln>
        </p:spPr>
      </p:pic>
      <p:sp>
        <p:nvSpPr>
          <p:cNvPr id="149" name="TextBox 6"/>
          <p:cNvSpPr/>
          <p:nvPr/>
        </p:nvSpPr>
        <p:spPr>
          <a:xfrm>
            <a:off x="2627640" y="260640"/>
            <a:ext cx="6189840" cy="9126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Amphora c. 550 (Eretria) showing Herakles and Iolaus killing the hydra at Lerna. Now in the National Museum in Athens.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0" name="Content Placeholder 4" descr=""/>
          <p:cNvPicPr/>
          <p:nvPr/>
        </p:nvPicPr>
        <p:blipFill>
          <a:blip r:embed="rId1"/>
          <a:srcRect l="16668" t="12180" r="19148" b="7125"/>
          <a:stretch/>
        </p:blipFill>
        <p:spPr>
          <a:xfrm rot="16200000">
            <a:off x="500760" y="1563120"/>
            <a:ext cx="3619440" cy="3417840"/>
          </a:xfrm>
          <a:prstGeom prst="rect">
            <a:avLst/>
          </a:prstGeom>
          <a:ln w="0">
            <a:noFill/>
          </a:ln>
        </p:spPr>
      </p:pic>
      <p:sp>
        <p:nvSpPr>
          <p:cNvPr id="151" name="Rectangle 5"/>
          <p:cNvSpPr/>
          <p:nvPr/>
        </p:nvSpPr>
        <p:spPr>
          <a:xfrm>
            <a:off x="-33840" y="8280"/>
            <a:ext cx="9106560" cy="146124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And again she [Echidna] bore a third, the evil-minded Hydra of Lerna, whom the goddess, white-armed Hera nourished, [315] being angry beyond measure with the mighty Heracles. And her Heracles, the son of Zeus, of the house of Amphitryon, together with warlike Iolaus, destroyed with the unpitying sword through the plans of Athena the spoil driver. (Hesiod </a:t>
            </a:r>
            <a:r>
              <a:rPr b="0" i="1" lang="en-GB" sz="1800" spc="-1" strike="noStrike">
                <a:solidFill>
                  <a:srgbClr val="000000"/>
                </a:solidFill>
                <a:latin typeface="Palatino Linotype"/>
                <a:ea typeface="DejaVu Sans"/>
              </a:rPr>
              <a:t>Theogony</a:t>
            </a:r>
            <a:r>
              <a:rPr b="0" lang="en-GB" sz="1800" spc="-1" strike="noStrike">
                <a:solidFill>
                  <a:srgbClr val="000000"/>
                </a:solidFill>
                <a:latin typeface="Palatino Linotype"/>
                <a:ea typeface="DejaVu Sans"/>
              </a:rPr>
              <a:t> 313-318)</a:t>
            </a:r>
            <a:endParaRPr b="0" lang="en-GB" sz="1800" spc="-1" strike="noStrike">
              <a:latin typeface="Arial"/>
            </a:endParaRPr>
          </a:p>
        </p:txBody>
      </p:sp>
      <p:pic>
        <p:nvPicPr>
          <p:cNvPr id="152" name="Picture 7" descr=""/>
          <p:cNvPicPr/>
          <p:nvPr/>
        </p:nvPicPr>
        <p:blipFill>
          <a:blip r:embed="rId2"/>
          <a:srcRect l="29211" t="17245" r="18815" b="7162"/>
          <a:stretch/>
        </p:blipFill>
        <p:spPr>
          <a:xfrm rot="16200000">
            <a:off x="4786200" y="1230120"/>
            <a:ext cx="3684240" cy="4019040"/>
          </a:xfrm>
          <a:prstGeom prst="rect">
            <a:avLst/>
          </a:prstGeom>
          <a:ln w="0">
            <a:noFill/>
          </a:ln>
        </p:spPr>
      </p:pic>
      <p:sp>
        <p:nvSpPr>
          <p:cNvPr id="153" name="TextBox 8"/>
          <p:cNvSpPr/>
          <p:nvPr/>
        </p:nvSpPr>
        <p:spPr>
          <a:xfrm>
            <a:off x="95400" y="5081760"/>
            <a:ext cx="9033480" cy="6382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Left: Hydra metope from Olympia, 5</a:t>
            </a:r>
            <a:r>
              <a:rPr b="0" lang="en-GB" sz="1800" spc="-1" strike="noStrike" baseline="30000">
                <a:solidFill>
                  <a:srgbClr val="000000"/>
                </a:solidFill>
                <a:latin typeface="Palatino Linotype"/>
                <a:ea typeface="DejaVu Sans"/>
              </a:rPr>
              <a:t>th</a:t>
            </a:r>
            <a:r>
              <a:rPr b="0" lang="en-GB" sz="1800" spc="-1" strike="noStrike">
                <a:solidFill>
                  <a:srgbClr val="000000"/>
                </a:solidFill>
                <a:latin typeface="Palatino Linotype"/>
                <a:ea typeface="DejaVu Sans"/>
              </a:rPr>
              <a:t> C BCE. Right: hydra relief found at Lerna, 3</a:t>
            </a:r>
            <a:r>
              <a:rPr b="0" lang="en-GB" sz="1800" spc="-1" strike="noStrike" baseline="30000">
                <a:solidFill>
                  <a:srgbClr val="000000"/>
                </a:solidFill>
                <a:latin typeface="Palatino Linotype"/>
                <a:ea typeface="DejaVu Sans"/>
              </a:rPr>
              <a:t>rd</a:t>
            </a:r>
            <a:r>
              <a:rPr b="0" lang="en-GB" sz="1800" spc="-1" strike="noStrike">
                <a:solidFill>
                  <a:srgbClr val="000000"/>
                </a:solidFill>
                <a:latin typeface="Palatino Linotype"/>
                <a:ea typeface="DejaVu Sans"/>
              </a:rPr>
              <a:t> C BCE.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4" name="Content Placeholder 4" descr=""/>
          <p:cNvPicPr/>
          <p:nvPr/>
        </p:nvPicPr>
        <p:blipFill>
          <a:blip r:embed="rId1"/>
          <a:stretch/>
        </p:blipFill>
        <p:spPr>
          <a:xfrm>
            <a:off x="251640" y="274680"/>
            <a:ext cx="3790080" cy="5054400"/>
          </a:xfrm>
          <a:prstGeom prst="rect">
            <a:avLst/>
          </a:prstGeom>
          <a:ln w="0">
            <a:noFill/>
          </a:ln>
        </p:spPr>
      </p:pic>
      <p:pic>
        <p:nvPicPr>
          <p:cNvPr id="155" name="Content Placeholder 5" descr=""/>
          <p:cNvPicPr/>
          <p:nvPr/>
        </p:nvPicPr>
        <p:blipFill>
          <a:blip r:embed="rId2"/>
          <a:stretch/>
        </p:blipFill>
        <p:spPr>
          <a:xfrm>
            <a:off x="4212000" y="404640"/>
            <a:ext cx="4471920" cy="4048920"/>
          </a:xfrm>
          <a:prstGeom prst="rect">
            <a:avLst/>
          </a:prstGeom>
          <a:ln w="0">
            <a:noFill/>
          </a:ln>
        </p:spPr>
      </p:pic>
      <p:sp>
        <p:nvSpPr>
          <p:cNvPr id="156" name="TextBox 6"/>
          <p:cNvSpPr/>
          <p:nvPr/>
        </p:nvSpPr>
        <p:spPr>
          <a:xfrm>
            <a:off x="4212000" y="4581000"/>
            <a:ext cx="4471920" cy="9126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Cretan bull (left) c. 400 BCE from Attica; </a:t>
            </a: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Erymanthian boar (above) 6</a:t>
            </a:r>
            <a:r>
              <a:rPr b="0" lang="en-GB" sz="1800" spc="-1" strike="noStrike" baseline="30000">
                <a:solidFill>
                  <a:srgbClr val="000000"/>
                </a:solidFill>
                <a:latin typeface="Palatino Linotype"/>
                <a:ea typeface="DejaVu Sans"/>
              </a:rPr>
              <a:t>th</a:t>
            </a:r>
            <a:r>
              <a:rPr b="0" lang="en-GB" sz="1800" spc="-1" strike="noStrike">
                <a:solidFill>
                  <a:srgbClr val="000000"/>
                </a:solidFill>
                <a:latin typeface="Palatino Linotype"/>
                <a:ea typeface="DejaVu Sans"/>
              </a:rPr>
              <a:t> C from Attica, with Athena.</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7" name="Content Placeholder 4" descr="M21_1Stymphalides.jpg"/>
          <p:cNvPicPr/>
          <p:nvPr/>
        </p:nvPicPr>
        <p:blipFill>
          <a:blip r:embed="rId1"/>
          <a:stretch/>
        </p:blipFill>
        <p:spPr>
          <a:xfrm>
            <a:off x="755640" y="1268640"/>
            <a:ext cx="3654720" cy="2833920"/>
          </a:xfrm>
          <a:prstGeom prst="rect">
            <a:avLst/>
          </a:prstGeom>
          <a:ln w="0">
            <a:noFill/>
          </a:ln>
        </p:spPr>
      </p:pic>
      <p:pic>
        <p:nvPicPr>
          <p:cNvPr id="158" name="Content Placeholder 5" descr="Kerberos-eurystheus.jpg"/>
          <p:cNvPicPr/>
          <p:nvPr/>
        </p:nvPicPr>
        <p:blipFill>
          <a:blip r:embed="rId2"/>
          <a:stretch/>
        </p:blipFill>
        <p:spPr>
          <a:xfrm>
            <a:off x="5004000" y="1327680"/>
            <a:ext cx="3654720" cy="2774880"/>
          </a:xfrm>
          <a:prstGeom prst="rect">
            <a:avLst/>
          </a:prstGeom>
          <a:ln w="0">
            <a:noFill/>
          </a:ln>
        </p:spPr>
      </p:pic>
      <p:sp>
        <p:nvSpPr>
          <p:cNvPr id="159" name="Rectangle 6"/>
          <p:cNvSpPr/>
          <p:nvPr/>
        </p:nvSpPr>
        <p:spPr>
          <a:xfrm>
            <a:off x="755640" y="4140000"/>
            <a:ext cx="3654720" cy="40068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The Stymphalian birds</a:t>
            </a:r>
            <a:endParaRPr b="0" lang="en-GB" sz="1800" spc="-1" strike="noStrike">
              <a:latin typeface="Arial"/>
            </a:endParaRPr>
          </a:p>
        </p:txBody>
      </p:sp>
      <p:sp>
        <p:nvSpPr>
          <p:cNvPr id="160" name="Rectangle 7"/>
          <p:cNvSpPr/>
          <p:nvPr/>
        </p:nvSpPr>
        <p:spPr>
          <a:xfrm>
            <a:off x="5004000" y="4149720"/>
            <a:ext cx="3654720" cy="3906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Bringing Kerberos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Title 1"/>
          <p:cNvSpPr/>
          <p:nvPr/>
        </p:nvSpPr>
        <p:spPr>
          <a:xfrm>
            <a:off x="179640" y="274680"/>
            <a:ext cx="8782200" cy="86544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Folk Tale Motives in the Labours</a:t>
            </a:r>
            <a:endParaRPr b="0" lang="en-GB" sz="4400" spc="-1" strike="noStrike">
              <a:latin typeface="Arial"/>
            </a:endParaRPr>
          </a:p>
        </p:txBody>
      </p:sp>
      <p:sp>
        <p:nvSpPr>
          <p:cNvPr id="162" name="Content Placeholder 2"/>
          <p:cNvSpPr/>
          <p:nvPr/>
        </p:nvSpPr>
        <p:spPr>
          <a:xfrm>
            <a:off x="457200" y="1600200"/>
            <a:ext cx="3103920" cy="3986280"/>
          </a:xfrm>
          <a:prstGeom prst="rect">
            <a:avLst/>
          </a:prstGeom>
          <a:noFill/>
          <a:ln w="0">
            <a:noFill/>
          </a:ln>
        </p:spPr>
        <p:style>
          <a:lnRef idx="0"/>
          <a:fillRef idx="0"/>
          <a:effectRef idx="0"/>
          <a:fontRef idx="minor"/>
        </p:style>
        <p:txBody>
          <a:bodyPr lIns="90000" rIns="90000" tIns="45000" bIns="45000">
            <a:normAutofit fontScale="48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evil stepmother (Hera) threatening the hero</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hero protecting common people by slaying dangerous beasts</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hero has to enter into the service of a master less competent than himself</a:t>
            </a:r>
            <a:endParaRPr b="0" lang="en-GB" sz="2800" spc="-1" strike="noStrike">
              <a:latin typeface="Arial"/>
            </a:endParaRPr>
          </a:p>
        </p:txBody>
      </p:sp>
      <p:pic>
        <p:nvPicPr>
          <p:cNvPr id="163" name="Content Placeholder 4" descr="Lerna.jpg"/>
          <p:cNvPicPr/>
          <p:nvPr/>
        </p:nvPicPr>
        <p:blipFill>
          <a:blip r:embed="rId1"/>
          <a:stretch/>
        </p:blipFill>
        <p:spPr>
          <a:xfrm>
            <a:off x="3857760" y="1500120"/>
            <a:ext cx="4636440" cy="2854800"/>
          </a:xfrm>
          <a:prstGeom prst="rect">
            <a:avLst/>
          </a:prstGeom>
          <a:ln w="0">
            <a:noFill/>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Herakles in Olympia</a:t>
            </a:r>
            <a:endParaRPr b="0" lang="en-GB" sz="4400" spc="-1" strike="noStrike">
              <a:latin typeface="Arial"/>
            </a:endParaRPr>
          </a:p>
        </p:txBody>
      </p:sp>
      <p:sp>
        <p:nvSpPr>
          <p:cNvPr id="165"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57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All 12 labours depicted in the metopes of the Zeus temple at Olympia</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Built 465-457 BC</a:t>
            </a:r>
            <a:endParaRPr b="0" lang="en-GB" sz="2800" spc="-1" strike="noStrike">
              <a:latin typeface="Arial"/>
            </a:endParaRPr>
          </a:p>
          <a:p>
            <a:pPr>
              <a:lnSpc>
                <a:spcPct val="100000"/>
              </a:lnSpc>
            </a:pP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Why Herakles?</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Local appeal – the first six labours all in northern Peloponnese</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Pan-Grecian appeal – a hero known to all the Greek world highly suitable for a cult centre important to all of Greece</a:t>
            </a:r>
            <a:endParaRPr b="0" lang="en-GB" sz="2800" spc="-1" strike="noStrike">
              <a:latin typeface="Arial"/>
            </a:endParaRPr>
          </a:p>
          <a:p>
            <a:pPr>
              <a:lnSpc>
                <a:spcPct val="100000"/>
              </a:lnSpc>
            </a:pP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Their depiction here contributes to establish a canon of 12 labours</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One of the earliest attested labours</a:t>
            </a:r>
            <a:endParaRPr b="0" lang="en-GB" sz="4400" spc="-1" strike="noStrike">
              <a:latin typeface="Arial"/>
            </a:endParaRPr>
          </a:p>
        </p:txBody>
      </p:sp>
      <p:sp>
        <p:nvSpPr>
          <p:cNvPr id="167" name="Content Placeholder 2"/>
          <p:cNvSpPr/>
          <p:nvPr/>
        </p:nvSpPr>
        <p:spPr>
          <a:xfrm>
            <a:off x="457200" y="1600200"/>
            <a:ext cx="4035600" cy="3986280"/>
          </a:xfrm>
          <a:prstGeom prst="rect">
            <a:avLst/>
          </a:prstGeom>
          <a:noFill/>
          <a:ln w="0">
            <a:noFill/>
          </a:ln>
        </p:spPr>
        <p:style>
          <a:lnRef idx="0"/>
          <a:fillRef idx="0"/>
          <a:effectRef idx="0"/>
          <a:fontRef idx="minor"/>
        </p:style>
        <p:txBody>
          <a:bodyPr lIns="90000" rIns="90000" tIns="45000" bIns="45000">
            <a:noAutofit/>
          </a:bodyPr>
          <a:p>
            <a:pPr>
              <a:lnSpc>
                <a:spcPct val="100000"/>
              </a:lnSpc>
              <a:spcBef>
                <a:spcPts val="561"/>
              </a:spcBef>
              <a:tabLst>
                <a:tab algn="l" pos="0"/>
              </a:tabLst>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and the Nemean lion, which Hera, the good wife of Zeus, brought up and made to haunt the hills of Nemea, a plague to men. (Hesiod </a:t>
            </a:r>
            <a:r>
              <a:rPr b="0" i="1" lang="en-GB" sz="2800" spc="-1" strike="noStrike">
                <a:solidFill>
                  <a:srgbClr val="000000"/>
                </a:solidFill>
                <a:latin typeface="Palatino Linotype"/>
                <a:ea typeface="DejaVu Sans"/>
              </a:rPr>
              <a:t>Theogony</a:t>
            </a:r>
            <a:r>
              <a:rPr b="0" lang="en-GB" sz="2800" spc="-1" strike="noStrike">
                <a:solidFill>
                  <a:srgbClr val="000000"/>
                </a:solidFill>
                <a:latin typeface="Palatino Linotype"/>
                <a:ea typeface="DejaVu Sans"/>
              </a:rPr>
              <a:t> 327-332)</a:t>
            </a:r>
            <a:endParaRPr b="0" lang="en-GB" sz="2800" spc="-1" strike="noStrike">
              <a:latin typeface="Arial"/>
            </a:endParaRPr>
          </a:p>
        </p:txBody>
      </p:sp>
      <p:pic>
        <p:nvPicPr>
          <p:cNvPr id="168" name="Content Placeholder 6" descr="nemean.jpg"/>
          <p:cNvPicPr/>
          <p:nvPr/>
        </p:nvPicPr>
        <p:blipFill>
          <a:blip r:embed="rId1"/>
          <a:stretch/>
        </p:blipFill>
        <p:spPr>
          <a:xfrm>
            <a:off x="4573080" y="1600200"/>
            <a:ext cx="4035600" cy="2653560"/>
          </a:xfrm>
          <a:prstGeom prst="rect">
            <a:avLst/>
          </a:prstGeom>
          <a:ln w="0">
            <a:noFill/>
          </a:ln>
        </p:spPr>
      </p:pic>
      <p:sp>
        <p:nvSpPr>
          <p:cNvPr id="169" name="Rectangle 5"/>
          <p:cNvSpPr/>
          <p:nvPr/>
        </p:nvSpPr>
        <p:spPr>
          <a:xfrm>
            <a:off x="4563360" y="4287960"/>
            <a:ext cx="4045320" cy="7225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2000" spc="-1" strike="noStrike">
                <a:solidFill>
                  <a:srgbClr val="ffffff"/>
                </a:solidFill>
                <a:latin typeface="Palatino Linotype"/>
                <a:ea typeface="DejaVu Sans"/>
              </a:rPr>
              <a:t>Vase paintings:</a:t>
            </a:r>
            <a:endParaRPr b="0" lang="en-GB" sz="2000" spc="-1" strike="noStrike">
              <a:latin typeface="Arial"/>
            </a:endParaRPr>
          </a:p>
          <a:p>
            <a:pPr algn="ctr">
              <a:lnSpc>
                <a:spcPct val="100000"/>
              </a:lnSpc>
            </a:pPr>
            <a:r>
              <a:rPr b="0" lang="en-GB" sz="2000" spc="-1" strike="noStrike">
                <a:solidFill>
                  <a:srgbClr val="ffffff"/>
                </a:solidFill>
                <a:latin typeface="Palatino Linotype"/>
                <a:ea typeface="DejaVu Sans"/>
              </a:rPr>
              <a:t>Most intense moment of the fight</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Title 3"/>
          <p:cNvSpPr/>
          <p:nvPr/>
        </p:nvSpPr>
        <p:spPr>
          <a:xfrm>
            <a:off x="838080" y="274680"/>
            <a:ext cx="7464600" cy="1008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Herakles metopes</a:t>
            </a:r>
            <a:endParaRPr b="0" lang="en-GB" sz="4400" spc="-1" strike="noStrike">
              <a:latin typeface="Arial"/>
            </a:endParaRPr>
          </a:p>
        </p:txBody>
      </p:sp>
      <p:pic>
        <p:nvPicPr>
          <p:cNvPr id="171" name="Picture 2" descr=""/>
          <p:cNvPicPr/>
          <p:nvPr/>
        </p:nvPicPr>
        <p:blipFill>
          <a:blip r:embed="rId1"/>
          <a:stretch/>
        </p:blipFill>
        <p:spPr>
          <a:xfrm>
            <a:off x="2843640" y="1241640"/>
            <a:ext cx="3021480" cy="4029480"/>
          </a:xfrm>
          <a:prstGeom prst="rect">
            <a:avLst/>
          </a:prstGeom>
          <a:ln w="0">
            <a:noFill/>
          </a:ln>
        </p:spPr>
      </p:pic>
      <p:pic>
        <p:nvPicPr>
          <p:cNvPr id="172" name="Content Placeholder 8" descr=""/>
          <p:cNvPicPr/>
          <p:nvPr/>
        </p:nvPicPr>
        <p:blipFill>
          <a:blip r:embed="rId2"/>
          <a:stretch/>
        </p:blipFill>
        <p:spPr>
          <a:xfrm>
            <a:off x="6012000" y="1284840"/>
            <a:ext cx="2989080" cy="3986640"/>
          </a:xfrm>
          <a:prstGeom prst="rect">
            <a:avLst/>
          </a:prstGeom>
          <a:ln w="0">
            <a:noFill/>
          </a:ln>
        </p:spPr>
      </p:pic>
      <p:pic>
        <p:nvPicPr>
          <p:cNvPr id="173" name="Picture 10" descr=""/>
          <p:cNvPicPr/>
          <p:nvPr/>
        </p:nvPicPr>
        <p:blipFill>
          <a:blip r:embed="rId3"/>
          <a:srcRect l="48196" t="37806" r="27234" b="34489"/>
          <a:stretch/>
        </p:blipFill>
        <p:spPr>
          <a:xfrm rot="16200000">
            <a:off x="-97920" y="1484640"/>
            <a:ext cx="3120480" cy="263988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itle 1"/>
          <p:cNvSpPr/>
          <p:nvPr/>
        </p:nvSpPr>
        <p:spPr>
          <a:xfrm>
            <a:off x="457200" y="274680"/>
            <a:ext cx="7464600" cy="865440"/>
          </a:xfrm>
          <a:prstGeom prst="rect">
            <a:avLst/>
          </a:prstGeom>
          <a:noFill/>
          <a:ln w="0">
            <a:noFill/>
          </a:ln>
        </p:spPr>
        <p:style>
          <a:lnRef idx="0"/>
          <a:fillRef idx="0"/>
          <a:effectRef idx="0"/>
          <a:fontRef idx="minor"/>
        </p:style>
        <p:txBody>
          <a:bodyPr lIns="90000" rIns="90000" tIns="45000" bIns="45000" anchor="ctr">
            <a:normAutofit fontScale="55000"/>
          </a:bodyPr>
          <a:p>
            <a:pPr algn="ctr">
              <a:lnSpc>
                <a:spcPct val="100000"/>
              </a:lnSpc>
            </a:pPr>
            <a:r>
              <a:rPr b="0" lang="en-GB" sz="4400" spc="-1" strike="noStrike">
                <a:solidFill>
                  <a:srgbClr val="000000"/>
                </a:solidFill>
                <a:latin typeface="Palatino Linotype"/>
                <a:ea typeface="DejaVu Sans"/>
              </a:rPr>
              <a:t>The Nemean Lion: Reconstructions</a:t>
            </a:r>
            <a:endParaRPr b="0" lang="en-GB" sz="4400" spc="-1" strike="noStrike">
              <a:latin typeface="Arial"/>
            </a:endParaRPr>
          </a:p>
        </p:txBody>
      </p:sp>
      <p:pic>
        <p:nvPicPr>
          <p:cNvPr id="175" name="Content Placeholder 4" descr="recon nemean.jpg"/>
          <p:cNvPicPr/>
          <p:nvPr/>
        </p:nvPicPr>
        <p:blipFill>
          <a:blip r:embed="rId1"/>
          <a:stretch/>
        </p:blipFill>
        <p:spPr>
          <a:xfrm>
            <a:off x="500040" y="1357200"/>
            <a:ext cx="3654720" cy="3886200"/>
          </a:xfrm>
          <a:prstGeom prst="rect">
            <a:avLst/>
          </a:prstGeom>
          <a:ln w="0">
            <a:noFill/>
          </a:ln>
        </p:spPr>
      </p:pic>
      <p:pic>
        <p:nvPicPr>
          <p:cNvPr id="176" name="Content Placeholder 5" descr="lion nemea.gif"/>
          <p:cNvPicPr/>
          <p:nvPr/>
        </p:nvPicPr>
        <p:blipFill>
          <a:blip r:embed="rId2"/>
          <a:stretch/>
        </p:blipFill>
        <p:spPr>
          <a:xfrm>
            <a:off x="4357800" y="1357200"/>
            <a:ext cx="3335400" cy="2526120"/>
          </a:xfrm>
          <a:prstGeom prst="rect">
            <a:avLst/>
          </a:prstGeom>
          <a:ln w="0">
            <a:noFill/>
          </a:ln>
        </p:spPr>
      </p:pic>
      <p:sp>
        <p:nvSpPr>
          <p:cNvPr id="177" name="Rectangle 6"/>
          <p:cNvSpPr/>
          <p:nvPr/>
        </p:nvSpPr>
        <p:spPr>
          <a:xfrm>
            <a:off x="4357800" y="4100400"/>
            <a:ext cx="4388040" cy="11430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nSpc>
                <a:spcPct val="100000"/>
              </a:lnSpc>
            </a:pPr>
            <a:r>
              <a:rPr b="0" lang="en-GB" sz="1800" spc="-1" strike="noStrike">
                <a:solidFill>
                  <a:srgbClr val="ffffff"/>
                </a:solidFill>
                <a:latin typeface="Palatino Linotype"/>
                <a:ea typeface="DejaVu Sans"/>
              </a:rPr>
              <a:t>Tired hero, thoughtful onlookers</a:t>
            </a:r>
            <a:endParaRPr b="0" lang="en-GB" sz="1800" spc="-1" strike="noStrike">
              <a:latin typeface="Arial"/>
            </a:endParaRPr>
          </a:p>
          <a:p>
            <a:pPr>
              <a:lnSpc>
                <a:spcPct val="100000"/>
              </a:lnSpc>
            </a:pPr>
            <a:endParaRPr b="0" lang="en-GB" sz="1800" spc="-1" strike="noStrike">
              <a:latin typeface="Arial"/>
            </a:endParaRPr>
          </a:p>
          <a:p>
            <a:pPr>
              <a:lnSpc>
                <a:spcPct val="100000"/>
              </a:lnSpc>
            </a:pPr>
            <a:r>
              <a:rPr b="0" lang="en-GB" sz="1800" spc="-1" strike="noStrike">
                <a:solidFill>
                  <a:srgbClr val="ffffff"/>
                </a:solidFill>
                <a:latin typeface="Palatino Linotype"/>
                <a:ea typeface="DejaVu Sans"/>
              </a:rPr>
              <a:t>New concerns:</a:t>
            </a:r>
            <a:endParaRPr b="0" lang="en-GB" sz="1800" spc="-1" strike="noStrike">
              <a:latin typeface="Arial"/>
            </a:endParaRPr>
          </a:p>
          <a:p>
            <a:pPr>
              <a:lnSpc>
                <a:spcPct val="100000"/>
              </a:lnSpc>
            </a:pPr>
            <a:r>
              <a:rPr b="0" lang="en-GB" sz="1800" spc="-1" strike="noStrike">
                <a:solidFill>
                  <a:srgbClr val="ffffff"/>
                </a:solidFill>
                <a:latin typeface="Palatino Linotype"/>
                <a:ea typeface="DejaVu Sans"/>
              </a:rPr>
              <a:t>The price paid by the hero</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Title 1"/>
          <p:cNvSpPr/>
          <p:nvPr/>
        </p:nvSpPr>
        <p:spPr>
          <a:xfrm>
            <a:off x="457200" y="274680"/>
            <a:ext cx="8226720" cy="1140120"/>
          </a:xfrm>
          <a:prstGeom prst="rect">
            <a:avLst/>
          </a:prstGeom>
          <a:noFill/>
          <a:ln w="0">
            <a:noFill/>
          </a:ln>
        </p:spPr>
        <p:style>
          <a:lnRef idx="0"/>
          <a:fillRef idx="0"/>
          <a:effectRef idx="0"/>
          <a:fontRef idx="minor"/>
        </p:style>
      </p:sp>
      <p:pic>
        <p:nvPicPr>
          <p:cNvPr id="179" name="Content Placeholder 4" descr=""/>
          <p:cNvPicPr/>
          <p:nvPr/>
        </p:nvPicPr>
        <p:blipFill>
          <a:blip r:embed="rId1"/>
          <a:srcRect l="6926" t="24180" r="13663" b="5421"/>
          <a:stretch/>
        </p:blipFill>
        <p:spPr>
          <a:xfrm>
            <a:off x="4442760" y="185040"/>
            <a:ext cx="4542120" cy="5368680"/>
          </a:xfrm>
          <a:prstGeom prst="rect">
            <a:avLst/>
          </a:prstGeom>
          <a:ln w="0">
            <a:noFill/>
          </a:ln>
        </p:spPr>
      </p:pic>
      <p:pic>
        <p:nvPicPr>
          <p:cNvPr id="180" name="Content Placeholder 5" descr=""/>
          <p:cNvPicPr/>
          <p:nvPr/>
        </p:nvPicPr>
        <p:blipFill>
          <a:blip r:embed="rId2"/>
          <a:srcRect l="0" t="0" r="18227" b="0"/>
          <a:stretch/>
        </p:blipFill>
        <p:spPr>
          <a:xfrm rot="16200000">
            <a:off x="-5400" y="351360"/>
            <a:ext cx="4536000" cy="4160160"/>
          </a:xfrm>
          <a:prstGeom prst="rect">
            <a:avLst/>
          </a:prstGeom>
          <a:ln w="0">
            <a:noFill/>
          </a:ln>
        </p:spPr>
      </p:pic>
      <p:sp>
        <p:nvSpPr>
          <p:cNvPr id="181" name="TextBox 6"/>
          <p:cNvSpPr/>
          <p:nvPr/>
        </p:nvSpPr>
        <p:spPr>
          <a:xfrm>
            <a:off x="229680" y="4699440"/>
            <a:ext cx="4160160" cy="9126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Olympia metopes: Apples of the Hesperides (above) and Augeas’ stables (right)</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Title 1"/>
          <p:cNvSpPr/>
          <p:nvPr/>
        </p:nvSpPr>
        <p:spPr>
          <a:xfrm>
            <a:off x="457200" y="274680"/>
            <a:ext cx="8226720" cy="775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 Changing Trend</a:t>
            </a:r>
            <a:endParaRPr b="0" lang="en-GB" sz="4400" spc="-1" strike="noStrike">
              <a:latin typeface="Arial"/>
            </a:endParaRPr>
          </a:p>
        </p:txBody>
      </p:sp>
      <p:pic>
        <p:nvPicPr>
          <p:cNvPr id="183" name="Content Placeholder 4" descr="Farnese.jpg"/>
          <p:cNvPicPr/>
          <p:nvPr/>
        </p:nvPicPr>
        <p:blipFill>
          <a:blip r:embed="rId1"/>
          <a:stretch/>
        </p:blipFill>
        <p:spPr>
          <a:xfrm>
            <a:off x="662040" y="1158840"/>
            <a:ext cx="3245040" cy="4283280"/>
          </a:xfrm>
          <a:prstGeom prst="rect">
            <a:avLst/>
          </a:prstGeom>
          <a:ln w="0">
            <a:noFill/>
          </a:ln>
        </p:spPr>
      </p:pic>
      <p:sp>
        <p:nvSpPr>
          <p:cNvPr id="184" name="Content Placeholder 3"/>
          <p:cNvSpPr/>
          <p:nvPr/>
        </p:nvSpPr>
        <p:spPr>
          <a:xfrm>
            <a:off x="4270320" y="1158840"/>
            <a:ext cx="4619520" cy="4499280"/>
          </a:xfrm>
          <a:prstGeom prst="rect">
            <a:avLst/>
          </a:prstGeom>
          <a:noFill/>
          <a:ln w="0">
            <a:noFill/>
          </a:ln>
        </p:spPr>
        <p:style>
          <a:lnRef idx="0"/>
          <a:fillRef idx="0"/>
          <a:effectRef idx="0"/>
          <a:fontRef idx="minor"/>
        </p:style>
        <p:txBody>
          <a:bodyPr lIns="90000" rIns="90000" tIns="45000" bIns="45000">
            <a:normAutofit fontScale="94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This new take on the Herakles legend is developed in Hellenistic art…</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and in (esp. Roman) literature</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 madness of Herakles: Euripides’ </a:t>
            </a:r>
            <a:r>
              <a:rPr b="0" i="1" lang="en-GB" sz="2400" spc="-1" strike="noStrike">
                <a:solidFill>
                  <a:srgbClr val="000000"/>
                </a:solidFill>
                <a:latin typeface="Palatino Linotype"/>
                <a:ea typeface="DejaVu Sans"/>
              </a:rPr>
              <a:t>Herakles</a:t>
            </a:r>
            <a:r>
              <a:rPr b="0" lang="en-GB" sz="2400" spc="-1" strike="noStrike">
                <a:solidFill>
                  <a:srgbClr val="000000"/>
                </a:solidFill>
                <a:latin typeface="Palatino Linotype"/>
                <a:ea typeface="DejaVu Sans"/>
              </a:rPr>
              <a:t>, Seneca’s </a:t>
            </a:r>
            <a:r>
              <a:rPr b="0" i="1" lang="en-GB" sz="2400" spc="-1" strike="noStrike">
                <a:solidFill>
                  <a:srgbClr val="000000"/>
                </a:solidFill>
                <a:latin typeface="Palatino Linotype"/>
                <a:ea typeface="DejaVu Sans"/>
              </a:rPr>
              <a:t>Hercules furens</a:t>
            </a:r>
            <a:endParaRPr b="0" lang="en-GB" sz="24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 death of Herakles: Sophocles’ </a:t>
            </a:r>
            <a:r>
              <a:rPr b="0" i="1" lang="en-GB" sz="2400" spc="-1" strike="noStrike">
                <a:solidFill>
                  <a:srgbClr val="000000"/>
                </a:solidFill>
                <a:latin typeface="Palatino Linotype"/>
                <a:ea typeface="DejaVu Sans"/>
              </a:rPr>
              <a:t>Women of Trachis</a:t>
            </a:r>
            <a:r>
              <a:rPr b="0" lang="en-GB" sz="2400" spc="-1" strike="noStrike">
                <a:solidFill>
                  <a:srgbClr val="000000"/>
                </a:solidFill>
                <a:latin typeface="Palatino Linotype"/>
                <a:ea typeface="DejaVu Sans"/>
              </a:rPr>
              <a:t>, Seneca’s </a:t>
            </a:r>
            <a:r>
              <a:rPr b="0" i="1" lang="en-GB" sz="2400" spc="-1" strike="noStrike">
                <a:solidFill>
                  <a:srgbClr val="000000"/>
                </a:solidFill>
                <a:latin typeface="Palatino Linotype"/>
                <a:ea typeface="DejaVu Sans"/>
              </a:rPr>
              <a:t>Hercules Oetaeus</a:t>
            </a:r>
            <a:endParaRPr b="0" lang="en-GB" sz="2400" spc="-1" strike="noStrike">
              <a:latin typeface="Arial"/>
            </a:endParaRPr>
          </a:p>
        </p:txBody>
      </p:sp>
      <p:sp>
        <p:nvSpPr>
          <p:cNvPr id="185" name="Rectangle 5"/>
          <p:cNvSpPr/>
          <p:nvPr/>
        </p:nvSpPr>
        <p:spPr>
          <a:xfrm>
            <a:off x="714240" y="5016600"/>
            <a:ext cx="3140280" cy="42588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Hercules Farnese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Title 1"/>
          <p:cNvSpPr/>
          <p:nvPr/>
        </p:nvSpPr>
        <p:spPr>
          <a:xfrm>
            <a:off x="457200" y="274680"/>
            <a:ext cx="7464600" cy="7941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Herakles’ Moral Dilemmas</a:t>
            </a:r>
            <a:endParaRPr b="0" lang="en-GB" sz="4400" spc="-1" strike="noStrike">
              <a:latin typeface="Arial"/>
            </a:endParaRPr>
          </a:p>
        </p:txBody>
      </p:sp>
      <p:sp>
        <p:nvSpPr>
          <p:cNvPr id="187" name="Content Placeholder 2"/>
          <p:cNvSpPr/>
          <p:nvPr/>
        </p:nvSpPr>
        <p:spPr>
          <a:xfrm>
            <a:off x="457200" y="1285920"/>
            <a:ext cx="4326120" cy="4444560"/>
          </a:xfrm>
          <a:prstGeom prst="rect">
            <a:avLst/>
          </a:prstGeom>
          <a:noFill/>
          <a:ln w="0">
            <a:noFill/>
          </a:ln>
        </p:spPr>
        <p:style>
          <a:lnRef idx="0"/>
          <a:fillRef idx="0"/>
          <a:effectRef idx="0"/>
          <a:fontRef idx="minor"/>
        </p:style>
        <p:txBody>
          <a:bodyPr lIns="90000" rIns="90000" tIns="45000" bIns="45000">
            <a:normAutofit fontScale="51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Several of the labours are metaphoric explorations of death and mankind’s efforts to come to terms or defeat death</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However, literary treatments (especially in Roman times) focus on Herakles’ fight and ability to overcome his own destructiveness</a:t>
            </a:r>
            <a:endParaRPr b="0" lang="en-GB" sz="28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 killing of his sons and wife Megara in a fit of madness</a:t>
            </a:r>
            <a:endParaRPr b="0" lang="en-GB" sz="2400" spc="-1" strike="noStrike">
              <a:latin typeface="Arial"/>
            </a:endParaRPr>
          </a:p>
          <a:p>
            <a:pPr lvl="1" marL="743040" indent="-28296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Herakles’ death: caused by his second wife Deinaira – facing death in slow motion</a:t>
            </a:r>
            <a:endParaRPr b="0" lang="en-GB" sz="2400" spc="-1" strike="noStrike">
              <a:latin typeface="Arial"/>
            </a:endParaRPr>
          </a:p>
        </p:txBody>
      </p:sp>
      <p:pic>
        <p:nvPicPr>
          <p:cNvPr id="188" name="Content Placeholder 4" descr="nessos.jpg"/>
          <p:cNvPicPr/>
          <p:nvPr/>
        </p:nvPicPr>
        <p:blipFill>
          <a:blip r:embed="rId1"/>
          <a:stretch/>
        </p:blipFill>
        <p:spPr>
          <a:xfrm>
            <a:off x="4929120" y="1500120"/>
            <a:ext cx="3634560" cy="3598200"/>
          </a:xfrm>
          <a:prstGeom prst="rect">
            <a:avLst/>
          </a:prstGeom>
          <a:ln w="0">
            <a:noFill/>
          </a:ln>
        </p:spPr>
      </p:pic>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a:t>
            </a:r>
            <a:r>
              <a:rPr b="0" i="1" lang="en-GB" sz="4400" spc="-1" strike="noStrike">
                <a:solidFill>
                  <a:srgbClr val="000000"/>
                </a:solidFill>
                <a:latin typeface="Palatino Linotype"/>
                <a:ea typeface="DejaVu Sans"/>
              </a:rPr>
              <a:t>parerga: </a:t>
            </a:r>
            <a:r>
              <a:rPr b="0" lang="en-GB" sz="4400" spc="-1" strike="noStrike">
                <a:solidFill>
                  <a:srgbClr val="000000"/>
                </a:solidFill>
                <a:latin typeface="Palatino Linotype"/>
                <a:ea typeface="DejaVu Sans"/>
              </a:rPr>
              <a:t>Other Deeds</a:t>
            </a:r>
            <a:endParaRPr b="0" lang="en-GB" sz="4400" spc="-1" strike="noStrike">
              <a:latin typeface="Arial"/>
            </a:endParaRPr>
          </a:p>
        </p:txBody>
      </p:sp>
      <p:sp>
        <p:nvSpPr>
          <p:cNvPr id="190" name="Content Placeholder 4"/>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53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Apart from the legends about his 12 labours, a huge number of stories are associated with Herakles</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These traditions are less stringently developed than those of the labours, and the events are often said to have taken place on the way to or from one of the 12 chief deeds.</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Heroic deeds near-by Mycenae (Thespius’ daughters, the Minyans)</a:t>
            </a: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Participates in: early raid against Troy, the Gigantomachy, the Argonaut expedition</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Title 3"/>
          <p:cNvSpPr/>
          <p:nvPr/>
        </p:nvSpPr>
        <p:spPr>
          <a:xfrm>
            <a:off x="457200" y="274680"/>
            <a:ext cx="7464600" cy="1008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Stealing Pythia’s Tripod</a:t>
            </a:r>
            <a:endParaRPr b="0" lang="en-GB" sz="4400" spc="-1" strike="noStrike">
              <a:latin typeface="Arial"/>
            </a:endParaRPr>
          </a:p>
        </p:txBody>
      </p:sp>
      <p:pic>
        <p:nvPicPr>
          <p:cNvPr id="192" name="Content Placeholder 6" descr="tripod.jpg"/>
          <p:cNvPicPr/>
          <p:nvPr/>
        </p:nvPicPr>
        <p:blipFill>
          <a:blip r:embed="rId1"/>
          <a:stretch/>
        </p:blipFill>
        <p:spPr>
          <a:xfrm>
            <a:off x="500040" y="1714320"/>
            <a:ext cx="3654720" cy="2881080"/>
          </a:xfrm>
          <a:prstGeom prst="rect">
            <a:avLst/>
          </a:prstGeom>
          <a:ln w="0">
            <a:noFill/>
          </a:ln>
        </p:spPr>
      </p:pic>
      <p:sp>
        <p:nvSpPr>
          <p:cNvPr id="193" name="Content Placeholder 5"/>
          <p:cNvSpPr/>
          <p:nvPr/>
        </p:nvSpPr>
        <p:spPr>
          <a:xfrm>
            <a:off x="4648320" y="1600200"/>
            <a:ext cx="4035600" cy="3986280"/>
          </a:xfrm>
          <a:prstGeom prst="rect">
            <a:avLst/>
          </a:prstGeom>
          <a:noFill/>
          <a:ln w="0">
            <a:noFill/>
          </a:ln>
        </p:spPr>
        <p:style>
          <a:lnRef idx="0"/>
          <a:fillRef idx="0"/>
          <a:effectRef idx="0"/>
          <a:fontRef idx="minor"/>
        </p:style>
        <p:txBody>
          <a:bodyPr lIns="90000" rIns="90000" tIns="45000" bIns="45000">
            <a:normAutofit fontScale="66000"/>
          </a:bodyPr>
          <a:p>
            <a:pPr>
              <a:lnSpc>
                <a:spcPct val="100000"/>
              </a:lnSpc>
              <a:spcBef>
                <a:spcPts val="561"/>
              </a:spcBef>
              <a:tabLst>
                <a:tab algn="l" pos="0"/>
              </a:tabLst>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He was struck by a terrible disease as the result of the murder of Iphitos, and went to Delphi to ask how he could be delivered from it. When the Pythia refused to grant him a response, he wanted to plunder the temple and tried to carry off the tripod to found an oracle of his own.” (Apollod. </a:t>
            </a:r>
            <a:r>
              <a:rPr b="0" i="1" lang="en-GB" sz="2800" spc="-1" strike="noStrike">
                <a:solidFill>
                  <a:srgbClr val="000000"/>
                </a:solidFill>
                <a:latin typeface="Palatino Linotype"/>
                <a:ea typeface="DejaVu Sans"/>
              </a:rPr>
              <a:t>Bibl</a:t>
            </a:r>
            <a:r>
              <a:rPr b="0" lang="en-GB" sz="2800" spc="-1" strike="noStrike">
                <a:solidFill>
                  <a:srgbClr val="000000"/>
                </a:solidFill>
                <a:latin typeface="Palatino Linotype"/>
                <a:ea typeface="DejaVu Sans"/>
              </a:rPr>
              <a:t>. 2.6)</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4" name="Content Placeholder 6" descr=""/>
          <p:cNvPicPr/>
          <p:nvPr/>
        </p:nvPicPr>
        <p:blipFill>
          <a:blip r:embed="rId1"/>
          <a:stretch/>
        </p:blipFill>
        <p:spPr>
          <a:xfrm>
            <a:off x="609120" y="259920"/>
            <a:ext cx="7922880" cy="532008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Title 3"/>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Herakles and Queen Omphale</a:t>
            </a:r>
            <a:endParaRPr b="0" lang="en-GB" sz="4400" spc="-1" strike="noStrike">
              <a:latin typeface="Arial"/>
            </a:endParaRPr>
          </a:p>
        </p:txBody>
      </p:sp>
      <p:sp>
        <p:nvSpPr>
          <p:cNvPr id="196" name="Content Placeholder 4"/>
          <p:cNvSpPr/>
          <p:nvPr/>
        </p:nvSpPr>
        <p:spPr>
          <a:xfrm>
            <a:off x="457200" y="1600200"/>
            <a:ext cx="4035600" cy="3986280"/>
          </a:xfrm>
          <a:prstGeom prst="rect">
            <a:avLst/>
          </a:prstGeom>
          <a:noFill/>
          <a:ln w="0">
            <a:noFill/>
          </a:ln>
        </p:spPr>
        <p:style>
          <a:lnRef idx="0"/>
          <a:fillRef idx="0"/>
          <a:effectRef idx="0"/>
          <a:fontRef idx="minor"/>
        </p:style>
        <p:txBody>
          <a:bodyPr lIns="90000" rIns="90000" tIns="45000" bIns="45000">
            <a:normAutofit/>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[the oracle told him] that he would be delivered from his illness if he was sold into slavery […]”</a:t>
            </a:r>
            <a:endParaRPr b="0" lang="en-GB" sz="2800" spc="-1" strike="noStrike">
              <a:latin typeface="Arial"/>
            </a:endParaRPr>
          </a:p>
          <a:p>
            <a:pPr>
              <a:lnSpc>
                <a:spcPct val="100000"/>
              </a:lnSpc>
              <a:spcBef>
                <a:spcPts val="561"/>
              </a:spcBef>
            </a:pP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This story popular esp. in Rome</a:t>
            </a:r>
            <a:endParaRPr b="0" lang="en-GB" sz="2800" spc="-1" strike="noStrike">
              <a:latin typeface="Arial"/>
            </a:endParaRPr>
          </a:p>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Allows for the testing of gender norms</a:t>
            </a:r>
            <a:endParaRPr b="0" lang="en-GB" sz="2800" spc="-1" strike="noStrike">
              <a:latin typeface="Arial"/>
            </a:endParaRPr>
          </a:p>
        </p:txBody>
      </p:sp>
      <p:pic>
        <p:nvPicPr>
          <p:cNvPr id="197" name="Content Placeholder 6" descr="omphale.jpg"/>
          <p:cNvPicPr/>
          <p:nvPr/>
        </p:nvPicPr>
        <p:blipFill>
          <a:blip r:embed="rId1"/>
          <a:stretch/>
        </p:blipFill>
        <p:spPr>
          <a:xfrm>
            <a:off x="4788000" y="1417680"/>
            <a:ext cx="3531240" cy="392616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Content Placeholder 2"/>
          <p:cNvSpPr/>
          <p:nvPr/>
        </p:nvSpPr>
        <p:spPr>
          <a:xfrm>
            <a:off x="323640" y="188640"/>
            <a:ext cx="2840040" cy="5397840"/>
          </a:xfrm>
          <a:prstGeom prst="rect">
            <a:avLst/>
          </a:prstGeom>
          <a:noFill/>
          <a:ln w="0">
            <a:noFill/>
          </a:ln>
        </p:spPr>
        <p:style>
          <a:lnRef idx="0"/>
          <a:fillRef idx="0"/>
          <a:effectRef idx="0"/>
          <a:fontRef idx="minor"/>
        </p:style>
        <p:txBody>
          <a:bodyPr lIns="90000" rIns="90000" tIns="45000" bIns="45000">
            <a:normAutofit fontScale="56000"/>
          </a:bodyPr>
          <a:p>
            <a:pPr marL="343080" indent="-3402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Prop. 4.9.45-50:</a:t>
            </a:r>
            <a:endParaRPr b="0" lang="en-GB" sz="2800" spc="-1" strike="noStrike">
              <a:latin typeface="Arial"/>
            </a:endParaRPr>
          </a:p>
          <a:p>
            <a:pPr>
              <a:lnSpc>
                <a:spcPct val="100000"/>
              </a:lnSpc>
              <a:spcBef>
                <a:spcPts val="561"/>
              </a:spcBef>
              <a:tabLst>
                <a:tab algn="l" pos="0"/>
              </a:tabLst>
            </a:pPr>
            <a:r>
              <a:rPr b="0" lang="en-GB" sz="2800" spc="-1" strike="noStrike">
                <a:solidFill>
                  <a:srgbClr val="000000"/>
                </a:solidFill>
                <a:latin typeface="Palatino Linotype"/>
                <a:ea typeface="DejaVu Sans"/>
              </a:rPr>
              <a:t>And if my looks and shaggy lion-skin and hair bleached by Libyan sun should frighten anyone, I too, clad in Sidonian robe, have done a servant’s chores and a daily stint with Lydian distaff. A soft breast-band confined my hairy chest; I was a proper girl, though heavy-handed.</a:t>
            </a:r>
            <a:endParaRPr b="0" lang="en-GB" sz="2800" spc="-1" strike="noStrike">
              <a:latin typeface="Arial"/>
            </a:endParaRPr>
          </a:p>
          <a:p>
            <a:pPr>
              <a:lnSpc>
                <a:spcPct val="100000"/>
              </a:lnSpc>
              <a:spcBef>
                <a:spcPts val="561"/>
              </a:spcBef>
              <a:tabLst>
                <a:tab algn="l" pos="0"/>
              </a:tabLst>
            </a:pPr>
            <a:endParaRPr b="0" lang="en-GB" sz="2800" spc="-1" strike="noStrike">
              <a:latin typeface="Arial"/>
            </a:endParaRPr>
          </a:p>
        </p:txBody>
      </p:sp>
      <p:pic>
        <p:nvPicPr>
          <p:cNvPr id="199" name="Content Placeholder 7" descr=""/>
          <p:cNvPicPr/>
          <p:nvPr/>
        </p:nvPicPr>
        <p:blipFill>
          <a:blip r:embed="rId1"/>
          <a:stretch/>
        </p:blipFill>
        <p:spPr>
          <a:xfrm>
            <a:off x="3170520" y="188640"/>
            <a:ext cx="5724720" cy="4002120"/>
          </a:xfrm>
          <a:prstGeom prst="rect">
            <a:avLst/>
          </a:prstGeom>
          <a:ln w="0">
            <a:noFill/>
          </a:ln>
        </p:spPr>
      </p:pic>
      <p:sp>
        <p:nvSpPr>
          <p:cNvPr id="200" name="TextBox 5"/>
          <p:cNvSpPr/>
          <p:nvPr/>
        </p:nvSpPr>
        <p:spPr>
          <a:xfrm>
            <a:off x="5436000" y="4437000"/>
            <a:ext cx="3459240" cy="9126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3</a:t>
            </a:r>
            <a:r>
              <a:rPr b="0" lang="en-GB" sz="1800" spc="-1" strike="noStrike" baseline="30000">
                <a:solidFill>
                  <a:srgbClr val="000000"/>
                </a:solidFill>
                <a:latin typeface="Palatino Linotype"/>
                <a:ea typeface="DejaVu Sans"/>
              </a:rPr>
              <a:t>rd</a:t>
            </a:r>
            <a:r>
              <a:rPr b="0" lang="en-GB" sz="1800" spc="-1" strike="noStrike">
                <a:solidFill>
                  <a:srgbClr val="000000"/>
                </a:solidFill>
                <a:latin typeface="Palatino Linotype"/>
                <a:ea typeface="DejaVu Sans"/>
              </a:rPr>
              <a:t> C CE mosaic showing Hercules spinning and Omphale holding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Title 4"/>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Temple of Hercules the victor</a:t>
            </a:r>
            <a:endParaRPr b="0" lang="en-GB" sz="4400" spc="-1" strike="noStrike">
              <a:latin typeface="Arial"/>
            </a:endParaRPr>
          </a:p>
        </p:txBody>
      </p:sp>
      <p:sp>
        <p:nvSpPr>
          <p:cNvPr id="202" name="Content Placeholder 6"/>
          <p:cNvSpPr/>
          <p:nvPr/>
        </p:nvSpPr>
        <p:spPr>
          <a:xfrm>
            <a:off x="428760" y="1589400"/>
            <a:ext cx="4064400" cy="4045680"/>
          </a:xfrm>
          <a:prstGeom prst="rect">
            <a:avLst/>
          </a:prstGeom>
          <a:noFill/>
          <a:ln w="0">
            <a:noFill/>
          </a:ln>
        </p:spPr>
        <p:style>
          <a:lnRef idx="0"/>
          <a:fillRef idx="0"/>
          <a:effectRef idx="0"/>
          <a:fontRef idx="minor"/>
        </p:style>
      </p:sp>
      <p:pic>
        <p:nvPicPr>
          <p:cNvPr id="203" name="Content Placeholder 8" descr="forum-boarium-01.jpg"/>
          <p:cNvPicPr/>
          <p:nvPr/>
        </p:nvPicPr>
        <p:blipFill>
          <a:blip r:embed="rId1"/>
          <a:stretch/>
        </p:blipFill>
        <p:spPr>
          <a:xfrm>
            <a:off x="2160000" y="1528920"/>
            <a:ext cx="3883320" cy="2610720"/>
          </a:xfrm>
          <a:prstGeom prst="rect">
            <a:avLst/>
          </a:prstGeom>
          <a:ln w="0">
            <a:noFill/>
          </a:ln>
        </p:spPr>
      </p:pic>
      <p:sp>
        <p:nvSpPr>
          <p:cNvPr id="204" name="TextBox 9"/>
          <p:cNvSpPr/>
          <p:nvPr/>
        </p:nvSpPr>
        <p:spPr>
          <a:xfrm>
            <a:off x="4929120" y="4714920"/>
            <a:ext cx="3354840" cy="9126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Temple of Hercules Victor in the Forum Boarium, between the Tiber and the Palatine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Title 4"/>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Aetiology with a twist</a:t>
            </a:r>
            <a:endParaRPr b="0" lang="en-GB" sz="4400" spc="-1" strike="noStrike">
              <a:latin typeface="Arial"/>
            </a:endParaRPr>
          </a:p>
        </p:txBody>
      </p:sp>
      <p:sp>
        <p:nvSpPr>
          <p:cNvPr id="206" name="Content Placeholder 5"/>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641"/>
              </a:spcBef>
            </a:pPr>
            <a:r>
              <a:rPr b="0" lang="en-GB" sz="2200" spc="-1" strike="noStrike">
                <a:solidFill>
                  <a:srgbClr val="000000"/>
                </a:solidFill>
                <a:latin typeface="Palatino Linotype"/>
                <a:ea typeface="DejaVu Sans"/>
              </a:rPr>
              <a:t>The story of Hercules and Cacus told by Vergil in </a:t>
            </a:r>
            <a:r>
              <a:rPr b="0" i="1" lang="en-GB" sz="2200" spc="-1" strike="noStrike">
                <a:solidFill>
                  <a:srgbClr val="000000"/>
                </a:solidFill>
                <a:latin typeface="Palatino Linotype"/>
                <a:ea typeface="DejaVu Sans"/>
              </a:rPr>
              <a:t>Aen</a:t>
            </a:r>
            <a:r>
              <a:rPr b="0" lang="en-GB" sz="2200" spc="-1" strike="noStrike">
                <a:solidFill>
                  <a:srgbClr val="000000"/>
                </a:solidFill>
                <a:latin typeface="Palatino Linotype"/>
                <a:ea typeface="DejaVu Sans"/>
              </a:rPr>
              <a:t>. 8: Vergil’s emphasis is on the defeat of Cacus while closing with the construction of the Ara Maxima- The episode thus helps unite past and present </a:t>
            </a:r>
            <a:endParaRPr b="0" lang="en-GB" sz="2200" spc="-1" strike="noStrike">
              <a:latin typeface="Arial"/>
            </a:endParaRPr>
          </a:p>
          <a:p>
            <a:pPr>
              <a:lnSpc>
                <a:spcPct val="100000"/>
              </a:lnSpc>
              <a:spcBef>
                <a:spcPts val="641"/>
              </a:spcBef>
            </a:pPr>
            <a:r>
              <a:rPr b="0" lang="en-GB" sz="2200" spc="-1" strike="noStrike">
                <a:solidFill>
                  <a:srgbClr val="000000"/>
                </a:solidFill>
                <a:latin typeface="Palatino Linotype"/>
                <a:ea typeface="DejaVu Sans"/>
              </a:rPr>
              <a:t>Role of </a:t>
            </a:r>
            <a:r>
              <a:rPr b="0" i="1" lang="en-GB" sz="2200" spc="-1" strike="noStrike">
                <a:solidFill>
                  <a:srgbClr val="000000"/>
                </a:solidFill>
                <a:latin typeface="Palatino Linotype"/>
                <a:ea typeface="DejaVu Sans"/>
              </a:rPr>
              <a:t>Aen</a:t>
            </a:r>
            <a:r>
              <a:rPr b="0" lang="en-GB" sz="2200" spc="-1" strike="noStrike">
                <a:solidFill>
                  <a:srgbClr val="000000"/>
                </a:solidFill>
                <a:latin typeface="Palatino Linotype"/>
                <a:ea typeface="DejaVu Sans"/>
              </a:rPr>
              <a:t>. 8 as foreshadowing of the Augustan Rome</a:t>
            </a:r>
            <a:endParaRPr b="0" lang="en-GB" sz="2200" spc="-1" strike="noStrike">
              <a:latin typeface="Arial"/>
            </a:endParaRPr>
          </a:p>
          <a:p>
            <a:pPr>
              <a:lnSpc>
                <a:spcPct val="100000"/>
              </a:lnSpc>
              <a:spcBef>
                <a:spcPts val="641"/>
              </a:spcBef>
            </a:pPr>
            <a:r>
              <a:rPr b="0" lang="en-GB" sz="2200" spc="-1" strike="noStrike">
                <a:solidFill>
                  <a:srgbClr val="000000"/>
                </a:solidFill>
                <a:latin typeface="Palatino Linotype"/>
                <a:ea typeface="DejaVu Sans"/>
              </a:rPr>
              <a:t>Propertius mentions the Ara maxima only in passing (4.9,68) and favours a fantastical etymology for the Forum Boarium (named after the mooing of the cattle) More plausible suggestion by Varro – named in parallel to neighbouring fora.   </a:t>
            </a:r>
            <a:endParaRPr b="0" lang="en-GB" sz="2200" spc="-1" strike="noStrike">
              <a:latin typeface="Arial"/>
            </a:endParaRPr>
          </a:p>
          <a:p>
            <a:pPr>
              <a:lnSpc>
                <a:spcPct val="100000"/>
              </a:lnSpc>
              <a:spcBef>
                <a:spcPts val="641"/>
              </a:spcBef>
            </a:pPr>
            <a:r>
              <a:rPr b="0" lang="en-GB" sz="2200" spc="-1" strike="noStrike">
                <a:solidFill>
                  <a:srgbClr val="000000"/>
                </a:solidFill>
                <a:latin typeface="Palatino Linotype"/>
                <a:ea typeface="DejaVu Sans"/>
              </a:rPr>
              <a:t>The authority of Propertius Elegy 4.9’s aetiological value is already undercut…</a:t>
            </a:r>
            <a:endParaRPr b="0" lang="en-GB" sz="22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Title 4_0"/>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All About Herakles?</a:t>
            </a:r>
            <a:endParaRPr b="0" lang="en-GB" sz="4400" spc="-1" strike="noStrike">
              <a:latin typeface="Arial"/>
            </a:endParaRPr>
          </a:p>
        </p:txBody>
      </p:sp>
      <p:sp>
        <p:nvSpPr>
          <p:cNvPr id="208" name="Content Placeholder 5_0"/>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55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Most legends concerning Herakles predate our written sources </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Similarities with mythological traditions of the Far East (e.g. Gilgamesh)</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Herakles and the Nemean lion corresponds to oriental depictions of hero kings fighting wild beasts</a:t>
            </a:r>
            <a:endParaRPr b="0" lang="en-GB" sz="2800" spc="-1" strike="noStrike">
              <a:latin typeface="Arial"/>
            </a:endParaRPr>
          </a:p>
          <a:p>
            <a:pPr>
              <a:lnSpc>
                <a:spcPct val="100000"/>
              </a:lnSpc>
              <a:spcBef>
                <a:spcPts val="641"/>
              </a:spcBef>
            </a:pP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They may originally have been about different local heroes and only later become associated with Herakles</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Why would this happen?</a:t>
            </a:r>
            <a:endParaRPr b="0" lang="en-GB" sz="2800" spc="-1" strike="noStrike">
              <a:latin typeface="Arial"/>
            </a:endParaRPr>
          </a:p>
          <a:p>
            <a:pPr>
              <a:lnSpc>
                <a:spcPct val="100000"/>
              </a:lnSpc>
              <a:spcBef>
                <a:spcPts val="64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Title 1"/>
          <p:cNvSpPr/>
          <p:nvPr/>
        </p:nvSpPr>
        <p:spPr>
          <a:xfrm>
            <a:off x="457200" y="274680"/>
            <a:ext cx="8226720" cy="1140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Literary Instantiations</a:t>
            </a:r>
            <a:endParaRPr b="0" lang="en-GB" sz="4400" spc="-1" strike="noStrike">
              <a:latin typeface="Arial"/>
            </a:endParaRPr>
          </a:p>
        </p:txBody>
      </p:sp>
      <p:sp>
        <p:nvSpPr>
          <p:cNvPr id="210" name="Content Placeholder 2"/>
          <p:cNvSpPr/>
          <p:nvPr/>
        </p:nvSpPr>
        <p:spPr>
          <a:xfrm>
            <a:off x="457200" y="1600200"/>
            <a:ext cx="8226720" cy="3914280"/>
          </a:xfrm>
          <a:prstGeom prst="rect">
            <a:avLst/>
          </a:prstGeom>
          <a:noFill/>
          <a:ln w="0">
            <a:noFill/>
          </a:ln>
        </p:spPr>
        <p:style>
          <a:lnRef idx="0"/>
          <a:fillRef idx="0"/>
          <a:effectRef idx="0"/>
          <a:fontRef idx="minor"/>
        </p:style>
        <p:txBody>
          <a:bodyPr lIns="90000" rIns="90000" tIns="45000" bIns="45000">
            <a:normAutofit fontScale="55000"/>
          </a:bodyPr>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Homer: Herakles mentioned as a hero, but differs notably from the other epic heroes</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Chief opponents – wild beasts, not other men</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Way of solving problems – brute force</a:t>
            </a:r>
            <a:endParaRPr b="0" lang="en-GB" sz="28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Lacking in civilised values – disrespectful towards the gods</a:t>
            </a:r>
            <a:endParaRPr b="0" lang="en-GB" sz="2800" spc="-1" strike="noStrike">
              <a:latin typeface="Arial"/>
            </a:endParaRPr>
          </a:p>
          <a:p>
            <a:pPr>
              <a:lnSpc>
                <a:spcPct val="100000"/>
              </a:lnSpc>
            </a:pP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Comedy: Aristophanes and Euripides’ satyr plays (and the </a:t>
            </a:r>
            <a:r>
              <a:rPr b="0" i="1" lang="en-GB" sz="3200" spc="-1" strike="noStrike">
                <a:solidFill>
                  <a:srgbClr val="000000"/>
                </a:solidFill>
                <a:latin typeface="Palatino Linotype"/>
                <a:ea typeface="DejaVu Sans"/>
              </a:rPr>
              <a:t>Alcestis</a:t>
            </a:r>
            <a:r>
              <a:rPr b="0" lang="en-GB" sz="3200" spc="-1" strike="noStrike">
                <a:solidFill>
                  <a:srgbClr val="000000"/>
                </a:solidFill>
                <a:latin typeface="Palatino Linotype"/>
                <a:ea typeface="DejaVu Sans"/>
              </a:rPr>
              <a:t>); Roman Comedy</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Herakles the Glutton</a:t>
            </a:r>
            <a:endParaRPr b="0" lang="en-GB" sz="2800" spc="-1" strike="noStrike">
              <a:latin typeface="Arial"/>
            </a:endParaRPr>
          </a:p>
          <a:p>
            <a:pPr marL="343080" indent="-34020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Hellenistic and Augustan poetry</a:t>
            </a:r>
            <a:endParaRPr b="0" lang="en-GB" sz="3200" spc="-1" strike="noStrike">
              <a:latin typeface="Arial"/>
            </a:endParaRPr>
          </a:p>
          <a:p>
            <a:pPr lvl="1" marL="743040" indent="-2829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Herakles the lover: Hylas and Deianira</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2" ma:contentTypeDescription="Create a new document." ma:contentTypeScope="" ma:versionID="30ce05fbdd33101bd6f31e71d4e9c1b0">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ad6939f7da57bb95b3933a79a13bb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3D1A070-22DF-4B42-87D6-4BC78EB49C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1818</TotalTime>
  <Application>LibreOffice/7.1.0.3$Windows_X86_64 LibreOffice_project/f6099ecf3d29644b5008cc8f48f42f4a40986e4c</Application>
  <AppVersion>15.0000</AppVersion>
  <Words>1430</Words>
  <Paragraphs>128</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2020-09-30T11:17:15Z</dcterms:created>
  <dc:creator>Magdalena Ohrman</dc:creator>
  <dc:description/>
  <dc:language>en-GB</dc:language>
  <cp:lastModifiedBy/>
  <dcterms:modified xsi:type="dcterms:W3CDTF">2026-03-04T11:38:21Z</dcterms:modified>
  <cp:revision>27</cp:revision>
  <dc:subject/>
  <dc:title>Myths and Mythology: How Stories Shape the World Heroic Humans: Herakles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Notes">
    <vt:i4>1</vt:i4>
  </property>
  <property fmtid="{D5CDD505-2E9C-101B-9397-08002B2CF9AE}" pid="4" name="PresentationFormat">
    <vt:lpwstr>On-screen Show (4:3)</vt:lpwstr>
  </property>
  <property fmtid="{D5CDD505-2E9C-101B-9397-08002B2CF9AE}" pid="5" name="Slides">
    <vt:i4>28</vt:i4>
  </property>
</Properties>
</file>