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64457" autoAdjust="0"/>
  </p:normalViewPr>
  <p:slideViewPr>
    <p:cSldViewPr snapToGrid="0">
      <p:cViewPr varScale="1">
        <p:scale>
          <a:sx n="47" d="100"/>
          <a:sy n="47" d="100"/>
        </p:scale>
        <p:origin x="162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E54790-F7FD-4450-B172-44511F729A86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2D5C5F-D577-446F-A769-F4F89257B5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17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INTRODUCTION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As the floor housekeeping manager, and in light of the recent guest complaints,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Putting together a basic training for the colleagues within the housekeeping team to get the best out of them </a:t>
            </a:r>
          </a:p>
          <a:p>
            <a:pPr lvl="1" algn="just">
              <a:lnSpc>
                <a:spcPct val="150000"/>
              </a:lnSpc>
            </a:pPr>
            <a:r>
              <a:rPr lang="en-US" sz="2000" dirty="0"/>
              <a:t>By guaranteeing the brand standard.</a:t>
            </a:r>
          </a:p>
          <a:p>
            <a:pPr lvl="1" algn="just">
              <a:lnSpc>
                <a:spcPct val="150000"/>
              </a:lnSpc>
            </a:pPr>
            <a:r>
              <a:rPr lang="en-US" sz="2000" dirty="0"/>
              <a:t>Employee management.</a:t>
            </a:r>
          </a:p>
          <a:p>
            <a:pPr lvl="1" algn="just">
              <a:lnSpc>
                <a:spcPct val="150000"/>
              </a:lnSpc>
            </a:pPr>
            <a:r>
              <a:rPr lang="en-US" sz="2000" dirty="0"/>
              <a:t>Health and Safety procedures.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2D5C5F-D577-446F-A769-F4F89257B5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9980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PROBLEM: DIRTIED BED SHEETS</a:t>
            </a:r>
          </a:p>
          <a:p>
            <a:pPr algn="just"/>
            <a:r>
              <a:rPr lang="en-US" sz="1200" b="1" dirty="0"/>
              <a:t>Methods for Making a Bed:</a:t>
            </a:r>
            <a:r>
              <a:rPr lang="en-US" sz="1200" dirty="0"/>
              <a:t> Staff members should be taught the right manner to fold and tuck sheets as part of a bed-making training </a:t>
            </a:r>
            <a:r>
              <a:rPr lang="en-US" sz="1200" dirty="0" err="1"/>
              <a:t>programme</a:t>
            </a:r>
            <a:r>
              <a:rPr lang="en-US" sz="1200" dirty="0"/>
              <a:t>.</a:t>
            </a:r>
          </a:p>
          <a:p>
            <a:pPr algn="just"/>
            <a:r>
              <a:rPr lang="en-US" sz="1200" b="1" dirty="0"/>
              <a:t>Employee Management:</a:t>
            </a:r>
            <a:r>
              <a:rPr lang="en-US" sz="1200" dirty="0"/>
              <a:t> Inspire the staff to put their best foot forward while interacting with customers and handling complaints.</a:t>
            </a:r>
          </a:p>
          <a:p>
            <a:pPr algn="just"/>
            <a:r>
              <a:rPr lang="en-US" sz="1200" b="1" dirty="0"/>
              <a:t>Health and Safety Procedures</a:t>
            </a:r>
            <a:r>
              <a:rPr lang="en-US" sz="1200" dirty="0"/>
              <a:t>: Avoid contamination by ensuring that all staff are familiar with and following all necessary health and safety precautions, such as using gloves and the right cleaning chemicals.</a:t>
            </a:r>
            <a:endParaRPr lang="en-US" sz="105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2D5C5F-D577-446F-A769-F4F89257B5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116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PROBLEM: MUDDLED MESS OF DUST AND RUBBLE</a:t>
            </a:r>
          </a:p>
          <a:p>
            <a:pPr algn="just" fontAlgn="base"/>
            <a:r>
              <a:rPr lang="en-US" sz="1200" b="1" dirty="0"/>
              <a:t>Methods for effective cleaning:</a:t>
            </a:r>
            <a:r>
              <a:rPr lang="en-US" sz="1200" dirty="0"/>
              <a:t> Workers need to be taught proper cleaning techniques so that they can wipe down surfaces and remove debris without making more of a mess.</a:t>
            </a:r>
          </a:p>
          <a:p>
            <a:pPr algn="just" fontAlgn="base"/>
            <a:r>
              <a:rPr lang="en-US" sz="1200" b="1" dirty="0"/>
              <a:t>Instances of Tool Use:</a:t>
            </a:r>
            <a:r>
              <a:rPr lang="en-US" sz="1200" dirty="0"/>
              <a:t> Staff members need instruction in the safe and effective use of janitorial tools such dustpans, brooms, and mops.</a:t>
            </a:r>
          </a:p>
          <a:p>
            <a:pPr algn="just" fontAlgn="base"/>
            <a:r>
              <a:rPr lang="en-US" sz="1200" b="1" dirty="0"/>
              <a:t>Employee management model:</a:t>
            </a:r>
            <a:r>
              <a:rPr lang="en-US" sz="1200" dirty="0"/>
              <a:t> As part of an efficient system for managing staff, training should stress the significance of sticking to routines and raising concerns with a manager.</a:t>
            </a:r>
          </a:p>
          <a:p>
            <a:pPr algn="just"/>
            <a:r>
              <a:rPr lang="en-US" sz="1200" b="1" dirty="0"/>
              <a:t>Health and safety procedures:</a:t>
            </a:r>
            <a:r>
              <a:rPr lang="en-US" sz="1200" dirty="0"/>
              <a:t> Workers should be instructed on the correct use of PPE, chemical handling, and lifting procedures in order to provide a risk-free workplace.</a:t>
            </a:r>
            <a:endParaRPr lang="en-US" sz="9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2D5C5F-D577-446F-A769-F4F89257B5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8552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PROBLEM: SPILLS AND STAINS</a:t>
            </a:r>
          </a:p>
          <a:p>
            <a:pPr algn="just" fontAlgn="base"/>
            <a:r>
              <a:rPr lang="en-US" sz="1200" b="1" dirty="0"/>
              <a:t>Methods for Cleaning:</a:t>
            </a:r>
            <a:r>
              <a:rPr lang="en-US" sz="1200" dirty="0"/>
              <a:t> Workers need to be instructed on the best methods and supplies for removing various stains and spills.</a:t>
            </a:r>
          </a:p>
          <a:p>
            <a:pPr algn="just" fontAlgn="base"/>
            <a:r>
              <a:rPr lang="en-US" sz="1200" b="1" dirty="0"/>
              <a:t>Employee management model:</a:t>
            </a:r>
            <a:r>
              <a:rPr lang="en-US" sz="1200" dirty="0"/>
              <a:t> As a component of an efficient system for managing staff, training should stress the significance of sticking to routines and raising concerns with a manager.</a:t>
            </a:r>
          </a:p>
          <a:p>
            <a:pPr algn="just"/>
            <a:r>
              <a:rPr lang="en-US" sz="1200" b="1" dirty="0"/>
              <a:t>Health and safety procedures:</a:t>
            </a:r>
            <a:r>
              <a:rPr lang="en-US" sz="1200" dirty="0"/>
              <a:t> Workers should be instructed on the correct use of PPE, chemical handling, and lifting procedures in order to provide a risk-free workplace.</a:t>
            </a:r>
            <a:endParaRPr lang="en-US" sz="9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2D5C5F-D577-446F-A769-F4F89257B5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98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PROBLEM: POOR HYGIENE</a:t>
            </a:r>
          </a:p>
          <a:p>
            <a:pPr algn="just" fontAlgn="base"/>
            <a:r>
              <a:rPr lang="en-US" sz="1200" b="1" dirty="0"/>
              <a:t>Protocols for effective cleaning:</a:t>
            </a:r>
            <a:r>
              <a:rPr lang="en-US" sz="1200" dirty="0"/>
              <a:t> Employees should get instruction in effective cleaning methods and processes to ensure that all areas accessible to guests are kept in a sanitary condition.</a:t>
            </a:r>
          </a:p>
          <a:p>
            <a:pPr algn="just" fontAlgn="base"/>
            <a:r>
              <a:rPr lang="en-US" sz="1200" b="1" dirty="0"/>
              <a:t>Products for cleaning: </a:t>
            </a:r>
            <a:r>
              <a:rPr lang="en-US" sz="1200" dirty="0"/>
              <a:t>To prevent the transmission of germs and guarantee efficient cleaning, staff members should be educated on how to properly use disinfectants and </a:t>
            </a:r>
            <a:r>
              <a:rPr lang="en-GB" sz="1200" noProof="0" dirty="0"/>
              <a:t>sanitisers</a:t>
            </a:r>
            <a:r>
              <a:rPr lang="en-US" sz="1200" dirty="0"/>
              <a:t>.</a:t>
            </a:r>
          </a:p>
          <a:p>
            <a:pPr algn="just" fontAlgn="base"/>
            <a:r>
              <a:rPr lang="en-US" sz="1200" b="1" dirty="0"/>
              <a:t>Employee management model: </a:t>
            </a:r>
            <a:r>
              <a:rPr lang="en-US" sz="1200" dirty="0"/>
              <a:t>As part of a well-rounded strategy for managing staff, training should stress the significance of adhering to standard operating procedures and raising concerns with a manager.</a:t>
            </a:r>
          </a:p>
          <a:p>
            <a:pPr algn="just"/>
            <a:r>
              <a:rPr lang="en-US" sz="1200" b="1" dirty="0"/>
              <a:t>Health and safety procedures:</a:t>
            </a:r>
            <a:r>
              <a:rPr lang="en-US" sz="1200" dirty="0"/>
              <a:t> In order to keep the workplace free from illness and injury, workers need to be instructed in health and safety practices including hand washing and the use of PPE.</a:t>
            </a:r>
          </a:p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2D5C5F-D577-446F-A769-F4F89257B5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5412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PROBLEM: UNPLEASANT SMELL</a:t>
            </a:r>
          </a:p>
          <a:p>
            <a:pPr algn="just" fontAlgn="base"/>
            <a:r>
              <a:rPr lang="en-US" sz="1200" b="1" dirty="0"/>
              <a:t>Find the source of the issue:</a:t>
            </a:r>
            <a:r>
              <a:rPr lang="en-US" sz="1200" dirty="0"/>
              <a:t> Workers need to be taught to identify the origin of foul smells and devise effective strategies for eliminating them.</a:t>
            </a:r>
          </a:p>
          <a:p>
            <a:pPr algn="just" fontAlgn="base"/>
            <a:r>
              <a:rPr lang="en-US" sz="1200" b="1" dirty="0" err="1"/>
              <a:t>Utilisation</a:t>
            </a:r>
            <a:r>
              <a:rPr lang="en-US" sz="1200" b="1" dirty="0"/>
              <a:t> of Cleaning Substances:</a:t>
            </a:r>
            <a:r>
              <a:rPr lang="en-US" sz="1200" dirty="0"/>
              <a:t> Cleaning products may be used to eliminate smells, and staff members should be instructed in their correct usage.</a:t>
            </a:r>
          </a:p>
          <a:p>
            <a:pPr algn="just" fontAlgn="base"/>
            <a:r>
              <a:rPr lang="en-US" sz="1200" b="1" dirty="0"/>
              <a:t>Ventilation:</a:t>
            </a:r>
            <a:r>
              <a:rPr lang="en-US" sz="1200" dirty="0"/>
              <a:t> In order to rid the workplace of smells, employees should be instructed to open windows and turn on exhaust fans.</a:t>
            </a:r>
          </a:p>
          <a:p>
            <a:pPr algn="just" fontAlgn="base"/>
            <a:r>
              <a:rPr lang="en-US" sz="1200" b="1" dirty="0"/>
              <a:t>Employee management model:</a:t>
            </a:r>
            <a:r>
              <a:rPr lang="en-US" sz="1200" dirty="0"/>
              <a:t> Part of any efficient system for managing staff is providing them with training that stresses the significance of adhering to policies and reporting problems to a supervisor.</a:t>
            </a:r>
          </a:p>
          <a:p>
            <a:pPr algn="just"/>
            <a:r>
              <a:rPr lang="en-US" sz="1200" b="1" dirty="0"/>
              <a:t>Health and safety procedures:</a:t>
            </a:r>
            <a:r>
              <a:rPr lang="en-US" sz="1200" dirty="0"/>
              <a:t> Workers should be instructed on the correct use of PPE, chemical handling, and lifting procedures in order to provide a risk-free workplace.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2D5C5F-D577-446F-A769-F4F89257B5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795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PROBLEM: PRODUCTS ABSENT</a:t>
            </a:r>
          </a:p>
          <a:p>
            <a:pPr algn="just" fontAlgn="base"/>
            <a:r>
              <a:rPr lang="en-US" sz="1200" b="1" dirty="0"/>
              <a:t>Controlling stock:</a:t>
            </a:r>
            <a:r>
              <a:rPr lang="en-US" sz="1200" dirty="0"/>
              <a:t> It is important to teach staff on inventory management best practices, such as how to report shortages or missing items.</a:t>
            </a:r>
          </a:p>
          <a:p>
            <a:pPr algn="just" fontAlgn="base"/>
            <a:r>
              <a:rPr lang="en-US" sz="1200" b="1" dirty="0"/>
              <a:t>Procedures for the Replacement of Products:</a:t>
            </a:r>
            <a:r>
              <a:rPr lang="en-US" sz="1200" dirty="0"/>
              <a:t> Employees should be aware of how to replace lost items, such as calling a manager or putting an order for more stock.</a:t>
            </a:r>
          </a:p>
          <a:p>
            <a:pPr algn="just" fontAlgn="base"/>
            <a:r>
              <a:rPr lang="en-US" sz="1200" b="1" dirty="0"/>
              <a:t>Employee management model:</a:t>
            </a:r>
            <a:r>
              <a:rPr lang="en-US" sz="1200" dirty="0"/>
              <a:t> An efficient system for managing staff, training should </a:t>
            </a:r>
            <a:r>
              <a:rPr lang="en-US" sz="1200" dirty="0" err="1"/>
              <a:t>emphasise</a:t>
            </a:r>
            <a:r>
              <a:rPr lang="en-US" sz="1200" dirty="0"/>
              <a:t> the need of adhering to established protocols and reporting any difficulties to a manager.</a:t>
            </a:r>
          </a:p>
          <a:p>
            <a:pPr algn="just"/>
            <a:r>
              <a:rPr lang="en-US" sz="1200" b="1" dirty="0"/>
              <a:t>Health and safety procedures:</a:t>
            </a:r>
            <a:r>
              <a:rPr lang="en-US" sz="1200" dirty="0"/>
              <a:t> To provide a risk-free workplace, staff should be educated on how to deal with potentially dangerous substances, such chemicals, that may be used in the product replacement process.</a:t>
            </a:r>
            <a:endParaRPr lang="en-US" sz="105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2D5C5F-D577-446F-A769-F4F89257B5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1085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fontAlgn="base"/>
            <a:r>
              <a:rPr lang="en-US" b="1" dirty="0">
                <a:latin typeface="+mn-lt"/>
              </a:rPr>
              <a:t>PROBLEM: BEDS NOT MADE</a:t>
            </a:r>
          </a:p>
          <a:p>
            <a:pPr algn="just" fontAlgn="base">
              <a:lnSpc>
                <a:spcPct val="100000"/>
              </a:lnSpc>
            </a:pPr>
            <a:r>
              <a:rPr lang="en-US" sz="1200" b="1" dirty="0"/>
              <a:t>Instructions for Making a Bed:</a:t>
            </a:r>
            <a:r>
              <a:rPr lang="en-US" sz="1200" dirty="0"/>
              <a:t> Staff members need instruction in bed making procedures, including how to fold and fluff sheets and pillows.</a:t>
            </a:r>
          </a:p>
          <a:p>
            <a:pPr algn="just" fontAlgn="base">
              <a:lnSpc>
                <a:spcPct val="100000"/>
              </a:lnSpc>
            </a:pPr>
            <a:r>
              <a:rPr lang="en-US" sz="1200" b="1" dirty="0"/>
              <a:t>Employee management model:</a:t>
            </a:r>
            <a:r>
              <a:rPr lang="en-US" sz="1200" dirty="0"/>
              <a:t> As an element of an effective management system for staff, training should stress the significance of sticking to routines and raising concerns with a manager.</a:t>
            </a:r>
          </a:p>
          <a:p>
            <a:pPr algn="just">
              <a:lnSpc>
                <a:spcPct val="100000"/>
              </a:lnSpc>
            </a:pPr>
            <a:r>
              <a:rPr lang="en-US" sz="1200" b="1" dirty="0"/>
              <a:t>Health and safety procedures:</a:t>
            </a:r>
            <a:r>
              <a:rPr lang="en-US" sz="1200" dirty="0"/>
              <a:t> Safe lifting procedures and the correct handling of potentially dangerous products, such as cleaning chemicals, should be </a:t>
            </a:r>
            <a:r>
              <a:rPr lang="en-US" sz="1200" dirty="0" err="1"/>
              <a:t>emphasised</a:t>
            </a:r>
            <a:r>
              <a:rPr lang="en-US" sz="1200" dirty="0"/>
              <a:t> during employee training in order to </a:t>
            </a:r>
            <a:r>
              <a:rPr lang="en-US" sz="1200" dirty="0" err="1"/>
              <a:t>minimise</a:t>
            </a:r>
            <a:r>
              <a:rPr lang="en-US" sz="1200" dirty="0"/>
              <a:t> bed-making-related accidents.</a:t>
            </a:r>
            <a:endParaRPr lang="en-US" sz="900" dirty="0"/>
          </a:p>
          <a:p>
            <a:pPr algn="just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2D5C5F-D577-446F-A769-F4F89257B5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2758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fontAlgn="base">
              <a:lnSpc>
                <a:spcPct val="100000"/>
              </a:lnSpc>
            </a:pPr>
            <a:r>
              <a:rPr lang="en-US" b="1" dirty="0">
                <a:latin typeface="+mn-lt"/>
              </a:rPr>
              <a:t>PROBLEM: MESSY</a:t>
            </a:r>
          </a:p>
          <a:p>
            <a:pPr algn="just" fontAlgn="base"/>
            <a:r>
              <a:rPr lang="en-US" sz="1200" b="1" dirty="0"/>
              <a:t>Cleaning Messes: </a:t>
            </a:r>
            <a:r>
              <a:rPr lang="en-US" sz="1200" dirty="0"/>
              <a:t>All employees should get instruction on how to clean various surfaces, how to use certain cleaning solutions, and how to respond to emergency situations requiring cleanup.</a:t>
            </a:r>
          </a:p>
          <a:p>
            <a:pPr algn="just" fontAlgn="base"/>
            <a:r>
              <a:rPr lang="en-US" sz="1200" b="1" dirty="0"/>
              <a:t>Employee management model</a:t>
            </a:r>
            <a:r>
              <a:rPr lang="en-US" sz="1200" dirty="0"/>
              <a:t>: As part of an efficient system for managing staff, training should stress the significance of sticking to routines and raising concerns with a manager.</a:t>
            </a:r>
          </a:p>
          <a:p>
            <a:pPr algn="just"/>
            <a:r>
              <a:rPr lang="en-US" sz="1200" b="1" dirty="0"/>
              <a:t>Health and safety procedures</a:t>
            </a:r>
            <a:r>
              <a:rPr lang="en-US" sz="1200" dirty="0"/>
              <a:t>: In order to provide a risk-free workplace, staff members should be educated on how to properly use any chemicals or other potentially dangerous products that may be used in cleaning up accidents. </a:t>
            </a:r>
            <a:endParaRPr lang="en-US" sz="800" dirty="0"/>
          </a:p>
          <a:p>
            <a:pPr algn="just" fontAlgn="base">
              <a:lnSpc>
                <a:spcPct val="1000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2D5C5F-D577-446F-A769-F4F89257B5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77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79EBD-E412-488F-9225-BAF6B669EC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962148-D1F6-425A-A86A-D19A2DF648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6A6DBB-10A1-4A62-AAF2-1414C6BE0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D35DB4-A71D-48DD-98AD-45D058F37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29D7E7-57D3-49BD-8763-19B0EFEAB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41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88BAE-9A48-45F6-89DE-90B3DC15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F2FB3-80A3-4B76-979E-E152940A1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3C4EB-59A2-4B07-BFCD-22F9A11E4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DBF50-9494-44A2-A1D0-ED1623B7D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81E92-34EA-4E2A-AB10-B8F156568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47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C21BA-D8D7-4CB3-9FD3-F14D4231C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F9847-C6BC-4CB4-B109-CA009A579A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9C4ABA-A7A6-4B7C-ABD9-4CA4A8771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D171F-6BA3-4AD1-A34F-C0F488150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CBFCF-D3B4-4621-B101-B9781700E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641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8516B-6CD1-4585-B454-90FFF1E7D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0FC4F-DE5A-4194-8CC0-3DC3E75831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C2919D-2D65-4C5F-B06B-389C0330E4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D2FB8C-3C3D-4ACD-A988-41066DA4C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587B5D-D162-48F2-A6B8-BBFAB3998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21A0F6-F377-409D-AF39-420B931B3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119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7C4A1-76BD-4560-B766-ACB1DCD6A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85625-A04B-40E4-BC7A-E07EB3E186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9FBD39-3302-41FF-A5ED-07520E31C1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EDD0E2-4F0E-4CC8-B987-96CD63F148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590819-BDD8-4DDE-9FF3-F64C479020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9CE64F-86B4-4DCF-9720-A9EEE88BF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25DF4E-BE39-47A8-AB48-EE1EF87F0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5D3620-D080-4D8B-86D3-FB9F94215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205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4198E-26BC-4816-953C-69E89FE37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0176C3-BA1E-4DB2-B988-379A5542E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2C289E-EA8F-4C4B-BA1E-5C066ADF6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7B42CB-7BAA-4D08-AC0B-0DA053E2F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900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086F37-C86D-416E-8BE2-3BDB1F57C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8C4AB8-85D5-451A-8AFB-70564EE8E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B6A113-DB75-4737-9632-E472B77CF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966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9B23B-166F-43BD-AB19-DB0297A5F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C32E2-5455-4516-B396-F6233EBAC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AE7395-AC12-490F-888A-7025C7C68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D11F41-B88E-4C58-A068-442384250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E7AF66-2BB8-4261-89AF-3A5AE8056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CC5DAA-F871-4049-B682-E9B47B0FD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557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E2165-83F3-4F9C-80DB-9B8D75D8F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5A7389-05E4-481C-B6F7-808BB8082C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02F50A-C48E-4290-816C-FD6C157C34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B75723-1E1F-49CA-80BF-E67959CF1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F4F805-7D57-4C67-BA7A-5061729D7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AD7DB-916C-49CA-9A2C-0D4FA5C4E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904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73C8B-B252-4BDA-A95A-B8875FD91B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74220F-53EF-48E0-9A07-89D07DCCFA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4B5F2-1F25-4091-9D33-845F64E51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A6C45C-910B-4636-A370-9059581FF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96758C-692B-4EB4-97BC-257EE3EA6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495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522039-5A7C-4931-B76A-22958DE57C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067467-02E5-4066-8418-F4E25FDD7B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B1A95-DE7C-456E-BC69-6838FD7C4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3D24BE-834B-49BE-B410-5A8444B3F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62D01D-83CD-4BDA-AB48-A4A3BD816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249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FA0C78-88F1-45D1-ADE0-1438B0F27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F60CD2-128B-43A3-81F8-645E4C248A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0F305E-4E31-4892-A7A7-70936C5FA4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E42B90-826F-4CA0-8832-A760D3485DAC}" type="datetimeFigureOut">
              <a:rPr lang="en-US" smtClean="0"/>
              <a:t>2/23/2023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D0C3FF-DB7E-4E01-B88A-57321649F2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1D3357-779B-4308-A940-DAA5F63BD5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A113AE-2C3B-41B5-BB87-B94B12355B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755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.jp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ynextmove.org/profile/summary/37-2012.00" TargetMode="External"/><Relationship Id="rId5" Type="http://schemas.openxmlformats.org/officeDocument/2006/relationships/image" Target="../media/image2.jpg"/><Relationship Id="rId4" Type="http://schemas.openxmlformats.org/officeDocument/2006/relationships/hyperlink" Target="https://elpasomatters.org/2020/06/30/hospital-housekeeping-staff-are-the-forgotten-covid-19-front-line/" TargetMode="External"/><Relationship Id="rId9" Type="http://schemas.openxmlformats.org/officeDocument/2006/relationships/hyperlink" Target="https://nursemanifest.com/overdue-reckoning-on-racism-in-nursing/zoom-keeping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elrincondecelestecielo.blogspot.com.ar/2016/04/el-algodon-y-los-tipos-de-telas-de.html" TargetMode="External"/><Relationship Id="rId3" Type="http://schemas.openxmlformats.org/officeDocument/2006/relationships/image" Target="../media/image4.jp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diversey/39935458333" TargetMode="External"/><Relationship Id="rId5" Type="http://schemas.openxmlformats.org/officeDocument/2006/relationships/image" Target="../media/image5.jpg"/><Relationship Id="rId4" Type="http://schemas.openxmlformats.org/officeDocument/2006/relationships/hyperlink" Target="https://pxhere.com/en/photo/883806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pixnio.com/people/male-men/man-use-a-damp-mop-to-clean-dust-collected-on-floor" TargetMode="External"/><Relationship Id="rId3" Type="http://schemas.openxmlformats.org/officeDocument/2006/relationships/image" Target="../media/image7.jp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ixnio.com/people/female-women/airborne-particulates-including-dust-and-pollen-should-be-removed-from-the-inside-of-ones-home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www.flickr.com/photos/kymma/2893405943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spruce.com/how-to-apply-garage-floor-epoxy-1398234" TargetMode="External"/><Relationship Id="rId3" Type="http://schemas.openxmlformats.org/officeDocument/2006/relationships/image" Target="../media/image10.jpg"/><Relationship Id="rId7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johnloo/3016623514/" TargetMode="External"/><Relationship Id="rId5" Type="http://schemas.openxmlformats.org/officeDocument/2006/relationships/image" Target="../media/image11.jpg"/><Relationship Id="rId4" Type="http://schemas.openxmlformats.org/officeDocument/2006/relationships/hyperlink" Target="http://diy.stackexchange.com/questions/28524/how-do-you-remove-rust-stains-from-bathroom-sin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xels.com/photo/faucet-with-water-and-soap-in-bathroom-with-wash-inscription-4022782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na-debardelaben.blogspot.com/" TargetMode="External"/><Relationship Id="rId5" Type="http://schemas.openxmlformats.org/officeDocument/2006/relationships/image" Target="../media/image15.jpg"/><Relationship Id="rId4" Type="http://schemas.openxmlformats.org/officeDocument/2006/relationships/hyperlink" Target="https://fermentationwineblog.com/2016/11/franchise-laws-chronic-injustice-alcohol-business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ckr.com/photos/mattweibo/3542171846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lickr.com/photos/paulgorman/1344047402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miggslives/5580817669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8F2F8-1316-7A13-7C14-81E0E3598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766611"/>
          </a:xfrm>
          <a:solidFill>
            <a:schemeClr val="tx2">
              <a:lumMod val="40000"/>
              <a:lumOff val="60000"/>
            </a:schemeClr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/>
          <a:lstStyle/>
          <a:p>
            <a:r>
              <a:rPr lang="en-GB" dirty="0"/>
              <a:t>BMIH4006</a:t>
            </a:r>
            <a:br>
              <a:rPr lang="en-GB" dirty="0"/>
            </a:br>
            <a:r>
              <a:rPr lang="en-GB" dirty="0"/>
              <a:t>Operating Hotel Facilities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B15000-CC18-4682-C358-3851919953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33460"/>
            <a:ext cx="9144000" cy="924339"/>
          </a:xfrm>
        </p:spPr>
        <p:txBody>
          <a:bodyPr>
            <a:noAutofit/>
          </a:bodyPr>
          <a:lstStyle/>
          <a:p>
            <a:r>
              <a:rPr lang="en-GB" sz="3200" b="1" dirty="0"/>
              <a:t>Component 3 – Presentation </a:t>
            </a:r>
          </a:p>
          <a:p>
            <a:r>
              <a:rPr lang="en-GB" sz="3200" b="1" dirty="0"/>
              <a:t>By</a:t>
            </a:r>
          </a:p>
          <a:p>
            <a:r>
              <a:rPr lang="en-GB" sz="3200" b="1" dirty="0"/>
              <a:t>Md </a:t>
            </a:r>
            <a:r>
              <a:rPr lang="en-GB" sz="3200" b="1" dirty="0" err="1"/>
              <a:t>Zahidul</a:t>
            </a:r>
            <a:r>
              <a:rPr lang="en-GB" sz="3200" b="1" dirty="0"/>
              <a:t> </a:t>
            </a:r>
            <a:r>
              <a:rPr lang="en-GB" sz="3200" b="1" dirty="0" err="1"/>
              <a:t>Alam</a:t>
            </a:r>
            <a:endParaRPr lang="en-GB" sz="3200" b="1" dirty="0"/>
          </a:p>
          <a:p>
            <a:r>
              <a:rPr lang="en-GB" sz="3200" b="1" dirty="0"/>
              <a:t>Student No  2127518</a:t>
            </a:r>
          </a:p>
        </p:txBody>
      </p:sp>
    </p:spTree>
    <p:extLst>
      <p:ext uri="{BB962C8B-B14F-4D97-AF65-F5344CB8AC3E}">
        <p14:creationId xmlns:p14="http://schemas.microsoft.com/office/powerpoint/2010/main" val="3509175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AF0860-6BEC-4517-8C0D-329C2FC18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"/>
            <a:ext cx="12192000" cy="808381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US" b="1" dirty="0">
                <a:latin typeface="+mn-lt"/>
              </a:rPr>
              <a:t>INTRODUCTION</a:t>
            </a:r>
            <a:endParaRPr lang="en-US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BAD48E-BC5F-4C3E-9B99-AAE9E83B5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35" y="1107557"/>
            <a:ext cx="5774635" cy="435133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As the floor housekeeping manager, and in light of the recent guest complaints,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Putting together a basic training for the colleagues within the housekeeping team to get the best out of them </a:t>
            </a:r>
          </a:p>
          <a:p>
            <a:pPr lvl="1" algn="just">
              <a:lnSpc>
                <a:spcPct val="150000"/>
              </a:lnSpc>
            </a:pPr>
            <a:r>
              <a:rPr lang="en-US" sz="2000" dirty="0"/>
              <a:t>By guaranteeing the brand standard.</a:t>
            </a:r>
          </a:p>
          <a:p>
            <a:pPr lvl="1" algn="just">
              <a:lnSpc>
                <a:spcPct val="150000"/>
              </a:lnSpc>
            </a:pPr>
            <a:r>
              <a:rPr lang="en-US" sz="2000" dirty="0"/>
              <a:t>Employee management.</a:t>
            </a:r>
          </a:p>
          <a:p>
            <a:pPr lvl="1" algn="just">
              <a:lnSpc>
                <a:spcPct val="150000"/>
              </a:lnSpc>
            </a:pPr>
            <a:r>
              <a:rPr lang="en-US" sz="2000" dirty="0"/>
              <a:t>Health and Safety procedures.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4764679-A753-471A-8F9A-EA94A08465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24295" y="4102549"/>
            <a:ext cx="5309895" cy="265605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81C29B4-83A7-4009-B13D-E2B3794F85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524296" y="1107558"/>
            <a:ext cx="5309895" cy="269581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083C172-20B2-43A8-9BB1-0F86495DCEC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90330" y="5390822"/>
            <a:ext cx="2199861" cy="1643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740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AF0860-6BEC-4517-8C0D-329C2FC18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81877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+mn-lt"/>
              </a:rPr>
              <a:t>PROBLEM: DIRTIED BED SHEETS</a:t>
            </a:r>
            <a:endParaRPr lang="en-US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BAD48E-BC5F-4C3E-9B99-AAE9E83B5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578" y="1147314"/>
            <a:ext cx="11618844" cy="2046460"/>
          </a:xfrm>
        </p:spPr>
        <p:txBody>
          <a:bodyPr>
            <a:normAutofit/>
          </a:bodyPr>
          <a:lstStyle/>
          <a:p>
            <a:pPr algn="just"/>
            <a:r>
              <a:rPr lang="en-US" sz="2000" b="1" dirty="0"/>
              <a:t>Methods for Making a Bed:</a:t>
            </a:r>
            <a:r>
              <a:rPr lang="en-US" sz="2000" dirty="0"/>
              <a:t> Staff members should be taught the right manner to fold and tuck sheets as part of a bed-making training programme.</a:t>
            </a:r>
          </a:p>
          <a:p>
            <a:pPr algn="just"/>
            <a:r>
              <a:rPr lang="en-US" sz="2000" b="1" dirty="0"/>
              <a:t>Employee Management:</a:t>
            </a:r>
            <a:r>
              <a:rPr lang="en-US" sz="2000" dirty="0"/>
              <a:t> Inspire the staff to put their best foot forward while interacting with customers and handling complaints.</a:t>
            </a:r>
          </a:p>
          <a:p>
            <a:pPr algn="just"/>
            <a:r>
              <a:rPr lang="en-US" sz="2000" b="1" dirty="0"/>
              <a:t>Health and Safety Procedures</a:t>
            </a:r>
            <a:r>
              <a:rPr lang="en-US" sz="2000" dirty="0"/>
              <a:t>: Avoid contamination by ensuring that all staff are familiar with and following all necessary health and safety precautions, such as using gloves and the right cleaning chemicals.</a:t>
            </a:r>
            <a:endParaRPr lang="en-US" sz="1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230590-B6B2-40FE-89A2-30732F4ACA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809587" y="3428998"/>
            <a:ext cx="3684104" cy="32245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D57FA6-7F5A-4FCD-9C90-5E464CA882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686261" y="3428999"/>
            <a:ext cx="4219161" cy="32245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2314B5F-82B5-4DDF-A1FE-E6826DE320B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86578" y="3428998"/>
            <a:ext cx="3330440" cy="3224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369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AF0860-6BEC-4517-8C0D-329C2FC18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34887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en-US" b="1" dirty="0">
                <a:latin typeface="+mn-lt"/>
              </a:rPr>
              <a:t>PROBLEM: MUDDLED MESS OF DUST AND RUBBLE</a:t>
            </a:r>
            <a:endParaRPr lang="en-US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BAD48E-BC5F-4C3E-9B99-AAE9E83B5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822" y="1120845"/>
            <a:ext cx="11698355" cy="2841555"/>
          </a:xfrm>
        </p:spPr>
        <p:txBody>
          <a:bodyPr>
            <a:normAutofit/>
          </a:bodyPr>
          <a:lstStyle/>
          <a:p>
            <a:pPr algn="just" fontAlgn="base"/>
            <a:r>
              <a:rPr lang="en-US" sz="2000" b="1" dirty="0"/>
              <a:t>Methods for effective cleaning:</a:t>
            </a:r>
            <a:r>
              <a:rPr lang="en-US" sz="2000" dirty="0"/>
              <a:t> Workers need to be taught proper cleaning techniques so that they can wipe down surfaces and remove debris without making more of a mess.</a:t>
            </a:r>
          </a:p>
          <a:p>
            <a:pPr algn="just" fontAlgn="base"/>
            <a:r>
              <a:rPr lang="en-US" sz="2000" b="1" dirty="0"/>
              <a:t>Instances of Tool Use:</a:t>
            </a:r>
            <a:r>
              <a:rPr lang="en-US" sz="2000" dirty="0"/>
              <a:t> Staff members need instruction in the safe and effective use of janitorial tools such dustpans, brooms, and mops.</a:t>
            </a:r>
          </a:p>
          <a:p>
            <a:pPr algn="just" fontAlgn="base"/>
            <a:r>
              <a:rPr lang="en-US" sz="2000" b="1" dirty="0"/>
              <a:t>Employee management model:</a:t>
            </a:r>
            <a:r>
              <a:rPr lang="en-US" sz="2000" dirty="0"/>
              <a:t> As part of an efficient system for managing staff, training should stress the significance of sticking to routines and raising concerns with a manager.</a:t>
            </a:r>
          </a:p>
          <a:p>
            <a:pPr algn="just"/>
            <a:r>
              <a:rPr lang="en-US" sz="2000" b="1" dirty="0"/>
              <a:t>Health and safety procedures:</a:t>
            </a:r>
            <a:r>
              <a:rPr lang="en-US" sz="2000" dirty="0"/>
              <a:t> Workers should be instructed on the correct use of PPE, chemical handling, and lifting procedures in order to provide a risk-free workplace.</a:t>
            </a:r>
            <a:endParaRPr lang="en-US" sz="1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ADB21E-7F38-411B-880B-81DB9FFE25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6822" y="3962400"/>
            <a:ext cx="3984490" cy="27303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7D6A59-2FC0-47CF-975C-3AB37DC4CA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583042" y="3962400"/>
            <a:ext cx="4322420" cy="273036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8DA81E-9722-4485-8F1E-12B90CE238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257192" y="3638136"/>
            <a:ext cx="2687985" cy="3054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973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AF0860-6BEC-4517-8C0D-329C2FC18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08383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US" b="1" dirty="0">
                <a:latin typeface="+mn-lt"/>
              </a:rPr>
              <a:t>PROBLEM: SPILLS AND STAINS</a:t>
            </a:r>
            <a:endParaRPr lang="en-US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BAD48E-BC5F-4C3E-9B99-AAE9E83B5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278" y="1157252"/>
            <a:ext cx="11847442" cy="2271748"/>
          </a:xfrm>
        </p:spPr>
        <p:txBody>
          <a:bodyPr>
            <a:normAutofit/>
          </a:bodyPr>
          <a:lstStyle/>
          <a:p>
            <a:pPr algn="just" fontAlgn="base"/>
            <a:r>
              <a:rPr lang="en-US" sz="2000" b="1" dirty="0"/>
              <a:t>Methods for Cleaning:</a:t>
            </a:r>
            <a:r>
              <a:rPr lang="en-US" sz="2000" dirty="0"/>
              <a:t> Workers need to be instructed on the best methods and supplies for removing various stains and spills.</a:t>
            </a:r>
          </a:p>
          <a:p>
            <a:pPr algn="just" fontAlgn="base"/>
            <a:r>
              <a:rPr lang="en-US" sz="2000" b="1" dirty="0"/>
              <a:t>Employee management model:</a:t>
            </a:r>
            <a:r>
              <a:rPr lang="en-US" sz="2000" dirty="0"/>
              <a:t> As a component of an efficient system for managing staff, training should stress the significance of sticking to routines and raising concerns with a manager.</a:t>
            </a:r>
          </a:p>
          <a:p>
            <a:pPr algn="just"/>
            <a:r>
              <a:rPr lang="en-US" sz="2000" b="1" dirty="0"/>
              <a:t>Health and safety procedures:</a:t>
            </a:r>
            <a:r>
              <a:rPr lang="en-US" sz="2000" dirty="0"/>
              <a:t> Workers should be instructed on the correct use of PPE, chemical handling, and lifting procedures in order to provide a risk-free workplace.</a:t>
            </a:r>
            <a:endParaRPr lang="en-US" sz="1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65E5C0-0338-4EF1-B1CE-8666CCC3A5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706677" y="3316358"/>
            <a:ext cx="3313043" cy="32865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70EE2E8-2115-484B-8656-79D58727C04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72279" y="3316358"/>
            <a:ext cx="3604591" cy="32865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0B63B9A-BC3C-489D-AEC2-B5399F507BD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068418" y="3316358"/>
            <a:ext cx="4346714" cy="3286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534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AF0860-6BEC-4517-8C0D-329C2FC18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1999" cy="834887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US" b="1" dirty="0">
                <a:latin typeface="+mn-lt"/>
              </a:rPr>
              <a:t>PROBLEM: POOR HYGIENE</a:t>
            </a:r>
            <a:endParaRPr lang="en-US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BAD48E-BC5F-4C3E-9B99-AAE9E83B5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608" y="1269034"/>
            <a:ext cx="5589106" cy="5408213"/>
          </a:xfrm>
        </p:spPr>
        <p:txBody>
          <a:bodyPr>
            <a:noAutofit/>
          </a:bodyPr>
          <a:lstStyle/>
          <a:p>
            <a:pPr algn="just" fontAlgn="base"/>
            <a:r>
              <a:rPr lang="en-US" sz="2000" b="1" dirty="0"/>
              <a:t>Protocols for effective cleaning:</a:t>
            </a:r>
            <a:r>
              <a:rPr lang="en-US" sz="2000" dirty="0"/>
              <a:t> Employees should get instruction in effective cleaning methods and processes to ensure that all areas accessible to guests are kept in a sanitary condition.</a:t>
            </a:r>
          </a:p>
          <a:p>
            <a:pPr algn="just" fontAlgn="base"/>
            <a:r>
              <a:rPr lang="en-US" sz="2000" b="1" dirty="0"/>
              <a:t>Products for cleaning: </a:t>
            </a:r>
            <a:r>
              <a:rPr lang="en-US" sz="2000" dirty="0"/>
              <a:t>To prevent the transmission of germs and guarantee efficient cleaning, staff members should be educated on how to properly use disinfectants and </a:t>
            </a:r>
            <a:r>
              <a:rPr lang="en-US" sz="2000" dirty="0" err="1"/>
              <a:t>sanitisers</a:t>
            </a:r>
            <a:r>
              <a:rPr lang="en-US" sz="2000" dirty="0"/>
              <a:t>.</a:t>
            </a:r>
          </a:p>
          <a:p>
            <a:pPr algn="just" fontAlgn="base"/>
            <a:r>
              <a:rPr lang="en-US" sz="2000" b="1" dirty="0"/>
              <a:t>Employee management model: </a:t>
            </a:r>
            <a:r>
              <a:rPr lang="en-US" sz="2000" dirty="0"/>
              <a:t>As part of a well-rounded strategy for managing staff, training should stress the significance of adhering to standard operating procedures and raising concerns with a manager.</a:t>
            </a:r>
          </a:p>
          <a:p>
            <a:pPr algn="just"/>
            <a:r>
              <a:rPr lang="en-US" sz="2000" b="1" dirty="0"/>
              <a:t>Health and safety procedures:</a:t>
            </a:r>
            <a:r>
              <a:rPr lang="en-US" sz="2000" dirty="0"/>
              <a:t> In order to keep the workplace free from illness and injury, workers need to be instructed in health and safety practices including hand washing and the use of PPE.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7333B9-0688-4693-A34F-2BF29B1110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89983" y="1285461"/>
            <a:ext cx="5920409" cy="5168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955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AF0860-6BEC-4517-8C0D-329C2FC18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74643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US" b="1" dirty="0">
                <a:latin typeface="+mn-lt"/>
              </a:rPr>
              <a:t>PROBLEM: UNPLEASANT SMELL</a:t>
            </a:r>
            <a:endParaRPr lang="en-US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BAD48E-BC5F-4C3E-9B99-AAE9E83B5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92" y="1048647"/>
            <a:ext cx="12137407" cy="3801649"/>
          </a:xfrm>
        </p:spPr>
        <p:txBody>
          <a:bodyPr>
            <a:noAutofit/>
          </a:bodyPr>
          <a:lstStyle/>
          <a:p>
            <a:pPr algn="just" fontAlgn="base"/>
            <a:r>
              <a:rPr lang="en-US" sz="2000" b="1" dirty="0"/>
              <a:t>Find the source of the issue:</a:t>
            </a:r>
            <a:r>
              <a:rPr lang="en-US" sz="2000" dirty="0"/>
              <a:t> Workers need to be taught to identify the origin of foul smells and devise effective strategies for eliminating them.</a:t>
            </a:r>
          </a:p>
          <a:p>
            <a:pPr algn="just" fontAlgn="base"/>
            <a:r>
              <a:rPr lang="en-US" sz="2000" b="1" dirty="0"/>
              <a:t>Utilisation of Cleaning Substances:</a:t>
            </a:r>
            <a:r>
              <a:rPr lang="en-US" sz="2000" dirty="0"/>
              <a:t> Cleaning products may be used to eliminate smells, and staff members should be instructed in their correct usage.</a:t>
            </a:r>
          </a:p>
          <a:p>
            <a:pPr algn="just" fontAlgn="base"/>
            <a:r>
              <a:rPr lang="en-US" sz="2000" b="1" dirty="0"/>
              <a:t>Ventilation:</a:t>
            </a:r>
            <a:r>
              <a:rPr lang="en-US" sz="2000" dirty="0"/>
              <a:t> In order to rid the workplace of smells, employees should be instructed to open windows and turn on exhaust fans.</a:t>
            </a:r>
          </a:p>
          <a:p>
            <a:pPr algn="just" fontAlgn="base"/>
            <a:r>
              <a:rPr lang="en-US" sz="2000" b="1" dirty="0"/>
              <a:t>Employee management model:</a:t>
            </a:r>
            <a:r>
              <a:rPr lang="en-US" sz="2000" dirty="0"/>
              <a:t> Part of any efficient system for managing staff is providing them with training that stresses the significance of adhering to policies and reporting problems to a supervisor.</a:t>
            </a:r>
          </a:p>
          <a:p>
            <a:pPr algn="just"/>
            <a:r>
              <a:rPr lang="en-US" sz="2000" b="1" dirty="0"/>
              <a:t>Health and safety procedures:</a:t>
            </a:r>
            <a:r>
              <a:rPr lang="en-US" sz="2000" dirty="0"/>
              <a:t> Workers should be instructed on the correct use of PPE, chemical handling, and lifting procedures in order to provide a risk-free workplace.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20BBD9-AF28-463F-9C0E-F92A8A2BEA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060779" y="4502076"/>
            <a:ext cx="2206349" cy="22063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E0FD20F-9AF9-46AF-A343-935995DD33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021927" y="4253598"/>
            <a:ext cx="4293703" cy="2454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011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AF0860-6BEC-4517-8C0D-329C2FC18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14401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US" b="1" dirty="0">
                <a:latin typeface="+mn-lt"/>
              </a:rPr>
              <a:t>PROBLEM: PRODUCTS ABSENT</a:t>
            </a:r>
            <a:endParaRPr lang="en-US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BAD48E-BC5F-4C3E-9B99-AAE9E83B5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877" y="1388303"/>
            <a:ext cx="5695123" cy="4760705"/>
          </a:xfrm>
        </p:spPr>
        <p:txBody>
          <a:bodyPr>
            <a:noAutofit/>
          </a:bodyPr>
          <a:lstStyle/>
          <a:p>
            <a:pPr algn="just" fontAlgn="base"/>
            <a:r>
              <a:rPr lang="en-US" sz="2000" b="1" dirty="0"/>
              <a:t>Controlling stock:</a:t>
            </a:r>
            <a:r>
              <a:rPr lang="en-US" sz="2000" dirty="0"/>
              <a:t> It is important to teach staff on inventory management best practices, such as how to report shortages or missing items.</a:t>
            </a:r>
          </a:p>
          <a:p>
            <a:pPr algn="just" fontAlgn="base"/>
            <a:r>
              <a:rPr lang="en-US" sz="2000" b="1" dirty="0"/>
              <a:t>Procedures for the Replacement of Products:</a:t>
            </a:r>
            <a:r>
              <a:rPr lang="en-US" sz="2000" dirty="0"/>
              <a:t> Employees should be aware of how to replace lost items, such as calling a manager or putting an order for more stock.</a:t>
            </a:r>
          </a:p>
          <a:p>
            <a:pPr algn="just" fontAlgn="base"/>
            <a:r>
              <a:rPr lang="en-US" sz="2000" b="1" dirty="0"/>
              <a:t>Employee management model:</a:t>
            </a:r>
            <a:r>
              <a:rPr lang="en-US" sz="2000" dirty="0"/>
              <a:t> An efficient system for managing staff, training should emphasise the need of adhering to established protocols and reporting any difficulties to a manager.</a:t>
            </a:r>
          </a:p>
          <a:p>
            <a:pPr algn="just"/>
            <a:r>
              <a:rPr lang="en-US" sz="2000" b="1" dirty="0"/>
              <a:t>Health and safety procedures:</a:t>
            </a:r>
            <a:r>
              <a:rPr lang="en-US" sz="2000" dirty="0"/>
              <a:t> To provide a risk-free workplace, staff should be educated on how to deal with potentially dangerous substances, such chemicals, that may be used in the product replacement process.</a:t>
            </a:r>
            <a:endParaRPr lang="en-US" sz="1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0EDE0F-A837-4763-81C1-600744E6DA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45089" y="1295538"/>
            <a:ext cx="5695122" cy="518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289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AF0860-6BEC-4517-8C0D-329C2FC18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914400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US" b="1" dirty="0">
                <a:latin typeface="+mn-lt"/>
              </a:rPr>
              <a:t>PROBLEM: BEDS NOT MADE</a:t>
            </a:r>
            <a:endParaRPr lang="en-US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BAD48E-BC5F-4C3E-9B99-AAE9E83B5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339" y="1454563"/>
            <a:ext cx="5827644" cy="4760705"/>
          </a:xfrm>
        </p:spPr>
        <p:txBody>
          <a:bodyPr>
            <a:noAutofit/>
          </a:bodyPr>
          <a:lstStyle/>
          <a:p>
            <a:pPr algn="just" fontAlgn="base">
              <a:lnSpc>
                <a:spcPct val="100000"/>
              </a:lnSpc>
            </a:pPr>
            <a:r>
              <a:rPr lang="en-US" sz="2000" b="1" dirty="0"/>
              <a:t>Instructions for Making a Bed:</a:t>
            </a:r>
            <a:r>
              <a:rPr lang="en-US" sz="2000" dirty="0"/>
              <a:t> Staff members need instruction in bed making procedures, including how to fold and fluff sheets and pillows.</a:t>
            </a:r>
          </a:p>
          <a:p>
            <a:pPr algn="just" fontAlgn="base">
              <a:lnSpc>
                <a:spcPct val="100000"/>
              </a:lnSpc>
            </a:pPr>
            <a:r>
              <a:rPr lang="en-US" sz="2000" b="1" dirty="0"/>
              <a:t>Employee management model:</a:t>
            </a:r>
            <a:r>
              <a:rPr lang="en-US" sz="2000" dirty="0"/>
              <a:t> As an element of an effective management system for staff, training should stress the significance of sticking to routines and raising concerns with a manager.</a:t>
            </a:r>
          </a:p>
          <a:p>
            <a:pPr algn="just">
              <a:lnSpc>
                <a:spcPct val="100000"/>
              </a:lnSpc>
            </a:pPr>
            <a:r>
              <a:rPr lang="en-US" sz="2000" b="1" dirty="0"/>
              <a:t>Health and safety procedures:</a:t>
            </a:r>
            <a:r>
              <a:rPr lang="en-US" sz="2000" dirty="0"/>
              <a:t> Safe lifting procedures and the correct handling of potentially dangerous products, such as cleaning chemicals, should be emphasised during employee training in order to minimise bed-making-related accidents.</a:t>
            </a:r>
            <a:endParaRPr lang="en-US" sz="1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F47440-0039-4942-A157-09AFC6C0CE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02018" y="1205948"/>
            <a:ext cx="5827644" cy="500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688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AF0860-6BEC-4517-8C0D-329C2FC18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815148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US" b="1" dirty="0">
                <a:latin typeface="+mn-lt"/>
              </a:rPr>
              <a:t>PROBLEM: MESSY</a:t>
            </a:r>
            <a:endParaRPr lang="en-US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BAD48E-BC5F-4C3E-9B99-AAE9E83B5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287" y="1315415"/>
            <a:ext cx="5473148" cy="4760705"/>
          </a:xfrm>
        </p:spPr>
        <p:txBody>
          <a:bodyPr>
            <a:noAutofit/>
          </a:bodyPr>
          <a:lstStyle/>
          <a:p>
            <a:pPr algn="just" fontAlgn="base"/>
            <a:r>
              <a:rPr lang="en-US" sz="2000" b="1" dirty="0"/>
              <a:t>Cleaning Messes: </a:t>
            </a:r>
            <a:r>
              <a:rPr lang="en-US" sz="2000" dirty="0"/>
              <a:t>All employees should get instruction on how to clean various surfaces, how to use certain cleaning solutions, and how to respond to emergency situations requiring cleanup.</a:t>
            </a:r>
          </a:p>
          <a:p>
            <a:pPr algn="just" fontAlgn="base"/>
            <a:r>
              <a:rPr lang="en-US" sz="2000" b="1" dirty="0"/>
              <a:t>Employee management model</a:t>
            </a:r>
            <a:r>
              <a:rPr lang="en-US" sz="2000" dirty="0"/>
              <a:t>: As part of an efficient system for managing staff, training should stress the significance of sticking to routines and raising concerns with a manager.</a:t>
            </a:r>
          </a:p>
          <a:p>
            <a:pPr algn="just"/>
            <a:r>
              <a:rPr lang="en-US" sz="2000" b="1" dirty="0"/>
              <a:t>Health and safety procedures</a:t>
            </a:r>
            <a:r>
              <a:rPr lang="en-US" sz="2000" dirty="0"/>
              <a:t>: In order to provide a risk-free workplace, staff members should be educated on how to properly use any chemicals or other potentially dangerous products that may be used in cleaning up accidents. </a:t>
            </a:r>
            <a:endParaRPr lang="en-US" sz="105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C36D4F-9E93-416A-9321-45F987E6A2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830957" y="1315415"/>
            <a:ext cx="6135756" cy="503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905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AF0860-6BEC-4517-8C0D-329C2FC18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815148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US" b="1" dirty="0">
                <a:latin typeface="+mn-lt"/>
              </a:rPr>
              <a:t>REFERENCES</a:t>
            </a:r>
            <a:endParaRPr lang="en-US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BAD48E-BC5F-4C3E-9B99-AAE9E83B5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212" y="954787"/>
            <a:ext cx="11715159" cy="5486400"/>
          </a:xfrm>
        </p:spPr>
        <p:txBody>
          <a:bodyPr>
            <a:noAutofit/>
          </a:bodyPr>
          <a:lstStyle/>
          <a:p>
            <a:pPr fontAlgn="base"/>
            <a:r>
              <a:rPr lang="en-US" sz="1600" dirty="0"/>
              <a:t>Back, K.J. and Chan, E.S., 2015. Quality of work life and job satisfaction among frontline hotel employees: A self-determination and need satisfaction theory approach. </a:t>
            </a:r>
            <a:r>
              <a:rPr lang="en-US" sz="1600" i="1" dirty="0"/>
              <a:t>International Journal of Contemporary Hospitality Management</a:t>
            </a:r>
            <a:r>
              <a:rPr lang="en-US" sz="1600" dirty="0"/>
              <a:t>.</a:t>
            </a:r>
          </a:p>
          <a:p>
            <a:pPr fontAlgn="base"/>
            <a:r>
              <a:rPr lang="en-US" sz="1600" dirty="0"/>
              <a:t>Boella, M.J., 2017. </a:t>
            </a:r>
            <a:r>
              <a:rPr lang="en-US" sz="1600" i="1" dirty="0"/>
              <a:t>Human resource management in the hotel and catering industry</a:t>
            </a:r>
            <a:r>
              <a:rPr lang="en-US" sz="1600" dirty="0"/>
              <a:t>. Routledge.</a:t>
            </a:r>
          </a:p>
          <a:p>
            <a:pPr fontAlgn="base"/>
            <a:r>
              <a:rPr lang="en-US" sz="1600" dirty="0"/>
              <a:t>Bowie, D., 2018. Innovation and 19th century hotel industry evolution. </a:t>
            </a:r>
            <a:r>
              <a:rPr lang="en-US" sz="1600" i="1" dirty="0"/>
              <a:t>Tourism Management</a:t>
            </a:r>
            <a:r>
              <a:rPr lang="en-US" sz="1600" dirty="0"/>
              <a:t>, </a:t>
            </a:r>
            <a:r>
              <a:rPr lang="en-US" sz="1600" i="1" dirty="0"/>
              <a:t>64</a:t>
            </a:r>
            <a:r>
              <a:rPr lang="en-US" sz="1600" dirty="0"/>
              <a:t>, pp.314-323.</a:t>
            </a:r>
          </a:p>
          <a:p>
            <a:pPr fontAlgn="base"/>
            <a:r>
              <a:rPr lang="en-US" sz="1600" dirty="0"/>
              <a:t>Bridger, E., 2022. </a:t>
            </a:r>
            <a:r>
              <a:rPr lang="en-US" sz="1600" i="1" dirty="0"/>
              <a:t>Employee engagement: A practical introduction</a:t>
            </a:r>
            <a:r>
              <a:rPr lang="en-US" sz="1600" dirty="0"/>
              <a:t> (Vol. 24). Kogan Page Publishers.</a:t>
            </a:r>
          </a:p>
          <a:p>
            <a:pPr fontAlgn="base"/>
            <a:r>
              <a:rPr lang="en-US" sz="1600" dirty="0"/>
              <a:t>Bui, D. and Wangmo, N., 2015. Factors affecting employee motivation in cleaning services.</a:t>
            </a:r>
          </a:p>
          <a:p>
            <a:pPr fontAlgn="base"/>
            <a:r>
              <a:rPr lang="en-US" sz="1600" dirty="0"/>
              <a:t>Cornelissen, J.P., 2020. Corporate communication: A guide to theory and practice. </a:t>
            </a:r>
            <a:r>
              <a:rPr lang="en-US" sz="1600" i="1" dirty="0"/>
              <a:t>Corporate Communication</a:t>
            </a:r>
            <a:r>
              <a:rPr lang="en-US" sz="1600" dirty="0"/>
              <a:t>, pp.1-336.</a:t>
            </a:r>
          </a:p>
          <a:p>
            <a:pPr fontAlgn="base"/>
            <a:r>
              <a:rPr lang="en-US" sz="1600" dirty="0"/>
              <a:t>Costa, P.L., Passos, A.M. and Bakker, A.B., 2016. The work engagement grid: predicting engagement from two core dimensions. </a:t>
            </a:r>
            <a:r>
              <a:rPr lang="en-US" sz="1600" i="1" dirty="0"/>
              <a:t>Journal of Managerial Psychology</a:t>
            </a:r>
            <a:r>
              <a:rPr lang="en-US" sz="1600" dirty="0"/>
              <a:t>, </a:t>
            </a:r>
            <a:r>
              <a:rPr lang="en-US" sz="1600" i="1" dirty="0"/>
              <a:t>31</a:t>
            </a:r>
            <a:r>
              <a:rPr lang="en-US" sz="1600" dirty="0"/>
              <a:t>(4), pp.774-789.</a:t>
            </a:r>
          </a:p>
          <a:p>
            <a:pPr fontAlgn="base"/>
            <a:r>
              <a:rPr lang="en-US" sz="1600" dirty="0"/>
              <a:t>Goh, E. and Kong, S., 2018. Theft in the hotel workplace: Exploring frontline employees’ perceptions towards hotel employee theft. </a:t>
            </a:r>
            <a:r>
              <a:rPr lang="en-US" sz="1600" i="1" dirty="0"/>
              <a:t>Tourism and Hospitality Research</a:t>
            </a:r>
            <a:r>
              <a:rPr lang="en-US" sz="1600" dirty="0"/>
              <a:t>, </a:t>
            </a:r>
            <a:r>
              <a:rPr lang="en-US" sz="1600" i="1" dirty="0"/>
              <a:t>18</a:t>
            </a:r>
            <a:r>
              <a:rPr lang="en-US" sz="1600" dirty="0"/>
              <a:t>(4), pp.442-455.</a:t>
            </a:r>
          </a:p>
          <a:p>
            <a:r>
              <a:rPr lang="en-US" sz="1600" dirty="0"/>
              <a:t>Sann, R., Lai, P.C. and </a:t>
            </a:r>
            <a:r>
              <a:rPr lang="en-US" sz="1600" dirty="0" err="1"/>
              <a:t>Liaw</a:t>
            </a:r>
            <a:r>
              <a:rPr lang="en-US" sz="1600" dirty="0"/>
              <a:t>, S.Y., 2020. Online complaining behavior: Does cultural background and hotel class matter?. </a:t>
            </a:r>
            <a:r>
              <a:rPr lang="en-US" sz="1600" i="1" dirty="0"/>
              <a:t>Journal of Hospitality and Tourism Management</a:t>
            </a:r>
            <a:r>
              <a:rPr lang="en-US" sz="1600" dirty="0"/>
              <a:t>, </a:t>
            </a:r>
            <a:r>
              <a:rPr lang="en-US" sz="1600" i="1" dirty="0"/>
              <a:t>43</a:t>
            </a:r>
            <a:r>
              <a:rPr lang="en-US" sz="1600" dirty="0"/>
              <a:t>, pp.80-90.</a:t>
            </a:r>
          </a:p>
          <a:p>
            <a:pPr fontAlgn="base"/>
            <a:r>
              <a:rPr lang="en-US" sz="1600" dirty="0" err="1"/>
              <a:t>Savolainen</a:t>
            </a:r>
            <a:r>
              <a:rPr lang="en-US" sz="1600" dirty="0"/>
              <a:t>, V., 2018. A messy ethnography of mess. </a:t>
            </a:r>
            <a:r>
              <a:rPr lang="en-US" sz="1600" i="1" dirty="0"/>
              <a:t>Messy ethnographies in action</a:t>
            </a:r>
            <a:r>
              <a:rPr lang="en-US" sz="1600" dirty="0"/>
              <a:t>, pp.111-118.</a:t>
            </a:r>
          </a:p>
          <a:p>
            <a:pPr fontAlgn="base"/>
            <a:r>
              <a:rPr lang="en-US" sz="1600" dirty="0"/>
              <a:t>Stoyanova-</a:t>
            </a:r>
            <a:r>
              <a:rPr lang="en-US" sz="1600" dirty="0" err="1"/>
              <a:t>Bozhkova</a:t>
            </a:r>
            <a:r>
              <a:rPr lang="en-US" sz="1600" dirty="0"/>
              <a:t>, S., 2022. Managerial Roles. In </a:t>
            </a:r>
            <a:r>
              <a:rPr lang="en-US" sz="1600" i="1" dirty="0"/>
              <a:t>Encyclopedia of Tourism Management and Marketing</a:t>
            </a:r>
            <a:r>
              <a:rPr lang="en-US" sz="1600" dirty="0"/>
              <a:t> (pp. 123-125). Edward Elgar Publishing.</a:t>
            </a:r>
          </a:p>
          <a:p>
            <a:pPr fontAlgn="base"/>
            <a:r>
              <a:rPr lang="en-US" sz="1600" dirty="0"/>
              <a:t>W </a:t>
            </a:r>
            <a:r>
              <a:rPr lang="en-US" sz="1600" dirty="0" err="1"/>
              <a:t>Fakhry</a:t>
            </a:r>
            <a:r>
              <a:rPr lang="en-US" sz="1600" dirty="0"/>
              <a:t>, B., Saad, S. and Ibrahim, Y., 2022. Factors Affecting the Turnover of Entry-Level Employees in Housekeeping Department in Five Star Hotels. </a:t>
            </a:r>
            <a:r>
              <a:rPr lang="en-US" sz="1600" i="1" dirty="0"/>
              <a:t>International Journal of Tourism, Archaeology and Hospitality</a:t>
            </a:r>
            <a:r>
              <a:rPr lang="en-US" sz="1600" dirty="0"/>
              <a:t>, </a:t>
            </a:r>
            <a:r>
              <a:rPr lang="en-US" sz="1600" i="1" dirty="0"/>
              <a:t>2</a:t>
            </a:r>
            <a:r>
              <a:rPr lang="en-US" sz="1600" dirty="0"/>
              <a:t>(1), pp.3-16.</a:t>
            </a:r>
          </a:p>
          <a:p>
            <a:pPr algn="just" fontAlgn="base"/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13381937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2286</Words>
  <Application>Microsoft Office PowerPoint</Application>
  <PresentationFormat>Widescreen</PresentationFormat>
  <Paragraphs>113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Office Theme</vt:lpstr>
      <vt:lpstr>BMIH4006 Operating Hotel Facilities</vt:lpstr>
      <vt:lpstr>INTRODUCTION</vt:lpstr>
      <vt:lpstr>PROBLEM: DIRTIED BED SHEETS</vt:lpstr>
      <vt:lpstr>PROBLEM: MUDDLED MESS OF DUST AND RUBBLE</vt:lpstr>
      <vt:lpstr>PROBLEM: SPILLS AND STAINS</vt:lpstr>
      <vt:lpstr>PROBLEM: POOR HYGIENE</vt:lpstr>
      <vt:lpstr>PROBLEM: UNPLEASANT SMELL</vt:lpstr>
      <vt:lpstr>PROBLEM: PRODUCTS ABSENT</vt:lpstr>
      <vt:lpstr>PROBLEM: BEDS NOT MADE</vt:lpstr>
      <vt:lpstr>PROBLEM: MESSY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BMIH4006 Operating Hotel Facilities</dc:title>
  <cp:lastModifiedBy>TaNiShA Rahman</cp:lastModifiedBy>
  <cp:revision>1</cp:revision>
  <dcterms:created xsi:type="dcterms:W3CDTF">2023-02-06T17:50:44Z</dcterms:created>
  <dcterms:modified xsi:type="dcterms:W3CDTF">2023-02-23T23:54:59Z</dcterms:modified>
</cp:coreProperties>
</file>