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60" r:id="rId5"/>
    <p:sldId id="266" r:id="rId6"/>
    <p:sldId id="263" r:id="rId7"/>
    <p:sldId id="264" r:id="rId8"/>
    <p:sldId id="265" r:id="rId9"/>
    <p:sldId id="261" r:id="rId10"/>
    <p:sldId id="268" r:id="rId11"/>
    <p:sldId id="269" r:id="rId12"/>
    <p:sldId id="270"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uno" initials="B" lastIdx="1" clrIdx="0">
    <p:extLst>
      <p:ext uri="{19B8F6BF-5375-455C-9EA6-DF929625EA0E}">
        <p15:presenceInfo xmlns:p15="http://schemas.microsoft.com/office/powerpoint/2012/main" userId="d8ca83713e04014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1" d="100"/>
          <a:sy n="81" d="100"/>
        </p:scale>
        <p:origin x="91"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C30AA7-5F26-43D1-8E55-37A6E361FE97}" type="doc">
      <dgm:prSet loTypeId="urn:microsoft.com/office/officeart/2005/8/layout/vList2" loCatId="list" qsTypeId="urn:microsoft.com/office/officeart/2005/8/quickstyle/simple5" qsCatId="simple" csTypeId="urn:microsoft.com/office/officeart/2005/8/colors/colorful4" csCatId="colorful" phldr="1"/>
      <dgm:spPr/>
      <dgm:t>
        <a:bodyPr/>
        <a:lstStyle/>
        <a:p>
          <a:endParaRPr lang="en-US"/>
        </a:p>
      </dgm:t>
    </dgm:pt>
    <dgm:pt modelId="{283FA519-C187-4832-A048-61865A120063}">
      <dgm:prSet/>
      <dgm:spPr/>
      <dgm:t>
        <a:bodyPr/>
        <a:lstStyle/>
        <a:p>
          <a:r>
            <a:rPr lang="en-GB" i="0" dirty="0">
              <a:solidFill>
                <a:schemeClr val="tx2">
                  <a:lumMod val="75000"/>
                </a:schemeClr>
              </a:solidFill>
              <a:latin typeface="Arial" panose="020B0604020202020204" pitchFamily="34" charset="0"/>
              <a:cs typeface="Arial" panose="020B0604020202020204" pitchFamily="34" charset="0"/>
            </a:rPr>
            <a:t>Stress has been defined in different ways over the years. Originally, it was conceived of as pressure from the environment, then as strain within the person. The generally accepted definition today is one of interaction between the situation and the individual. It is the psychological and physical state that results when the resources of the individual are not sufficient to cope with the demands and pressures of the situation.</a:t>
          </a:r>
          <a:endParaRPr lang="en-US" dirty="0">
            <a:solidFill>
              <a:schemeClr val="tx2">
                <a:lumMod val="75000"/>
              </a:schemeClr>
            </a:solidFill>
            <a:latin typeface="Arial" panose="020B0604020202020204" pitchFamily="34" charset="0"/>
            <a:cs typeface="Arial" panose="020B0604020202020204" pitchFamily="34" charset="0"/>
          </a:endParaRPr>
        </a:p>
      </dgm:t>
    </dgm:pt>
    <dgm:pt modelId="{F2307138-5BF8-40AD-8B8C-1DF99B1DAAA7}" type="parTrans" cxnId="{65CA5FEC-D682-45BA-8ECB-77DB32F80461}">
      <dgm:prSet/>
      <dgm:spPr/>
      <dgm:t>
        <a:bodyPr/>
        <a:lstStyle/>
        <a:p>
          <a:endParaRPr lang="en-US"/>
        </a:p>
      </dgm:t>
    </dgm:pt>
    <dgm:pt modelId="{60D9F180-962F-4972-A203-0565D8ED361D}" type="sibTrans" cxnId="{65CA5FEC-D682-45BA-8ECB-77DB32F80461}">
      <dgm:prSet/>
      <dgm:spPr/>
      <dgm:t>
        <a:bodyPr/>
        <a:lstStyle/>
        <a:p>
          <a:endParaRPr lang="en-US"/>
        </a:p>
      </dgm:t>
    </dgm:pt>
    <dgm:pt modelId="{8C20DF8C-96E2-4515-8824-A8DF12EAC141}">
      <dgm:prSet custT="1"/>
      <dgm:spPr/>
      <dgm:t>
        <a:bodyPr/>
        <a:lstStyle/>
        <a:p>
          <a:r>
            <a:rPr lang="en-GB" sz="1400" i="0" dirty="0">
              <a:latin typeface="Arial" panose="020B0604020202020204" pitchFamily="34" charset="0"/>
              <a:cs typeface="Arial" panose="020B0604020202020204" pitchFamily="34" charset="0"/>
            </a:rPr>
            <a:t>Millions of us around the UK are experiencing high levels of stress and it is damaging our health. Stress is one of the great public health challenges of our time, but it still isn't being taken as seriously as physical health concerns</a:t>
          </a:r>
          <a:r>
            <a:rPr lang="en-GB" sz="1100" i="0" dirty="0"/>
            <a:t>.</a:t>
          </a:r>
          <a:endParaRPr lang="en-US" sz="1100" dirty="0"/>
        </a:p>
      </dgm:t>
    </dgm:pt>
    <dgm:pt modelId="{91DCB955-5F6B-403F-9FB1-4E6E5142FBA7}" type="parTrans" cxnId="{055FE8B5-E0FB-4708-9FBB-1CFABDAA3C97}">
      <dgm:prSet/>
      <dgm:spPr/>
      <dgm:t>
        <a:bodyPr/>
        <a:lstStyle/>
        <a:p>
          <a:endParaRPr lang="en-US"/>
        </a:p>
      </dgm:t>
    </dgm:pt>
    <dgm:pt modelId="{7C4858C0-DADF-4C11-8134-86C550E44370}" type="sibTrans" cxnId="{055FE8B5-E0FB-4708-9FBB-1CFABDAA3C97}">
      <dgm:prSet/>
      <dgm:spPr/>
      <dgm:t>
        <a:bodyPr/>
        <a:lstStyle/>
        <a:p>
          <a:endParaRPr lang="en-US"/>
        </a:p>
      </dgm:t>
    </dgm:pt>
    <dgm:pt modelId="{C715964F-D3A7-4A6B-83E8-EBF24E826C02}">
      <dgm:prSet custT="1"/>
      <dgm:spPr/>
      <dgm:t>
        <a:bodyPr/>
        <a:lstStyle/>
        <a:p>
          <a:r>
            <a:rPr lang="en-GB" sz="1400" i="0" dirty="0">
              <a:solidFill>
                <a:schemeClr val="tx2">
                  <a:lumMod val="75000"/>
                </a:schemeClr>
              </a:solidFill>
              <a:latin typeface="Arial" panose="020B0604020202020204" pitchFamily="34" charset="0"/>
              <a:cs typeface="Arial" panose="020B0604020202020204" pitchFamily="34" charset="0"/>
            </a:rPr>
            <a:t>Stress is a significant factor in mental health problems including anxiety and depression. It is also linked to physical health problems like heart disease, problems with our immune system, insomnia and digestive problems. </a:t>
          </a:r>
        </a:p>
      </dgm:t>
    </dgm:pt>
    <dgm:pt modelId="{DE7D4BEC-34B3-414E-A1A0-7E8F1F01F3BF}" type="parTrans" cxnId="{8664BB6F-23BB-4A72-B534-1C6420CDF1A3}">
      <dgm:prSet/>
      <dgm:spPr/>
      <dgm:t>
        <a:bodyPr/>
        <a:lstStyle/>
        <a:p>
          <a:endParaRPr lang="en-US"/>
        </a:p>
      </dgm:t>
    </dgm:pt>
    <dgm:pt modelId="{AB375979-D863-4491-B525-F8F67AFF43EC}" type="sibTrans" cxnId="{8664BB6F-23BB-4A72-B534-1C6420CDF1A3}">
      <dgm:prSet/>
      <dgm:spPr/>
      <dgm:t>
        <a:bodyPr/>
        <a:lstStyle/>
        <a:p>
          <a:endParaRPr lang="en-US"/>
        </a:p>
      </dgm:t>
    </dgm:pt>
    <dgm:pt modelId="{7003C0D5-433D-4F02-A2B2-F4BF6027F41B}">
      <dgm:prSet custT="1"/>
      <dgm:spPr/>
      <dgm:t>
        <a:bodyPr/>
        <a:lstStyle/>
        <a:p>
          <a:r>
            <a:rPr lang="en-GB" sz="1400" dirty="0">
              <a:latin typeface="Arial" panose="020B0604020202020204" pitchFamily="34" charset="0"/>
              <a:cs typeface="Arial" panose="020B0604020202020204" pitchFamily="34" charset="0"/>
            </a:rPr>
            <a:t>Work-related stress is defined as a harmful reaction that people have to undue pressures and demands placed on them at work. By its very nature, stress is difficult to measure.</a:t>
          </a:r>
          <a:endParaRPr lang="en-US" sz="1400" dirty="0">
            <a:latin typeface="Arial" panose="020B0604020202020204" pitchFamily="34" charset="0"/>
            <a:cs typeface="Arial" panose="020B0604020202020204" pitchFamily="34" charset="0"/>
          </a:endParaRPr>
        </a:p>
      </dgm:t>
    </dgm:pt>
    <dgm:pt modelId="{44A5E1CD-2A0C-4D26-87FF-3FC3E42317B3}" type="parTrans" cxnId="{C07F9080-FE03-4165-AF5E-70B2D501A5CA}">
      <dgm:prSet/>
      <dgm:spPr/>
      <dgm:t>
        <a:bodyPr/>
        <a:lstStyle/>
        <a:p>
          <a:endParaRPr lang="en-US"/>
        </a:p>
      </dgm:t>
    </dgm:pt>
    <dgm:pt modelId="{DCA317AD-425B-46C7-AC58-FDE482DAC381}" type="sibTrans" cxnId="{C07F9080-FE03-4165-AF5E-70B2D501A5CA}">
      <dgm:prSet/>
      <dgm:spPr/>
      <dgm:t>
        <a:bodyPr/>
        <a:lstStyle/>
        <a:p>
          <a:endParaRPr lang="en-US"/>
        </a:p>
      </dgm:t>
    </dgm:pt>
    <dgm:pt modelId="{B4043ACA-9463-4EC7-9F7A-CF0499EBE687}" type="pres">
      <dgm:prSet presAssocID="{F7C30AA7-5F26-43D1-8E55-37A6E361FE97}" presName="linear" presStyleCnt="0">
        <dgm:presLayoutVars>
          <dgm:animLvl val="lvl"/>
          <dgm:resizeHandles val="exact"/>
        </dgm:presLayoutVars>
      </dgm:prSet>
      <dgm:spPr/>
    </dgm:pt>
    <dgm:pt modelId="{5790B66E-1EA5-4222-9264-C477D5A44F19}" type="pres">
      <dgm:prSet presAssocID="{283FA519-C187-4832-A048-61865A120063}" presName="parentText" presStyleLbl="node1" presStyleIdx="0" presStyleCnt="4" custScaleY="105686" custLinFactY="-9718" custLinFactNeighborX="-16022" custLinFactNeighborY="-100000">
        <dgm:presLayoutVars>
          <dgm:chMax val="0"/>
          <dgm:bulletEnabled val="1"/>
        </dgm:presLayoutVars>
      </dgm:prSet>
      <dgm:spPr/>
    </dgm:pt>
    <dgm:pt modelId="{61673460-EF8F-4377-9168-0DB35EB59A58}" type="pres">
      <dgm:prSet presAssocID="{60D9F180-962F-4972-A203-0565D8ED361D}" presName="spacer" presStyleCnt="0"/>
      <dgm:spPr/>
    </dgm:pt>
    <dgm:pt modelId="{8BAC457D-2374-4D24-AD09-80A3D16AA9EC}" type="pres">
      <dgm:prSet presAssocID="{8C20DF8C-96E2-4515-8824-A8DF12EAC141}" presName="parentText" presStyleLbl="node1" presStyleIdx="1" presStyleCnt="4">
        <dgm:presLayoutVars>
          <dgm:chMax val="0"/>
          <dgm:bulletEnabled val="1"/>
        </dgm:presLayoutVars>
      </dgm:prSet>
      <dgm:spPr/>
    </dgm:pt>
    <dgm:pt modelId="{FC146D40-5EC8-4824-B57E-C276F867F9A8}" type="pres">
      <dgm:prSet presAssocID="{7C4858C0-DADF-4C11-8134-86C550E44370}" presName="spacer" presStyleCnt="0"/>
      <dgm:spPr/>
    </dgm:pt>
    <dgm:pt modelId="{C1DF0E91-3C1F-4E47-BC4F-09E17D5D99B2}" type="pres">
      <dgm:prSet presAssocID="{C715964F-D3A7-4A6B-83E8-EBF24E826C02}" presName="parentText" presStyleLbl="node1" presStyleIdx="2" presStyleCnt="4" custLinFactY="5881" custLinFactNeighborX="0" custLinFactNeighborY="100000">
        <dgm:presLayoutVars>
          <dgm:chMax val="0"/>
          <dgm:bulletEnabled val="1"/>
        </dgm:presLayoutVars>
      </dgm:prSet>
      <dgm:spPr/>
    </dgm:pt>
    <dgm:pt modelId="{60B6E795-F6A4-4583-98C3-6736376C6234}" type="pres">
      <dgm:prSet presAssocID="{AB375979-D863-4491-B525-F8F67AFF43EC}" presName="spacer" presStyleCnt="0"/>
      <dgm:spPr/>
    </dgm:pt>
    <dgm:pt modelId="{4EA9F60D-CE38-4CFB-AEE2-F18DF6A6EAB0}" type="pres">
      <dgm:prSet presAssocID="{7003C0D5-433D-4F02-A2B2-F4BF6027F41B}" presName="parentText" presStyleLbl="node1" presStyleIdx="3" presStyleCnt="4" custLinFactNeighborX="-1389" custLinFactNeighborY="47607">
        <dgm:presLayoutVars>
          <dgm:chMax val="0"/>
          <dgm:bulletEnabled val="1"/>
        </dgm:presLayoutVars>
      </dgm:prSet>
      <dgm:spPr/>
    </dgm:pt>
  </dgm:ptLst>
  <dgm:cxnLst>
    <dgm:cxn modelId="{4E0C185B-7B3A-4518-925C-53D76CA018A6}" type="presOf" srcId="{7003C0D5-433D-4F02-A2B2-F4BF6027F41B}" destId="{4EA9F60D-CE38-4CFB-AEE2-F18DF6A6EAB0}" srcOrd="0" destOrd="0" presId="urn:microsoft.com/office/officeart/2005/8/layout/vList2"/>
    <dgm:cxn modelId="{8664BB6F-23BB-4A72-B534-1C6420CDF1A3}" srcId="{F7C30AA7-5F26-43D1-8E55-37A6E361FE97}" destId="{C715964F-D3A7-4A6B-83E8-EBF24E826C02}" srcOrd="2" destOrd="0" parTransId="{DE7D4BEC-34B3-414E-A1A0-7E8F1F01F3BF}" sibTransId="{AB375979-D863-4491-B525-F8F67AFF43EC}"/>
    <dgm:cxn modelId="{C07F9080-FE03-4165-AF5E-70B2D501A5CA}" srcId="{F7C30AA7-5F26-43D1-8E55-37A6E361FE97}" destId="{7003C0D5-433D-4F02-A2B2-F4BF6027F41B}" srcOrd="3" destOrd="0" parTransId="{44A5E1CD-2A0C-4D26-87FF-3FC3E42317B3}" sibTransId="{DCA317AD-425B-46C7-AC58-FDE482DAC381}"/>
    <dgm:cxn modelId="{161A6E98-1B23-4BA0-92B0-FDB5BD35A399}" type="presOf" srcId="{C715964F-D3A7-4A6B-83E8-EBF24E826C02}" destId="{C1DF0E91-3C1F-4E47-BC4F-09E17D5D99B2}" srcOrd="0" destOrd="0" presId="urn:microsoft.com/office/officeart/2005/8/layout/vList2"/>
    <dgm:cxn modelId="{FCED57A4-CE94-4DCC-87A0-74311F23965E}" type="presOf" srcId="{283FA519-C187-4832-A048-61865A120063}" destId="{5790B66E-1EA5-4222-9264-C477D5A44F19}" srcOrd="0" destOrd="0" presId="urn:microsoft.com/office/officeart/2005/8/layout/vList2"/>
    <dgm:cxn modelId="{055FE8B5-E0FB-4708-9FBB-1CFABDAA3C97}" srcId="{F7C30AA7-5F26-43D1-8E55-37A6E361FE97}" destId="{8C20DF8C-96E2-4515-8824-A8DF12EAC141}" srcOrd="1" destOrd="0" parTransId="{91DCB955-5F6B-403F-9FB1-4E6E5142FBA7}" sibTransId="{7C4858C0-DADF-4C11-8134-86C550E44370}"/>
    <dgm:cxn modelId="{C37EC6CF-A064-4F90-8ECA-67AC0824B415}" type="presOf" srcId="{F7C30AA7-5F26-43D1-8E55-37A6E361FE97}" destId="{B4043ACA-9463-4EC7-9F7A-CF0499EBE687}" srcOrd="0" destOrd="0" presId="urn:microsoft.com/office/officeart/2005/8/layout/vList2"/>
    <dgm:cxn modelId="{65CA5FEC-D682-45BA-8ECB-77DB32F80461}" srcId="{F7C30AA7-5F26-43D1-8E55-37A6E361FE97}" destId="{283FA519-C187-4832-A048-61865A120063}" srcOrd="0" destOrd="0" parTransId="{F2307138-5BF8-40AD-8B8C-1DF99B1DAAA7}" sibTransId="{60D9F180-962F-4972-A203-0565D8ED361D}"/>
    <dgm:cxn modelId="{9E0FABFD-40C9-4623-8C0D-3E3B8BBAFEDF}" type="presOf" srcId="{8C20DF8C-96E2-4515-8824-A8DF12EAC141}" destId="{8BAC457D-2374-4D24-AD09-80A3D16AA9EC}" srcOrd="0" destOrd="0" presId="urn:microsoft.com/office/officeart/2005/8/layout/vList2"/>
    <dgm:cxn modelId="{86F4F5B7-6657-4C43-A8B6-46FFB9CBB453}" type="presParOf" srcId="{B4043ACA-9463-4EC7-9F7A-CF0499EBE687}" destId="{5790B66E-1EA5-4222-9264-C477D5A44F19}" srcOrd="0" destOrd="0" presId="urn:microsoft.com/office/officeart/2005/8/layout/vList2"/>
    <dgm:cxn modelId="{B3C55F61-BE62-40E6-A8FF-B4009C2CDB6F}" type="presParOf" srcId="{B4043ACA-9463-4EC7-9F7A-CF0499EBE687}" destId="{61673460-EF8F-4377-9168-0DB35EB59A58}" srcOrd="1" destOrd="0" presId="urn:microsoft.com/office/officeart/2005/8/layout/vList2"/>
    <dgm:cxn modelId="{F445463C-0D3D-44CB-B370-82822C1F4385}" type="presParOf" srcId="{B4043ACA-9463-4EC7-9F7A-CF0499EBE687}" destId="{8BAC457D-2374-4D24-AD09-80A3D16AA9EC}" srcOrd="2" destOrd="0" presId="urn:microsoft.com/office/officeart/2005/8/layout/vList2"/>
    <dgm:cxn modelId="{CEF7240C-3DC3-4A23-9227-987DCDB74BFE}" type="presParOf" srcId="{B4043ACA-9463-4EC7-9F7A-CF0499EBE687}" destId="{FC146D40-5EC8-4824-B57E-C276F867F9A8}" srcOrd="3" destOrd="0" presId="urn:microsoft.com/office/officeart/2005/8/layout/vList2"/>
    <dgm:cxn modelId="{731953D5-18D9-425F-B30D-CC61D848A2DC}" type="presParOf" srcId="{B4043ACA-9463-4EC7-9F7A-CF0499EBE687}" destId="{C1DF0E91-3C1F-4E47-BC4F-09E17D5D99B2}" srcOrd="4" destOrd="0" presId="urn:microsoft.com/office/officeart/2005/8/layout/vList2"/>
    <dgm:cxn modelId="{73B1CB1A-27CB-4CA6-8117-84A734B5F199}" type="presParOf" srcId="{B4043ACA-9463-4EC7-9F7A-CF0499EBE687}" destId="{60B6E795-F6A4-4583-98C3-6736376C6234}" srcOrd="5" destOrd="0" presId="urn:microsoft.com/office/officeart/2005/8/layout/vList2"/>
    <dgm:cxn modelId="{6F322781-6264-4DC6-B32E-A5D77B34CC65}" type="presParOf" srcId="{B4043ACA-9463-4EC7-9F7A-CF0499EBE687}" destId="{4EA9F60D-CE38-4CFB-AEE2-F18DF6A6EAB0}"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0B66E-1EA5-4222-9264-C477D5A44F19}">
      <dsp:nvSpPr>
        <dsp:cNvPr id="0" name=""/>
        <dsp:cNvSpPr/>
      </dsp:nvSpPr>
      <dsp:spPr>
        <a:xfrm>
          <a:off x="0" y="285139"/>
          <a:ext cx="9680062" cy="667724"/>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i="0" kern="1200" dirty="0">
              <a:solidFill>
                <a:schemeClr val="tx2">
                  <a:lumMod val="75000"/>
                </a:schemeClr>
              </a:solidFill>
              <a:latin typeface="Arial" panose="020B0604020202020204" pitchFamily="34" charset="0"/>
              <a:cs typeface="Arial" panose="020B0604020202020204" pitchFamily="34" charset="0"/>
            </a:rPr>
            <a:t>Stress has been defined in different ways over the years. Originally, it was conceived of as pressure from the environment, then as strain within the person. The generally accepted definition today is one of interaction between the situation and the individual. It is the psychological and physical state that results when the resources of the individual are not sufficient to cope with the demands and pressures of the situation.</a:t>
          </a:r>
          <a:endParaRPr lang="en-US" sz="1200" kern="1200" dirty="0">
            <a:solidFill>
              <a:schemeClr val="tx2">
                <a:lumMod val="75000"/>
              </a:schemeClr>
            </a:solidFill>
            <a:latin typeface="Arial" panose="020B0604020202020204" pitchFamily="34" charset="0"/>
            <a:cs typeface="Arial" panose="020B0604020202020204" pitchFamily="34" charset="0"/>
          </a:endParaRPr>
        </a:p>
      </dsp:txBody>
      <dsp:txXfrm>
        <a:off x="32596" y="317735"/>
        <a:ext cx="9614870" cy="602532"/>
      </dsp:txXfrm>
    </dsp:sp>
    <dsp:sp modelId="{8BAC457D-2374-4D24-AD09-80A3D16AA9EC}">
      <dsp:nvSpPr>
        <dsp:cNvPr id="0" name=""/>
        <dsp:cNvSpPr/>
      </dsp:nvSpPr>
      <dsp:spPr>
        <a:xfrm>
          <a:off x="0" y="1083382"/>
          <a:ext cx="9680062" cy="631799"/>
        </a:xfrm>
        <a:prstGeom prst="roundRect">
          <a:avLst/>
        </a:prstGeom>
        <a:gradFill rotWithShape="0">
          <a:gsLst>
            <a:gs pos="0">
              <a:schemeClr val="accent4">
                <a:hueOff val="3266964"/>
                <a:satOff val="-13592"/>
                <a:lumOff val="3203"/>
                <a:alphaOff val="0"/>
                <a:satMod val="103000"/>
                <a:lumMod val="102000"/>
                <a:tint val="94000"/>
              </a:schemeClr>
            </a:gs>
            <a:gs pos="50000">
              <a:schemeClr val="accent4">
                <a:hueOff val="3266964"/>
                <a:satOff val="-13592"/>
                <a:lumOff val="3203"/>
                <a:alphaOff val="0"/>
                <a:satMod val="110000"/>
                <a:lumMod val="100000"/>
                <a:shade val="100000"/>
              </a:schemeClr>
            </a:gs>
            <a:gs pos="100000">
              <a:schemeClr val="accent4">
                <a:hueOff val="3266964"/>
                <a:satOff val="-13592"/>
                <a:lumOff val="32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i="0" kern="1200" dirty="0">
              <a:latin typeface="Arial" panose="020B0604020202020204" pitchFamily="34" charset="0"/>
              <a:cs typeface="Arial" panose="020B0604020202020204" pitchFamily="34" charset="0"/>
            </a:rPr>
            <a:t>Millions of us around the UK are experiencing high levels of stress and it is damaging our health. Stress is one of the great public health challenges of our time, but it still isn't being taken as seriously as physical health concerns</a:t>
          </a:r>
          <a:r>
            <a:rPr lang="en-GB" sz="1100" i="0" kern="1200" dirty="0"/>
            <a:t>.</a:t>
          </a:r>
          <a:endParaRPr lang="en-US" sz="1100" kern="1200" dirty="0"/>
        </a:p>
      </dsp:txBody>
      <dsp:txXfrm>
        <a:off x="30842" y="1114224"/>
        <a:ext cx="9618378" cy="570115"/>
      </dsp:txXfrm>
    </dsp:sp>
    <dsp:sp modelId="{C1DF0E91-3C1F-4E47-BC4F-09E17D5D99B2}">
      <dsp:nvSpPr>
        <dsp:cNvPr id="0" name=""/>
        <dsp:cNvSpPr/>
      </dsp:nvSpPr>
      <dsp:spPr>
        <a:xfrm>
          <a:off x="0" y="1821458"/>
          <a:ext cx="9680062" cy="631799"/>
        </a:xfrm>
        <a:prstGeom prst="roundRect">
          <a:avLst/>
        </a:prstGeom>
        <a:gradFill rotWithShape="0">
          <a:gsLst>
            <a:gs pos="0">
              <a:schemeClr val="accent4">
                <a:hueOff val="6533927"/>
                <a:satOff val="-27185"/>
                <a:lumOff val="6405"/>
                <a:alphaOff val="0"/>
                <a:satMod val="103000"/>
                <a:lumMod val="102000"/>
                <a:tint val="94000"/>
              </a:schemeClr>
            </a:gs>
            <a:gs pos="50000">
              <a:schemeClr val="accent4">
                <a:hueOff val="6533927"/>
                <a:satOff val="-27185"/>
                <a:lumOff val="6405"/>
                <a:alphaOff val="0"/>
                <a:satMod val="110000"/>
                <a:lumMod val="100000"/>
                <a:shade val="100000"/>
              </a:schemeClr>
            </a:gs>
            <a:gs pos="100000">
              <a:schemeClr val="accent4">
                <a:hueOff val="6533927"/>
                <a:satOff val="-27185"/>
                <a:lumOff val="64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i="0" kern="1200" dirty="0">
              <a:solidFill>
                <a:schemeClr val="tx2">
                  <a:lumMod val="75000"/>
                </a:schemeClr>
              </a:solidFill>
              <a:latin typeface="Arial" panose="020B0604020202020204" pitchFamily="34" charset="0"/>
              <a:cs typeface="Arial" panose="020B0604020202020204" pitchFamily="34" charset="0"/>
            </a:rPr>
            <a:t>Stress is a significant factor in mental health problems including anxiety and depression. It is also linked to physical health problems like heart disease, problems with our immune system, insomnia and digestive problems. </a:t>
          </a:r>
        </a:p>
      </dsp:txBody>
      <dsp:txXfrm>
        <a:off x="30842" y="1852300"/>
        <a:ext cx="9618378" cy="570115"/>
      </dsp:txXfrm>
    </dsp:sp>
    <dsp:sp modelId="{4EA9F60D-CE38-4CFB-AEE2-F18DF6A6EAB0}">
      <dsp:nvSpPr>
        <dsp:cNvPr id="0" name=""/>
        <dsp:cNvSpPr/>
      </dsp:nvSpPr>
      <dsp:spPr>
        <a:xfrm>
          <a:off x="0" y="2432555"/>
          <a:ext cx="9680062" cy="631799"/>
        </a:xfrm>
        <a:prstGeom prst="round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Work-related stress is defined as a harmful reaction that people have to undue pressures and demands placed on them at work. By its very nature, stress is difficult to measure.</a:t>
          </a:r>
          <a:endParaRPr lang="en-US" sz="1400" kern="1200" dirty="0">
            <a:latin typeface="Arial" panose="020B0604020202020204" pitchFamily="34" charset="0"/>
            <a:cs typeface="Arial" panose="020B0604020202020204" pitchFamily="34" charset="0"/>
          </a:endParaRPr>
        </a:p>
      </dsp:txBody>
      <dsp:txXfrm>
        <a:off x="30842" y="2463397"/>
        <a:ext cx="9618378" cy="5701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49570-3858-42E9-938D-FD0F5010ED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F3E526-A6FC-4639-9F7B-C4B5F822ED4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7C7992-B430-43B7-B9A3-16A5BD42987C}"/>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5" name="Footer Placeholder 4">
            <a:extLst>
              <a:ext uri="{FF2B5EF4-FFF2-40B4-BE49-F238E27FC236}">
                <a16:creationId xmlns:a16="http://schemas.microsoft.com/office/drawing/2014/main" id="{7D49C2FC-8BFF-4823-9AB0-A53C4D17D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8EBCAC-81CB-4923-AEE4-2A2383024B1B}"/>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4101110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4873B-C4EA-46C1-97CA-ED0D941DAC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7AD9C7-96A5-4485-927A-15710C50ED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D09E50-326D-4064-9BF5-4900D3A758DE}"/>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5" name="Footer Placeholder 4">
            <a:extLst>
              <a:ext uri="{FF2B5EF4-FFF2-40B4-BE49-F238E27FC236}">
                <a16:creationId xmlns:a16="http://schemas.microsoft.com/office/drawing/2014/main" id="{D842E6B4-D10C-43E9-AB72-E561FE5ECF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A05A43-DD4F-43A7-9D86-B7248224A5FE}"/>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4162817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0C15D-32DD-4D4C-BD2A-B82C31F219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8C66438-3F4A-4F3B-95C3-8F743FE387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673618-790B-40FA-AFB9-BB5AEF22732B}"/>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5" name="Footer Placeholder 4">
            <a:extLst>
              <a:ext uri="{FF2B5EF4-FFF2-40B4-BE49-F238E27FC236}">
                <a16:creationId xmlns:a16="http://schemas.microsoft.com/office/drawing/2014/main" id="{6DFFC816-92C9-4335-BD13-4139746CCA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B747F1-AB7D-4A4C-8DC4-653431BF1F57}"/>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2721030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C4AEE-F7DE-4B4E-BE5D-46A19C6636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437A36-E239-4906-8016-88245D53D4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5C0178-CB10-4F24-9A9D-42CD7FA6E7D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92AEA2-3F86-47E7-847D-B18E66BEAD22}"/>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6" name="Footer Placeholder 5">
            <a:extLst>
              <a:ext uri="{FF2B5EF4-FFF2-40B4-BE49-F238E27FC236}">
                <a16:creationId xmlns:a16="http://schemas.microsoft.com/office/drawing/2014/main" id="{5491C1E1-338C-4F69-92F2-CAD8F0DB0F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5E5F9F-AAEC-47F4-B467-463CDC53836C}"/>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11976182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9AAB6-ABCF-48F3-8870-BF387CF8A9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AF81FB-A226-4740-BC7C-DF0DB1FB62F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241F281-4635-4ADA-977A-09C7D4CB803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F03CAC-79FD-46AF-8613-9673935200F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FA40C9-A7D8-4B98-8677-A8DD447E69E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CDA69A4-0FCD-400E-88DA-9DFAA2CDBD54}"/>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8" name="Footer Placeholder 7">
            <a:extLst>
              <a:ext uri="{FF2B5EF4-FFF2-40B4-BE49-F238E27FC236}">
                <a16:creationId xmlns:a16="http://schemas.microsoft.com/office/drawing/2014/main" id="{C7162E05-F57D-4A9F-9AE9-1228D36122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4F33F6-6D61-4BB4-8461-C73595E168F9}"/>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2869097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225AF-D0B5-4F09-9F60-69DA512D3B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ECFF96-A4F0-48E5-9786-E74917E47296}"/>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4" name="Footer Placeholder 3">
            <a:extLst>
              <a:ext uri="{FF2B5EF4-FFF2-40B4-BE49-F238E27FC236}">
                <a16:creationId xmlns:a16="http://schemas.microsoft.com/office/drawing/2014/main" id="{D4AF962D-E391-48A7-AAE9-CA51A2629F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BA7492-7AA2-47EC-9988-DE8233836C30}"/>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3012974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46F437-7FD4-4BCA-AB43-7BEFE59D0AFA}"/>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3" name="Footer Placeholder 2">
            <a:extLst>
              <a:ext uri="{FF2B5EF4-FFF2-40B4-BE49-F238E27FC236}">
                <a16:creationId xmlns:a16="http://schemas.microsoft.com/office/drawing/2014/main" id="{22A59B39-8428-4629-A0C1-55CF385BA4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592E26-9943-4BA1-B789-F6488D446F49}"/>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1971012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A427A-2834-4BC0-B036-52F2A09B45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8B5C07-1A69-4651-BA93-E374DD128C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41CC62-61A3-4581-A54B-33E8638843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12344E-6AE2-42C2-920A-4DC7707F09F1}"/>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6" name="Footer Placeholder 5">
            <a:extLst>
              <a:ext uri="{FF2B5EF4-FFF2-40B4-BE49-F238E27FC236}">
                <a16:creationId xmlns:a16="http://schemas.microsoft.com/office/drawing/2014/main" id="{001DDA2A-3A83-4015-8720-0ECDC7DA402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1D2ACE-E5BC-4D41-A70A-CDD5353A809B}"/>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27427639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FBCA4-8ADC-45DC-B84C-4C4E59C64B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023C4C-B7A5-4C26-BCAB-7BB3BE7B7A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90B0D5-658A-493E-BE75-19899119C1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FA46BD-7FE7-454E-ABA4-E1A3A4014E70}"/>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6" name="Footer Placeholder 5">
            <a:extLst>
              <a:ext uri="{FF2B5EF4-FFF2-40B4-BE49-F238E27FC236}">
                <a16:creationId xmlns:a16="http://schemas.microsoft.com/office/drawing/2014/main" id="{3561F7CA-DC98-48F2-B2AF-B3738A756E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6F3B41-DD53-43BC-A9C0-144113B51136}"/>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4270987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6CEE0-8487-4681-BC67-E341D194FD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A75983-296D-4A23-ADC4-F5FE865A55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F83AA6-D858-4E5C-8562-4F53012D30BA}"/>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5" name="Footer Placeholder 4">
            <a:extLst>
              <a:ext uri="{FF2B5EF4-FFF2-40B4-BE49-F238E27FC236}">
                <a16:creationId xmlns:a16="http://schemas.microsoft.com/office/drawing/2014/main" id="{31841C43-A852-484C-AE61-D074D39BB3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883BFF-C8D2-49B5-B45D-5AD549A6D30E}"/>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24834192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6C7BB0-D297-4919-B57F-DD56CCEF95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AFC26D-9B8D-4611-90CA-631439708C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0F7321-DDFA-4C19-A515-D1DF1C623955}"/>
              </a:ext>
            </a:extLst>
          </p:cNvPr>
          <p:cNvSpPr>
            <a:spLocks noGrp="1"/>
          </p:cNvSpPr>
          <p:nvPr>
            <p:ph type="dt" sz="half" idx="10"/>
          </p:nvPr>
        </p:nvSpPr>
        <p:spPr/>
        <p:txBody>
          <a:bodyPr/>
          <a:lstStyle/>
          <a:p>
            <a:fld id="{7610D901-C31D-4A79-B25A-1D156E17A78B}" type="datetimeFigureOut">
              <a:rPr lang="en-GB" smtClean="0"/>
              <a:t>20/10/2021</a:t>
            </a:fld>
            <a:endParaRPr lang="en-GB"/>
          </a:p>
        </p:txBody>
      </p:sp>
      <p:sp>
        <p:nvSpPr>
          <p:cNvPr id="5" name="Footer Placeholder 4">
            <a:extLst>
              <a:ext uri="{FF2B5EF4-FFF2-40B4-BE49-F238E27FC236}">
                <a16:creationId xmlns:a16="http://schemas.microsoft.com/office/drawing/2014/main" id="{C34A947D-A040-45E2-8224-7940C54753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F85298-D587-4A19-9434-DD3C472A14F1}"/>
              </a:ext>
            </a:extLst>
          </p:cNvPr>
          <p:cNvSpPr>
            <a:spLocks noGrp="1"/>
          </p:cNvSpPr>
          <p:nvPr>
            <p:ph type="sldNum" sz="quarter" idx="12"/>
          </p:nvPr>
        </p:nvSpPr>
        <p:spPr/>
        <p:txBody>
          <a:bodyPr/>
          <a:lstStyle/>
          <a:p>
            <a:fld id="{2040FF64-0483-449F-9B45-27DE3F0E6AB5}" type="slidenum">
              <a:rPr lang="en-GB" smtClean="0"/>
              <a:t>‹#›</a:t>
            </a:fld>
            <a:endParaRPr lang="en-GB"/>
          </a:p>
        </p:txBody>
      </p:sp>
    </p:spTree>
    <p:extLst>
      <p:ext uri="{BB962C8B-B14F-4D97-AF65-F5344CB8AC3E}">
        <p14:creationId xmlns:p14="http://schemas.microsoft.com/office/powerpoint/2010/main" val="2541528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8B4A65-A650-4CD2-99CD-CDA5E4E9FE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93A14F-A8BC-4E92-BD39-CA7AD29671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E37F3A-15BE-4771-9772-38B2829CCD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10D901-C31D-4A79-B25A-1D156E17A78B}" type="datetimeFigureOut">
              <a:rPr lang="en-GB" smtClean="0"/>
              <a:t>20/10/2021</a:t>
            </a:fld>
            <a:endParaRPr lang="en-GB"/>
          </a:p>
        </p:txBody>
      </p:sp>
      <p:sp>
        <p:nvSpPr>
          <p:cNvPr id="5" name="Footer Placeholder 4">
            <a:extLst>
              <a:ext uri="{FF2B5EF4-FFF2-40B4-BE49-F238E27FC236}">
                <a16:creationId xmlns:a16="http://schemas.microsoft.com/office/drawing/2014/main" id="{ADD562A0-3953-4D20-B730-9ED58454EE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31A68C-C1D3-4690-AEF8-865E500CF5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40FF64-0483-449F-9B45-27DE3F0E6AB5}" type="slidenum">
              <a:rPr lang="en-GB" smtClean="0"/>
              <a:t>‹#›</a:t>
            </a:fld>
            <a:endParaRPr lang="en-GB"/>
          </a:p>
        </p:txBody>
      </p:sp>
    </p:spTree>
    <p:extLst>
      <p:ext uri="{BB962C8B-B14F-4D97-AF65-F5344CB8AC3E}">
        <p14:creationId xmlns:p14="http://schemas.microsoft.com/office/powerpoint/2010/main" val="23940669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uccessfulagiletransformation.com/how-the-complexity-of-business-problems-determines-successful-organizational-structure-delivery-frameworks-and-leadership-part-ii-ii/"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orionsramblings.net/2010/06/introduction.html"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brewminate.com/mind-body-dualism-what-is-consciousness/" TargetMode="External"/><Relationship Id="rId7" Type="http://schemas.openxmlformats.org/officeDocument/2006/relationships/diagramColors" Target="../diagrams/colors1.xml"/><Relationship Id="rId2" Type="http://schemas.openxmlformats.org/officeDocument/2006/relationships/image" Target="../media/image3.jp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psychologytoday.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1B6BB5A6-6F41-4D8B-8349-7939FF8B2AC5}"/>
              </a:ext>
            </a:extLst>
          </p:cNvPr>
          <p:cNvSpPr>
            <a:spLocks noGrp="1"/>
          </p:cNvSpPr>
          <p:nvPr>
            <p:ph type="ctrTitle"/>
          </p:nvPr>
        </p:nvSpPr>
        <p:spPr>
          <a:xfrm>
            <a:off x="76059" y="1299882"/>
            <a:ext cx="5069682" cy="2788920"/>
          </a:xfrm>
        </p:spPr>
        <p:txBody>
          <a:bodyPr anchor="b">
            <a:normAutofit fontScale="90000"/>
          </a:bodyPr>
          <a:lstStyle/>
          <a:p>
            <a:pPr algn="l"/>
            <a:br>
              <a:rPr lang="en-GB" sz="1800" dirty="0"/>
            </a:br>
            <a:br>
              <a:rPr lang="en-GB" sz="1800" dirty="0"/>
            </a:br>
            <a:br>
              <a:rPr lang="en-GB" sz="1800" dirty="0"/>
            </a:br>
            <a:br>
              <a:rPr lang="en-GB" sz="1800" dirty="0"/>
            </a:br>
            <a:br>
              <a:rPr lang="en-GB" sz="1800" dirty="0"/>
            </a:br>
            <a:br>
              <a:rPr lang="en-GB" sz="1800" dirty="0"/>
            </a:br>
            <a:br>
              <a:rPr lang="en-GB" sz="1800" dirty="0"/>
            </a:br>
            <a:br>
              <a:rPr lang="en-GB" sz="1800" dirty="0"/>
            </a:br>
            <a:r>
              <a:rPr lang="en-GB" sz="2000" b="1" dirty="0">
                <a:latin typeface="Arial" panose="020B0604020202020204" pitchFamily="34" charset="0"/>
                <a:cs typeface="Arial" panose="020B0604020202020204" pitchFamily="34" charset="0"/>
              </a:rPr>
              <a:t>Student name: </a:t>
            </a:r>
            <a:r>
              <a:rPr lang="en-GB" sz="2000" dirty="0">
                <a:latin typeface="Arial" panose="020B0604020202020204" pitchFamily="34" charset="0"/>
                <a:cs typeface="Arial" panose="020B0604020202020204" pitchFamily="34" charset="0"/>
              </a:rPr>
              <a:t>Bruno Rosado</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Student Number</a:t>
            </a:r>
            <a:r>
              <a:rPr lang="en-GB" sz="2000" dirty="0">
                <a:latin typeface="Arial" panose="020B0604020202020204" pitchFamily="34" charset="0"/>
                <a:cs typeface="Arial" panose="020B0604020202020204" pitchFamily="34" charset="0"/>
              </a:rPr>
              <a:t>:1907896</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a:t>
            </a:r>
            <a:r>
              <a:rPr lang="en-GB" sz="2000" dirty="0">
                <a:latin typeface="Arial" panose="020B0604020202020204" pitchFamily="34" charset="0"/>
                <a:cs typeface="Arial" panose="020B0604020202020204" pitchFamily="34" charset="0"/>
              </a:rPr>
              <a:t>Problem solving and decision making</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Lecturer: </a:t>
            </a:r>
            <a:r>
              <a:rPr lang="en-GB" sz="2000" dirty="0">
                <a:latin typeface="Arial" panose="020B0604020202020204" pitchFamily="34" charset="0"/>
                <a:cs typeface="Arial" panose="020B0604020202020204" pitchFamily="34" charset="0"/>
              </a:rPr>
              <a:t>Chijioke Uba</a:t>
            </a: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83B008A-312C-4D24-BE10-55A304A3B8C7}"/>
              </a:ext>
            </a:extLst>
          </p:cNvPr>
          <p:cNvSpPr>
            <a:spLocks noGrp="1"/>
          </p:cNvSpPr>
          <p:nvPr>
            <p:ph type="subTitle" idx="1"/>
          </p:nvPr>
        </p:nvSpPr>
        <p:spPr>
          <a:xfrm>
            <a:off x="890339" y="4636008"/>
            <a:ext cx="3734014" cy="1572768"/>
          </a:xfrm>
        </p:spPr>
        <p:txBody>
          <a:bodyPr>
            <a:normAutofit/>
          </a:bodyPr>
          <a:lstStyle/>
          <a:p>
            <a:pPr algn="l"/>
            <a:endParaRPr lang="en-GB" dirty="0"/>
          </a:p>
          <a:p>
            <a:pPr algn="l"/>
            <a:endParaRPr lang="en-GB" dirty="0"/>
          </a:p>
        </p:txBody>
      </p:sp>
      <p:sp>
        <p:nvSpPr>
          <p:cNvPr id="4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a:extLst>
              <a:ext uri="{FF2B5EF4-FFF2-40B4-BE49-F238E27FC236}">
                <a16:creationId xmlns:a16="http://schemas.microsoft.com/office/drawing/2014/main" id="{9E02CDE3-99F0-4876-9B1C-C0A3FAD1972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522" r="26789"/>
          <a:stretch/>
        </p:blipFill>
        <p:spPr>
          <a:xfrm>
            <a:off x="5255396" y="547206"/>
            <a:ext cx="6613875" cy="501091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6194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Calendar&#10;&#10;Description automatically generated with medium confidence">
            <a:extLst>
              <a:ext uri="{FF2B5EF4-FFF2-40B4-BE49-F238E27FC236}">
                <a16:creationId xmlns:a16="http://schemas.microsoft.com/office/drawing/2014/main" id="{1B0410E1-DF54-42F3-A021-875C098C9BD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091" t="6337" b="2754"/>
          <a:stretch/>
        </p:blipFill>
        <p:spPr>
          <a:xfrm>
            <a:off x="438150" y="1704975"/>
            <a:ext cx="4962525" cy="3133726"/>
          </a:xfrm>
          <a:prstGeom prst="rect">
            <a:avLst/>
          </a:prstGeom>
        </p:spPr>
      </p:pic>
      <p:sp>
        <p:nvSpPr>
          <p:cNvPr id="59" name="Freeform: Shape 58">
            <a:extLst>
              <a:ext uri="{FF2B5EF4-FFF2-40B4-BE49-F238E27FC236}">
                <a16:creationId xmlns:a16="http://schemas.microsoft.com/office/drawing/2014/main" id="{E862BE82-D00D-42C1-BF16-93AA37870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Freeform: Shape 60">
            <a:extLst>
              <a:ext uri="{FF2B5EF4-FFF2-40B4-BE49-F238E27FC236}">
                <a16:creationId xmlns:a16="http://schemas.microsoft.com/office/drawing/2014/main" id="{F6D92C2D-1D3D-4974-918C-06579FB35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0141" y="-2"/>
            <a:ext cx="5441859" cy="5654940"/>
          </a:xfrm>
          <a:custGeom>
            <a:avLst/>
            <a:gdLst>
              <a:gd name="connsiteX0" fmla="*/ 0 w 5441859"/>
              <a:gd name="connsiteY0" fmla="*/ 0 h 5654940"/>
              <a:gd name="connsiteX1" fmla="*/ 4400492 w 5441859"/>
              <a:gd name="connsiteY1" fmla="*/ 0 h 5654940"/>
              <a:gd name="connsiteX2" fmla="*/ 4484767 w 5441859"/>
              <a:gd name="connsiteY2" fmla="*/ 76595 h 5654940"/>
              <a:gd name="connsiteX3" fmla="*/ 5441859 w 5441859"/>
              <a:gd name="connsiteY3" fmla="*/ 2387221 h 5654940"/>
              <a:gd name="connsiteX4" fmla="*/ 2174140 w 5441859"/>
              <a:gd name="connsiteY4" fmla="*/ 5654940 h 5654940"/>
              <a:gd name="connsiteX5" fmla="*/ 156693 w 5441859"/>
              <a:gd name="connsiteY5" fmla="*/ 4957981 h 5654940"/>
              <a:gd name="connsiteX6" fmla="*/ 0 w 5441859"/>
              <a:gd name="connsiteY6" fmla="*/ 4820612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0" y="0"/>
                </a:moveTo>
                <a:lnTo>
                  <a:pt x="4400492" y="0"/>
                </a:lnTo>
                <a:lnTo>
                  <a:pt x="4484767" y="76595"/>
                </a:lnTo>
                <a:cubicBezTo>
                  <a:pt x="5076108"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EFDD3F78-135B-4C95-8190-7085B749C2D0}"/>
              </a:ext>
            </a:extLst>
          </p:cNvPr>
          <p:cNvSpPr>
            <a:spLocks noGrp="1"/>
          </p:cNvSpPr>
          <p:nvPr>
            <p:ph idx="1"/>
          </p:nvPr>
        </p:nvSpPr>
        <p:spPr>
          <a:xfrm>
            <a:off x="5400674" y="1704975"/>
            <a:ext cx="6638925" cy="3133726"/>
          </a:xfrm>
        </p:spPr>
        <p:txBody>
          <a:bodyPr anchor="t">
            <a:normAutofit/>
          </a:bodyPr>
          <a:lstStyle/>
          <a:p>
            <a:endParaRPr lang="en-GB" sz="1300" dirty="0"/>
          </a:p>
          <a:p>
            <a:r>
              <a:rPr lang="en-GB" sz="1600" dirty="0">
                <a:latin typeface="Arial" panose="020B0604020202020204" pitchFamily="34" charset="0"/>
                <a:cs typeface="Arial" panose="020B0604020202020204" pitchFamily="34" charset="0"/>
              </a:rPr>
              <a:t>Stress is a recurrent chronic disease that, in the long term, can cause incapacity for work, generating costs, loss of life. The main stressing agents may be environmental and organizational factors; however, the diagnosis is essentially clinical based on the symptoms of the disease, which can be physical, psychological and behavioural. In the context of intervention in workers' health, it is imperative to combine approaches and approaches, organizational changes of work, urban changes and industrial and environmental risk factors long income and early retirement, in addition to the risk of suicide</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32077452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08A35-6588-437A-BFB0-E953180A834A}"/>
              </a:ext>
            </a:extLst>
          </p:cNvPr>
          <p:cNvSpPr>
            <a:spLocks noGrp="1"/>
          </p:cNvSpPr>
          <p:nvPr>
            <p:ph type="title"/>
          </p:nvPr>
        </p:nvSpPr>
        <p:spPr>
          <a:xfrm>
            <a:off x="481013" y="3752849"/>
            <a:ext cx="3290887" cy="2452687"/>
          </a:xfrm>
        </p:spPr>
        <p:txBody>
          <a:bodyPr anchor="ctr">
            <a:normAutofit/>
          </a:bodyPr>
          <a:lstStyle/>
          <a:p>
            <a:r>
              <a:rPr lang="en-GB" sz="3600"/>
              <a:t> </a:t>
            </a:r>
          </a:p>
        </p:txBody>
      </p:sp>
      <p:pic>
        <p:nvPicPr>
          <p:cNvPr id="7" name="Picture 6" descr="A group of jellyfish&#10;&#10;Description automatically generated with low confidence">
            <a:extLst>
              <a:ext uri="{FF2B5EF4-FFF2-40B4-BE49-F238E27FC236}">
                <a16:creationId xmlns:a16="http://schemas.microsoft.com/office/drawing/2014/main" id="{5E3CF93A-A0F1-41EC-9A24-7E5FB20E1F8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92" b="44202"/>
          <a:stretch/>
        </p:blipFill>
        <p:spPr>
          <a:xfrm>
            <a:off x="2052927" y="336313"/>
            <a:ext cx="8086145" cy="2553916"/>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14" name="Content Placeholder 2">
            <a:extLst>
              <a:ext uri="{FF2B5EF4-FFF2-40B4-BE49-F238E27FC236}">
                <a16:creationId xmlns:a16="http://schemas.microsoft.com/office/drawing/2014/main" id="{682AAA4A-A159-4E46-87CD-B1A7E6151740}"/>
              </a:ext>
            </a:extLst>
          </p:cNvPr>
          <p:cNvGraphicFramePr>
            <a:graphicFrameLocks noGrp="1"/>
          </p:cNvGraphicFramePr>
          <p:nvPr>
            <p:ph idx="1"/>
            <p:extLst>
              <p:ext uri="{D42A27DB-BD31-4B8C-83A1-F6EECF244321}">
                <p14:modId xmlns:p14="http://schemas.microsoft.com/office/powerpoint/2010/main" val="476103130"/>
              </p:ext>
            </p:extLst>
          </p:nvPr>
        </p:nvGraphicFramePr>
        <p:xfrm>
          <a:off x="1139428" y="3044117"/>
          <a:ext cx="9680062" cy="3429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2" name="TextBox 21">
            <a:extLst>
              <a:ext uri="{FF2B5EF4-FFF2-40B4-BE49-F238E27FC236}">
                <a16:creationId xmlns:a16="http://schemas.microsoft.com/office/drawing/2014/main" id="{D281B0B6-6E64-460D-BBF7-8F9A6C1F3653}"/>
              </a:ext>
            </a:extLst>
          </p:cNvPr>
          <p:cNvSpPr txBox="1"/>
          <p:nvPr/>
        </p:nvSpPr>
        <p:spPr>
          <a:xfrm>
            <a:off x="4168588" y="2890229"/>
            <a:ext cx="3048000" cy="307777"/>
          </a:xfrm>
          <a:prstGeom prst="rect">
            <a:avLst/>
          </a:prstGeom>
          <a:noFill/>
        </p:spPr>
        <p:txBody>
          <a:bodyPr wrap="square">
            <a:spAutoFit/>
          </a:bodyPr>
          <a:lstStyle/>
          <a:p>
            <a:pPr algn="ctr"/>
            <a:r>
              <a:rPr lang="en-GB" sz="1400" b="1" dirty="0">
                <a:latin typeface="Arial" panose="020B0604020202020204" pitchFamily="34" charset="0"/>
                <a:cs typeface="Arial" panose="020B0604020202020204" pitchFamily="34" charset="0"/>
              </a:rPr>
              <a:t>The nature of the problem</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0665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wo thirds of UK employees have taken a day off work in the last year as a  result of stress, depression or anxiety - Workplace Insight">
            <a:extLst>
              <a:ext uri="{FF2B5EF4-FFF2-40B4-BE49-F238E27FC236}">
                <a16:creationId xmlns:a16="http://schemas.microsoft.com/office/drawing/2014/main" id="{EA50345A-ECF1-40DD-8F6F-638FDB236E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3" r="7679"/>
          <a:stretch/>
        </p:blipFill>
        <p:spPr bwMode="auto">
          <a:xfrm>
            <a:off x="20" y="1219200"/>
            <a:ext cx="5419705" cy="394335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14" name="Content Placeholder 13">
            <a:extLst>
              <a:ext uri="{FF2B5EF4-FFF2-40B4-BE49-F238E27FC236}">
                <a16:creationId xmlns:a16="http://schemas.microsoft.com/office/drawing/2014/main" id="{3A244A95-7B29-4550-8E87-4956184BBA20}"/>
              </a:ext>
            </a:extLst>
          </p:cNvPr>
          <p:cNvSpPr>
            <a:spLocks noGrp="1"/>
          </p:cNvSpPr>
          <p:nvPr>
            <p:ph idx="1"/>
          </p:nvPr>
        </p:nvSpPr>
        <p:spPr>
          <a:xfrm>
            <a:off x="5286375" y="1269042"/>
            <a:ext cx="6429375" cy="3843666"/>
          </a:xfrm>
        </p:spPr>
        <p:txBody>
          <a:bodyPr>
            <a:normAutofit lnSpcReduction="10000"/>
          </a:bodyPr>
          <a:lstStyle/>
          <a:p>
            <a:pPr marL="457200" lvl="1" indent="0" algn="ctr">
              <a:buNone/>
            </a:pPr>
            <a:r>
              <a:rPr lang="en-GB" sz="1800" b="1" dirty="0">
                <a:latin typeface="Arial" panose="020B0604020202020204" pitchFamily="34" charset="0"/>
                <a:cs typeface="Arial" panose="020B0604020202020204" pitchFamily="34" charset="0"/>
              </a:rPr>
              <a:t>The impact of work stress in the UK</a:t>
            </a:r>
          </a:p>
          <a:p>
            <a:pPr marL="0" indent="0">
              <a:buNone/>
            </a:pPr>
            <a:endParaRPr lang="en-GB" sz="1100" b="1" i="0" dirty="0">
              <a:effectLst/>
              <a:latin typeface="Open Sans" panose="020B0606030504020204" pitchFamily="34" charset="0"/>
            </a:endParaRPr>
          </a:p>
          <a:p>
            <a:pPr marL="0" indent="0">
              <a:buNone/>
            </a:pPr>
            <a:r>
              <a:rPr lang="en-GB" sz="1400" dirty="0">
                <a:effectLst/>
                <a:latin typeface="Arial" panose="020B0604020202020204" pitchFamily="34" charset="0"/>
                <a:cs typeface="Arial" panose="020B0604020202020204" pitchFamily="34" charset="0"/>
              </a:rPr>
              <a:t>Stress can place immense demands on employees' physical and mental health and affect their behaviour, performance and relationships with colleagues. It's a major cause of long-term absence from work and knowing how to manage the factors that can cause work-related stress is key to managing people effectively. Employers should conduct stress risk assessments and manage workplace activities to reduce the likelihood of stress developing. </a:t>
            </a:r>
            <a:r>
              <a:rPr lang="en-GB" sz="1400" dirty="0">
                <a:latin typeface="Arial" panose="020B0604020202020204" pitchFamily="34" charset="0"/>
                <a:cs typeface="Arial" panose="020B0604020202020204" pitchFamily="34" charset="0"/>
              </a:rPr>
              <a:t>S</a:t>
            </a:r>
            <a:r>
              <a:rPr lang="en-GB" sz="1400" dirty="0">
                <a:effectLst/>
                <a:latin typeface="Arial" panose="020B0604020202020204" pitchFamily="34" charset="0"/>
                <a:cs typeface="Arial" panose="020B0604020202020204" pitchFamily="34" charset="0"/>
              </a:rPr>
              <a:t>tress is not a disease. In fact, stress is a disease-causing factor. There is still little research on the subject, but according to experts in the field, in the coming years the level of stress will double. Thus, it becomes important to identify what are the first signs, what are the causes and consequences of stress, and, furthermore, how to combat it. </a:t>
            </a:r>
          </a:p>
          <a:p>
            <a:pPr marL="0" indent="0">
              <a:buNone/>
            </a:pPr>
            <a:r>
              <a:rPr lang="en-GB" sz="1400" dirty="0">
                <a:latin typeface="Arial" panose="020B0604020202020204" pitchFamily="34" charset="0"/>
                <a:cs typeface="Arial" panose="020B0604020202020204" pitchFamily="34" charset="0"/>
              </a:rPr>
              <a:t>R</a:t>
            </a:r>
            <a:r>
              <a:rPr lang="en-GB" sz="1400" dirty="0">
                <a:effectLst/>
                <a:latin typeface="Arial" panose="020B0604020202020204" pitchFamily="34" charset="0"/>
                <a:cs typeface="Arial" panose="020B0604020202020204" pitchFamily="34" charset="0"/>
              </a:rPr>
              <a:t>esearch conducted around the world reveals that stress significantly reduces personal and professional performance. So, a company with its staff stressed has low performance and productivity. Even though the lack of stress is also harmful to organizations. in fact, the goal is at the point of balancing stress or finding productive stress. This means that companies need to learn to manage this point, not slackening too much or stretching too much. </a:t>
            </a:r>
          </a:p>
          <a:p>
            <a:pPr marL="0" indent="0">
              <a:buNone/>
            </a:pPr>
            <a:endParaRPr lang="en-GB" sz="1100" i="1"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95580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A1DC7-61D0-4744-970A-E6545478872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Pestel analisy</a:t>
            </a:r>
          </a:p>
        </p:txBody>
      </p:sp>
      <p:sp>
        <p:nvSpPr>
          <p:cNvPr id="7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a:extLst>
              <a:ext uri="{FF2B5EF4-FFF2-40B4-BE49-F238E27FC236}">
                <a16:creationId xmlns:a16="http://schemas.microsoft.com/office/drawing/2014/main" id="{F1DA578D-8F61-4EED-80CF-6C0C01C2230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486400" y="640080"/>
            <a:ext cx="5550408"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343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6B9979-726B-41BB-8232-0D3A4473D3BF}"/>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5400" kern="1200">
                <a:solidFill>
                  <a:schemeClr val="tx1"/>
                </a:solidFill>
                <a:latin typeface="+mj-lt"/>
                <a:ea typeface="+mj-ea"/>
                <a:cs typeface="+mj-cs"/>
              </a:rPr>
              <a:t>Examples of work stress in the uk</a:t>
            </a:r>
          </a:p>
        </p:txBody>
      </p:sp>
      <p:sp>
        <p:nvSpPr>
          <p:cNvPr id="5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EEC83F8-A035-49FF-BCA3-B51501BE2C34}"/>
              </a:ext>
            </a:extLst>
          </p:cNvPr>
          <p:cNvSpPr>
            <a:spLocks noGrp="1"/>
          </p:cNvSpPr>
          <p:nvPr>
            <p:ph type="subTitle" idx="1"/>
          </p:nvPr>
        </p:nvSpPr>
        <p:spPr>
          <a:xfrm>
            <a:off x="838200" y="1929384"/>
            <a:ext cx="10515600" cy="4251960"/>
          </a:xfrm>
        </p:spPr>
        <p:txBody>
          <a:bodyPr vert="horz" lIns="91440" tIns="45720" rIns="91440" bIns="45720" rtlCol="0">
            <a:normAutofit/>
          </a:bodyPr>
          <a:lstStyle/>
          <a:p>
            <a:pPr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There are two main sources of causality of stress at work: environmental and personal:</a:t>
            </a:r>
          </a:p>
          <a:p>
            <a:pPr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In office, stress can arise when there is a large work overload, insecurity, rigidity, monotony and programming. In the role, the lack of support from colleagues and leaders, authoritarianism of the leaders, conflicts, responsibilities and ambiguity. In the work structure, when there is poor internal communication, little employee participation and structural rigidity. In organizational culture, when the company tries to restrict the initiative in its employees, reasoning, thinking to strict norms, when there is no equality, little possibility of progress or when there is no participation of employees. External factors, such as the economy, problems in the community or in private life. Difficulty in relationships, with managers, colleagues and clients.</a:t>
            </a:r>
          </a:p>
          <a:p>
            <a:pPr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 Personal causes involve a variety of individual characteristics that will predispose to stress. There are people who deal better with stress than others, this has to do with their individuality. Lack of patience, low self-esteem, poor health, sedentary lifestyle and sleep deprivation are factors that lead people to react negatively to stress, whether from work or personal. Individual stress or stress factors, according to the same author, are associated with their own needs, aspirations, emotional stability, experiences, flexibility, self-esteem and behavior patterns. The positive phase(positive stress)is also known as eustress and negative phase(negative stress)as distress.</a:t>
            </a:r>
          </a:p>
          <a:p>
            <a:pPr indent="-228600" algn="l">
              <a:buFont typeface="Arial" panose="020B0604020202020204" pitchFamily="34" charset="0"/>
              <a:buChar char="•"/>
            </a:pPr>
            <a:r>
              <a:rPr lang="en-US" sz="1400" dirty="0">
                <a:latin typeface="Arial" panose="020B0604020202020204" pitchFamily="34" charset="0"/>
                <a:cs typeface="Arial" panose="020B0604020202020204" pitchFamily="34" charset="0"/>
              </a:rPr>
              <a:t>That is, stress is not always negative. In small doses, it can help us work under pressure and motivates us to do our best. On the contrary, when it reaches high levels, the body and mind pay </a:t>
            </a:r>
            <a:r>
              <a:rPr lang="en-US" sz="1700" dirty="0"/>
              <a:t>their price.</a:t>
            </a:r>
          </a:p>
          <a:p>
            <a:pPr indent="-228600" algn="l">
              <a:buFont typeface="Arial" panose="020B0604020202020204" pitchFamily="34" charset="0"/>
              <a:buChar char="•"/>
            </a:pPr>
            <a:endParaRPr lang="en-US" sz="1700" dirty="0"/>
          </a:p>
        </p:txBody>
      </p:sp>
    </p:spTree>
    <p:extLst>
      <p:ext uri="{BB962C8B-B14F-4D97-AF65-F5344CB8AC3E}">
        <p14:creationId xmlns:p14="http://schemas.microsoft.com/office/powerpoint/2010/main" val="850853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itle 1">
            <a:extLst>
              <a:ext uri="{FF2B5EF4-FFF2-40B4-BE49-F238E27FC236}">
                <a16:creationId xmlns:a16="http://schemas.microsoft.com/office/drawing/2014/main" id="{23979A71-0DF5-4C29-9AA7-B8B9B08112EF}"/>
              </a:ext>
            </a:extLst>
          </p:cNvPr>
          <p:cNvSpPr>
            <a:spLocks noGrp="1"/>
          </p:cNvSpPr>
          <p:nvPr>
            <p:ph type="title"/>
          </p:nvPr>
        </p:nvSpPr>
        <p:spPr>
          <a:xfrm>
            <a:off x="572493" y="238539"/>
            <a:ext cx="11018520" cy="1434415"/>
          </a:xfrm>
        </p:spPr>
        <p:txBody>
          <a:bodyPr anchor="b">
            <a:normAutofit/>
          </a:bodyPr>
          <a:lstStyle/>
          <a:p>
            <a:r>
              <a:rPr lang="en-GB" sz="5400" b="1"/>
              <a:t>The problem is:</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6339BB52-CF78-4133-8897-E7F3DAEC6EBB}"/>
              </a:ext>
            </a:extLst>
          </p:cNvPr>
          <p:cNvSpPr>
            <a:spLocks noGrp="1"/>
          </p:cNvSpPr>
          <p:nvPr>
            <p:ph idx="1"/>
          </p:nvPr>
        </p:nvSpPr>
        <p:spPr>
          <a:xfrm>
            <a:off x="572493" y="2071316"/>
            <a:ext cx="6713552" cy="4119172"/>
          </a:xfrm>
        </p:spPr>
        <p:txBody>
          <a:bodyPr anchor="t">
            <a:normAutofit/>
          </a:bodyPr>
          <a:lstStyle/>
          <a:p>
            <a:r>
              <a:rPr lang="en-GB" sz="1700">
                <a:latin typeface="Arial" panose="020B0604020202020204" pitchFamily="34" charset="0"/>
                <a:cs typeface="Arial" panose="020B0604020202020204" pitchFamily="34" charset="0"/>
              </a:rPr>
              <a:t>Modern life is full of difficulties, deadlines, frustrations and demands. For many people stress is so common that it has become almost a way of life. Even short-lived, stress can have an impact on the body. The acute stress caused by a disagreement with your spouse or by a more dramatic event such as an earthquake, an accident, among others, can take on an even greater impact. When subjected to longer periods, stress can become chronic or reach a limit situation, known as burnout. See below what are the different types and phases of stress. When the worker is continuously exposed to stress factors and goes through a phase in which he no longer finds strategies to combat him, results in a constantly stressed person, stress is already part of his routine, the body has already begun to signal that something is wrong for some time and does not pass, stress has begun to affect not only his professional sphere, but also to staff, we may be talking about stress at the chronic level, of exhaustion, the well-known Burnout syndrome.</a:t>
            </a:r>
          </a:p>
        </p:txBody>
      </p:sp>
      <p:pic>
        <p:nvPicPr>
          <p:cNvPr id="4" name="Picture 3">
            <a:extLst>
              <a:ext uri="{FF2B5EF4-FFF2-40B4-BE49-F238E27FC236}">
                <a16:creationId xmlns:a16="http://schemas.microsoft.com/office/drawing/2014/main" id="{3433BDCA-D42B-49B7-9823-4C4D406F6199}"/>
              </a:ext>
            </a:extLst>
          </p:cNvPr>
          <p:cNvPicPr>
            <a:picLocks noChangeAspect="1"/>
          </p:cNvPicPr>
          <p:nvPr/>
        </p:nvPicPr>
        <p:blipFill rotWithShape="1">
          <a:blip r:embed="rId2"/>
          <a:srcRect l="6888" r="8451" b="-1"/>
          <a:stretch/>
        </p:blipFill>
        <p:spPr>
          <a:xfrm>
            <a:off x="7675658" y="2093976"/>
            <a:ext cx="3941064" cy="4096512"/>
          </a:xfrm>
          <a:prstGeom prst="rect">
            <a:avLst/>
          </a:prstGeom>
        </p:spPr>
      </p:pic>
    </p:spTree>
    <p:extLst>
      <p:ext uri="{BB962C8B-B14F-4D97-AF65-F5344CB8AC3E}">
        <p14:creationId xmlns:p14="http://schemas.microsoft.com/office/powerpoint/2010/main" val="1961110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0">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 name="Arc 32">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5690CFA4-EE4F-4815-A819-B462F02DF82B}"/>
              </a:ext>
            </a:extLst>
          </p:cNvPr>
          <p:cNvSpPr>
            <a:spLocks noGrp="1"/>
          </p:cNvSpPr>
          <p:nvPr>
            <p:ph type="title"/>
          </p:nvPr>
        </p:nvSpPr>
        <p:spPr>
          <a:xfrm>
            <a:off x="838200" y="365125"/>
            <a:ext cx="10515599" cy="1325563"/>
          </a:xfrm>
        </p:spPr>
        <p:txBody>
          <a:bodyPr>
            <a:normAutofit/>
          </a:bodyPr>
          <a:lstStyle/>
          <a:p>
            <a:r>
              <a:rPr lang="en-GB" dirty="0"/>
              <a:t> 3 Main causes of stress </a:t>
            </a:r>
          </a:p>
        </p:txBody>
      </p:sp>
      <p:sp>
        <p:nvSpPr>
          <p:cNvPr id="3" name="Content Placeholder 2">
            <a:extLst>
              <a:ext uri="{FF2B5EF4-FFF2-40B4-BE49-F238E27FC236}">
                <a16:creationId xmlns:a16="http://schemas.microsoft.com/office/drawing/2014/main" id="{7F9DD4DC-B2F9-42FC-874F-5BF3691709CD}"/>
              </a:ext>
            </a:extLst>
          </p:cNvPr>
          <p:cNvSpPr>
            <a:spLocks noGrp="1"/>
          </p:cNvSpPr>
          <p:nvPr>
            <p:ph idx="1"/>
          </p:nvPr>
        </p:nvSpPr>
        <p:spPr>
          <a:xfrm>
            <a:off x="514367" y="1825625"/>
            <a:ext cx="6496033" cy="4351338"/>
          </a:xfrm>
        </p:spPr>
        <p:txBody>
          <a:bodyPr>
            <a:normAutofit/>
          </a:bodyPr>
          <a:lstStyle/>
          <a:p>
            <a:r>
              <a:rPr lang="en-GB" sz="1400" dirty="0">
                <a:latin typeface="Arial" panose="020B0604020202020204" pitchFamily="34" charset="0"/>
                <a:cs typeface="Arial" panose="020B0604020202020204" pitchFamily="34" charset="0"/>
              </a:rPr>
              <a:t>Money- Concerns about money, work and the economy top the list of most frequently cited sources of stress. Fears about job stability are on the rise, with 49 percent of respondents citing such fears as a source of stress — up from 44 percent last year. Children are hurting. Stress is also taking a toll on kids.</a:t>
            </a:r>
          </a:p>
          <a:p>
            <a:r>
              <a:rPr lang="en-GB" sz="1400" dirty="0">
                <a:latin typeface="Arial" panose="020B0604020202020204" pitchFamily="34" charset="0"/>
                <a:cs typeface="Arial" panose="020B0604020202020204" pitchFamily="34" charset="0"/>
              </a:rPr>
              <a:t>Being under pressure- When we feel under pressure the nervous system instructs our bodies to release stress hormones including adrenaline, noradrenaline and cortisol. These produce physiological changes to help us cope with the threat or danger we see to be upon us. This is called the “stress response” or the “fight-or-flight” response.</a:t>
            </a:r>
          </a:p>
          <a:p>
            <a:r>
              <a:rPr lang="en-GB" sz="1400" dirty="0">
                <a:latin typeface="Arial" panose="020B0604020202020204" pitchFamily="34" charset="0"/>
                <a:cs typeface="Arial" panose="020B0604020202020204" pitchFamily="34" charset="0"/>
              </a:rPr>
              <a:t>Facing big changes- Change is more likely to lead to stress when the change has consequences for matters that are central to employees' sense of self, and particularly so when the personal self is salient. This effect is mediated by feelings of uncertainty. Change may force people into new roles and new ways of doing things. At the same time, change makes people give up established and valued ways of functioning; for many individuals, their sense of identity is linked to these established </a:t>
            </a:r>
            <a:r>
              <a:rPr lang="en-GB" sz="1300" dirty="0">
                <a:latin typeface="Arial" panose="020B0604020202020204" pitchFamily="34" charset="0"/>
                <a:cs typeface="Arial" panose="020B0604020202020204" pitchFamily="34" charset="0"/>
              </a:rPr>
              <a:t>behaviours.</a:t>
            </a:r>
          </a:p>
        </p:txBody>
      </p:sp>
      <p:sp>
        <p:nvSpPr>
          <p:cNvPr id="39" name="Oval 3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100" name="Picture 4" descr="Causes And Effects Of Stress | dentalimplantsurgery.com Custom Academic Help">
            <a:extLst>
              <a:ext uri="{FF2B5EF4-FFF2-40B4-BE49-F238E27FC236}">
                <a16:creationId xmlns:a16="http://schemas.microsoft.com/office/drawing/2014/main" id="{B889B02B-C332-49F5-8D9F-96C12A16D9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82404" y="1811390"/>
            <a:ext cx="4701845" cy="3237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507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 name="Rectangle 1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5" name="Arc 13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CC154C4-5922-4032-A392-C3E496100925}"/>
              </a:ext>
            </a:extLst>
          </p:cNvPr>
          <p:cNvSpPr>
            <a:spLocks noGrp="1"/>
          </p:cNvSpPr>
          <p:nvPr>
            <p:ph type="title"/>
          </p:nvPr>
        </p:nvSpPr>
        <p:spPr>
          <a:xfrm>
            <a:off x="523875" y="304799"/>
            <a:ext cx="9134475" cy="552451"/>
          </a:xfrm>
        </p:spPr>
        <p:txBody>
          <a:bodyPr>
            <a:noAutofit/>
          </a:bodyPr>
          <a:lstStyle/>
          <a:p>
            <a:pPr algn="ctr"/>
            <a:r>
              <a:rPr lang="en-GB" sz="1600" dirty="0">
                <a:latin typeface="Arial" panose="020B0604020202020204" pitchFamily="34" charset="0"/>
                <a:cs typeface="Arial" panose="020B0604020202020204" pitchFamily="34" charset="0"/>
              </a:rPr>
              <a:t>Fishbone Analysis      Diagram     Work Related Stress</a:t>
            </a:r>
          </a:p>
        </p:txBody>
      </p:sp>
      <p:sp>
        <p:nvSpPr>
          <p:cNvPr id="137" name="Freeform: Shape 13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9" name="Picture 48">
            <a:extLst>
              <a:ext uri="{FF2B5EF4-FFF2-40B4-BE49-F238E27FC236}">
                <a16:creationId xmlns:a16="http://schemas.microsoft.com/office/drawing/2014/main" id="{4DD342F2-7F73-427E-8D72-991C61EA9D88}"/>
              </a:ext>
            </a:extLst>
          </p:cNvPr>
          <p:cNvPicPr>
            <a:picLocks noChangeAspect="1"/>
          </p:cNvPicPr>
          <p:nvPr/>
        </p:nvPicPr>
        <p:blipFill>
          <a:blip r:embed="rId2"/>
          <a:stretch>
            <a:fillRect/>
          </a:stretch>
        </p:blipFill>
        <p:spPr>
          <a:xfrm>
            <a:off x="703181" y="1048870"/>
            <a:ext cx="10179971" cy="461682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822ABE8-13CD-4ECB-86D0-BD07C1E3B778}"/>
              </a:ext>
            </a:extLst>
          </p:cNvPr>
          <p:cNvSpPr>
            <a:spLocks noGrp="1"/>
          </p:cNvSpPr>
          <p:nvPr>
            <p:ph idx="1"/>
          </p:nvPr>
        </p:nvSpPr>
        <p:spPr>
          <a:xfrm>
            <a:off x="5894962" y="1984443"/>
            <a:ext cx="5458838" cy="4192520"/>
          </a:xfrm>
        </p:spPr>
        <p:txBody>
          <a:bodyPr>
            <a:normAutofit/>
          </a:bodyPr>
          <a:lstStyle/>
          <a:p>
            <a:endParaRPr lang="en-GB"/>
          </a:p>
          <a:p>
            <a:endParaRPr lang="en-GB"/>
          </a:p>
          <a:p>
            <a:endParaRPr lang="en-GB"/>
          </a:p>
          <a:p>
            <a:endParaRPr lang="en-GB"/>
          </a:p>
          <a:p>
            <a:r>
              <a:rPr lang="en-GB"/>
              <a:t>                                </a:t>
            </a:r>
          </a:p>
        </p:txBody>
      </p:sp>
    </p:spTree>
    <p:extLst>
      <p:ext uri="{BB962C8B-B14F-4D97-AF65-F5344CB8AC3E}">
        <p14:creationId xmlns:p14="http://schemas.microsoft.com/office/powerpoint/2010/main" val="2491497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0D861E-6092-4605-A82A-FAD17CA11B14}"/>
              </a:ext>
            </a:extLst>
          </p:cNvPr>
          <p:cNvSpPr>
            <a:spLocks noGrp="1"/>
          </p:cNvSpPr>
          <p:nvPr>
            <p:ph type="title"/>
          </p:nvPr>
        </p:nvSpPr>
        <p:spPr>
          <a:xfrm>
            <a:off x="643467" y="321734"/>
            <a:ext cx="10905066" cy="1135737"/>
          </a:xfrm>
        </p:spPr>
        <p:txBody>
          <a:bodyPr>
            <a:normAutofit/>
          </a:bodyPr>
          <a:lstStyle/>
          <a:p>
            <a:r>
              <a:rPr lang="en-GB" sz="3600">
                <a:latin typeface="Arial" panose="020B0604020202020204" pitchFamily="34" charset="0"/>
                <a:cs typeface="Arial" panose="020B0604020202020204" pitchFamily="34" charset="0"/>
              </a:rPr>
              <a:t>Sentence stress</a:t>
            </a:r>
          </a:p>
        </p:txBody>
      </p:sp>
      <p:sp>
        <p:nvSpPr>
          <p:cNvPr id="3" name="Content Placeholder 2">
            <a:extLst>
              <a:ext uri="{FF2B5EF4-FFF2-40B4-BE49-F238E27FC236}">
                <a16:creationId xmlns:a16="http://schemas.microsoft.com/office/drawing/2014/main" id="{3E37DDBC-2DCA-465A-930B-9EE87B6F5F31}"/>
              </a:ext>
            </a:extLst>
          </p:cNvPr>
          <p:cNvSpPr>
            <a:spLocks noGrp="1"/>
          </p:cNvSpPr>
          <p:nvPr>
            <p:ph idx="1"/>
          </p:nvPr>
        </p:nvSpPr>
        <p:spPr>
          <a:xfrm>
            <a:off x="643469" y="1782981"/>
            <a:ext cx="7531540" cy="4393982"/>
          </a:xfrm>
        </p:spPr>
        <p:txBody>
          <a:bodyPr>
            <a:normAutofit/>
          </a:bodyPr>
          <a:lstStyle/>
          <a:p>
            <a:endParaRPr lang="en-GB" sz="11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   don’t think SHE will listen to him.</a:t>
            </a:r>
          </a:p>
          <a:p>
            <a:r>
              <a:rPr lang="en-GB" sz="1400" dirty="0">
                <a:latin typeface="Arial" panose="020B0604020202020204" pitchFamily="34" charset="0"/>
                <a:cs typeface="Arial" panose="020B0604020202020204" pitchFamily="34" charset="0"/>
              </a:rPr>
              <a:t>don’t think she would write it.</a:t>
            </a:r>
          </a:p>
          <a:p>
            <a:r>
              <a:rPr lang="en-GB" sz="1400" dirty="0">
                <a:latin typeface="Arial" panose="020B0604020202020204" pitchFamily="34" charset="0"/>
                <a:cs typeface="Arial" panose="020B0604020202020204" pitchFamily="34" charset="0"/>
              </a:rPr>
              <a:t>I don't want to worry you, but... This phrase is often used to introduce a fear, rather than a certainty, that something might be about to go wrong. Better not to mention worry. Instead, ask a question to see if your fears can be justified.</a:t>
            </a:r>
          </a:p>
          <a:p>
            <a:r>
              <a:rPr lang="en-GB" sz="1400" dirty="0">
                <a:latin typeface="Arial" panose="020B0604020202020204" pitchFamily="34" charset="0"/>
                <a:cs typeface="Arial" panose="020B0604020202020204" pitchFamily="34" charset="0"/>
              </a:rPr>
              <a:t>You are much better at this than Maria. These issues should be dealt with the person in question at the appropriate time. when you want to praise an employee that's wonderful but doing so by acknowledging their individual strengths rather than comparing them to someone else.</a:t>
            </a:r>
          </a:p>
          <a:p>
            <a:r>
              <a:rPr lang="en-GB" sz="1400" dirty="0">
                <a:latin typeface="Arial" panose="020B0604020202020204" pitchFamily="34" charset="0"/>
                <a:cs typeface="Arial" panose="020B0604020202020204" pitchFamily="34" charset="0"/>
              </a:rPr>
              <a:t>You need This is one of those seemingly innocent phrases that can really leave employees behind and make them feel like you're suggesting you're better than they are. If the team thinks it is being hit or ordered, it can become defensive. Being too strict in the way you ask employees to do things can make them feel stuck and stressed.</a:t>
            </a:r>
          </a:p>
          <a:p>
            <a:endParaRPr lang="en-GB" sz="1100" dirty="0">
              <a:latin typeface="Arial" panose="020B0604020202020204" pitchFamily="34" charset="0"/>
              <a:cs typeface="Arial" panose="020B0604020202020204" pitchFamily="34" charset="0"/>
            </a:endParaRPr>
          </a:p>
        </p:txBody>
      </p:sp>
      <p:grpSp>
        <p:nvGrpSpPr>
          <p:cNvPr id="137" name="Group 136">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8" name="Isosceles Triangle 13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122" name="Picture 2" descr="1 Sentence, 7 Different meanings. By David Recine.">
            <a:extLst>
              <a:ext uri="{FF2B5EF4-FFF2-40B4-BE49-F238E27FC236}">
                <a16:creationId xmlns:a16="http://schemas.microsoft.com/office/drawing/2014/main" id="{4F2FB8BA-CCF6-4A8E-9AED-DFDD9EAF0C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461612" y="2488169"/>
            <a:ext cx="3086920" cy="2951516"/>
          </a:xfrm>
          <a:prstGeom prst="rect">
            <a:avLst/>
          </a:prstGeom>
          <a:noFill/>
          <a:extLst>
            <a:ext uri="{909E8E84-426E-40DD-AFC4-6F175D3DCCD1}">
              <a14:hiddenFill xmlns:a14="http://schemas.microsoft.com/office/drawing/2010/main">
                <a:solidFill>
                  <a:srgbClr val="FFFFFF"/>
                </a:solidFill>
              </a14:hiddenFill>
            </a:ext>
          </a:extLst>
        </p:spPr>
      </p:pic>
      <p:grpSp>
        <p:nvGrpSpPr>
          <p:cNvPr id="141" name="Group 140">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42" name="Rectangle 141">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Isosceles Triangle 142">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304828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1">
            <a:extLst>
              <a:ext uri="{FF2B5EF4-FFF2-40B4-BE49-F238E27FC236}">
                <a16:creationId xmlns:a16="http://schemas.microsoft.com/office/drawing/2014/main" id="{FDDEF810-FBAE-4C80-B905-31633139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46">
            <a:extLst>
              <a:ext uri="{FF2B5EF4-FFF2-40B4-BE49-F238E27FC236}">
                <a16:creationId xmlns:a16="http://schemas.microsoft.com/office/drawing/2014/main" id="{FD8C7A0F-D774-4978-AA9C-7E703C2F4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344168"/>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47">
            <a:extLst>
              <a:ext uri="{FF2B5EF4-FFF2-40B4-BE49-F238E27FC236}">
                <a16:creationId xmlns:a16="http://schemas.microsoft.com/office/drawing/2014/main" id="{61C7310A-3A42-4F75-8058-7F39E52B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344168"/>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Rectangle 27">
            <a:extLst>
              <a:ext uri="{FF2B5EF4-FFF2-40B4-BE49-F238E27FC236}">
                <a16:creationId xmlns:a16="http://schemas.microsoft.com/office/drawing/2014/main" id="{27D88313-56C7-45D8-8D97-2F5CCBF996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1544897" cy="117957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791D7EB-8A0D-483F-9340-A0172F9D5859}"/>
              </a:ext>
            </a:extLst>
          </p:cNvPr>
          <p:cNvSpPr>
            <a:spLocks noGrp="1"/>
          </p:cNvSpPr>
          <p:nvPr>
            <p:ph type="title"/>
          </p:nvPr>
        </p:nvSpPr>
        <p:spPr>
          <a:xfrm>
            <a:off x="1047280" y="788894"/>
            <a:ext cx="10306520" cy="880730"/>
          </a:xfrm>
        </p:spPr>
        <p:txBody>
          <a:bodyPr>
            <a:normAutofit/>
          </a:bodyPr>
          <a:lstStyle/>
          <a:p>
            <a:r>
              <a:rPr lang="en-GB" sz="4000" b="1">
                <a:solidFill>
                  <a:srgbClr val="FFFFFF"/>
                </a:solidFill>
                <a:latin typeface="Arial" panose="020B0604020202020204" pitchFamily="34" charset="0"/>
                <a:cs typeface="Arial" panose="020B0604020202020204" pitchFamily="34" charset="0"/>
              </a:rPr>
              <a:t>PMI Solutions </a:t>
            </a:r>
          </a:p>
        </p:txBody>
      </p:sp>
      <p:graphicFrame>
        <p:nvGraphicFramePr>
          <p:cNvPr id="34" name="Table 4">
            <a:extLst>
              <a:ext uri="{FF2B5EF4-FFF2-40B4-BE49-F238E27FC236}">
                <a16:creationId xmlns:a16="http://schemas.microsoft.com/office/drawing/2014/main" id="{416A5CCF-7CF1-4F1C-93A6-051C7165A8D9}"/>
              </a:ext>
            </a:extLst>
          </p:cNvPr>
          <p:cNvGraphicFramePr>
            <a:graphicFrameLocks noGrp="1"/>
          </p:cNvGraphicFramePr>
          <p:nvPr>
            <p:ph idx="1"/>
            <p:extLst>
              <p:ext uri="{D42A27DB-BD31-4B8C-83A1-F6EECF244321}">
                <p14:modId xmlns:p14="http://schemas.microsoft.com/office/powerpoint/2010/main" val="1920426379"/>
              </p:ext>
            </p:extLst>
          </p:nvPr>
        </p:nvGraphicFramePr>
        <p:xfrm>
          <a:off x="1861403" y="2189664"/>
          <a:ext cx="8467544" cy="5011585"/>
        </p:xfrm>
        <a:graphic>
          <a:graphicData uri="http://schemas.openxmlformats.org/drawingml/2006/table">
            <a:tbl>
              <a:tblPr firstRow="1" bandRow="1">
                <a:tableStyleId>{5C22544A-7EE6-4342-B048-85BDC9FD1C3A}</a:tableStyleId>
              </a:tblPr>
              <a:tblGrid>
                <a:gridCol w="2012342">
                  <a:extLst>
                    <a:ext uri="{9D8B030D-6E8A-4147-A177-3AD203B41FA5}">
                      <a16:colId xmlns:a16="http://schemas.microsoft.com/office/drawing/2014/main" val="2858991582"/>
                    </a:ext>
                  </a:extLst>
                </a:gridCol>
                <a:gridCol w="2599542">
                  <a:extLst>
                    <a:ext uri="{9D8B030D-6E8A-4147-A177-3AD203B41FA5}">
                      <a16:colId xmlns:a16="http://schemas.microsoft.com/office/drawing/2014/main" val="3565065203"/>
                    </a:ext>
                  </a:extLst>
                </a:gridCol>
                <a:gridCol w="3855660">
                  <a:extLst>
                    <a:ext uri="{9D8B030D-6E8A-4147-A177-3AD203B41FA5}">
                      <a16:colId xmlns:a16="http://schemas.microsoft.com/office/drawing/2014/main" val="3744799034"/>
                    </a:ext>
                  </a:extLst>
                </a:gridCol>
              </a:tblGrid>
              <a:tr h="965796">
                <a:tc>
                  <a:txBody>
                    <a:bodyPr/>
                    <a:lstStyle/>
                    <a:p>
                      <a:endParaRPr lang="en-GB" sz="1700"/>
                    </a:p>
                    <a:p>
                      <a:pPr algn="ctr"/>
                      <a:r>
                        <a:rPr lang="en-GB" sz="2200"/>
                        <a:t>Plus</a:t>
                      </a:r>
                    </a:p>
                    <a:p>
                      <a:endParaRPr lang="en-GB" sz="1700"/>
                    </a:p>
                  </a:txBody>
                  <a:tcPr marL="84719" marR="84719" marT="42359" marB="42359"/>
                </a:tc>
                <a:tc>
                  <a:txBody>
                    <a:bodyPr/>
                    <a:lstStyle/>
                    <a:p>
                      <a:pPr algn="ctr"/>
                      <a:endParaRPr lang="en-GB" sz="2200"/>
                    </a:p>
                    <a:p>
                      <a:pPr algn="ctr"/>
                      <a:r>
                        <a:rPr lang="en-GB" sz="2200"/>
                        <a:t>Minus</a:t>
                      </a:r>
                    </a:p>
                  </a:txBody>
                  <a:tcPr marL="84719" marR="84719" marT="42359" marB="42359"/>
                </a:tc>
                <a:tc>
                  <a:txBody>
                    <a:bodyPr/>
                    <a:lstStyle/>
                    <a:p>
                      <a:pPr algn="ctr"/>
                      <a:endParaRPr lang="en-GB" sz="2200"/>
                    </a:p>
                    <a:p>
                      <a:pPr algn="ctr"/>
                      <a:r>
                        <a:rPr lang="en-GB" sz="2200"/>
                        <a:t>Interesting</a:t>
                      </a:r>
                    </a:p>
                  </a:txBody>
                  <a:tcPr marL="84719" marR="84719" marT="42359" marB="42359"/>
                </a:tc>
                <a:extLst>
                  <a:ext uri="{0D108BD9-81ED-4DB2-BD59-A6C34878D82A}">
                    <a16:rowId xmlns:a16="http://schemas.microsoft.com/office/drawing/2014/main" val="895705398"/>
                  </a:ext>
                </a:extLst>
              </a:tr>
              <a:tr h="881077">
                <a:tc>
                  <a:txBody>
                    <a:bodyPr/>
                    <a:lstStyle/>
                    <a:p>
                      <a:r>
                        <a:rPr lang="en-GB" sz="1700" dirty="0"/>
                        <a:t>Good communication from managers </a:t>
                      </a:r>
                    </a:p>
                    <a:p>
                      <a:endParaRPr lang="en-GB" sz="1700" dirty="0"/>
                    </a:p>
                    <a:p>
                      <a:r>
                        <a:rPr lang="en-GB" sz="1700" dirty="0"/>
                        <a:t>+5</a:t>
                      </a:r>
                    </a:p>
                  </a:txBody>
                  <a:tcPr marL="84719" marR="84719" marT="42359" marB="42359"/>
                </a:tc>
                <a:tc>
                  <a:txBody>
                    <a:bodyPr/>
                    <a:lstStyle/>
                    <a:p>
                      <a:r>
                        <a:rPr lang="en-GB" sz="1700" dirty="0"/>
                        <a:t>Poor Motivation</a:t>
                      </a:r>
                    </a:p>
                    <a:p>
                      <a:endParaRPr lang="en-GB" sz="1700" dirty="0"/>
                    </a:p>
                    <a:p>
                      <a:endParaRPr lang="en-GB" sz="1700" dirty="0"/>
                    </a:p>
                    <a:p>
                      <a:endParaRPr lang="en-GB" sz="1700" dirty="0"/>
                    </a:p>
                    <a:p>
                      <a:r>
                        <a:rPr lang="en-GB" sz="1700" dirty="0"/>
                        <a:t>-4</a:t>
                      </a:r>
                    </a:p>
                  </a:txBody>
                  <a:tcPr marL="84719" marR="84719" marT="42359" marB="42359"/>
                </a:tc>
                <a:tc>
                  <a:txBody>
                    <a:bodyPr/>
                    <a:lstStyle/>
                    <a:p>
                      <a:r>
                        <a:rPr lang="en-GB" sz="1700" dirty="0"/>
                        <a:t>Create quiet time</a:t>
                      </a:r>
                    </a:p>
                    <a:p>
                      <a:endParaRPr lang="en-GB" sz="1700" dirty="0"/>
                    </a:p>
                    <a:p>
                      <a:endParaRPr lang="en-GB" sz="1700" dirty="0"/>
                    </a:p>
                    <a:p>
                      <a:endParaRPr lang="en-GB" sz="1700" dirty="0"/>
                    </a:p>
                    <a:p>
                      <a:r>
                        <a:rPr lang="en-GB" sz="1700" dirty="0"/>
                        <a:t>+3</a:t>
                      </a:r>
                    </a:p>
                  </a:txBody>
                  <a:tcPr marL="84719" marR="84719" marT="42359" marB="42359"/>
                </a:tc>
                <a:extLst>
                  <a:ext uri="{0D108BD9-81ED-4DB2-BD59-A6C34878D82A}">
                    <a16:rowId xmlns:a16="http://schemas.microsoft.com/office/drawing/2014/main" val="1152857774"/>
                  </a:ext>
                </a:extLst>
              </a:tr>
              <a:tr h="881077">
                <a:tc>
                  <a:txBody>
                    <a:bodyPr/>
                    <a:lstStyle/>
                    <a:p>
                      <a:r>
                        <a:rPr lang="en-GB" sz="1700" dirty="0"/>
                        <a:t>Improve employee satisfaction</a:t>
                      </a:r>
                    </a:p>
                    <a:p>
                      <a:endParaRPr lang="en-GB" sz="1700" dirty="0"/>
                    </a:p>
                    <a:p>
                      <a:r>
                        <a:rPr lang="en-GB" sz="1700" dirty="0"/>
                        <a:t>+4</a:t>
                      </a:r>
                    </a:p>
                  </a:txBody>
                  <a:tcPr marL="84719" marR="84719" marT="42359" marB="42359"/>
                </a:tc>
                <a:tc>
                  <a:txBody>
                    <a:bodyPr/>
                    <a:lstStyle/>
                    <a:p>
                      <a:r>
                        <a:rPr lang="en-GB" sz="1700" dirty="0"/>
                        <a:t>Low Morale</a:t>
                      </a:r>
                    </a:p>
                    <a:p>
                      <a:endParaRPr lang="en-GB" sz="1700" dirty="0"/>
                    </a:p>
                    <a:p>
                      <a:endParaRPr lang="en-GB" sz="1700" dirty="0"/>
                    </a:p>
                    <a:p>
                      <a:r>
                        <a:rPr lang="en-GB" sz="1700" dirty="0"/>
                        <a:t>-2</a:t>
                      </a:r>
                    </a:p>
                  </a:txBody>
                  <a:tcPr marL="84719" marR="84719" marT="42359" marB="42359"/>
                </a:tc>
                <a:tc>
                  <a:txBody>
                    <a:bodyPr/>
                    <a:lstStyle/>
                    <a:p>
                      <a:r>
                        <a:rPr lang="en-GB" sz="1700" dirty="0"/>
                        <a:t>Prepare for the future</a:t>
                      </a:r>
                    </a:p>
                    <a:p>
                      <a:endParaRPr lang="en-GB" sz="1700" dirty="0"/>
                    </a:p>
                    <a:p>
                      <a:endParaRPr lang="en-GB" sz="1700" dirty="0"/>
                    </a:p>
                    <a:p>
                      <a:r>
                        <a:rPr lang="en-GB" sz="1700" dirty="0"/>
                        <a:t>+4</a:t>
                      </a:r>
                    </a:p>
                  </a:txBody>
                  <a:tcPr marL="84719" marR="84719" marT="42359" marB="42359"/>
                </a:tc>
                <a:extLst>
                  <a:ext uri="{0D108BD9-81ED-4DB2-BD59-A6C34878D82A}">
                    <a16:rowId xmlns:a16="http://schemas.microsoft.com/office/drawing/2014/main" val="3758400743"/>
                  </a:ext>
                </a:extLst>
              </a:tr>
              <a:tr h="881077">
                <a:tc>
                  <a:txBody>
                    <a:bodyPr/>
                    <a:lstStyle/>
                    <a:p>
                      <a:endParaRPr lang="en-GB" sz="1700" dirty="0"/>
                    </a:p>
                    <a:p>
                      <a:r>
                        <a:rPr lang="en-GB" sz="1700" dirty="0"/>
                        <a:t>Find and retain talent</a:t>
                      </a:r>
                    </a:p>
                    <a:p>
                      <a:r>
                        <a:rPr lang="en-GB" sz="1700" dirty="0"/>
                        <a:t>+2</a:t>
                      </a:r>
                    </a:p>
                  </a:txBody>
                  <a:tcPr marL="84719" marR="84719" marT="42359" marB="42359"/>
                </a:tc>
                <a:tc>
                  <a:txBody>
                    <a:bodyPr/>
                    <a:lstStyle/>
                    <a:p>
                      <a:r>
                        <a:rPr lang="en-GB" sz="1700" dirty="0"/>
                        <a:t>Increase of health issues</a:t>
                      </a:r>
                    </a:p>
                    <a:p>
                      <a:endParaRPr lang="en-GB" sz="1700" dirty="0"/>
                    </a:p>
                    <a:p>
                      <a:endParaRPr lang="en-GB" sz="1700" dirty="0"/>
                    </a:p>
                    <a:p>
                      <a:r>
                        <a:rPr lang="en-GB" sz="1700" dirty="0"/>
                        <a:t>-4</a:t>
                      </a:r>
                    </a:p>
                  </a:txBody>
                  <a:tcPr marL="84719" marR="84719" marT="42359" marB="42359"/>
                </a:tc>
                <a:tc>
                  <a:txBody>
                    <a:bodyPr/>
                    <a:lstStyle/>
                    <a:p>
                      <a:r>
                        <a:rPr lang="en-GB" sz="1700" dirty="0"/>
                        <a:t>Be comfortable </a:t>
                      </a:r>
                    </a:p>
                    <a:p>
                      <a:endParaRPr lang="en-GB" sz="1700" dirty="0"/>
                    </a:p>
                    <a:p>
                      <a:endParaRPr lang="en-GB" sz="1700" dirty="0"/>
                    </a:p>
                    <a:p>
                      <a:r>
                        <a:rPr lang="en-GB" sz="1700" dirty="0"/>
                        <a:t>+3</a:t>
                      </a:r>
                    </a:p>
                  </a:txBody>
                  <a:tcPr marL="84719" marR="84719" marT="42359" marB="42359"/>
                </a:tc>
                <a:extLst>
                  <a:ext uri="{0D108BD9-81ED-4DB2-BD59-A6C34878D82A}">
                    <a16:rowId xmlns:a16="http://schemas.microsoft.com/office/drawing/2014/main" val="2358149182"/>
                  </a:ext>
                </a:extLst>
              </a:tr>
              <a:tr h="423595">
                <a:tc>
                  <a:txBody>
                    <a:bodyPr/>
                    <a:lstStyle/>
                    <a:p>
                      <a:r>
                        <a:rPr lang="en-GB" sz="1700" dirty="0"/>
                        <a:t>+11</a:t>
                      </a:r>
                    </a:p>
                  </a:txBody>
                  <a:tcPr marL="84719" marR="84719" marT="42359" marB="42359"/>
                </a:tc>
                <a:tc>
                  <a:txBody>
                    <a:bodyPr/>
                    <a:lstStyle/>
                    <a:p>
                      <a:r>
                        <a:rPr lang="en-GB" sz="1700" dirty="0"/>
                        <a:t>-10</a:t>
                      </a:r>
                    </a:p>
                  </a:txBody>
                  <a:tcPr marL="84719" marR="84719" marT="42359" marB="42359"/>
                </a:tc>
                <a:tc>
                  <a:txBody>
                    <a:bodyPr/>
                    <a:lstStyle/>
                    <a:p>
                      <a:r>
                        <a:rPr lang="en-GB" sz="1700"/>
                        <a:t>+10</a:t>
                      </a:r>
                      <a:endParaRPr lang="en-GB" sz="1700" dirty="0"/>
                    </a:p>
                  </a:txBody>
                  <a:tcPr marL="84719" marR="84719" marT="42359" marB="42359"/>
                </a:tc>
                <a:extLst>
                  <a:ext uri="{0D108BD9-81ED-4DB2-BD59-A6C34878D82A}">
                    <a16:rowId xmlns:a16="http://schemas.microsoft.com/office/drawing/2014/main" val="258664724"/>
                  </a:ext>
                </a:extLst>
              </a:tr>
            </a:tbl>
          </a:graphicData>
        </a:graphic>
      </p:graphicFrame>
    </p:spTree>
    <p:extLst>
      <p:ext uri="{BB962C8B-B14F-4D97-AF65-F5344CB8AC3E}">
        <p14:creationId xmlns:p14="http://schemas.microsoft.com/office/powerpoint/2010/main" val="2022315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35CEBCC-0731-41D6-AA91-35E3ADB167E1}"/>
              </a:ext>
            </a:extLst>
          </p:cNvPr>
          <p:cNvSpPr>
            <a:spLocks noGrp="1"/>
          </p:cNvSpPr>
          <p:nvPr>
            <p:ph type="title"/>
          </p:nvPr>
        </p:nvSpPr>
        <p:spPr>
          <a:xfrm>
            <a:off x="838200" y="365125"/>
            <a:ext cx="4020403" cy="779463"/>
          </a:xfrm>
        </p:spPr>
        <p:txBody>
          <a:bodyPr>
            <a:normAutofit/>
          </a:bodyPr>
          <a:lstStyle/>
          <a:p>
            <a:r>
              <a:rPr lang="en-GB" dirty="0">
                <a:latin typeface="Arial" panose="020B0604020202020204" pitchFamily="34" charset="0"/>
                <a:cs typeface="Arial" panose="020B0604020202020204" pitchFamily="34" charset="0"/>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4DEA995-5ED4-497F-AF10-73EC6A297095}"/>
              </a:ext>
            </a:extLst>
          </p:cNvPr>
          <p:cNvSpPr>
            <a:spLocks noGrp="1"/>
          </p:cNvSpPr>
          <p:nvPr>
            <p:ph idx="1"/>
          </p:nvPr>
        </p:nvSpPr>
        <p:spPr>
          <a:xfrm>
            <a:off x="838200" y="1509713"/>
            <a:ext cx="10515600" cy="4667250"/>
          </a:xfrm>
        </p:spPr>
        <p:txBody>
          <a:bodyPr>
            <a:normAutofit/>
          </a:bodyPr>
          <a:lstStyle/>
          <a:p>
            <a:r>
              <a:rPr lang="en-GB" sz="1400" dirty="0">
                <a:latin typeface="Arial" panose="020B0604020202020204" pitchFamily="34" charset="0"/>
                <a:cs typeface="Arial" panose="020B0604020202020204" pitchFamily="34" charset="0"/>
              </a:rPr>
              <a:t>Stress is one of the main causes of employee behavior. It can cause depression and other health problems. Managers must be very interactive in providing intervention methods to alleviate employee stress. We learn from the Bible, and God teaches us how to help each other by dealing with problems that are unbearable for one person to solve alone. Matthew 11: 28-30 states: Come to me, all you who are weary and burdened, and I will give you rest. Take my yoke upon you and learn from me, for I am meek and lowly in heart, and you will find rest for your soul. For my yoke is easy and my burden is light (Matthew 11:28-30, ESV). Dealing with stress is part of the daily lives of employees, who seek to balance their personal and professional lives. The fact that the main purpose of the employees' work is to support themselves and their families is already a burden in itself. Stress can be controlled before it gets out of hand and becomes too much for an employee to handle alone. Various training and counseling programs are always available for employees to use in order to find ways to deal with stress. The problem is whether or not an employee can trust programs and professionals</a:t>
            </a:r>
          </a:p>
          <a:p>
            <a:r>
              <a:rPr lang="en-GB" sz="1400" dirty="0">
                <a:latin typeface="Arial" panose="020B0604020202020204" pitchFamily="34" charset="0"/>
                <a:cs typeface="Arial" panose="020B0604020202020204" pitchFamily="34" charset="0"/>
              </a:rPr>
              <a:t>counsellors, to ensure that what they tell professionals about their problems remains personal and confidential. Relieving employees' stressful situations by keeping them in a healthy state of mind, physically and mentally, Employees who learn to deal with stress peacefully will improve their personal and workplace performance while maintaining a healthy balance </a:t>
            </a:r>
            <a:r>
              <a:rPr lang="en-GB" sz="1500" dirty="0">
                <a:latin typeface="Arial" panose="020B0604020202020204" pitchFamily="34" charset="0"/>
                <a:cs typeface="Arial" panose="020B0604020202020204" pitchFamily="34" charset="0"/>
              </a:rPr>
              <a:t>in life</a:t>
            </a:r>
            <a:r>
              <a:rPr lang="en-GB" sz="1500" dirty="0"/>
              <a:t>.</a:t>
            </a:r>
          </a:p>
        </p:txBody>
      </p:sp>
    </p:spTree>
    <p:extLst>
      <p:ext uri="{BB962C8B-B14F-4D97-AF65-F5344CB8AC3E}">
        <p14:creationId xmlns:p14="http://schemas.microsoft.com/office/powerpoint/2010/main" val="2253752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20A89-04D3-4FD3-AB52-9A26ED47EF72}"/>
              </a:ext>
            </a:extLst>
          </p:cNvPr>
          <p:cNvSpPr>
            <a:spLocks noGrp="1"/>
          </p:cNvSpPr>
          <p:nvPr>
            <p:ph type="title"/>
          </p:nvPr>
        </p:nvSpPr>
        <p:spPr>
          <a:xfrm>
            <a:off x="838200" y="365126"/>
            <a:ext cx="10515600" cy="916920"/>
          </a:xfrm>
        </p:spPr>
        <p:txBody>
          <a:bodyPr>
            <a:normAutofit/>
          </a:bodyPr>
          <a:lstStyle/>
          <a:p>
            <a:pPr algn="ctr"/>
            <a:r>
              <a:rPr lang="en-GB" sz="1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4E0868E-632A-4850-824B-0D90FE42B3A3}"/>
              </a:ext>
            </a:extLst>
          </p:cNvPr>
          <p:cNvSpPr>
            <a:spLocks noGrp="1"/>
          </p:cNvSpPr>
          <p:nvPr>
            <p:ph idx="1"/>
          </p:nvPr>
        </p:nvSpPr>
        <p:spPr>
          <a:xfrm>
            <a:off x="838200" y="1414021"/>
            <a:ext cx="10515600" cy="4762942"/>
          </a:xfrm>
        </p:spPr>
        <p:txBody>
          <a:bodyPr>
            <a:normAutofit/>
          </a:bodyPr>
          <a:lstStyle/>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Beth Burgess 2021</a:t>
            </a:r>
          </a:p>
          <a:p>
            <a:r>
              <a:rPr lang="en-GB" sz="1400" dirty="0">
                <a:latin typeface="Arial" panose="020B0604020202020204" pitchFamily="34" charset="0"/>
                <a:cs typeface="Arial" panose="020B0604020202020204" pitchFamily="34" charset="0"/>
              </a:rPr>
              <a:t>www.coursehero.com</a:t>
            </a:r>
          </a:p>
          <a:p>
            <a:r>
              <a:rPr lang="en-GB" sz="1400" dirty="0">
                <a:latin typeface="Arial" panose="020B0604020202020204" pitchFamily="34" charset="0"/>
                <a:cs typeface="Arial" panose="020B0604020202020204" pitchFamily="34" charset="0"/>
              </a:rPr>
              <a:t>www.researchgate.pt</a:t>
            </a:r>
          </a:p>
          <a:p>
            <a:r>
              <a:rPr lang="en-GB" sz="14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www.psychologytoday.com</a:t>
            </a: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Jeanne Segal, Ph.D., Melinda Smith, M.A&lt; Lawrence Robinson, and Robert Segal, M.A</a:t>
            </a:r>
          </a:p>
          <a:p>
            <a:r>
              <a:rPr lang="en-GB" sz="1400" dirty="0">
                <a:latin typeface="Arial" panose="020B0604020202020204" pitchFamily="34" charset="0"/>
                <a:cs typeface="Arial" panose="020B0604020202020204" pitchFamily="34" charset="0"/>
              </a:rPr>
              <a:t>www.frontlinesourcegroup.com</a:t>
            </a:r>
          </a:p>
        </p:txBody>
      </p:sp>
    </p:spTree>
    <p:extLst>
      <p:ext uri="{BB962C8B-B14F-4D97-AF65-F5344CB8AC3E}">
        <p14:creationId xmlns:p14="http://schemas.microsoft.com/office/powerpoint/2010/main" val="8589765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28319</TotalTime>
  <Words>1916</Words>
  <Application>Microsoft Office PowerPoint</Application>
  <PresentationFormat>Widescreen</PresentationFormat>
  <Paragraphs>94</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Open Sans</vt:lpstr>
      <vt:lpstr>Office Theme</vt:lpstr>
      <vt:lpstr>        Student name: Bruno Rosado  Student Number:1907896  Module: Problem solving and decision making  Lecturer: Chijioke Uba </vt:lpstr>
      <vt:lpstr>PowerPoint Presentation</vt:lpstr>
      <vt:lpstr> </vt:lpstr>
      <vt:lpstr>PowerPoint Presentation</vt:lpstr>
      <vt:lpstr>Pestel analisy</vt:lpstr>
      <vt:lpstr>Examples of work stress in the uk</vt:lpstr>
      <vt:lpstr>The problem is:</vt:lpstr>
      <vt:lpstr> 3 Main causes of stress </vt:lpstr>
      <vt:lpstr>Fishbone Analysis      Diagram     Work Related Stress</vt:lpstr>
      <vt:lpstr>Sentence stress</vt:lpstr>
      <vt:lpstr>PMI Solutions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Bruno Rosado Student Number:1907896 Module: problem solving and decision making Lecturer: Chijioke Uba </dc:title>
  <dc:creator>Bruno</dc:creator>
  <cp:lastModifiedBy>Ryan Soares Rosado SMA</cp:lastModifiedBy>
  <cp:revision>12</cp:revision>
  <dcterms:created xsi:type="dcterms:W3CDTF">2021-10-15T11:17:41Z</dcterms:created>
  <dcterms:modified xsi:type="dcterms:W3CDTF">2021-11-08T22:44:33Z</dcterms:modified>
</cp:coreProperties>
</file>