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53"/>
  </p:notesMasterIdLst>
  <p:handoutMasterIdLst>
    <p:handoutMasterId r:id="rId54"/>
  </p:handoutMasterIdLst>
  <p:sldIdLst>
    <p:sldId id="297" r:id="rId2"/>
    <p:sldId id="336" r:id="rId3"/>
    <p:sldId id="337" r:id="rId4"/>
    <p:sldId id="338" r:id="rId5"/>
    <p:sldId id="339" r:id="rId6"/>
    <p:sldId id="340" r:id="rId7"/>
    <p:sldId id="341" r:id="rId8"/>
    <p:sldId id="342" r:id="rId9"/>
    <p:sldId id="343" r:id="rId10"/>
    <p:sldId id="345" r:id="rId11"/>
    <p:sldId id="344" r:id="rId12"/>
    <p:sldId id="346" r:id="rId13"/>
    <p:sldId id="347" r:id="rId14"/>
    <p:sldId id="348" r:id="rId15"/>
    <p:sldId id="351" r:id="rId16"/>
    <p:sldId id="391" r:id="rId17"/>
    <p:sldId id="350" r:id="rId18"/>
    <p:sldId id="349" r:id="rId19"/>
    <p:sldId id="389" r:id="rId20"/>
    <p:sldId id="390" r:id="rId21"/>
    <p:sldId id="352" r:id="rId22"/>
    <p:sldId id="354" r:id="rId23"/>
    <p:sldId id="358" r:id="rId24"/>
    <p:sldId id="355" r:id="rId25"/>
    <p:sldId id="356" r:id="rId26"/>
    <p:sldId id="357" r:id="rId27"/>
    <p:sldId id="359" r:id="rId28"/>
    <p:sldId id="360" r:id="rId29"/>
    <p:sldId id="361" r:id="rId30"/>
    <p:sldId id="364" r:id="rId31"/>
    <p:sldId id="366" r:id="rId32"/>
    <p:sldId id="369" r:id="rId33"/>
    <p:sldId id="368" r:id="rId34"/>
    <p:sldId id="365" r:id="rId35"/>
    <p:sldId id="370" r:id="rId36"/>
    <p:sldId id="371" r:id="rId37"/>
    <p:sldId id="372" r:id="rId38"/>
    <p:sldId id="367" r:id="rId39"/>
    <p:sldId id="378" r:id="rId40"/>
    <p:sldId id="380" r:id="rId41"/>
    <p:sldId id="381" r:id="rId42"/>
    <p:sldId id="362" r:id="rId43"/>
    <p:sldId id="379" r:id="rId44"/>
    <p:sldId id="382" r:id="rId45"/>
    <p:sldId id="386" r:id="rId46"/>
    <p:sldId id="387" r:id="rId47"/>
    <p:sldId id="388" r:id="rId48"/>
    <p:sldId id="377" r:id="rId49"/>
    <p:sldId id="383" r:id="rId50"/>
    <p:sldId id="384" r:id="rId51"/>
    <p:sldId id="385" r:id="rId52"/>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9" autoAdjust="0"/>
    <p:restoredTop sz="93851" autoAdjust="0"/>
  </p:normalViewPr>
  <p:slideViewPr>
    <p:cSldViewPr snapToGrid="0">
      <p:cViewPr varScale="1">
        <p:scale>
          <a:sx n="74" d="100"/>
          <a:sy n="74" d="100"/>
        </p:scale>
        <p:origin x="39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solidFill>
                  <a:srgbClr val="660066"/>
                </a:solidFill>
                <a:latin typeface="Impact" panose="020B0806030902050204" pitchFamily="34" charset="0"/>
              </a:defRPr>
            </a:lvl1pPr>
          </a:lstStyle>
          <a:p>
            <a:pPr>
              <a:defRPr/>
            </a:pPr>
            <a:fld id="{17ED190A-4C5B-4752-A026-78191D75ACA0}" type="slidenum">
              <a:rPr lang="en-US" altLang="en-US"/>
              <a:pPr>
                <a:defRPr/>
              </a:pPr>
              <a:t>‹#›</a:t>
            </a:fld>
            <a:endParaRPr lang="en-US" altLang="en-US"/>
          </a:p>
        </p:txBody>
      </p:sp>
    </p:spTree>
    <p:extLst>
      <p:ext uri="{BB962C8B-B14F-4D97-AF65-F5344CB8AC3E}">
        <p14:creationId xmlns:p14="http://schemas.microsoft.com/office/powerpoint/2010/main" val="1211674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60964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16267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864345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27903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0464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78908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9697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7313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04378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61618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r>
              <a:rPr lang="en-US" altLang="en-US" sz="1000" smtClean="0"/>
              <a:t>Mike Dacey</a:t>
            </a:r>
            <a:endParaRPr lang="en-US" altLang="en-US" sz="1400" smtClean="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spcBef>
                <a:spcPct val="50000"/>
              </a:spcBef>
              <a:defRPr/>
            </a:pPr>
            <a:fld id="{1E487A41-A559-4E40-BF54-AB81835D1608}" type="slidenum">
              <a:rPr lang="en-US" altLang="en-US" sz="1000" smtClean="0"/>
              <a:pPr algn="ctr">
                <a:spcBef>
                  <a:spcPct val="50000"/>
                </a:spcBef>
                <a:defRPr/>
              </a:pPr>
              <a:t>‹#›</a:t>
            </a:fld>
            <a:endParaRPr lang="en-US" altLang="en-US" sz="1000" smtClean="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a:lvl1pPr>
          </a:lstStyle>
          <a:p>
            <a:pPr>
              <a:defRPr/>
            </a:pPr>
            <a:r>
              <a:rPr lang="en-US" altLang="en-US"/>
              <a:t>GD &amp; H</a:t>
            </a:r>
          </a:p>
        </p:txBody>
      </p:sp>
      <p:sp>
        <p:nvSpPr>
          <p:cNvPr id="1031" name="Freeform 233"/>
          <p:cNvSpPr>
            <a:spLocks/>
          </p:cNvSpPr>
          <p:nvPr/>
        </p:nvSpPr>
        <p:spPr bwMode="auto">
          <a:xfrm>
            <a:off x="930275" y="1852613"/>
            <a:ext cx="34925" cy="17462"/>
          </a:xfrm>
          <a:custGeom>
            <a:avLst/>
            <a:gdLst>
              <a:gd name="T0" fmla="*/ 2147483646 w 79"/>
              <a:gd name="T1" fmla="*/ 2147483646 h 29"/>
              <a:gd name="T2" fmla="*/ 2147483646 w 79"/>
              <a:gd name="T3" fmla="*/ 2147483646 h 29"/>
              <a:gd name="T4" fmla="*/ 2147483646 w 79"/>
              <a:gd name="T5" fmla="*/ 2147483646 h 29"/>
              <a:gd name="T6" fmla="*/ 2147483646 w 79"/>
              <a:gd name="T7" fmla="*/ 2147483646 h 29"/>
              <a:gd name="T8" fmla="*/ 2147483646 w 79"/>
              <a:gd name="T9" fmla="*/ 2147483646 h 29"/>
              <a:gd name="T10" fmla="*/ 2147483646 w 79"/>
              <a:gd name="T11" fmla="*/ 2147483646 h 29"/>
              <a:gd name="T12" fmla="*/ 2147483646 w 79"/>
              <a:gd name="T13" fmla="*/ 2147483646 h 29"/>
              <a:gd name="T14" fmla="*/ 2147483646 w 79"/>
              <a:gd name="T15" fmla="*/ 2147483646 h 29"/>
              <a:gd name="T16" fmla="*/ 2147483646 w 79"/>
              <a:gd name="T17" fmla="*/ 2147483646 h 29"/>
              <a:gd name="T18" fmla="*/ 2147483646 w 79"/>
              <a:gd name="T19" fmla="*/ 2147483646 h 29"/>
              <a:gd name="T20" fmla="*/ 2147483646 w 79"/>
              <a:gd name="T21" fmla="*/ 2147483646 h 29"/>
              <a:gd name="T22" fmla="*/ 2147483646 w 79"/>
              <a:gd name="T23" fmla="*/ 2147483646 h 29"/>
              <a:gd name="T24" fmla="*/ 2147483646 w 79"/>
              <a:gd name="T25" fmla="*/ 2147483646 h 29"/>
              <a:gd name="T26" fmla="*/ 2147483646 w 79"/>
              <a:gd name="T27" fmla="*/ 2147483646 h 29"/>
              <a:gd name="T28" fmla="*/ 2147483646 w 79"/>
              <a:gd name="T29" fmla="*/ 2147483646 h 29"/>
              <a:gd name="T30" fmla="*/ 2147483646 w 79"/>
              <a:gd name="T31" fmla="*/ 2147483646 h 29"/>
              <a:gd name="T32" fmla="*/ 2147483646 w 79"/>
              <a:gd name="T33" fmla="*/ 2147483646 h 29"/>
              <a:gd name="T34" fmla="*/ 2147483646 w 79"/>
              <a:gd name="T35" fmla="*/ 2147483646 h 29"/>
              <a:gd name="T36" fmla="*/ 2147483646 w 79"/>
              <a:gd name="T37" fmla="*/ 2147483646 h 29"/>
              <a:gd name="T38" fmla="*/ 2147483646 w 79"/>
              <a:gd name="T39" fmla="*/ 0 h 29"/>
              <a:gd name="T40" fmla="*/ 2147483646 w 79"/>
              <a:gd name="T41" fmla="*/ 2147483646 h 29"/>
              <a:gd name="T42" fmla="*/ 2147483646 w 79"/>
              <a:gd name="T43" fmla="*/ 2147483646 h 29"/>
              <a:gd name="T44" fmla="*/ 2147483646 w 79"/>
              <a:gd name="T45" fmla="*/ 2147483646 h 29"/>
              <a:gd name="T46" fmla="*/ 0 w 79"/>
              <a:gd name="T47" fmla="*/ 2147483646 h 29"/>
              <a:gd name="T48" fmla="*/ 2147483646 w 79"/>
              <a:gd name="T49" fmla="*/ 2147483646 h 29"/>
              <a:gd name="T50" fmla="*/ 2147483646 w 79"/>
              <a:gd name="T51" fmla="*/ 2147483646 h 29"/>
              <a:gd name="T52" fmla="*/ 2147483646 w 79"/>
              <a:gd name="T53" fmla="*/ 2147483646 h 29"/>
              <a:gd name="T54" fmla="*/ 2147483646 w 79"/>
              <a:gd name="T55" fmla="*/ 2147483646 h 29"/>
              <a:gd name="T56" fmla="*/ 2147483646 w 79"/>
              <a:gd name="T57" fmla="*/ 2147483646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147483646 w 64"/>
              <a:gd name="T1" fmla="*/ 2147483646 h 27"/>
              <a:gd name="T2" fmla="*/ 2147483646 w 64"/>
              <a:gd name="T3" fmla="*/ 2147483646 h 27"/>
              <a:gd name="T4" fmla="*/ 2147483646 w 64"/>
              <a:gd name="T5" fmla="*/ 2147483646 h 27"/>
              <a:gd name="T6" fmla="*/ 2147483646 w 64"/>
              <a:gd name="T7" fmla="*/ 0 h 27"/>
              <a:gd name="T8" fmla="*/ 2147483646 w 64"/>
              <a:gd name="T9" fmla="*/ 2147483646 h 27"/>
              <a:gd name="T10" fmla="*/ 2147483646 w 64"/>
              <a:gd name="T11" fmla="*/ 2147483646 h 27"/>
              <a:gd name="T12" fmla="*/ 2147483646 w 64"/>
              <a:gd name="T13" fmla="*/ 2147483646 h 27"/>
              <a:gd name="T14" fmla="*/ 0 w 64"/>
              <a:gd name="T15" fmla="*/ 2147483646 h 27"/>
              <a:gd name="T16" fmla="*/ 2147483646 w 64"/>
              <a:gd name="T17" fmla="*/ 2147483646 h 27"/>
              <a:gd name="T18" fmla="*/ 2147483646 w 64"/>
              <a:gd name="T19" fmla="*/ 2147483646 h 27"/>
              <a:gd name="T20" fmla="*/ 2147483646 w 64"/>
              <a:gd name="T21" fmla="*/ 2147483646 h 27"/>
              <a:gd name="T22" fmla="*/ 2147483646 w 64"/>
              <a:gd name="T23" fmla="*/ 2147483646 h 27"/>
              <a:gd name="T24" fmla="*/ 2147483646 w 64"/>
              <a:gd name="T25" fmla="*/ 2147483646 h 27"/>
              <a:gd name="T26" fmla="*/ 2147483646 w 64"/>
              <a:gd name="T27" fmla="*/ 2147483646 h 27"/>
              <a:gd name="T28" fmla="*/ 2147483646 w 64"/>
              <a:gd name="T29" fmla="*/ 2147483646 h 27"/>
              <a:gd name="T30" fmla="*/ 2147483646 w 64"/>
              <a:gd name="T31" fmla="*/ 2147483646 h 27"/>
              <a:gd name="T32" fmla="*/ 2147483646 w 64"/>
              <a:gd name="T33" fmla="*/ 2147483646 h 27"/>
              <a:gd name="T34" fmla="*/ 2147483646 w 64"/>
              <a:gd name="T35" fmla="*/ 2147483646 h 27"/>
              <a:gd name="T36" fmla="*/ 2147483646 w 64"/>
              <a:gd name="T37" fmla="*/ 2147483646 h 27"/>
              <a:gd name="T38" fmla="*/ 2147483646 w 64"/>
              <a:gd name="T39" fmla="*/ 2147483646 h 27"/>
              <a:gd name="T40" fmla="*/ 2147483646 w 64"/>
              <a:gd name="T41" fmla="*/ 2147483646 h 27"/>
              <a:gd name="T42" fmla="*/ 2147483646 w 64"/>
              <a:gd name="T43" fmla="*/ 2147483646 h 27"/>
              <a:gd name="T44" fmla="*/ 2147483646 w 64"/>
              <a:gd name="T45" fmla="*/ 2147483646 h 27"/>
              <a:gd name="T46" fmla="*/ 2147483646 w 64"/>
              <a:gd name="T47" fmla="*/ 2147483646 h 27"/>
              <a:gd name="T48" fmla="*/ 2147483646 w 64"/>
              <a:gd name="T49" fmla="*/ 2147483646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2147483646 w 103"/>
              <a:gd name="T1" fmla="*/ 2147483646 h 53"/>
              <a:gd name="T2" fmla="*/ 2147483646 w 103"/>
              <a:gd name="T3" fmla="*/ 2147483646 h 53"/>
              <a:gd name="T4" fmla="*/ 2147483646 w 103"/>
              <a:gd name="T5" fmla="*/ 2147483646 h 53"/>
              <a:gd name="T6" fmla="*/ 2147483646 w 103"/>
              <a:gd name="T7" fmla="*/ 2147483646 h 53"/>
              <a:gd name="T8" fmla="*/ 2147483646 w 103"/>
              <a:gd name="T9" fmla="*/ 2147483646 h 53"/>
              <a:gd name="T10" fmla="*/ 2147483646 w 103"/>
              <a:gd name="T11" fmla="*/ 2147483646 h 53"/>
              <a:gd name="T12" fmla="*/ 2147483646 w 103"/>
              <a:gd name="T13" fmla="*/ 2147483646 h 53"/>
              <a:gd name="T14" fmla="*/ 2147483646 w 103"/>
              <a:gd name="T15" fmla="*/ 2147483646 h 53"/>
              <a:gd name="T16" fmla="*/ 2147483646 w 103"/>
              <a:gd name="T17" fmla="*/ 2147483646 h 53"/>
              <a:gd name="T18" fmla="*/ 2147483646 w 103"/>
              <a:gd name="T19" fmla="*/ 2147483646 h 53"/>
              <a:gd name="T20" fmla="*/ 2147483646 w 103"/>
              <a:gd name="T21" fmla="*/ 2147483646 h 53"/>
              <a:gd name="T22" fmla="*/ 2147483646 w 103"/>
              <a:gd name="T23" fmla="*/ 2147483646 h 53"/>
              <a:gd name="T24" fmla="*/ 0 w 103"/>
              <a:gd name="T25" fmla="*/ 2147483646 h 53"/>
              <a:gd name="T26" fmla="*/ 2147483646 w 103"/>
              <a:gd name="T27" fmla="*/ 2147483646 h 53"/>
              <a:gd name="T28" fmla="*/ 2147483646 w 103"/>
              <a:gd name="T29" fmla="*/ 2147483646 h 53"/>
              <a:gd name="T30" fmla="*/ 2147483646 w 103"/>
              <a:gd name="T31" fmla="*/ 2147483646 h 53"/>
              <a:gd name="T32" fmla="*/ 2147483646 w 103"/>
              <a:gd name="T33" fmla="*/ 2147483646 h 53"/>
              <a:gd name="T34" fmla="*/ 2147483646 w 103"/>
              <a:gd name="T35" fmla="*/ 2147483646 h 53"/>
              <a:gd name="T36" fmla="*/ 2147483646 w 103"/>
              <a:gd name="T37" fmla="*/ 2147483646 h 53"/>
              <a:gd name="T38" fmla="*/ 2147483646 w 103"/>
              <a:gd name="T39" fmla="*/ 2147483646 h 53"/>
              <a:gd name="T40" fmla="*/ 2147483646 w 103"/>
              <a:gd name="T41" fmla="*/ 2147483646 h 53"/>
              <a:gd name="T42" fmla="*/ 2147483646 w 103"/>
              <a:gd name="T43" fmla="*/ 2147483646 h 53"/>
              <a:gd name="T44" fmla="*/ 2147483646 w 103"/>
              <a:gd name="T45" fmla="*/ 0 h 53"/>
              <a:gd name="T46" fmla="*/ 2147483646 w 103"/>
              <a:gd name="T47" fmla="*/ 0 h 53"/>
              <a:gd name="T48" fmla="*/ 2147483646 w 103"/>
              <a:gd name="T49" fmla="*/ 2147483646 h 53"/>
              <a:gd name="T50" fmla="*/ 2147483646 w 103"/>
              <a:gd name="T51" fmla="*/ 2147483646 h 53"/>
              <a:gd name="T52" fmla="*/ 2147483646 w 103"/>
              <a:gd name="T53" fmla="*/ 2147483646 h 53"/>
              <a:gd name="T54" fmla="*/ 2147483646 w 103"/>
              <a:gd name="T55" fmla="*/ 2147483646 h 53"/>
              <a:gd name="T56" fmla="*/ 2147483646 w 103"/>
              <a:gd name="T57" fmla="*/ 2147483646 h 53"/>
              <a:gd name="T58" fmla="*/ 2147483646 w 103"/>
              <a:gd name="T59" fmla="*/ 2147483646 h 53"/>
              <a:gd name="T60" fmla="*/ 2147483646 w 103"/>
              <a:gd name="T61" fmla="*/ 2147483646 h 53"/>
              <a:gd name="T62" fmla="*/ 2147483646 w 103"/>
              <a:gd name="T63" fmla="*/ 2147483646 h 53"/>
              <a:gd name="T64" fmla="*/ 2147483646 w 103"/>
              <a:gd name="T65" fmla="*/ 2147483646 h 53"/>
              <a:gd name="T66" fmla="*/ 2147483646 w 103"/>
              <a:gd name="T67" fmla="*/ 2147483646 h 53"/>
              <a:gd name="T68" fmla="*/ 2147483646 w 103"/>
              <a:gd name="T69" fmla="*/ 2147483646 h 53"/>
              <a:gd name="T70" fmla="*/ 2147483646 w 103"/>
              <a:gd name="T71" fmla="*/ 2147483646 h 53"/>
              <a:gd name="T72" fmla="*/ 2147483646 w 103"/>
              <a:gd name="T73" fmla="*/ 2147483646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2"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123" name="Rectangle 2"/>
          <p:cNvSpPr>
            <a:spLocks noGrp="1" noChangeArrowheads="1"/>
          </p:cNvSpPr>
          <p:nvPr>
            <p:ph type="title"/>
          </p:nvPr>
        </p:nvSpPr>
        <p:spPr/>
        <p:txBody>
          <a:bodyPr/>
          <a:lstStyle/>
          <a:p>
            <a:r>
              <a:rPr lang="en-GB" altLang="en-US" dirty="0" smtClean="0"/>
              <a:t>Week 13 C# OOP</a:t>
            </a:r>
            <a:endParaRPr lang="en-US" altLang="en-US" dirty="0" smtClean="0"/>
          </a:p>
        </p:txBody>
      </p:sp>
      <p:sp>
        <p:nvSpPr>
          <p:cNvPr id="5124" name="Rectangle 3"/>
          <p:cNvSpPr>
            <a:spLocks noGrp="1" noChangeArrowheads="1"/>
          </p:cNvSpPr>
          <p:nvPr>
            <p:ph type="body" idx="1"/>
          </p:nvPr>
        </p:nvSpPr>
        <p:spPr>
          <a:xfrm>
            <a:off x="1047750" y="1230313"/>
            <a:ext cx="7029450" cy="4924425"/>
          </a:xfrm>
        </p:spPr>
        <p:txBody>
          <a:bodyPr/>
          <a:lstStyle/>
          <a:p>
            <a:r>
              <a:rPr lang="en-US" altLang="en-US" b="1" dirty="0" smtClean="0"/>
              <a:t>O</a:t>
            </a:r>
            <a:r>
              <a:rPr lang="en-US" altLang="en-US" dirty="0" smtClean="0"/>
              <a:t>bject </a:t>
            </a:r>
            <a:r>
              <a:rPr lang="en-US" altLang="en-US" b="1" dirty="0" smtClean="0"/>
              <a:t>O</a:t>
            </a:r>
            <a:r>
              <a:rPr lang="en-US" altLang="en-US" dirty="0" smtClean="0"/>
              <a:t>riented </a:t>
            </a:r>
            <a:r>
              <a:rPr lang="en-US" altLang="en-US" b="1" dirty="0" smtClean="0"/>
              <a:t>P</a:t>
            </a:r>
            <a:r>
              <a:rPr lang="en-US" altLang="en-US" dirty="0" smtClean="0"/>
              <a:t>rogramming (OOP)</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mtClean="0"/>
              <a:t>Generic Function Pattern</a:t>
            </a:r>
          </a:p>
        </p:txBody>
      </p:sp>
      <p:sp>
        <p:nvSpPr>
          <p:cNvPr id="3" name="Content Placeholder 2"/>
          <p:cNvSpPr>
            <a:spLocks noGrp="1"/>
          </p:cNvSpPr>
          <p:nvPr>
            <p:ph idx="1"/>
          </p:nvPr>
        </p:nvSpPr>
        <p:spPr/>
        <p:txBody>
          <a:bodyPr/>
          <a:lstStyle/>
          <a:p>
            <a:pPr>
              <a:defRPr/>
            </a:pPr>
            <a:r>
              <a:rPr lang="en-GB" dirty="0" smtClean="0"/>
              <a:t>Solve problems by giving them an name (or name the solution)</a:t>
            </a:r>
          </a:p>
          <a:p>
            <a:pPr>
              <a:defRPr/>
            </a:pPr>
            <a:r>
              <a:rPr lang="en-GB" dirty="0" smtClean="0"/>
              <a:t>Provide information to solve the problem</a:t>
            </a:r>
          </a:p>
          <a:p>
            <a:pPr>
              <a:defRPr/>
            </a:pPr>
            <a:r>
              <a:rPr lang="en-GB" dirty="0" smtClean="0"/>
              <a:t>Some problems produce a result</a:t>
            </a:r>
          </a:p>
          <a:p>
            <a:pPr>
              <a:defRPr/>
            </a:pPr>
            <a:endParaRPr lang="en-GB" dirty="0" smtClean="0"/>
          </a:p>
          <a:p>
            <a:pPr marL="0" indent="0">
              <a:buFont typeface="Monotype Sorts" pitchFamily="2" charset="2"/>
              <a:buNone/>
              <a:defRPr/>
            </a:pPr>
            <a:r>
              <a:rPr lang="en-GB" dirty="0" err="1" smtClean="0"/>
              <a:t>resulttype</a:t>
            </a:r>
            <a:r>
              <a:rPr lang="en-GB" dirty="0" smtClean="0"/>
              <a:t> </a:t>
            </a:r>
            <a:r>
              <a:rPr lang="en-GB" dirty="0" err="1" smtClean="0"/>
              <a:t>ProblemName</a:t>
            </a:r>
            <a:r>
              <a:rPr lang="en-GB" dirty="0" smtClean="0"/>
              <a:t>(information to solve problem)</a:t>
            </a:r>
            <a:endParaRPr lang="en-GB" dirty="0"/>
          </a:p>
        </p:txBody>
      </p:sp>
      <p:sp>
        <p:nvSpPr>
          <p:cNvPr id="6148"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Reasons for OOP</a:t>
            </a:r>
            <a:endParaRPr lang="en-GB" dirty="0"/>
          </a:p>
        </p:txBody>
      </p:sp>
      <p:sp>
        <p:nvSpPr>
          <p:cNvPr id="3" name="Content Placeholder 2"/>
          <p:cNvSpPr>
            <a:spLocks noGrp="1"/>
          </p:cNvSpPr>
          <p:nvPr>
            <p:ph idx="1"/>
          </p:nvPr>
        </p:nvSpPr>
        <p:spPr>
          <a:xfrm>
            <a:off x="631371" y="1724025"/>
            <a:ext cx="8088085" cy="4114800"/>
          </a:xfrm>
        </p:spPr>
        <p:txBody>
          <a:bodyPr/>
          <a:lstStyle/>
          <a:p>
            <a:r>
              <a:rPr lang="en-GB" dirty="0" smtClean="0"/>
              <a:t>Data Encapsulation</a:t>
            </a:r>
          </a:p>
          <a:p>
            <a:pPr lvl="1"/>
            <a:r>
              <a:rPr lang="en-GB" dirty="0" smtClean="0"/>
              <a:t>Group data together </a:t>
            </a:r>
            <a:r>
              <a:rPr lang="en-GB" dirty="0" smtClean="0">
                <a:sym typeface="Wingdings" panose="05000000000000000000" pitchFamily="2" charset="2"/>
              </a:rPr>
              <a:t> similar to creating a database table structure with fields</a:t>
            </a:r>
          </a:p>
          <a:p>
            <a:pPr lvl="1"/>
            <a:r>
              <a:rPr lang="en-GB" dirty="0" smtClean="0"/>
              <a:t>“hide it” </a:t>
            </a:r>
            <a:r>
              <a:rPr lang="en-GB" dirty="0" smtClean="0">
                <a:sym typeface="Wingdings" panose="05000000000000000000" pitchFamily="2" charset="2"/>
              </a:rPr>
              <a:t> have an access mechanism to limit how the values in the data can be changed</a:t>
            </a:r>
            <a:endParaRPr lang="en-GB" dirty="0" smtClean="0"/>
          </a:p>
          <a:p>
            <a:pPr lvl="1"/>
            <a:r>
              <a:rPr lang="en-GB" dirty="0" smtClean="0"/>
              <a:t>Identify a specific set of functions for changing it</a:t>
            </a:r>
          </a:p>
          <a:p>
            <a:endParaRPr lang="en-GB" dirty="0"/>
          </a:p>
          <a:p>
            <a:r>
              <a:rPr lang="en-GB" dirty="0" smtClean="0"/>
              <a:t>Allow the data for multiple entities in the real world to be created </a:t>
            </a:r>
            <a:r>
              <a:rPr lang="en-GB" dirty="0" smtClean="0">
                <a:sym typeface="Wingdings" panose="05000000000000000000" pitchFamily="2" charset="2"/>
              </a:rPr>
              <a:t> similar to</a:t>
            </a:r>
            <a:r>
              <a:rPr lang="en-GB" dirty="0" smtClean="0"/>
              <a:t> rows in a database</a:t>
            </a:r>
          </a:p>
          <a:p>
            <a:pPr lvl="1"/>
            <a:r>
              <a:rPr lang="en-GB" dirty="0" smtClean="0"/>
              <a:t>For example:</a:t>
            </a:r>
            <a:br>
              <a:rPr lang="en-GB" dirty="0" smtClean="0"/>
            </a:br>
            <a:r>
              <a:rPr lang="en-GB" dirty="0"/>
              <a:t>E</a:t>
            </a:r>
            <a:r>
              <a:rPr lang="en-GB" dirty="0" smtClean="0"/>
              <a:t>ach customer has a unique name and address</a:t>
            </a:r>
            <a:br>
              <a:rPr lang="en-GB" dirty="0" smtClean="0"/>
            </a:br>
            <a:r>
              <a:rPr lang="en-GB" dirty="0" smtClean="0"/>
              <a:t>Each player has their own number of remaining lives and score</a:t>
            </a:r>
            <a:br>
              <a:rPr lang="en-GB" dirty="0" smtClean="0"/>
            </a:br>
            <a:r>
              <a:rPr lang="en-GB" dirty="0" smtClean="0"/>
              <a:t>Each product has a name, serial number and price</a:t>
            </a:r>
            <a:br>
              <a:rPr lang="en-GB" dirty="0" smtClean="0"/>
            </a:br>
            <a:r>
              <a:rPr lang="en-GB" dirty="0" smtClean="0"/>
              <a:t>etc.</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778973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OOP and Problem Solving</a:t>
            </a:r>
            <a:endParaRPr lang="en-GB" dirty="0"/>
          </a:p>
        </p:txBody>
      </p:sp>
      <p:sp>
        <p:nvSpPr>
          <p:cNvPr id="3" name="Content Placeholder 2"/>
          <p:cNvSpPr>
            <a:spLocks noGrp="1"/>
          </p:cNvSpPr>
          <p:nvPr>
            <p:ph idx="1"/>
          </p:nvPr>
        </p:nvSpPr>
        <p:spPr/>
        <p:txBody>
          <a:bodyPr/>
          <a:lstStyle/>
          <a:p>
            <a:r>
              <a:rPr lang="en-GB" dirty="0" smtClean="0"/>
              <a:t>Fundamentally, OOP allows us to solve a larger problem by grouping together the values and the functions required to solve smaller related problems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844275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Declaration pattern</a:t>
            </a:r>
            <a:endParaRPr lang="en-GB" dirty="0"/>
          </a:p>
        </p:txBody>
      </p:sp>
      <p:sp>
        <p:nvSpPr>
          <p:cNvPr id="3" name="Content Placeholder 2"/>
          <p:cNvSpPr>
            <a:spLocks noGrp="1"/>
          </p:cNvSpPr>
          <p:nvPr>
            <p:ph idx="1"/>
          </p:nvPr>
        </p:nvSpPr>
        <p:spPr>
          <a:xfrm>
            <a:off x="1047750" y="1143000"/>
            <a:ext cx="7029450" cy="4695825"/>
          </a:xfrm>
        </p:spPr>
        <p:txBody>
          <a:bodyPr/>
          <a:lstStyle/>
          <a:p>
            <a:r>
              <a:rPr lang="en-GB" dirty="0" smtClean="0"/>
              <a:t>Create each class in a separate file</a:t>
            </a:r>
            <a:br>
              <a:rPr lang="en-GB" dirty="0" smtClean="0"/>
            </a:br>
            <a:r>
              <a:rPr lang="en-GB" dirty="0" smtClean="0"/>
              <a:t/>
            </a:r>
            <a:br>
              <a:rPr lang="en-GB" dirty="0" smtClean="0"/>
            </a:br>
            <a:r>
              <a:rPr lang="en-GB" dirty="0" smtClean="0"/>
              <a:t>class </a:t>
            </a:r>
            <a:r>
              <a:rPr lang="en-GB" i="1" dirty="0" err="1" smtClean="0"/>
              <a:t>ClassName</a:t>
            </a:r>
            <a:r>
              <a:rPr lang="en-GB" dirty="0" smtClean="0"/>
              <a:t/>
            </a:r>
            <a:br>
              <a:rPr lang="en-GB" dirty="0" smtClean="0"/>
            </a:br>
            <a:r>
              <a:rPr lang="en-GB" dirty="0" smtClean="0"/>
              <a:t>{</a:t>
            </a:r>
            <a:br>
              <a:rPr lang="en-GB" dirty="0" smtClean="0"/>
            </a:br>
            <a:r>
              <a:rPr lang="en-GB" dirty="0" smtClean="0"/>
              <a:t>      // Attributes</a:t>
            </a:r>
            <a:br>
              <a:rPr lang="en-GB" dirty="0" smtClean="0"/>
            </a:br>
            <a:r>
              <a:rPr lang="en-GB" dirty="0" smtClean="0"/>
              <a:t/>
            </a:r>
            <a:br>
              <a:rPr lang="en-GB" dirty="0" smtClean="0"/>
            </a:br>
            <a:r>
              <a:rPr lang="en-GB" dirty="0" smtClean="0"/>
              <a:t>      // Constructors</a:t>
            </a:r>
            <a:br>
              <a:rPr lang="en-GB" dirty="0" smtClean="0"/>
            </a:br>
            <a:r>
              <a:rPr lang="en-GB" dirty="0" smtClean="0"/>
              <a:t/>
            </a:r>
            <a:br>
              <a:rPr lang="en-GB" dirty="0" smtClean="0"/>
            </a:br>
            <a:r>
              <a:rPr lang="en-GB" dirty="0" smtClean="0"/>
              <a:t>      // Properties</a:t>
            </a:r>
            <a:br>
              <a:rPr lang="en-GB" dirty="0" smtClean="0"/>
            </a:br>
            <a:r>
              <a:rPr lang="en-GB" dirty="0" smtClean="0"/>
              <a:t/>
            </a:r>
            <a:br>
              <a:rPr lang="en-GB" dirty="0" smtClean="0"/>
            </a:br>
            <a:r>
              <a:rPr lang="en-GB" dirty="0" smtClean="0"/>
              <a:t>      // Methods</a:t>
            </a:r>
            <a:br>
              <a:rPr lang="en-GB" dirty="0" smtClean="0"/>
            </a:br>
            <a:r>
              <a:rPr lang="en-GB" dirty="0" smtClean="0"/>
              <a:t>}</a:t>
            </a:r>
          </a:p>
          <a:p>
            <a:endParaRPr lang="en-GB" dirty="0"/>
          </a:p>
          <a:p>
            <a:r>
              <a:rPr lang="en-GB" i="1" dirty="0" err="1" smtClean="0"/>
              <a:t>ClassName</a:t>
            </a:r>
            <a:r>
              <a:rPr lang="en-GB" dirty="0" smtClean="0"/>
              <a:t>: Name of the class</a:t>
            </a:r>
            <a:br>
              <a:rPr lang="en-GB" dirty="0" smtClean="0"/>
            </a:br>
            <a:r>
              <a:rPr lang="en-GB" dirty="0" smtClean="0"/>
              <a:t>Always use singular names e.g. Dog not Dogs</a:t>
            </a:r>
            <a:r>
              <a:rPr lang="en-GB" dirty="0"/>
              <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Right Brace 4"/>
          <p:cNvSpPr/>
          <p:nvPr/>
        </p:nvSpPr>
        <p:spPr bwMode="auto">
          <a:xfrm>
            <a:off x="4234543" y="2301875"/>
            <a:ext cx="424543" cy="2590800"/>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4822371" y="2997110"/>
            <a:ext cx="2358118" cy="1200329"/>
          </a:xfrm>
          <a:prstGeom prst="rect">
            <a:avLst/>
          </a:prstGeom>
          <a:noFill/>
        </p:spPr>
        <p:txBody>
          <a:bodyPr wrap="square" rtlCol="0">
            <a:spAutoFit/>
          </a:bodyPr>
          <a:lstStyle/>
          <a:p>
            <a:r>
              <a:rPr lang="en-GB" dirty="0" smtClean="0"/>
              <a:t>Create and label these four sections of the class with comments</a:t>
            </a:r>
            <a:endParaRPr lang="en-GB" dirty="0"/>
          </a:p>
        </p:txBody>
      </p:sp>
    </p:spTree>
    <p:extLst>
      <p:ext uri="{BB962C8B-B14F-4D97-AF65-F5344CB8AC3E}">
        <p14:creationId xmlns:p14="http://schemas.microsoft.com/office/powerpoint/2010/main" val="3002625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Attribute Pattern</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Specify the data that needs to be stored to solve the overall problem or set of problems</a:t>
            </a:r>
            <a:br>
              <a:rPr lang="en-GB" dirty="0" smtClean="0"/>
            </a:br>
            <a:r>
              <a:rPr lang="en-GB" dirty="0" smtClean="0"/>
              <a:t/>
            </a:r>
            <a:br>
              <a:rPr lang="en-GB" dirty="0" smtClean="0"/>
            </a:br>
            <a:r>
              <a:rPr lang="en-GB" dirty="0"/>
              <a:t>class </a:t>
            </a:r>
            <a:r>
              <a:rPr lang="en-GB" i="1" dirty="0" err="1"/>
              <a:t>ClassName</a:t>
            </a:r>
            <a:r>
              <a:rPr lang="en-GB" dirty="0"/>
              <a:t/>
            </a:r>
            <a:br>
              <a:rPr lang="en-GB" dirty="0"/>
            </a:br>
            <a:r>
              <a:rPr lang="en-GB" dirty="0"/>
              <a:t>{</a:t>
            </a:r>
            <a:br>
              <a:rPr lang="en-GB" dirty="0"/>
            </a:br>
            <a:r>
              <a:rPr lang="en-GB" dirty="0"/>
              <a:t>      // </a:t>
            </a:r>
            <a:r>
              <a:rPr lang="en-GB" dirty="0" smtClean="0"/>
              <a:t>Attributes</a:t>
            </a:r>
            <a:br>
              <a:rPr lang="en-GB" dirty="0" smtClean="0"/>
            </a:br>
            <a:r>
              <a:rPr lang="en-GB" dirty="0" smtClean="0"/>
              <a:t>      private </a:t>
            </a:r>
            <a:r>
              <a:rPr lang="en-GB" b="1" i="1" dirty="0" smtClean="0"/>
              <a:t>type</a:t>
            </a:r>
            <a:r>
              <a:rPr lang="en-GB" dirty="0" smtClean="0"/>
              <a:t> _</a:t>
            </a:r>
            <a:r>
              <a:rPr lang="en-GB" b="1" i="1" dirty="0" err="1" smtClean="0"/>
              <a:t>attributeName</a:t>
            </a:r>
            <a:r>
              <a:rPr lang="en-GB" dirty="0" smtClean="0"/>
              <a:t>;</a:t>
            </a:r>
            <a:r>
              <a:rPr lang="en-GB" dirty="0"/>
              <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Methods</a:t>
            </a:r>
            <a:br>
              <a:rPr lang="en-GB" dirty="0"/>
            </a:br>
            <a:r>
              <a:rPr lang="en-GB" dirty="0" smtClean="0"/>
              <a:t>}</a:t>
            </a:r>
          </a:p>
          <a:p>
            <a:endParaRPr lang="en-GB" dirty="0"/>
          </a:p>
          <a:p>
            <a:r>
              <a:rPr lang="en-GB" i="1" dirty="0" smtClean="0"/>
              <a:t>type</a:t>
            </a:r>
            <a:r>
              <a:rPr lang="en-GB" dirty="0" smtClean="0"/>
              <a:t>: variable types e.g. </a:t>
            </a:r>
            <a:r>
              <a:rPr lang="en-GB" dirty="0" err="1" smtClean="0"/>
              <a:t>int</a:t>
            </a:r>
            <a:r>
              <a:rPr lang="en-GB" dirty="0" smtClean="0"/>
              <a:t>, string, double, etc.</a:t>
            </a:r>
          </a:p>
          <a:p>
            <a:r>
              <a:rPr lang="en-GB" i="1" dirty="0" err="1" smtClean="0"/>
              <a:t>attributeName</a:t>
            </a:r>
            <a:r>
              <a:rPr lang="en-GB" dirty="0" smtClean="0"/>
              <a:t>: name of the attribute (variable naming rules still apply)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78922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a:xfrm>
            <a:off x="725260" y="1483704"/>
            <a:ext cx="3875315" cy="4797352"/>
          </a:xfrm>
        </p:spPr>
        <p:txBody>
          <a:bodyPr/>
          <a:lstStyle/>
          <a:p>
            <a:r>
              <a:rPr lang="en-GB" dirty="0" smtClean="0"/>
              <a:t>User</a:t>
            </a:r>
            <a:br>
              <a:rPr lang="en-GB" dirty="0" smtClean="0"/>
            </a:br>
            <a:r>
              <a:rPr lang="en-GB" dirty="0" smtClean="0"/>
              <a:t>user’s name</a:t>
            </a:r>
            <a:br>
              <a:rPr lang="en-GB" dirty="0" smtClean="0"/>
            </a:br>
            <a:r>
              <a:rPr lang="en-GB" dirty="0" smtClean="0"/>
              <a:t>user’s password</a:t>
            </a:r>
          </a:p>
          <a:p>
            <a:endParaRPr lang="en-GB" dirty="0"/>
          </a:p>
          <a:p>
            <a:r>
              <a:rPr lang="en-GB" dirty="0" smtClean="0"/>
              <a:t>Customer</a:t>
            </a:r>
            <a:br>
              <a:rPr lang="en-GB" dirty="0" smtClean="0"/>
            </a:br>
            <a:r>
              <a:rPr lang="en-GB" dirty="0" smtClean="0"/>
              <a:t>customer’s name</a:t>
            </a:r>
            <a:br>
              <a:rPr lang="en-GB" dirty="0" smtClean="0"/>
            </a:br>
            <a:r>
              <a:rPr lang="en-GB" dirty="0" smtClean="0"/>
              <a:t>customer’s age</a:t>
            </a:r>
            <a:br>
              <a:rPr lang="en-GB" dirty="0" smtClean="0"/>
            </a:br>
            <a:r>
              <a:rPr lang="en-GB" dirty="0" smtClean="0"/>
              <a:t>first line of customer’s address</a:t>
            </a:r>
          </a:p>
          <a:p>
            <a:endParaRPr lang="en-GB" dirty="0"/>
          </a:p>
          <a:p>
            <a:r>
              <a:rPr lang="en-GB" dirty="0" smtClean="0"/>
              <a:t>Player</a:t>
            </a:r>
            <a:br>
              <a:rPr lang="en-GB" dirty="0" smtClean="0"/>
            </a:br>
            <a:r>
              <a:rPr lang="en-GB" dirty="0" smtClean="0"/>
              <a:t>Player’s score</a:t>
            </a:r>
            <a:br>
              <a:rPr lang="en-GB" dirty="0" smtClean="0"/>
            </a:br>
            <a:r>
              <a:rPr lang="en-GB" dirty="0" smtClean="0"/>
              <a:t>Number of player’s remaining lives</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4796518" y="1483703"/>
            <a:ext cx="3875315" cy="4797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Adder</a:t>
            </a:r>
            <a:br>
              <a:rPr lang="en-GB" dirty="0" smtClean="0"/>
            </a:br>
            <a:r>
              <a:rPr lang="en-GB" dirty="0" smtClean="0"/>
              <a:t>result of addition</a:t>
            </a:r>
            <a:br>
              <a:rPr lang="en-GB" dirty="0" smtClean="0"/>
            </a:br>
            <a:r>
              <a:rPr lang="en-GB" dirty="0" smtClean="0"/>
              <a:t>first number to add</a:t>
            </a:r>
            <a:br>
              <a:rPr lang="en-GB" dirty="0" smtClean="0"/>
            </a:br>
            <a:r>
              <a:rPr lang="en-GB" dirty="0" smtClean="0"/>
              <a:t>second number to add</a:t>
            </a:r>
          </a:p>
          <a:p>
            <a:endParaRPr lang="en-GB" dirty="0"/>
          </a:p>
          <a:p>
            <a:r>
              <a:rPr lang="en-GB" dirty="0" smtClean="0"/>
              <a:t>Percentage Calculator</a:t>
            </a:r>
            <a:br>
              <a:rPr lang="en-GB" dirty="0" smtClean="0"/>
            </a:br>
            <a:r>
              <a:rPr lang="en-GB" dirty="0" smtClean="0"/>
              <a:t>original value</a:t>
            </a:r>
            <a:br>
              <a:rPr lang="en-GB" dirty="0" smtClean="0"/>
            </a:br>
            <a:r>
              <a:rPr lang="en-GB" dirty="0" smtClean="0"/>
              <a:t>percentage</a:t>
            </a:r>
            <a:br>
              <a:rPr lang="en-GB" dirty="0" smtClean="0"/>
            </a:br>
            <a:r>
              <a:rPr lang="en-GB" dirty="0" err="1" smtClean="0"/>
              <a:t>percentage</a:t>
            </a:r>
            <a:r>
              <a:rPr lang="en-GB" dirty="0" smtClean="0"/>
              <a:t> change in value</a:t>
            </a:r>
            <a:br>
              <a:rPr lang="en-GB" dirty="0" smtClean="0"/>
            </a:br>
            <a:r>
              <a:rPr lang="en-GB" dirty="0" smtClean="0"/>
              <a:t>new value</a:t>
            </a:r>
            <a:br>
              <a:rPr lang="en-GB" dirty="0" smtClean="0"/>
            </a:br>
            <a:r>
              <a:rPr lang="en-GB" dirty="0" smtClean="0"/>
              <a:t>flag indicating whether change is added or subtracted from original value</a:t>
            </a:r>
            <a:endParaRPr lang="en-GB" dirty="0"/>
          </a:p>
        </p:txBody>
      </p:sp>
      <p:sp>
        <p:nvSpPr>
          <p:cNvPr id="6" name="TextBox 5"/>
          <p:cNvSpPr txBox="1"/>
          <p:nvPr/>
        </p:nvSpPr>
        <p:spPr>
          <a:xfrm>
            <a:off x="1698171" y="639154"/>
            <a:ext cx="5971507" cy="461665"/>
          </a:xfrm>
          <a:prstGeom prst="rect">
            <a:avLst/>
          </a:prstGeom>
          <a:noFill/>
        </p:spPr>
        <p:txBody>
          <a:bodyPr wrap="none" rtlCol="0">
            <a:spAutoFit/>
          </a:bodyPr>
          <a:lstStyle/>
          <a:p>
            <a:r>
              <a:rPr lang="en-GB" sz="2400" dirty="0" smtClean="0"/>
              <a:t>Create the following classes and attributes</a:t>
            </a:r>
            <a:endParaRPr lang="en-GB" sz="2400" dirty="0"/>
          </a:p>
        </p:txBody>
      </p:sp>
    </p:spTree>
    <p:extLst>
      <p:ext uri="{BB962C8B-B14F-4D97-AF65-F5344CB8AC3E}">
        <p14:creationId xmlns:p14="http://schemas.microsoft.com/office/powerpoint/2010/main" val="663610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the Variable Required to Solve the Problem</a:t>
            </a:r>
            <a:endParaRPr lang="en-GB" dirty="0"/>
          </a:p>
        </p:txBody>
      </p:sp>
      <p:sp>
        <p:nvSpPr>
          <p:cNvPr id="3" name="Content Placeholder 2"/>
          <p:cNvSpPr>
            <a:spLocks noGrp="1"/>
          </p:cNvSpPr>
          <p:nvPr>
            <p:ph idx="1"/>
          </p:nvPr>
        </p:nvSpPr>
        <p:spPr>
          <a:xfrm>
            <a:off x="1047750" y="1262743"/>
            <a:ext cx="7029450" cy="4576082"/>
          </a:xfrm>
        </p:spPr>
        <p:txBody>
          <a:bodyPr/>
          <a:lstStyle/>
          <a:p>
            <a:pPr marL="0" indent="0">
              <a:buNone/>
            </a:pPr>
            <a:r>
              <a:rPr lang="en-GB" dirty="0" smtClean="0"/>
              <a:t>Sales record keeping software is required to store the </a:t>
            </a:r>
            <a:r>
              <a:rPr lang="en-GB" b="1" dirty="0" smtClean="0"/>
              <a:t>name</a:t>
            </a:r>
            <a:r>
              <a:rPr lang="en-GB" dirty="0" smtClean="0"/>
              <a:t>, </a:t>
            </a:r>
            <a:r>
              <a:rPr lang="en-GB" b="1" dirty="0" smtClean="0"/>
              <a:t>address</a:t>
            </a:r>
            <a:r>
              <a:rPr lang="en-GB" dirty="0" smtClean="0"/>
              <a:t> and </a:t>
            </a:r>
            <a:r>
              <a:rPr lang="en-GB" b="1" dirty="0" smtClean="0"/>
              <a:t>total value of all purchases </a:t>
            </a:r>
            <a:r>
              <a:rPr lang="en-GB" dirty="0" smtClean="0"/>
              <a:t>made by each </a:t>
            </a:r>
            <a:r>
              <a:rPr lang="en-GB" b="1" dirty="0" smtClean="0"/>
              <a:t>customer</a:t>
            </a:r>
            <a:endParaRPr lang="en-GB" dirty="0" smtClean="0"/>
          </a:p>
          <a:p>
            <a:endParaRPr lang="en-GB" b="1" dirty="0"/>
          </a:p>
          <a:p>
            <a:pPr marL="457200" indent="-457200">
              <a:buFont typeface="+mj-lt"/>
              <a:buAutoNum type="arabicPeriod"/>
            </a:pPr>
            <a:r>
              <a:rPr lang="en-GB" dirty="0" smtClean="0"/>
              <a:t>Give the class a suitable name i.e. </a:t>
            </a:r>
            <a:r>
              <a:rPr lang="en-GB" b="1" dirty="0" smtClean="0"/>
              <a:t>Customer</a:t>
            </a:r>
            <a:br>
              <a:rPr lang="en-GB" b="1" dirty="0" smtClean="0"/>
            </a:br>
            <a:endParaRPr lang="en-GB" b="1" dirty="0" smtClean="0"/>
          </a:p>
          <a:p>
            <a:pPr marL="457200" indent="-457200">
              <a:buFont typeface="+mj-lt"/>
              <a:buAutoNum type="arabicPeriod"/>
            </a:pPr>
            <a:r>
              <a:rPr lang="en-GB" dirty="0" smtClean="0"/>
              <a:t>Identify the data required to solve the problem i.e. what needs to be stored</a:t>
            </a:r>
            <a:br>
              <a:rPr lang="en-GB" dirty="0" smtClean="0"/>
            </a:br>
            <a:endParaRPr lang="en-GB" dirty="0" smtClean="0"/>
          </a:p>
          <a:p>
            <a:pPr marL="457200" indent="-457200">
              <a:buFont typeface="+mj-lt"/>
              <a:buAutoNum type="arabicPeriod"/>
            </a:pPr>
            <a:r>
              <a:rPr lang="en-GB" dirty="0" smtClean="0"/>
              <a:t>Give these attributes appropriate names beginning with an underscore</a:t>
            </a:r>
            <a:br>
              <a:rPr lang="en-GB" dirty="0" smtClean="0"/>
            </a:br>
            <a:r>
              <a:rPr lang="en-GB" b="1" dirty="0" smtClean="0"/>
              <a:t>_name</a:t>
            </a:r>
            <a:br>
              <a:rPr lang="en-GB" b="1" dirty="0" smtClean="0"/>
            </a:br>
            <a:r>
              <a:rPr lang="en-GB" b="1" dirty="0" smtClean="0"/>
              <a:t>_address</a:t>
            </a:r>
            <a:br>
              <a:rPr lang="en-GB" b="1" dirty="0" smtClean="0"/>
            </a:br>
            <a:r>
              <a:rPr lang="en-GB" b="1" dirty="0" smtClean="0"/>
              <a:t>_</a:t>
            </a:r>
            <a:r>
              <a:rPr lang="en-GB" b="1" dirty="0" err="1" smtClean="0"/>
              <a:t>totalPurchaseValue</a:t>
            </a:r>
            <a:endParaRPr lang="en-GB" b="1"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503292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a:xfrm>
            <a:off x="1047750" y="1483703"/>
            <a:ext cx="7029450" cy="4355121"/>
          </a:xfrm>
        </p:spPr>
        <p:txBody>
          <a:bodyPr/>
          <a:lstStyle/>
          <a:p>
            <a:r>
              <a:rPr lang="en-GB" dirty="0" smtClean="0"/>
              <a:t>A shop requires an application that store details for a number of products including the name and the price of each product which is individually entered.</a:t>
            </a:r>
          </a:p>
          <a:p>
            <a:endParaRPr lang="en-GB" dirty="0"/>
          </a:p>
          <a:p>
            <a:r>
              <a:rPr lang="en-GB" dirty="0" smtClean="0"/>
              <a:t>A car simulation is required to demonstrate the effects of cars driving at different speeds and accelerating/decelerating e.g. 45.2m/s, 32.7m/s</a:t>
            </a:r>
            <a:r>
              <a:rPr lang="en-GB" sz="2020" b="1" baseline="30000" dirty="0" smtClean="0"/>
              <a:t>2</a:t>
            </a:r>
            <a:r>
              <a:rPr lang="en-GB" dirty="0" smtClean="0"/>
              <a:t>.</a:t>
            </a:r>
          </a:p>
          <a:p>
            <a:endParaRPr lang="en-GB" dirty="0"/>
          </a:p>
          <a:p>
            <a:r>
              <a:rPr lang="en-GB" dirty="0" smtClean="0"/>
              <a:t>A bottle manufacturer needs to track the serial number (e.g. B8839S) for each bottle, the contents in millilitres (e.g. 330.2ml) and the status of bottle top i.e. whether top is open or closed.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698171" y="639154"/>
            <a:ext cx="5971507" cy="461665"/>
          </a:xfrm>
          <a:prstGeom prst="rect">
            <a:avLst/>
          </a:prstGeom>
          <a:noFill/>
        </p:spPr>
        <p:txBody>
          <a:bodyPr wrap="none" rtlCol="0">
            <a:spAutoFit/>
          </a:bodyPr>
          <a:lstStyle/>
          <a:p>
            <a:r>
              <a:rPr lang="en-GB" sz="2400" dirty="0" smtClean="0"/>
              <a:t>Create the following classes and attributes</a:t>
            </a:r>
            <a:endParaRPr lang="en-GB" sz="2400" dirty="0"/>
          </a:p>
        </p:txBody>
      </p:sp>
      <p:sp>
        <p:nvSpPr>
          <p:cNvPr id="6" name="TextBox 5"/>
          <p:cNvSpPr txBox="1"/>
          <p:nvPr/>
        </p:nvSpPr>
        <p:spPr>
          <a:xfrm>
            <a:off x="5445211" y="5377160"/>
            <a:ext cx="2743200" cy="923330"/>
          </a:xfrm>
          <a:prstGeom prst="rect">
            <a:avLst/>
          </a:prstGeom>
          <a:noFill/>
        </p:spPr>
        <p:txBody>
          <a:bodyPr wrap="square" rtlCol="0">
            <a:spAutoFit/>
          </a:bodyPr>
          <a:lstStyle/>
          <a:p>
            <a:r>
              <a:rPr lang="en-GB" dirty="0" smtClean="0"/>
              <a:t>Hint: Look for plurals that suggest multiple objects are required</a:t>
            </a:r>
            <a:endParaRPr lang="en-GB" dirty="0"/>
          </a:p>
        </p:txBody>
      </p:sp>
    </p:spTree>
    <p:extLst>
      <p:ext uri="{BB962C8B-B14F-4D97-AF65-F5344CB8AC3E}">
        <p14:creationId xmlns:p14="http://schemas.microsoft.com/office/powerpoint/2010/main" val="2849659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Exercise 2</a:t>
            </a:r>
            <a:endParaRPr lang="en-GB" dirty="0"/>
          </a:p>
        </p:txBody>
      </p:sp>
      <p:sp>
        <p:nvSpPr>
          <p:cNvPr id="3" name="Content Placeholder 2"/>
          <p:cNvSpPr>
            <a:spLocks noGrp="1"/>
          </p:cNvSpPr>
          <p:nvPr>
            <p:ph idx="1"/>
          </p:nvPr>
        </p:nvSpPr>
        <p:spPr>
          <a:xfrm>
            <a:off x="1047750" y="1483703"/>
            <a:ext cx="7029450" cy="4355121"/>
          </a:xfrm>
        </p:spPr>
        <p:txBody>
          <a:bodyPr/>
          <a:lstStyle/>
          <a:p>
            <a:r>
              <a:rPr lang="en-GB" dirty="0"/>
              <a:t>A shop requires an application that store details for a number of products including the name and the price of each product which is individually entered.</a:t>
            </a:r>
          </a:p>
          <a:p>
            <a:endParaRPr lang="en-GB" dirty="0"/>
          </a:p>
          <a:p>
            <a:r>
              <a:rPr lang="en-GB" dirty="0"/>
              <a:t>A car simulation is required to demonstrate the effects of cars driving at different speeds and accelerating/decelerating e.g. 45.2m/s, 32.7m/s</a:t>
            </a:r>
            <a:r>
              <a:rPr lang="en-GB" sz="2020" b="1" baseline="30000" dirty="0"/>
              <a:t>2</a:t>
            </a:r>
            <a:r>
              <a:rPr lang="en-GB" dirty="0"/>
              <a:t>.</a:t>
            </a:r>
          </a:p>
          <a:p>
            <a:pPr marL="0" indent="0">
              <a:buNone/>
            </a:pPr>
            <a:endParaRPr lang="en-GB" dirty="0"/>
          </a:p>
          <a:p>
            <a:r>
              <a:rPr lang="en-GB" dirty="0" smtClean="0"/>
              <a:t>A bottle manufacturer needs to track the </a:t>
            </a:r>
            <a:r>
              <a:rPr lang="en-GB" b="1" dirty="0" smtClean="0"/>
              <a:t>serial number </a:t>
            </a:r>
            <a:r>
              <a:rPr lang="en-GB" dirty="0" smtClean="0"/>
              <a:t>(e.g. B8839S) for each bottle, the </a:t>
            </a:r>
            <a:r>
              <a:rPr lang="en-GB" b="1" dirty="0" smtClean="0"/>
              <a:t>contents in millilitres </a:t>
            </a:r>
            <a:r>
              <a:rPr lang="en-GB" dirty="0" smtClean="0"/>
              <a:t>(e.g. 330.2ml) and the </a:t>
            </a:r>
            <a:r>
              <a:rPr lang="en-GB" b="1" dirty="0" smtClean="0"/>
              <a:t>status of bottle top </a:t>
            </a:r>
            <a:r>
              <a:rPr lang="en-GB" dirty="0" smtClean="0"/>
              <a:t>i.e. whether top is open or closed.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5257797" y="5469492"/>
            <a:ext cx="1980029" cy="923330"/>
          </a:xfrm>
          <a:prstGeom prst="rect">
            <a:avLst/>
          </a:prstGeom>
          <a:noFill/>
        </p:spPr>
        <p:txBody>
          <a:bodyPr wrap="none" rtlCol="0">
            <a:spAutoFit/>
          </a:bodyPr>
          <a:lstStyle/>
          <a:p>
            <a:r>
              <a:rPr lang="en-GB" dirty="0" smtClean="0"/>
              <a:t>bool</a:t>
            </a:r>
            <a:br>
              <a:rPr lang="en-GB" dirty="0" smtClean="0"/>
            </a:br>
            <a:r>
              <a:rPr lang="en-GB" dirty="0" smtClean="0"/>
              <a:t>Either open (true)</a:t>
            </a:r>
            <a:br>
              <a:rPr lang="en-GB" dirty="0" smtClean="0"/>
            </a:br>
            <a:r>
              <a:rPr lang="en-GB" dirty="0" smtClean="0"/>
              <a:t>or closed (false)</a:t>
            </a:r>
            <a:endParaRPr lang="en-GB" dirty="0"/>
          </a:p>
        </p:txBody>
      </p:sp>
      <p:cxnSp>
        <p:nvCxnSpPr>
          <p:cNvPr id="8" name="Straight Arrow Connector 7"/>
          <p:cNvCxnSpPr>
            <a:stCxn id="6" idx="0"/>
          </p:cNvCxnSpPr>
          <p:nvPr/>
        </p:nvCxnSpPr>
        <p:spPr bwMode="auto">
          <a:xfrm flipH="1" flipV="1">
            <a:off x="5072742" y="5192486"/>
            <a:ext cx="1175070" cy="27700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7979228" y="3945492"/>
            <a:ext cx="748923" cy="369332"/>
          </a:xfrm>
          <a:prstGeom prst="rect">
            <a:avLst/>
          </a:prstGeom>
          <a:noFill/>
        </p:spPr>
        <p:txBody>
          <a:bodyPr wrap="none" rtlCol="0">
            <a:spAutoFit/>
          </a:bodyPr>
          <a:lstStyle/>
          <a:p>
            <a:r>
              <a:rPr lang="en-GB" dirty="0" smtClean="0"/>
              <a:t>string</a:t>
            </a:r>
            <a:endParaRPr lang="en-GB" dirty="0"/>
          </a:p>
        </p:txBody>
      </p:sp>
      <p:cxnSp>
        <p:nvCxnSpPr>
          <p:cNvPr id="10" name="Straight Arrow Connector 9"/>
          <p:cNvCxnSpPr/>
          <p:nvPr/>
        </p:nvCxnSpPr>
        <p:spPr bwMode="auto">
          <a:xfrm flipH="1">
            <a:off x="7402286" y="4083995"/>
            <a:ext cx="674914" cy="23082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7753367" y="5463079"/>
            <a:ext cx="877163" cy="369332"/>
          </a:xfrm>
          <a:prstGeom prst="rect">
            <a:avLst/>
          </a:prstGeom>
          <a:noFill/>
        </p:spPr>
        <p:txBody>
          <a:bodyPr wrap="none" rtlCol="0">
            <a:spAutoFit/>
          </a:bodyPr>
          <a:lstStyle/>
          <a:p>
            <a:r>
              <a:rPr lang="en-GB" dirty="0" smtClean="0"/>
              <a:t>double</a:t>
            </a:r>
            <a:endParaRPr lang="en-GB" dirty="0"/>
          </a:p>
        </p:txBody>
      </p:sp>
      <p:cxnSp>
        <p:nvCxnSpPr>
          <p:cNvPr id="13" name="Straight Arrow Connector 12"/>
          <p:cNvCxnSpPr>
            <a:stCxn id="12" idx="0"/>
          </p:cNvCxnSpPr>
          <p:nvPr/>
        </p:nvCxnSpPr>
        <p:spPr bwMode="auto">
          <a:xfrm flipH="1" flipV="1">
            <a:off x="7576457" y="4833257"/>
            <a:ext cx="615492" cy="62982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6384345" y="3880764"/>
            <a:ext cx="877163" cy="369332"/>
          </a:xfrm>
          <a:prstGeom prst="rect">
            <a:avLst/>
          </a:prstGeom>
          <a:noFill/>
        </p:spPr>
        <p:txBody>
          <a:bodyPr wrap="square" rtlCol="0">
            <a:spAutoFit/>
          </a:bodyPr>
          <a:lstStyle/>
          <a:p>
            <a:r>
              <a:rPr lang="en-GB" dirty="0" smtClean="0"/>
              <a:t>double</a:t>
            </a:r>
            <a:endParaRPr lang="en-GB" dirty="0"/>
          </a:p>
        </p:txBody>
      </p:sp>
      <p:cxnSp>
        <p:nvCxnSpPr>
          <p:cNvPr id="16" name="Straight Arrow Connector 15"/>
          <p:cNvCxnSpPr>
            <a:stCxn id="15" idx="0"/>
          </p:cNvCxnSpPr>
          <p:nvPr/>
        </p:nvCxnSpPr>
        <p:spPr bwMode="auto">
          <a:xfrm flipH="1" flipV="1">
            <a:off x="5732871" y="3812012"/>
            <a:ext cx="1090056" cy="687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a:stCxn id="15" idx="1"/>
          </p:cNvCxnSpPr>
          <p:nvPr/>
        </p:nvCxnSpPr>
        <p:spPr bwMode="auto">
          <a:xfrm flipH="1" flipV="1">
            <a:off x="4250724" y="3429000"/>
            <a:ext cx="2133621" cy="6364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Arrow Connector 25"/>
          <p:cNvCxnSpPr/>
          <p:nvPr/>
        </p:nvCxnSpPr>
        <p:spPr bwMode="auto">
          <a:xfrm flipH="1" flipV="1">
            <a:off x="6384345" y="3696098"/>
            <a:ext cx="449772" cy="1434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TextBox 28"/>
          <p:cNvSpPr txBox="1"/>
          <p:nvPr/>
        </p:nvSpPr>
        <p:spPr>
          <a:xfrm>
            <a:off x="8023669" y="2425964"/>
            <a:ext cx="877163" cy="369332"/>
          </a:xfrm>
          <a:prstGeom prst="rect">
            <a:avLst/>
          </a:prstGeom>
          <a:noFill/>
        </p:spPr>
        <p:txBody>
          <a:bodyPr wrap="none" rtlCol="0">
            <a:spAutoFit/>
          </a:bodyPr>
          <a:lstStyle/>
          <a:p>
            <a:r>
              <a:rPr lang="en-GB" dirty="0" smtClean="0"/>
              <a:t>double</a:t>
            </a:r>
            <a:endParaRPr lang="en-GB" dirty="0"/>
          </a:p>
        </p:txBody>
      </p:sp>
      <p:cxnSp>
        <p:nvCxnSpPr>
          <p:cNvPr id="33" name="Straight Arrow Connector 32"/>
          <p:cNvCxnSpPr>
            <a:stCxn id="29" idx="0"/>
          </p:cNvCxnSpPr>
          <p:nvPr/>
        </p:nvCxnSpPr>
        <p:spPr bwMode="auto">
          <a:xfrm flipH="1" flipV="1">
            <a:off x="6600817" y="2114260"/>
            <a:ext cx="1861434" cy="3117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5563024" y="2301944"/>
            <a:ext cx="748923" cy="369332"/>
          </a:xfrm>
          <a:prstGeom prst="rect">
            <a:avLst/>
          </a:prstGeom>
          <a:noFill/>
        </p:spPr>
        <p:txBody>
          <a:bodyPr wrap="none" rtlCol="0">
            <a:spAutoFit/>
          </a:bodyPr>
          <a:lstStyle/>
          <a:p>
            <a:r>
              <a:rPr lang="en-GB" dirty="0" smtClean="0"/>
              <a:t>string</a:t>
            </a:r>
            <a:endParaRPr lang="en-GB" dirty="0"/>
          </a:p>
        </p:txBody>
      </p:sp>
      <p:cxnSp>
        <p:nvCxnSpPr>
          <p:cNvPr id="37" name="Straight Arrow Connector 36"/>
          <p:cNvCxnSpPr>
            <a:stCxn id="36" idx="0"/>
          </p:cNvCxnSpPr>
          <p:nvPr/>
        </p:nvCxnSpPr>
        <p:spPr bwMode="auto">
          <a:xfrm flipH="1" flipV="1">
            <a:off x="5448276" y="2110992"/>
            <a:ext cx="489210" cy="1909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TextBox 39"/>
          <p:cNvSpPr txBox="1"/>
          <p:nvPr/>
        </p:nvSpPr>
        <p:spPr>
          <a:xfrm>
            <a:off x="1410716" y="1197853"/>
            <a:ext cx="979755" cy="369332"/>
          </a:xfrm>
          <a:prstGeom prst="rect">
            <a:avLst/>
          </a:prstGeom>
          <a:noFill/>
        </p:spPr>
        <p:txBody>
          <a:bodyPr wrap="none" rtlCol="0">
            <a:spAutoFit/>
          </a:bodyPr>
          <a:lstStyle/>
          <a:p>
            <a:r>
              <a:rPr lang="en-GB" dirty="0" smtClean="0"/>
              <a:t>Product</a:t>
            </a:r>
            <a:endParaRPr lang="en-GB" dirty="0"/>
          </a:p>
        </p:txBody>
      </p:sp>
      <p:sp>
        <p:nvSpPr>
          <p:cNvPr id="41" name="TextBox 40"/>
          <p:cNvSpPr txBox="1"/>
          <p:nvPr/>
        </p:nvSpPr>
        <p:spPr>
          <a:xfrm>
            <a:off x="1410716" y="2545833"/>
            <a:ext cx="556563" cy="369332"/>
          </a:xfrm>
          <a:prstGeom prst="rect">
            <a:avLst/>
          </a:prstGeom>
          <a:noFill/>
        </p:spPr>
        <p:txBody>
          <a:bodyPr wrap="none" rtlCol="0">
            <a:spAutoFit/>
          </a:bodyPr>
          <a:lstStyle/>
          <a:p>
            <a:r>
              <a:rPr lang="en-GB" dirty="0" smtClean="0"/>
              <a:t>Car</a:t>
            </a:r>
            <a:endParaRPr lang="en-GB" dirty="0"/>
          </a:p>
        </p:txBody>
      </p:sp>
      <p:sp>
        <p:nvSpPr>
          <p:cNvPr id="42" name="TextBox 41"/>
          <p:cNvSpPr txBox="1"/>
          <p:nvPr/>
        </p:nvSpPr>
        <p:spPr>
          <a:xfrm>
            <a:off x="1410716" y="3880764"/>
            <a:ext cx="774571" cy="369332"/>
          </a:xfrm>
          <a:prstGeom prst="rect">
            <a:avLst/>
          </a:prstGeom>
          <a:noFill/>
        </p:spPr>
        <p:txBody>
          <a:bodyPr wrap="none" rtlCol="0">
            <a:spAutoFit/>
          </a:bodyPr>
          <a:lstStyle/>
          <a:p>
            <a:r>
              <a:rPr lang="en-GB" dirty="0" smtClean="0"/>
              <a:t>Bottle</a:t>
            </a:r>
            <a:endParaRPr lang="en-GB" dirty="0"/>
          </a:p>
        </p:txBody>
      </p:sp>
    </p:spTree>
    <p:extLst>
      <p:ext uri="{BB962C8B-B14F-4D97-AF65-F5344CB8AC3E}">
        <p14:creationId xmlns:p14="http://schemas.microsoft.com/office/powerpoint/2010/main" val="1824755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3</a:t>
            </a:r>
            <a:endParaRPr lang="en-GB" dirty="0"/>
          </a:p>
        </p:txBody>
      </p:sp>
      <p:sp>
        <p:nvSpPr>
          <p:cNvPr id="3" name="Content Placeholder 2"/>
          <p:cNvSpPr>
            <a:spLocks noGrp="1"/>
          </p:cNvSpPr>
          <p:nvPr>
            <p:ph idx="1"/>
          </p:nvPr>
        </p:nvSpPr>
        <p:spPr>
          <a:xfrm>
            <a:off x="1047750" y="1676400"/>
            <a:ext cx="7029450" cy="4162424"/>
          </a:xfrm>
        </p:spPr>
        <p:txBody>
          <a:bodyPr/>
          <a:lstStyle/>
          <a:p>
            <a:pPr marL="0" indent="0">
              <a:buNone/>
            </a:pPr>
            <a:r>
              <a:rPr lang="en-GB" dirty="0" smtClean="0"/>
              <a:t>Consider a document filing system:</a:t>
            </a:r>
          </a:p>
          <a:p>
            <a:r>
              <a:rPr lang="en-GB" dirty="0" smtClean="0"/>
              <a:t>The system needs to store a number of documents, and is identified by an ID number such as FS001 and is given a title describing the type of documents it stores. The user also needs to be able to view the number of documents it contains and the how full the store is as a percentage of the maximum storage capacity. The storage capacity varies between systems.</a:t>
            </a:r>
          </a:p>
          <a:p>
            <a:r>
              <a:rPr lang="en-GB" dirty="0" smtClean="0"/>
              <a:t>Each document contains a title, name of the author, date of creation e.g. 22/03/2022, number of pages</a:t>
            </a:r>
          </a:p>
          <a:p>
            <a:r>
              <a:rPr lang="en-GB" dirty="0" smtClean="0"/>
              <a:t>Each page has a word count and page number</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047751" y="639154"/>
            <a:ext cx="7425032" cy="830997"/>
          </a:xfrm>
          <a:prstGeom prst="rect">
            <a:avLst/>
          </a:prstGeom>
          <a:noFill/>
        </p:spPr>
        <p:txBody>
          <a:bodyPr wrap="square" rtlCol="0">
            <a:spAutoFit/>
          </a:bodyPr>
          <a:lstStyle/>
          <a:p>
            <a:r>
              <a:rPr lang="en-GB" sz="2400" dirty="0" smtClean="0"/>
              <a:t>Create the appropriate classes and attributes for</a:t>
            </a:r>
            <a:br>
              <a:rPr lang="en-GB" sz="2400" dirty="0" smtClean="0"/>
            </a:br>
            <a:r>
              <a:rPr lang="en-GB" sz="2400" dirty="0" smtClean="0"/>
              <a:t>a document filing system</a:t>
            </a:r>
            <a:endParaRPr lang="en-GB" sz="2400" dirty="0"/>
          </a:p>
        </p:txBody>
      </p:sp>
    </p:spTree>
    <p:extLst>
      <p:ext uri="{BB962C8B-B14F-4D97-AF65-F5344CB8AC3E}">
        <p14:creationId xmlns:p14="http://schemas.microsoft.com/office/powerpoint/2010/main" val="1579106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Exercise 3</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3614891202"/>
              </p:ext>
            </p:extLst>
          </p:nvPr>
        </p:nvGraphicFramePr>
        <p:xfrm>
          <a:off x="634547" y="2104572"/>
          <a:ext cx="3512911" cy="222504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err="1" smtClean="0"/>
                        <a:t>FileSystem</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systemId</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storageTitle</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numberOfDocuments</a:t>
                      </a:r>
                      <a:endParaRPr lang="en-GB" dirty="0"/>
                    </a:p>
                  </a:txBody>
                  <a:tcPr/>
                </a:tc>
                <a:tc>
                  <a:txBody>
                    <a:bodyPr/>
                    <a:lstStyle/>
                    <a:p>
                      <a:r>
                        <a:rPr lang="en-GB" dirty="0" err="1" smtClean="0"/>
                        <a:t>int</a:t>
                      </a:r>
                      <a:endParaRPr lang="en-GB" dirty="0"/>
                    </a:p>
                  </a:txBody>
                  <a:tcPr/>
                </a:tc>
              </a:tr>
              <a:tr h="370840">
                <a:tc>
                  <a:txBody>
                    <a:bodyPr/>
                    <a:lstStyle/>
                    <a:p>
                      <a:r>
                        <a:rPr lang="en-GB" dirty="0" smtClean="0"/>
                        <a:t>_</a:t>
                      </a:r>
                      <a:r>
                        <a:rPr lang="en-GB" dirty="0" err="1" smtClean="0"/>
                        <a:t>percentageFull</a:t>
                      </a:r>
                      <a:endParaRPr lang="en-GB" dirty="0"/>
                    </a:p>
                  </a:txBody>
                  <a:tcPr/>
                </a:tc>
                <a:tc>
                  <a:txBody>
                    <a:bodyPr/>
                    <a:lstStyle/>
                    <a:p>
                      <a:r>
                        <a:rPr lang="en-GB" dirty="0" smtClean="0"/>
                        <a:t>double</a:t>
                      </a:r>
                      <a:endParaRPr lang="en-GB" dirty="0"/>
                    </a:p>
                  </a:txBody>
                  <a:tcPr/>
                </a:tc>
              </a:tr>
              <a:tr h="370840">
                <a:tc>
                  <a:txBody>
                    <a:bodyPr/>
                    <a:lstStyle/>
                    <a:p>
                      <a:r>
                        <a:rPr lang="en-GB" dirty="0" smtClean="0"/>
                        <a:t>_</a:t>
                      </a:r>
                      <a:r>
                        <a:rPr lang="en-GB" dirty="0" err="1" smtClean="0"/>
                        <a:t>storageCapacity</a:t>
                      </a:r>
                      <a:endParaRPr lang="en-GB" dirty="0"/>
                    </a:p>
                  </a:txBody>
                  <a:tcPr/>
                </a:tc>
                <a:tc>
                  <a:txBody>
                    <a:bodyPr/>
                    <a:lstStyle/>
                    <a:p>
                      <a:r>
                        <a:rPr lang="en-GB" dirty="0" err="1" smtClean="0"/>
                        <a:t>int</a:t>
                      </a:r>
                      <a:endParaRPr lang="en-GB" dirty="0"/>
                    </a:p>
                  </a:txBody>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234016863"/>
              </p:ext>
            </p:extLst>
          </p:nvPr>
        </p:nvGraphicFramePr>
        <p:xfrm>
          <a:off x="5043260" y="1473201"/>
          <a:ext cx="3512911" cy="185420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smtClean="0"/>
                        <a:t>Document</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documentTitle</a:t>
                      </a:r>
                      <a:endParaRPr lang="en-GB" dirty="0"/>
                    </a:p>
                  </a:txBody>
                  <a:tcPr/>
                </a:tc>
                <a:tc>
                  <a:txBody>
                    <a:bodyPr/>
                    <a:lstStyle/>
                    <a:p>
                      <a:r>
                        <a:rPr lang="en-GB" dirty="0" smtClean="0"/>
                        <a:t>string</a:t>
                      </a:r>
                      <a:endParaRPr lang="en-GB" dirty="0"/>
                    </a:p>
                  </a:txBody>
                  <a:tcPr/>
                </a:tc>
              </a:tr>
              <a:tr h="370840">
                <a:tc>
                  <a:txBody>
                    <a:bodyPr/>
                    <a:lstStyle/>
                    <a:p>
                      <a:r>
                        <a:rPr lang="en-GB" dirty="0" smtClean="0"/>
                        <a:t>_author</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creationDate</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numberOfPages</a:t>
                      </a:r>
                      <a:endParaRPr lang="en-GB" dirty="0"/>
                    </a:p>
                  </a:txBody>
                  <a:tcPr/>
                </a:tc>
                <a:tc>
                  <a:txBody>
                    <a:bodyPr/>
                    <a:lstStyle/>
                    <a:p>
                      <a:r>
                        <a:rPr lang="en-GB" dirty="0" err="1" smtClean="0"/>
                        <a:t>int</a:t>
                      </a:r>
                      <a:endParaRPr lang="en-GB" dirty="0"/>
                    </a:p>
                  </a:txBody>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4042083698"/>
              </p:ext>
            </p:extLst>
          </p:nvPr>
        </p:nvGraphicFramePr>
        <p:xfrm>
          <a:off x="5065032" y="3683000"/>
          <a:ext cx="3512911" cy="111252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smtClean="0"/>
                        <a:t>Page</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wordCount</a:t>
                      </a:r>
                      <a:endParaRPr lang="en-GB" dirty="0"/>
                    </a:p>
                  </a:txBody>
                  <a:tcPr/>
                </a:tc>
                <a:tc>
                  <a:txBody>
                    <a:bodyPr/>
                    <a:lstStyle/>
                    <a:p>
                      <a:r>
                        <a:rPr lang="en-GB" dirty="0" err="1" smtClean="0"/>
                        <a:t>int</a:t>
                      </a:r>
                      <a:endParaRPr lang="en-GB" dirty="0"/>
                    </a:p>
                  </a:txBody>
                  <a:tcPr/>
                </a:tc>
              </a:tr>
              <a:tr h="370840">
                <a:tc>
                  <a:txBody>
                    <a:bodyPr/>
                    <a:lstStyle/>
                    <a:p>
                      <a:r>
                        <a:rPr lang="en-GB" dirty="0" smtClean="0"/>
                        <a:t>_</a:t>
                      </a:r>
                      <a:r>
                        <a:rPr lang="en-GB" dirty="0" err="1" smtClean="0"/>
                        <a:t>pageNumber</a:t>
                      </a:r>
                      <a:endParaRPr lang="en-GB" dirty="0"/>
                    </a:p>
                  </a:txBody>
                  <a:tcPr/>
                </a:tc>
                <a:tc>
                  <a:txBody>
                    <a:bodyPr/>
                    <a:lstStyle/>
                    <a:p>
                      <a:r>
                        <a:rPr lang="en-GB" dirty="0" err="1" smtClean="0"/>
                        <a:t>int</a:t>
                      </a:r>
                      <a:endParaRPr lang="en-GB" dirty="0"/>
                    </a:p>
                  </a:txBody>
                  <a:tcPr/>
                </a:tc>
              </a:tr>
            </a:tbl>
          </a:graphicData>
        </a:graphic>
      </p:graphicFrame>
    </p:spTree>
    <p:extLst>
      <p:ext uri="{BB962C8B-B14F-4D97-AF65-F5344CB8AC3E}">
        <p14:creationId xmlns:p14="http://schemas.microsoft.com/office/powerpoint/2010/main" val="1426952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Creation Pattern</a:t>
            </a:r>
            <a:endParaRPr lang="en-GB" dirty="0"/>
          </a:p>
        </p:txBody>
      </p:sp>
      <p:sp>
        <p:nvSpPr>
          <p:cNvPr id="3" name="Content Placeholder 2"/>
          <p:cNvSpPr>
            <a:spLocks noGrp="1"/>
          </p:cNvSpPr>
          <p:nvPr>
            <p:ph idx="1"/>
          </p:nvPr>
        </p:nvSpPr>
        <p:spPr>
          <a:xfrm>
            <a:off x="1047750" y="1023257"/>
            <a:ext cx="7029450" cy="4815568"/>
          </a:xfrm>
          <a:noFill/>
        </p:spPr>
        <p:txBody>
          <a:bodyPr/>
          <a:lstStyle/>
          <a:p>
            <a:r>
              <a:rPr lang="en-GB" dirty="0" smtClean="0"/>
              <a:t>Classes don’t contain values only objects do</a:t>
            </a:r>
          </a:p>
          <a:p>
            <a:endParaRPr lang="en-GB" dirty="0"/>
          </a:p>
          <a:p>
            <a:pPr marL="0" indent="0">
              <a:buNone/>
            </a:pPr>
            <a:r>
              <a:rPr lang="en-GB" i="1" dirty="0" err="1"/>
              <a:t>ClassName</a:t>
            </a:r>
            <a:r>
              <a:rPr lang="en-GB" dirty="0"/>
              <a:t> </a:t>
            </a:r>
            <a:r>
              <a:rPr lang="en-GB" b="1" i="1" dirty="0" err="1"/>
              <a:t>objectName</a:t>
            </a:r>
            <a:r>
              <a:rPr lang="en-GB" dirty="0"/>
              <a:t> = new </a:t>
            </a:r>
            <a:r>
              <a:rPr lang="en-GB" i="1" dirty="0" err="1"/>
              <a:t>ClassName</a:t>
            </a:r>
            <a:r>
              <a:rPr lang="en-GB" dirty="0"/>
              <a:t>();</a:t>
            </a:r>
          </a:p>
          <a:p>
            <a:pPr marL="0" indent="0">
              <a:buNone/>
            </a:pPr>
            <a:endParaRPr lang="en-GB" dirty="0" smtClean="0"/>
          </a:p>
          <a:p>
            <a:endParaRPr lang="en-GB" dirty="0"/>
          </a:p>
          <a:p>
            <a:endParaRPr lang="en-GB" dirty="0" smtClean="0"/>
          </a:p>
          <a:p>
            <a:r>
              <a:rPr lang="en-GB" i="1" dirty="0" err="1"/>
              <a:t>ClassName</a:t>
            </a:r>
            <a:r>
              <a:rPr lang="en-GB" dirty="0"/>
              <a:t>: Name of the </a:t>
            </a:r>
            <a:r>
              <a:rPr lang="en-GB" dirty="0" smtClean="0"/>
              <a:t>class</a:t>
            </a:r>
            <a:br>
              <a:rPr lang="en-GB" dirty="0" smtClean="0"/>
            </a:br>
            <a:r>
              <a:rPr lang="en-GB" i="1" dirty="0" err="1" smtClean="0"/>
              <a:t>objectName</a:t>
            </a:r>
            <a:r>
              <a:rPr lang="en-GB" dirty="0" smtClean="0"/>
              <a:t>: Name of variable (object)</a:t>
            </a:r>
          </a:p>
          <a:p>
            <a:pPr marL="0" indent="0">
              <a:buNone/>
            </a:pPr>
            <a:r>
              <a:rPr lang="en-GB" dirty="0"/>
              <a:t/>
            </a:r>
            <a:br>
              <a:rPr lang="en-GB" dirty="0"/>
            </a:br>
            <a:endParaRPr lang="en-GB" dirty="0"/>
          </a:p>
          <a:p>
            <a:pPr marL="0" indent="0">
              <a:buNone/>
            </a:pPr>
            <a:endParaRPr lang="en-GB" dirty="0" smtClean="0"/>
          </a:p>
          <a:p>
            <a:pPr marL="0" indent="0">
              <a:buNone/>
            </a:pPr>
            <a:endParaRPr lang="en-GB" dirty="0"/>
          </a:p>
          <a:p>
            <a:pPr marL="0" indent="0">
              <a:buNone/>
            </a:pPr>
            <a:endParaRPr lang="en-GB" dirty="0" smtClean="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Right Brace 4"/>
          <p:cNvSpPr/>
          <p:nvPr/>
        </p:nvSpPr>
        <p:spPr bwMode="auto">
          <a:xfrm rot="5400000">
            <a:off x="2438400" y="947058"/>
            <a:ext cx="266699" cy="2781299"/>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1047750" y="2475592"/>
            <a:ext cx="3052952" cy="369332"/>
          </a:xfrm>
          <a:prstGeom prst="rect">
            <a:avLst/>
          </a:prstGeom>
          <a:noFill/>
        </p:spPr>
        <p:txBody>
          <a:bodyPr wrap="none" rtlCol="0">
            <a:spAutoFit/>
          </a:bodyPr>
          <a:lstStyle/>
          <a:p>
            <a:r>
              <a:rPr lang="en-GB" dirty="0" smtClean="0"/>
              <a:t>Variable Declaration Pattern</a:t>
            </a:r>
            <a:endParaRPr lang="en-GB" dirty="0"/>
          </a:p>
        </p:txBody>
      </p:sp>
      <p:sp>
        <p:nvSpPr>
          <p:cNvPr id="7" name="TextBox 6"/>
          <p:cNvSpPr txBox="1"/>
          <p:nvPr/>
        </p:nvSpPr>
        <p:spPr>
          <a:xfrm>
            <a:off x="1047751" y="4860325"/>
            <a:ext cx="6967666" cy="923330"/>
          </a:xfrm>
          <a:prstGeom prst="rect">
            <a:avLst/>
          </a:prstGeom>
          <a:noFill/>
        </p:spPr>
        <p:txBody>
          <a:bodyPr wrap="square" rtlCol="0">
            <a:spAutoFit/>
          </a:bodyPr>
          <a:lstStyle/>
          <a:p>
            <a:r>
              <a:rPr lang="en-GB" dirty="0" smtClean="0"/>
              <a:t>We are using the class as a variable type, therefore classes are sometimes referred to as “User Defined Type” where the “user” is you the programmer</a:t>
            </a:r>
            <a:endParaRPr lang="en-GB" dirty="0"/>
          </a:p>
        </p:txBody>
      </p:sp>
    </p:spTree>
    <p:extLst>
      <p:ext uri="{BB962C8B-B14F-4D97-AF65-F5344CB8AC3E}">
        <p14:creationId xmlns:p14="http://schemas.microsoft.com/office/powerpoint/2010/main" val="3222091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925286"/>
            <a:ext cx="7029450" cy="1262743"/>
          </a:xfrm>
        </p:spPr>
        <p:txBody>
          <a:bodyPr/>
          <a:lstStyle/>
          <a:p>
            <a:r>
              <a:rPr lang="en-GB" dirty="0" smtClean="0"/>
              <a:t>Create a drinks machine that monitors the number of cans it contains. We’ll assume that it only sells one type of drink so we will only need one count.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40228" y="2318977"/>
            <a:ext cx="2813591" cy="1754326"/>
          </a:xfrm>
          <a:prstGeom prst="rect">
            <a:avLst/>
          </a:prstGeom>
          <a:noFill/>
          <a:ln w="19050">
            <a:solidFill>
              <a:schemeClr val="tx1"/>
            </a:solidFill>
            <a:prstDash val="dash"/>
          </a:ln>
        </p:spPr>
        <p:txBody>
          <a:bodyPr wrap="none" rtlCol="0">
            <a:spAutoFit/>
          </a:bodyPr>
          <a:lstStyle/>
          <a:p>
            <a:r>
              <a:rPr lang="en-GB" dirty="0" smtClean="0"/>
              <a:t>CLASS DECLARATION</a:t>
            </a:r>
          </a:p>
          <a:p>
            <a:r>
              <a:rPr lang="en-GB" dirty="0" smtClean="0"/>
              <a:t/>
            </a:r>
            <a:br>
              <a:rPr lang="en-GB" dirty="0" smtClean="0"/>
            </a:br>
            <a:r>
              <a:rPr lang="en-GB" dirty="0" smtClean="0"/>
              <a:t>class </a:t>
            </a:r>
            <a:r>
              <a:rPr lang="en-GB" b="1" dirty="0" err="1" smtClean="0"/>
              <a:t>DrinksMachine</a:t>
            </a:r>
            <a:r>
              <a:rPr lang="en-GB" dirty="0" smtClean="0"/>
              <a:t/>
            </a:r>
            <a:br>
              <a:rPr lang="en-GB" dirty="0" smtClean="0"/>
            </a:br>
            <a:r>
              <a:rPr lang="en-GB" dirty="0" smtClean="0"/>
              <a:t>{</a:t>
            </a:r>
            <a:br>
              <a:rPr lang="en-GB" dirty="0" smtClean="0"/>
            </a:br>
            <a:r>
              <a:rPr lang="en-GB" dirty="0" smtClean="0"/>
              <a:t>    private </a:t>
            </a:r>
            <a:r>
              <a:rPr lang="en-GB" dirty="0" err="1" smtClean="0"/>
              <a:t>int</a:t>
            </a:r>
            <a:r>
              <a:rPr lang="en-GB" dirty="0" smtClean="0"/>
              <a:t>   _</a:t>
            </a:r>
            <a:r>
              <a:rPr lang="en-GB" dirty="0" err="1" smtClean="0"/>
              <a:t>canCount</a:t>
            </a:r>
            <a:r>
              <a:rPr lang="en-GB" dirty="0" smtClean="0"/>
              <a:t>;</a:t>
            </a:r>
            <a:br>
              <a:rPr lang="en-GB" dirty="0" smtClean="0"/>
            </a:br>
            <a:r>
              <a:rPr lang="en-GB" dirty="0" smtClean="0"/>
              <a:t>}</a:t>
            </a:r>
            <a:endParaRPr lang="en-GB" dirty="0"/>
          </a:p>
        </p:txBody>
      </p:sp>
      <p:sp>
        <p:nvSpPr>
          <p:cNvPr id="6" name="TextBox 5"/>
          <p:cNvSpPr txBox="1"/>
          <p:nvPr/>
        </p:nvSpPr>
        <p:spPr>
          <a:xfrm>
            <a:off x="2974975" y="4316095"/>
            <a:ext cx="5692584" cy="1754326"/>
          </a:xfrm>
          <a:prstGeom prst="rect">
            <a:avLst/>
          </a:prstGeom>
          <a:noFill/>
          <a:ln w="19050">
            <a:solidFill>
              <a:schemeClr val="tx1"/>
            </a:solidFill>
            <a:prstDash val="dash"/>
          </a:ln>
        </p:spPr>
        <p:txBody>
          <a:bodyPr wrap="none" rtlCol="0">
            <a:spAutoFit/>
          </a:bodyPr>
          <a:lstStyle/>
          <a:p>
            <a:r>
              <a:rPr lang="en-GB" altLang="en-US" dirty="0" smtClean="0"/>
              <a:t>OBJECT CREATION</a:t>
            </a:r>
          </a:p>
          <a:p>
            <a:endParaRPr lang="en-GB" altLang="en-US" dirty="0"/>
          </a:p>
          <a:p>
            <a:r>
              <a:rPr lang="en-GB" altLang="en-US" dirty="0" smtClean="0"/>
              <a:t>static </a:t>
            </a:r>
            <a:r>
              <a:rPr lang="en-GB" altLang="en-US" dirty="0"/>
              <a:t>void Main(string[] </a:t>
            </a:r>
            <a:r>
              <a:rPr lang="en-GB" altLang="en-US" dirty="0" err="1"/>
              <a:t>args</a:t>
            </a:r>
            <a:r>
              <a:rPr lang="en-GB" altLang="en-US" dirty="0"/>
              <a:t>)</a:t>
            </a:r>
          </a:p>
          <a:p>
            <a:r>
              <a:rPr lang="en-GB" altLang="en-US" dirty="0"/>
              <a:t>{</a:t>
            </a:r>
            <a:br>
              <a:rPr lang="en-GB" altLang="en-US" dirty="0"/>
            </a:br>
            <a:r>
              <a:rPr lang="en-GB" altLang="en-US" dirty="0"/>
              <a:t>     </a:t>
            </a:r>
            <a:r>
              <a:rPr lang="en-GB" altLang="en-US" b="1" dirty="0" err="1" smtClean="0"/>
              <a:t>DrinksMachine</a:t>
            </a:r>
            <a:r>
              <a:rPr lang="en-GB" altLang="en-US" dirty="0" smtClean="0"/>
              <a:t> machine = new </a:t>
            </a:r>
            <a:r>
              <a:rPr lang="en-GB" altLang="en-US" b="1" dirty="0" err="1" smtClean="0"/>
              <a:t>DrinksMachine</a:t>
            </a:r>
            <a:r>
              <a:rPr lang="en-GB" altLang="en-US" dirty="0" smtClean="0"/>
              <a:t>();</a:t>
            </a:r>
            <a:endParaRPr lang="en-GB" altLang="en-US" dirty="0"/>
          </a:p>
          <a:p>
            <a:r>
              <a:rPr lang="en-GB" altLang="en-US" dirty="0"/>
              <a:t>}</a:t>
            </a:r>
          </a:p>
        </p:txBody>
      </p:sp>
    </p:spTree>
    <p:extLst>
      <p:ext uri="{BB962C8B-B14F-4D97-AF65-F5344CB8AC3E}">
        <p14:creationId xmlns:p14="http://schemas.microsoft.com/office/powerpoint/2010/main" val="3071796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4</a:t>
            </a:r>
            <a:endParaRPr lang="en-GB" dirty="0"/>
          </a:p>
        </p:txBody>
      </p:sp>
      <p:sp>
        <p:nvSpPr>
          <p:cNvPr id="3" name="Content Placeholder 2"/>
          <p:cNvSpPr>
            <a:spLocks noGrp="1"/>
          </p:cNvSpPr>
          <p:nvPr>
            <p:ph idx="1"/>
          </p:nvPr>
        </p:nvSpPr>
        <p:spPr/>
        <p:txBody>
          <a:bodyPr/>
          <a:lstStyle/>
          <a:p>
            <a:r>
              <a:rPr lang="en-GB" dirty="0" smtClean="0"/>
              <a:t>A biscuit manufacturer want to record information on the biscuits being produced by the biscuit baking machine. Specifically, the number of biscuits baked during that day and the number of broken biscuits caused by over baking.</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306285" y="3657600"/>
            <a:ext cx="7000634" cy="830997"/>
          </a:xfrm>
          <a:prstGeom prst="rect">
            <a:avLst/>
          </a:prstGeom>
          <a:noFill/>
        </p:spPr>
        <p:txBody>
          <a:bodyPr wrap="none" rtlCol="0">
            <a:spAutoFit/>
          </a:bodyPr>
          <a:lstStyle/>
          <a:p>
            <a:r>
              <a:rPr lang="en-GB" sz="2400" dirty="0" smtClean="0"/>
              <a:t>Create an appropriate class</a:t>
            </a:r>
            <a:r>
              <a:rPr lang="en-GB" sz="2400" dirty="0"/>
              <a:t> </a:t>
            </a:r>
            <a:r>
              <a:rPr lang="en-GB" sz="2400" dirty="0" smtClean="0"/>
              <a:t>and attributes</a:t>
            </a:r>
          </a:p>
          <a:p>
            <a:r>
              <a:rPr lang="en-GB" sz="2400" dirty="0" smtClean="0"/>
              <a:t>Create an object representing the baking machine</a:t>
            </a:r>
            <a:endParaRPr lang="en-GB" sz="2400" dirty="0"/>
          </a:p>
        </p:txBody>
      </p:sp>
    </p:spTree>
    <p:extLst>
      <p:ext uri="{BB962C8B-B14F-4D97-AF65-F5344CB8AC3E}">
        <p14:creationId xmlns:p14="http://schemas.microsoft.com/office/powerpoint/2010/main" val="1956765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Function Arguments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517557" y="3319849"/>
            <a:ext cx="4544899" cy="1754326"/>
          </a:xfrm>
          <a:prstGeom prst="rect">
            <a:avLst/>
          </a:prstGeom>
          <a:noFill/>
        </p:spPr>
        <p:txBody>
          <a:bodyPr wrap="none" rtlCol="0">
            <a:spAutoFit/>
          </a:bodyPr>
          <a:lstStyle/>
          <a:p>
            <a:r>
              <a:rPr lang="en-GB" dirty="0" err="1"/>
              <a:t>i</a:t>
            </a:r>
            <a:r>
              <a:rPr lang="en-GB" dirty="0" err="1" smtClean="0"/>
              <a:t>nt</a:t>
            </a:r>
            <a:r>
              <a:rPr lang="en-GB" dirty="0" smtClean="0"/>
              <a:t> </a:t>
            </a:r>
            <a:r>
              <a:rPr lang="en-GB" dirty="0" err="1" smtClean="0"/>
              <a:t>AddNumbers</a:t>
            </a:r>
            <a:r>
              <a:rPr lang="en-GB" dirty="0" smtClean="0"/>
              <a:t>(</a:t>
            </a:r>
            <a:r>
              <a:rPr lang="en-GB" dirty="0" err="1" smtClean="0"/>
              <a:t>int</a:t>
            </a:r>
            <a:r>
              <a:rPr lang="en-GB" dirty="0" smtClean="0"/>
              <a:t> number1, </a:t>
            </a:r>
            <a:r>
              <a:rPr lang="en-GB" dirty="0" err="1" smtClean="0"/>
              <a:t>int</a:t>
            </a:r>
            <a:r>
              <a:rPr lang="en-GB" dirty="0" smtClean="0"/>
              <a:t> number2)</a:t>
            </a:r>
          </a:p>
          <a:p>
            <a:r>
              <a:rPr lang="en-GB" dirty="0" smtClean="0"/>
              <a:t>{</a:t>
            </a:r>
          </a:p>
          <a:p>
            <a:r>
              <a:rPr lang="en-GB" dirty="0"/>
              <a:t> </a:t>
            </a:r>
            <a:r>
              <a:rPr lang="en-GB" dirty="0" smtClean="0"/>
              <a:t>    </a:t>
            </a:r>
            <a:r>
              <a:rPr lang="en-GB" dirty="0" err="1" smtClean="0"/>
              <a:t>int</a:t>
            </a:r>
            <a:r>
              <a:rPr lang="en-GB" dirty="0" smtClean="0"/>
              <a:t> result;</a:t>
            </a:r>
            <a:br>
              <a:rPr lang="en-GB" dirty="0" smtClean="0"/>
            </a:br>
            <a:r>
              <a:rPr lang="en-GB" dirty="0" smtClean="0"/>
              <a:t>     result = number1 + number;</a:t>
            </a:r>
            <a:br>
              <a:rPr lang="en-GB" dirty="0" smtClean="0"/>
            </a:br>
            <a:r>
              <a:rPr lang="en-GB" dirty="0" smtClean="0"/>
              <a:t>     return result;</a:t>
            </a:r>
          </a:p>
          <a:p>
            <a:r>
              <a:rPr lang="en-GB" dirty="0"/>
              <a:t>}</a:t>
            </a:r>
          </a:p>
        </p:txBody>
      </p:sp>
      <p:sp>
        <p:nvSpPr>
          <p:cNvPr id="6" name="TextBox 5"/>
          <p:cNvSpPr txBox="1"/>
          <p:nvPr/>
        </p:nvSpPr>
        <p:spPr>
          <a:xfrm>
            <a:off x="799070" y="1235675"/>
            <a:ext cx="4066241" cy="1477328"/>
          </a:xfrm>
          <a:prstGeom prst="rect">
            <a:avLst/>
          </a:prstGeom>
          <a:noFill/>
        </p:spPr>
        <p:txBody>
          <a:bodyPr wrap="none" rtlCol="0">
            <a:spAutoFit/>
          </a:bodyPr>
          <a:lstStyle/>
          <a:p>
            <a:r>
              <a:rPr lang="en-GB" dirty="0" err="1" smtClean="0"/>
              <a:t>int</a:t>
            </a:r>
            <a:r>
              <a:rPr lang="en-GB" dirty="0" smtClean="0"/>
              <a:t> total;</a:t>
            </a:r>
          </a:p>
          <a:p>
            <a:endParaRPr lang="en-GB" dirty="0"/>
          </a:p>
          <a:p>
            <a:r>
              <a:rPr lang="en-GB" dirty="0" smtClean="0"/>
              <a:t>total = </a:t>
            </a:r>
            <a:r>
              <a:rPr lang="en-GB" dirty="0" err="1" smtClean="0"/>
              <a:t>AddNumbers</a:t>
            </a:r>
            <a:r>
              <a:rPr lang="en-GB" dirty="0" smtClean="0"/>
              <a:t>(3, 4);</a:t>
            </a:r>
            <a:br>
              <a:rPr lang="en-GB" dirty="0" smtClean="0"/>
            </a:br>
            <a:r>
              <a:rPr lang="en-GB" dirty="0" smtClean="0"/>
              <a:t/>
            </a:r>
            <a:br>
              <a:rPr lang="en-GB" dirty="0" smtClean="0"/>
            </a:br>
            <a:r>
              <a:rPr lang="en-GB" dirty="0" err="1" smtClean="0"/>
              <a:t>Console.WriteLine</a:t>
            </a:r>
            <a:r>
              <a:rPr lang="en-GB" dirty="0" smtClean="0"/>
              <a:t>(“Total is {0}”, total);</a:t>
            </a:r>
            <a:endParaRPr lang="en-GB" dirty="0"/>
          </a:p>
        </p:txBody>
      </p:sp>
      <p:sp>
        <p:nvSpPr>
          <p:cNvPr id="9" name="Freeform 8"/>
          <p:cNvSpPr/>
          <p:nvPr/>
        </p:nvSpPr>
        <p:spPr bwMode="auto">
          <a:xfrm>
            <a:off x="3064476" y="1301263"/>
            <a:ext cx="2985869" cy="2043299"/>
          </a:xfrm>
          <a:custGeom>
            <a:avLst/>
            <a:gdLst>
              <a:gd name="connsiteX0" fmla="*/ 0 w 2985869"/>
              <a:gd name="connsiteY0" fmla="*/ 502823 h 2043299"/>
              <a:gd name="connsiteX1" fmla="*/ 494270 w 2985869"/>
              <a:gd name="connsiteY1" fmla="*/ 8553 h 2043299"/>
              <a:gd name="connsiteX2" fmla="*/ 1837038 w 2985869"/>
              <a:gd name="connsiteY2" fmla="*/ 288640 h 2043299"/>
              <a:gd name="connsiteX3" fmla="*/ 2809102 w 2985869"/>
              <a:gd name="connsiteY3" fmla="*/ 1466651 h 2043299"/>
              <a:gd name="connsiteX4" fmla="*/ 2982097 w 2985869"/>
              <a:gd name="connsiteY4" fmla="*/ 2043299 h 2043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5869" h="2043299">
                <a:moveTo>
                  <a:pt x="0" y="502823"/>
                </a:moveTo>
                <a:cubicBezTo>
                  <a:pt x="94048" y="273536"/>
                  <a:pt x="188097" y="44250"/>
                  <a:pt x="494270" y="8553"/>
                </a:cubicBezTo>
                <a:cubicBezTo>
                  <a:pt x="800443" y="-27144"/>
                  <a:pt x="1451233" y="45624"/>
                  <a:pt x="1837038" y="288640"/>
                </a:cubicBezTo>
                <a:cubicBezTo>
                  <a:pt x="2222843" y="531656"/>
                  <a:pt x="2618259" y="1174208"/>
                  <a:pt x="2809102" y="1466651"/>
                </a:cubicBezTo>
                <a:cubicBezTo>
                  <a:pt x="2999945" y="1759094"/>
                  <a:pt x="2991021" y="1901196"/>
                  <a:pt x="2982097" y="2043299"/>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Freeform 9"/>
          <p:cNvSpPr/>
          <p:nvPr/>
        </p:nvSpPr>
        <p:spPr bwMode="auto">
          <a:xfrm>
            <a:off x="3328086" y="1482853"/>
            <a:ext cx="4048738" cy="1812282"/>
          </a:xfrm>
          <a:custGeom>
            <a:avLst/>
            <a:gdLst>
              <a:gd name="connsiteX0" fmla="*/ 0 w 4048738"/>
              <a:gd name="connsiteY0" fmla="*/ 395374 h 1812282"/>
              <a:gd name="connsiteX1" fmla="*/ 469557 w 4048738"/>
              <a:gd name="connsiteY1" fmla="*/ 156477 h 1812282"/>
              <a:gd name="connsiteX2" fmla="*/ 2125363 w 4048738"/>
              <a:gd name="connsiteY2" fmla="*/ 32909 h 1812282"/>
              <a:gd name="connsiteX3" fmla="*/ 3764692 w 4048738"/>
              <a:gd name="connsiteY3" fmla="*/ 774315 h 1812282"/>
              <a:gd name="connsiteX4" fmla="*/ 4036541 w 4048738"/>
              <a:gd name="connsiteY4" fmla="*/ 1812282 h 1812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38" h="1812282">
                <a:moveTo>
                  <a:pt x="0" y="395374"/>
                </a:moveTo>
                <a:cubicBezTo>
                  <a:pt x="57665" y="306131"/>
                  <a:pt x="115330" y="216888"/>
                  <a:pt x="469557" y="156477"/>
                </a:cubicBezTo>
                <a:cubicBezTo>
                  <a:pt x="823784" y="96066"/>
                  <a:pt x="1576174" y="-70064"/>
                  <a:pt x="2125363" y="32909"/>
                </a:cubicBezTo>
                <a:cubicBezTo>
                  <a:pt x="2674552" y="135882"/>
                  <a:pt x="3446162" y="477753"/>
                  <a:pt x="3764692" y="774315"/>
                </a:cubicBezTo>
                <a:cubicBezTo>
                  <a:pt x="4083222" y="1070877"/>
                  <a:pt x="4059881" y="1441579"/>
                  <a:pt x="4036541" y="1812282"/>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42551" y="3295135"/>
            <a:ext cx="1249125" cy="646331"/>
          </a:xfrm>
          <a:prstGeom prst="rect">
            <a:avLst/>
          </a:prstGeom>
          <a:noFill/>
        </p:spPr>
        <p:txBody>
          <a:bodyPr wrap="none" rtlCol="0">
            <a:spAutoFit/>
          </a:bodyPr>
          <a:lstStyle/>
          <a:p>
            <a:r>
              <a:rPr lang="en-GB" dirty="0" smtClean="0"/>
              <a:t>Displays</a:t>
            </a:r>
            <a:br>
              <a:rPr lang="en-GB" dirty="0" smtClean="0"/>
            </a:br>
            <a:r>
              <a:rPr lang="en-GB" dirty="0" smtClean="0"/>
              <a:t>“Total is 5”</a:t>
            </a:r>
            <a:endParaRPr lang="en-GB" dirty="0"/>
          </a:p>
        </p:txBody>
      </p:sp>
      <p:cxnSp>
        <p:nvCxnSpPr>
          <p:cNvPr id="13" name="Straight Arrow Connector 12"/>
          <p:cNvCxnSpPr/>
          <p:nvPr/>
        </p:nvCxnSpPr>
        <p:spPr bwMode="auto">
          <a:xfrm flipV="1">
            <a:off x="1631092" y="2713003"/>
            <a:ext cx="1433384" cy="60684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893892" y="3605295"/>
            <a:ext cx="312906" cy="369332"/>
          </a:xfrm>
          <a:prstGeom prst="rect">
            <a:avLst/>
          </a:prstGeom>
          <a:noFill/>
        </p:spPr>
        <p:txBody>
          <a:bodyPr wrap="none" rtlCol="0">
            <a:spAutoFit/>
          </a:bodyPr>
          <a:lstStyle/>
          <a:p>
            <a:r>
              <a:rPr lang="en-GB" dirty="0" smtClean="0">
                <a:solidFill>
                  <a:srgbClr val="FF0000"/>
                </a:solidFill>
              </a:rPr>
              <a:t>3</a:t>
            </a:r>
            <a:endParaRPr lang="en-GB" dirty="0">
              <a:solidFill>
                <a:srgbClr val="FF0000"/>
              </a:solidFill>
            </a:endParaRPr>
          </a:p>
        </p:txBody>
      </p:sp>
      <p:sp>
        <p:nvSpPr>
          <p:cNvPr id="15" name="TextBox 14"/>
          <p:cNvSpPr txBox="1"/>
          <p:nvPr/>
        </p:nvSpPr>
        <p:spPr>
          <a:xfrm>
            <a:off x="7220371" y="3605295"/>
            <a:ext cx="312906" cy="369332"/>
          </a:xfrm>
          <a:prstGeom prst="rect">
            <a:avLst/>
          </a:prstGeom>
          <a:noFill/>
        </p:spPr>
        <p:txBody>
          <a:bodyPr wrap="none" rtlCol="0">
            <a:spAutoFit/>
          </a:bodyPr>
          <a:lstStyle/>
          <a:p>
            <a:r>
              <a:rPr lang="en-GB" dirty="0" smtClean="0">
                <a:solidFill>
                  <a:srgbClr val="FF0000"/>
                </a:solidFill>
              </a:rPr>
              <a:t>4</a:t>
            </a:r>
            <a:endParaRPr lang="en-GB" dirty="0">
              <a:solidFill>
                <a:srgbClr val="FF0000"/>
              </a:solidFill>
            </a:endParaRPr>
          </a:p>
        </p:txBody>
      </p:sp>
      <p:sp>
        <p:nvSpPr>
          <p:cNvPr id="16" name="TextBox 15"/>
          <p:cNvSpPr txBox="1"/>
          <p:nvPr/>
        </p:nvSpPr>
        <p:spPr>
          <a:xfrm>
            <a:off x="6417277" y="866386"/>
            <a:ext cx="2619632" cy="923330"/>
          </a:xfrm>
          <a:prstGeom prst="rect">
            <a:avLst/>
          </a:prstGeom>
          <a:noFill/>
        </p:spPr>
        <p:txBody>
          <a:bodyPr wrap="square" rtlCol="0">
            <a:spAutoFit/>
          </a:bodyPr>
          <a:lstStyle/>
          <a:p>
            <a:r>
              <a:rPr lang="en-GB" dirty="0" smtClean="0"/>
              <a:t>Values are copied into the arguments number1 and number2</a:t>
            </a:r>
            <a:endParaRPr lang="en-GB" dirty="0"/>
          </a:p>
        </p:txBody>
      </p:sp>
      <p:sp>
        <p:nvSpPr>
          <p:cNvPr id="17" name="TextBox 16"/>
          <p:cNvSpPr txBox="1"/>
          <p:nvPr/>
        </p:nvSpPr>
        <p:spPr>
          <a:xfrm>
            <a:off x="5352455" y="4573241"/>
            <a:ext cx="312906" cy="369332"/>
          </a:xfrm>
          <a:prstGeom prst="rect">
            <a:avLst/>
          </a:prstGeom>
          <a:noFill/>
        </p:spPr>
        <p:txBody>
          <a:bodyPr wrap="none" rtlCol="0">
            <a:spAutoFit/>
          </a:bodyPr>
          <a:lstStyle/>
          <a:p>
            <a:r>
              <a:rPr lang="en-GB" dirty="0" smtClean="0">
                <a:solidFill>
                  <a:srgbClr val="FF0000"/>
                </a:solidFill>
              </a:rPr>
              <a:t>5</a:t>
            </a:r>
            <a:endParaRPr lang="en-GB" dirty="0">
              <a:solidFill>
                <a:srgbClr val="FF0000"/>
              </a:solidFill>
            </a:endParaRPr>
          </a:p>
        </p:txBody>
      </p:sp>
      <p:sp>
        <p:nvSpPr>
          <p:cNvPr id="18" name="Freeform 17"/>
          <p:cNvSpPr/>
          <p:nvPr/>
        </p:nvSpPr>
        <p:spPr bwMode="auto">
          <a:xfrm>
            <a:off x="303945" y="2092411"/>
            <a:ext cx="4581961" cy="3551371"/>
          </a:xfrm>
          <a:custGeom>
            <a:avLst/>
            <a:gdLst>
              <a:gd name="connsiteX0" fmla="*/ 4449287 w 4581961"/>
              <a:gd name="connsiteY0" fmla="*/ 2693773 h 3551371"/>
              <a:gd name="connsiteX1" fmla="*/ 4342196 w 4581961"/>
              <a:gd name="connsiteY1" fmla="*/ 3179805 h 3551371"/>
              <a:gd name="connsiteX2" fmla="*/ 2249785 w 4581961"/>
              <a:gd name="connsiteY2" fmla="*/ 3550508 h 3551371"/>
              <a:gd name="connsiteX3" fmla="*/ 783450 w 4581961"/>
              <a:gd name="connsiteY3" fmla="*/ 3245708 h 3551371"/>
              <a:gd name="connsiteX4" fmla="*/ 231514 w 4581961"/>
              <a:gd name="connsiteY4" fmla="*/ 2215978 h 3551371"/>
              <a:gd name="connsiteX5" fmla="*/ 50282 w 4581961"/>
              <a:gd name="connsiteY5" fmla="*/ 494270 h 3551371"/>
              <a:gd name="connsiteX6" fmla="*/ 1104725 w 4581961"/>
              <a:gd name="connsiteY6" fmla="*/ 0 h 355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81961" h="3551371">
                <a:moveTo>
                  <a:pt x="4449287" y="2693773"/>
                </a:moveTo>
                <a:cubicBezTo>
                  <a:pt x="4579033" y="2865394"/>
                  <a:pt x="4708780" y="3037016"/>
                  <a:pt x="4342196" y="3179805"/>
                </a:cubicBezTo>
                <a:cubicBezTo>
                  <a:pt x="3975612" y="3322594"/>
                  <a:pt x="2842909" y="3539524"/>
                  <a:pt x="2249785" y="3550508"/>
                </a:cubicBezTo>
                <a:cubicBezTo>
                  <a:pt x="1656661" y="3561492"/>
                  <a:pt x="1119828" y="3468130"/>
                  <a:pt x="783450" y="3245708"/>
                </a:cubicBezTo>
                <a:cubicBezTo>
                  <a:pt x="447071" y="3023286"/>
                  <a:pt x="353709" y="2674551"/>
                  <a:pt x="231514" y="2215978"/>
                </a:cubicBezTo>
                <a:cubicBezTo>
                  <a:pt x="109319" y="1757405"/>
                  <a:pt x="-95253" y="863600"/>
                  <a:pt x="50282" y="494270"/>
                </a:cubicBezTo>
                <a:cubicBezTo>
                  <a:pt x="195817" y="124940"/>
                  <a:pt x="650271" y="62470"/>
                  <a:pt x="1104725" y="0"/>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9" name="TextBox 18"/>
          <p:cNvSpPr txBox="1"/>
          <p:nvPr/>
        </p:nvSpPr>
        <p:spPr>
          <a:xfrm>
            <a:off x="1017373" y="5767388"/>
            <a:ext cx="4094205" cy="646331"/>
          </a:xfrm>
          <a:prstGeom prst="rect">
            <a:avLst/>
          </a:prstGeom>
          <a:noFill/>
        </p:spPr>
        <p:txBody>
          <a:bodyPr wrap="square" rtlCol="0">
            <a:spAutoFit/>
          </a:bodyPr>
          <a:lstStyle/>
          <a:p>
            <a:r>
              <a:rPr lang="en-GB" dirty="0" smtClean="0"/>
              <a:t>The value 5 is return and assigned to the variable named total</a:t>
            </a:r>
            <a:endParaRPr lang="en-GB" dirty="0"/>
          </a:p>
        </p:txBody>
      </p:sp>
    </p:spTree>
    <p:extLst>
      <p:ext uri="{BB962C8B-B14F-4D97-AF65-F5344CB8AC3E}">
        <p14:creationId xmlns:p14="http://schemas.microsoft.com/office/powerpoint/2010/main" val="26219589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Set Property Pattern</a:t>
            </a:r>
            <a:endParaRPr lang="en-GB" dirty="0"/>
          </a:p>
        </p:txBody>
      </p:sp>
      <p:sp>
        <p:nvSpPr>
          <p:cNvPr id="3" name="Content Placeholder 2"/>
          <p:cNvSpPr>
            <a:spLocks noGrp="1"/>
          </p:cNvSpPr>
          <p:nvPr>
            <p:ph idx="1"/>
          </p:nvPr>
        </p:nvSpPr>
        <p:spPr>
          <a:xfrm>
            <a:off x="547008" y="1055914"/>
            <a:ext cx="4895850" cy="4782911"/>
          </a:xfrm>
        </p:spPr>
        <p:txBody>
          <a:bodyPr/>
          <a:lstStyle/>
          <a:p>
            <a:r>
              <a:rPr lang="en-GB" dirty="0" smtClean="0"/>
              <a:t>Provide method (functions within class) for setting attribute value</a:t>
            </a:r>
            <a:br>
              <a:rPr lang="en-GB" dirty="0" smtClean="0"/>
            </a:br>
            <a:endParaRPr lang="en-GB" dirty="0" smtClean="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479596" y="1554543"/>
            <a:ext cx="3664404" cy="3785652"/>
          </a:xfrm>
          <a:prstGeom prst="rect">
            <a:avLst/>
          </a:prstGeom>
          <a:noFill/>
        </p:spPr>
        <p:txBody>
          <a:bodyPr wrap="square" rtlCol="0">
            <a:spAutoFit/>
          </a:bodyPr>
          <a:lstStyle/>
          <a:p>
            <a:r>
              <a:rPr lang="en-GB" sz="2400" i="1" dirty="0" smtClean="0"/>
              <a:t>type</a:t>
            </a:r>
            <a:r>
              <a:rPr lang="en-GB" sz="2400" dirty="0" smtClean="0"/>
              <a:t>: </a:t>
            </a:r>
            <a:r>
              <a:rPr lang="en-GB" sz="2400" dirty="0"/>
              <a:t>variable types e.g. </a:t>
            </a:r>
            <a:r>
              <a:rPr lang="en-GB" sz="2400" dirty="0" err="1"/>
              <a:t>int</a:t>
            </a:r>
            <a:r>
              <a:rPr lang="en-GB" sz="2400" dirty="0"/>
              <a:t>, string, double, etc.</a:t>
            </a:r>
            <a:endParaRPr lang="en-GB" sz="2400" dirty="0" smtClean="0"/>
          </a:p>
          <a:p>
            <a:endParaRPr lang="en-GB" sz="2400" dirty="0"/>
          </a:p>
          <a:p>
            <a:r>
              <a:rPr lang="en-GB" sz="2400" i="1" dirty="0" err="1" smtClean="0"/>
              <a:t>attributeName</a:t>
            </a:r>
            <a:r>
              <a:rPr lang="en-GB" sz="2400" dirty="0" smtClean="0"/>
              <a:t>: </a:t>
            </a:r>
            <a:r>
              <a:rPr lang="en-GB" sz="2400" dirty="0"/>
              <a:t>name of the attribute </a:t>
            </a:r>
            <a:r>
              <a:rPr lang="en-GB" sz="2400" dirty="0" smtClean="0"/>
              <a:t/>
            </a:r>
            <a:br>
              <a:rPr lang="en-GB" sz="2400" dirty="0" smtClean="0"/>
            </a:br>
            <a:r>
              <a:rPr lang="en-GB" sz="2400" dirty="0" smtClean="0"/>
              <a:t/>
            </a:r>
            <a:br>
              <a:rPr lang="en-GB" sz="2400" dirty="0" smtClean="0"/>
            </a:br>
            <a:r>
              <a:rPr lang="en-GB" sz="2400" dirty="0" err="1"/>
              <a:t>S</a:t>
            </a:r>
            <a:r>
              <a:rPr lang="en-GB" sz="2400" dirty="0" err="1" smtClean="0"/>
              <a:t>et</a:t>
            </a:r>
            <a:r>
              <a:rPr lang="en-GB" sz="2400" i="1" dirty="0" err="1" smtClean="0"/>
              <a:t>AttributeName</a:t>
            </a:r>
            <a:r>
              <a:rPr lang="en-GB" sz="2400" dirty="0" smtClean="0"/>
              <a:t>: name of method for setting the attribute value. Must start with “Set”</a:t>
            </a:r>
            <a:endParaRPr lang="en-GB" sz="2400" dirty="0"/>
          </a:p>
        </p:txBody>
      </p:sp>
      <p:sp>
        <p:nvSpPr>
          <p:cNvPr id="7" name="TextBox 6"/>
          <p:cNvSpPr txBox="1"/>
          <p:nvPr/>
        </p:nvSpPr>
        <p:spPr>
          <a:xfrm>
            <a:off x="297609" y="1859121"/>
            <a:ext cx="5083443" cy="4678204"/>
          </a:xfrm>
          <a:prstGeom prst="rect">
            <a:avLst/>
          </a:prstGeom>
          <a:noFill/>
        </p:spPr>
        <p:txBody>
          <a:bodyPr wrap="none" rtlCol="0">
            <a:spAutoFit/>
          </a:bodyPr>
          <a:lstStyle/>
          <a:p>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private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t>
            </a:r>
            <a:r>
              <a:rPr lang="en-GB" b="1" dirty="0"/>
              <a:t>public void </a:t>
            </a:r>
            <a:r>
              <a:rPr lang="en-GB" b="1" dirty="0" err="1"/>
              <a:t>Set</a:t>
            </a:r>
            <a:r>
              <a:rPr lang="en-GB" b="1" i="1" dirty="0" err="1"/>
              <a:t>AttributeName</a:t>
            </a:r>
            <a:r>
              <a:rPr lang="en-GB" b="1" dirty="0"/>
              <a:t>(</a:t>
            </a:r>
            <a:r>
              <a:rPr lang="en-GB" b="1" i="1" dirty="0"/>
              <a:t>type</a:t>
            </a:r>
            <a:r>
              <a:rPr lang="en-GB" b="1" dirty="0"/>
              <a:t> </a:t>
            </a:r>
            <a:r>
              <a:rPr lang="en-GB" b="1" dirty="0">
                <a:solidFill>
                  <a:srgbClr val="FF0000"/>
                </a:solidFill>
              </a:rPr>
              <a:t>value</a:t>
            </a:r>
            <a:r>
              <a:rPr lang="en-GB" b="1" dirty="0"/>
              <a:t>)</a:t>
            </a:r>
            <a:br>
              <a:rPr lang="en-GB" b="1" dirty="0"/>
            </a:br>
            <a:r>
              <a:rPr lang="en-GB" b="1" dirty="0"/>
              <a:t>      {</a:t>
            </a:r>
            <a:br>
              <a:rPr lang="en-GB" b="1" dirty="0"/>
            </a:br>
            <a:r>
              <a:rPr lang="en-GB" b="1" dirty="0"/>
              <a:t>          </a:t>
            </a:r>
            <a:r>
              <a:rPr lang="en-GB" b="1" dirty="0" smtClean="0"/>
              <a:t>_</a:t>
            </a:r>
            <a:r>
              <a:rPr lang="en-GB" b="1" i="1" dirty="0" err="1" smtClean="0"/>
              <a:t>attributeName</a:t>
            </a:r>
            <a:r>
              <a:rPr lang="en-GB" b="1" dirty="0" smtClean="0"/>
              <a:t> </a:t>
            </a:r>
            <a:r>
              <a:rPr lang="en-GB" b="1" dirty="0"/>
              <a:t>= </a:t>
            </a:r>
            <a:r>
              <a:rPr lang="en-GB" b="1" dirty="0">
                <a:solidFill>
                  <a:srgbClr val="FF0000"/>
                </a:solidFill>
              </a:rPr>
              <a:t>value</a:t>
            </a:r>
            <a:r>
              <a:rPr lang="en-GB" b="1" dirty="0"/>
              <a:t>;</a:t>
            </a:r>
            <a:br>
              <a:rPr lang="en-GB" b="1" dirty="0"/>
            </a:br>
            <a:r>
              <a:rPr lang="en-GB" b="1" dirty="0"/>
              <a:t>      }</a:t>
            </a:r>
            <a:r>
              <a:rPr lang="en-GB" dirty="0"/>
              <a:t/>
            </a:r>
            <a:br>
              <a:rPr lang="en-GB" dirty="0"/>
            </a:br>
            <a:r>
              <a:rPr lang="en-GB" dirty="0"/>
              <a:t/>
            </a:r>
            <a:br>
              <a:rPr lang="en-GB" dirty="0"/>
            </a:br>
            <a:r>
              <a:rPr lang="en-GB" dirty="0"/>
              <a:t>      // Methods</a:t>
            </a:r>
            <a:br>
              <a:rPr lang="en-GB" dirty="0"/>
            </a:br>
            <a:r>
              <a:rPr lang="en-GB" dirty="0"/>
              <a:t>}</a:t>
            </a:r>
          </a:p>
          <a:p>
            <a:endParaRPr lang="en-GB" dirty="0"/>
          </a:p>
        </p:txBody>
      </p:sp>
      <p:sp>
        <p:nvSpPr>
          <p:cNvPr id="6" name="TextBox 5"/>
          <p:cNvSpPr txBox="1"/>
          <p:nvPr/>
        </p:nvSpPr>
        <p:spPr>
          <a:xfrm>
            <a:off x="4044780" y="5497071"/>
            <a:ext cx="2323070" cy="1200329"/>
          </a:xfrm>
          <a:prstGeom prst="rect">
            <a:avLst/>
          </a:prstGeom>
          <a:noFill/>
        </p:spPr>
        <p:txBody>
          <a:bodyPr wrap="square" rtlCol="0">
            <a:spAutoFit/>
          </a:bodyPr>
          <a:lstStyle/>
          <a:p>
            <a:r>
              <a:rPr lang="en-GB" dirty="0" smtClean="0"/>
              <a:t>“value” is the name of the argument </a:t>
            </a:r>
            <a:r>
              <a:rPr lang="en-GB" b="1" u="sng" dirty="0" smtClean="0"/>
              <a:t>not</a:t>
            </a:r>
            <a:r>
              <a:rPr lang="en-GB" dirty="0" smtClean="0"/>
              <a:t> a number, string, etc.,</a:t>
            </a:r>
            <a:endParaRPr lang="en-GB" dirty="0"/>
          </a:p>
        </p:txBody>
      </p:sp>
      <p:cxnSp>
        <p:nvCxnSpPr>
          <p:cNvPr id="9" name="Straight Arrow Connector 8"/>
          <p:cNvCxnSpPr/>
          <p:nvPr/>
        </p:nvCxnSpPr>
        <p:spPr bwMode="auto">
          <a:xfrm flipH="1" flipV="1">
            <a:off x="4950941" y="4374292"/>
            <a:ext cx="148281" cy="10297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flipH="1" flipV="1">
            <a:off x="3402227" y="4903768"/>
            <a:ext cx="1672281" cy="5002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757672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Get Property Pattern</a:t>
            </a:r>
            <a:endParaRPr lang="en-GB" dirty="0"/>
          </a:p>
        </p:txBody>
      </p:sp>
      <p:sp>
        <p:nvSpPr>
          <p:cNvPr id="3" name="Content Placeholder 2"/>
          <p:cNvSpPr>
            <a:spLocks noGrp="1"/>
          </p:cNvSpPr>
          <p:nvPr>
            <p:ph idx="1"/>
          </p:nvPr>
        </p:nvSpPr>
        <p:spPr>
          <a:xfrm>
            <a:off x="547007" y="1055914"/>
            <a:ext cx="7029450" cy="4782911"/>
          </a:xfrm>
        </p:spPr>
        <p:txBody>
          <a:bodyPr/>
          <a:lstStyle/>
          <a:p>
            <a:r>
              <a:rPr lang="en-GB" dirty="0" smtClean="0"/>
              <a:t>Provide method (functions within class) for getting attribute value</a:t>
            </a:r>
            <a:br>
              <a:rPr lang="en-GB" dirty="0" smtClean="0"/>
            </a:br>
            <a:endParaRPr lang="en-GB" dirty="0" smtClean="0"/>
          </a:p>
          <a:p>
            <a:pPr marL="0" indent="0">
              <a:buNone/>
            </a:pPr>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private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Constructors</a:t>
            </a:r>
            <a:br>
              <a:rPr lang="en-GB" dirty="0"/>
            </a:br>
            <a:r>
              <a:rPr lang="en-GB" dirty="0"/>
              <a:t/>
            </a:r>
            <a:br>
              <a:rPr lang="en-GB" dirty="0"/>
            </a:br>
            <a:r>
              <a:rPr lang="en-GB" dirty="0"/>
              <a:t>      // </a:t>
            </a:r>
            <a:r>
              <a:rPr lang="en-GB" dirty="0" smtClean="0"/>
              <a:t>Properties</a:t>
            </a:r>
            <a:br>
              <a:rPr lang="en-GB" dirty="0" smtClean="0"/>
            </a:br>
            <a:r>
              <a:rPr lang="en-GB" dirty="0" smtClean="0"/>
              <a:t>      </a:t>
            </a:r>
            <a:r>
              <a:rPr lang="en-GB" b="1" dirty="0" smtClean="0"/>
              <a:t>public </a:t>
            </a:r>
            <a:r>
              <a:rPr lang="en-GB" b="1" i="1" dirty="0" smtClean="0"/>
              <a:t>type</a:t>
            </a:r>
            <a:r>
              <a:rPr lang="en-GB" b="1" dirty="0" smtClean="0"/>
              <a:t> </a:t>
            </a:r>
            <a:r>
              <a:rPr lang="en-GB" b="1" dirty="0" err="1" smtClean="0"/>
              <a:t>Get</a:t>
            </a:r>
            <a:r>
              <a:rPr lang="en-GB" b="1" i="1" dirty="0" err="1" smtClean="0"/>
              <a:t>AttributeName</a:t>
            </a:r>
            <a:r>
              <a:rPr lang="en-GB" b="1" dirty="0" smtClean="0"/>
              <a:t>()</a:t>
            </a:r>
            <a:br>
              <a:rPr lang="en-GB" b="1" dirty="0" smtClean="0"/>
            </a:br>
            <a:r>
              <a:rPr lang="en-GB" b="1" dirty="0" smtClean="0"/>
              <a:t>      {</a:t>
            </a:r>
            <a:br>
              <a:rPr lang="en-GB" b="1" dirty="0" smtClean="0"/>
            </a:br>
            <a:r>
              <a:rPr lang="en-GB" b="1" dirty="0" smtClean="0"/>
              <a:t>           return  _</a:t>
            </a:r>
            <a:r>
              <a:rPr lang="en-GB" b="1" i="1" dirty="0" err="1" smtClean="0"/>
              <a:t>attributeName</a:t>
            </a:r>
            <a:r>
              <a:rPr lang="en-GB" b="1" dirty="0" smtClean="0"/>
              <a:t>;</a:t>
            </a:r>
            <a:br>
              <a:rPr lang="en-GB" b="1" dirty="0" smtClean="0"/>
            </a:br>
            <a:r>
              <a:rPr lang="en-GB" b="1" dirty="0" smtClean="0"/>
              <a:t>      }</a:t>
            </a:r>
            <a:r>
              <a:rPr lang="en-GB" dirty="0"/>
              <a:t/>
            </a:r>
            <a:br>
              <a:rPr lang="en-GB" dirty="0"/>
            </a:br>
            <a:r>
              <a:rPr lang="en-GB" dirty="0"/>
              <a:t/>
            </a:r>
            <a:br>
              <a:rPr lang="en-GB" dirty="0"/>
            </a:br>
            <a:r>
              <a:rPr lang="en-GB" dirty="0"/>
              <a:t>      // Methods</a:t>
            </a:r>
            <a:br>
              <a:rPr lang="en-GB" dirty="0"/>
            </a:br>
            <a:r>
              <a:rPr lang="en-GB" dirty="0"/>
              <a:t>}</a:t>
            </a:r>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5279572" y="1970041"/>
            <a:ext cx="3664404" cy="3785652"/>
          </a:xfrm>
          <a:prstGeom prst="rect">
            <a:avLst/>
          </a:prstGeom>
          <a:noFill/>
        </p:spPr>
        <p:txBody>
          <a:bodyPr wrap="square" rtlCol="0">
            <a:spAutoFit/>
          </a:bodyPr>
          <a:lstStyle/>
          <a:p>
            <a:r>
              <a:rPr lang="en-GB" sz="2400" i="1" dirty="0" smtClean="0"/>
              <a:t>type</a:t>
            </a:r>
            <a:r>
              <a:rPr lang="en-GB" sz="2400" dirty="0" smtClean="0"/>
              <a:t>: </a:t>
            </a:r>
            <a:r>
              <a:rPr lang="en-GB" sz="2400" dirty="0"/>
              <a:t>variable types e.g. </a:t>
            </a:r>
            <a:r>
              <a:rPr lang="en-GB" sz="2400" dirty="0" err="1"/>
              <a:t>int</a:t>
            </a:r>
            <a:r>
              <a:rPr lang="en-GB" sz="2400" dirty="0"/>
              <a:t>, string, double, etc.</a:t>
            </a:r>
            <a:endParaRPr lang="en-GB" sz="2400" dirty="0" smtClean="0"/>
          </a:p>
          <a:p>
            <a:endParaRPr lang="en-GB" sz="2400" dirty="0"/>
          </a:p>
          <a:p>
            <a:r>
              <a:rPr lang="en-GB" sz="2400" i="1" dirty="0" err="1" smtClean="0"/>
              <a:t>attributeName</a:t>
            </a:r>
            <a:r>
              <a:rPr lang="en-GB" sz="2400" dirty="0" smtClean="0"/>
              <a:t>: </a:t>
            </a:r>
            <a:r>
              <a:rPr lang="en-GB" sz="2400" dirty="0"/>
              <a:t>name of the attribute </a:t>
            </a:r>
            <a:r>
              <a:rPr lang="en-GB" sz="2400" dirty="0" smtClean="0"/>
              <a:t/>
            </a:r>
            <a:br>
              <a:rPr lang="en-GB" sz="2400" dirty="0" smtClean="0"/>
            </a:br>
            <a:r>
              <a:rPr lang="en-GB" sz="2400" dirty="0" smtClean="0"/>
              <a:t/>
            </a:r>
            <a:br>
              <a:rPr lang="en-GB" sz="2400" dirty="0" smtClean="0"/>
            </a:br>
            <a:r>
              <a:rPr lang="en-GB" sz="2400" dirty="0" err="1" smtClean="0"/>
              <a:t>Get</a:t>
            </a:r>
            <a:r>
              <a:rPr lang="en-GB" sz="2400" i="1" dirty="0" err="1" smtClean="0"/>
              <a:t>AttributeName</a:t>
            </a:r>
            <a:r>
              <a:rPr lang="en-GB" sz="2400" dirty="0" smtClean="0"/>
              <a:t>: name of method for reading attribute value. Must start with “Get”</a:t>
            </a:r>
            <a:endParaRPr lang="en-GB" sz="2400" dirty="0"/>
          </a:p>
        </p:txBody>
      </p:sp>
    </p:spTree>
    <p:extLst>
      <p:ext uri="{BB962C8B-B14F-4D97-AF65-F5344CB8AC3E}">
        <p14:creationId xmlns:p14="http://schemas.microsoft.com/office/powerpoint/2010/main" val="41306428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954111" cy="844550"/>
          </a:xfrm>
        </p:spPr>
        <p:txBody>
          <a:bodyPr/>
          <a:lstStyle/>
          <a:p>
            <a:r>
              <a:rPr lang="en-GB" dirty="0" smtClean="0"/>
              <a:t>Example</a:t>
            </a:r>
            <a:endParaRPr lang="en-GB" dirty="0"/>
          </a:p>
        </p:txBody>
      </p:sp>
      <p:sp>
        <p:nvSpPr>
          <p:cNvPr id="3" name="Content Placeholder 2"/>
          <p:cNvSpPr>
            <a:spLocks noGrp="1"/>
          </p:cNvSpPr>
          <p:nvPr>
            <p:ph idx="1"/>
          </p:nvPr>
        </p:nvSpPr>
        <p:spPr>
          <a:xfrm>
            <a:off x="413658" y="844550"/>
            <a:ext cx="3429000" cy="4994275"/>
          </a:xfrm>
        </p:spPr>
        <p:txBody>
          <a:bodyPr/>
          <a:lstStyle/>
          <a:p>
            <a:r>
              <a:rPr lang="en-GB" dirty="0" smtClean="0"/>
              <a:t>A class with an attribute colour</a:t>
            </a:r>
          </a:p>
          <a:p>
            <a:endParaRPr lang="en-GB" dirty="0"/>
          </a:p>
          <a:p>
            <a:endParaRPr lang="en-GB" dirty="0" smtClean="0"/>
          </a:p>
          <a:p>
            <a:endParaRPr lang="en-GB" dirty="0"/>
          </a:p>
          <a:p>
            <a:r>
              <a:rPr lang="en-GB" dirty="0"/>
              <a:t>Set(string colour) is passed a string to match the attribute type</a:t>
            </a:r>
          </a:p>
          <a:p>
            <a:endParaRPr lang="en-GB" dirty="0" smtClean="0"/>
          </a:p>
          <a:p>
            <a:endParaRPr lang="en-GB" dirty="0"/>
          </a:p>
          <a:p>
            <a:r>
              <a:rPr lang="en-GB" dirty="0" smtClean="0"/>
              <a:t>Get</a:t>
            </a:r>
            <a:r>
              <a:rPr lang="en-GB" dirty="0"/>
              <a:t>() returns a string to match the attribute type</a:t>
            </a:r>
            <a:r>
              <a:rPr lang="en-GB" dirty="0" smtClean="0"/>
              <a:t/>
            </a:r>
            <a:br>
              <a:rPr lang="en-GB" dirty="0" smtClean="0"/>
            </a:br>
            <a:endParaRPr lang="en-GB" dirty="0" smtClean="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918857" y="166303"/>
            <a:ext cx="4996543" cy="6247864"/>
          </a:xfrm>
          <a:prstGeom prst="rect">
            <a:avLst/>
          </a:prstGeom>
          <a:noFill/>
        </p:spPr>
        <p:txBody>
          <a:bodyPr wrap="square" rtlCol="0">
            <a:spAutoFit/>
          </a:bodyPr>
          <a:lstStyle/>
          <a:p>
            <a:r>
              <a:rPr lang="en-GB" sz="2000" dirty="0"/>
              <a:t>class Car</a:t>
            </a:r>
            <a:br>
              <a:rPr lang="en-GB" sz="2000" dirty="0"/>
            </a:br>
            <a:r>
              <a:rPr lang="en-GB" sz="2000" dirty="0"/>
              <a:t>{</a:t>
            </a:r>
            <a:br>
              <a:rPr lang="en-GB" sz="2000" dirty="0"/>
            </a:br>
            <a:r>
              <a:rPr lang="en-GB" sz="2000" dirty="0"/>
              <a:t>      // Attributes</a:t>
            </a:r>
            <a:br>
              <a:rPr lang="en-GB" sz="2000" dirty="0"/>
            </a:br>
            <a:r>
              <a:rPr lang="en-GB" sz="2000" dirty="0"/>
              <a:t>      private </a:t>
            </a:r>
            <a:r>
              <a:rPr lang="en-GB" sz="2000" b="1" dirty="0">
                <a:solidFill>
                  <a:srgbClr val="FF0000"/>
                </a:solidFill>
              </a:rPr>
              <a:t>string</a:t>
            </a:r>
            <a:r>
              <a:rPr lang="en-GB" sz="2000" dirty="0"/>
              <a:t> _colour;</a:t>
            </a:r>
            <a:br>
              <a:rPr lang="en-GB" sz="2000" dirty="0"/>
            </a:br>
            <a:r>
              <a:rPr lang="en-GB" sz="2000" dirty="0"/>
              <a:t/>
            </a:r>
            <a:br>
              <a:rPr lang="en-GB" sz="2000" dirty="0"/>
            </a:br>
            <a:r>
              <a:rPr lang="en-GB" sz="2000" dirty="0"/>
              <a:t>      // Constructors</a:t>
            </a:r>
            <a:br>
              <a:rPr lang="en-GB" sz="2000" dirty="0"/>
            </a:br>
            <a:r>
              <a:rPr lang="en-GB" sz="2000" dirty="0"/>
              <a:t/>
            </a:r>
            <a:br>
              <a:rPr lang="en-GB" sz="2000" dirty="0"/>
            </a:br>
            <a:r>
              <a:rPr lang="en-GB" sz="2000" dirty="0"/>
              <a:t>      // </a:t>
            </a:r>
            <a:r>
              <a:rPr lang="en-GB" sz="2000" dirty="0" smtClean="0"/>
              <a:t>Properties</a:t>
            </a:r>
          </a:p>
          <a:p>
            <a:r>
              <a:rPr lang="en-GB" sz="2000" b="1" dirty="0" smtClean="0"/>
              <a:t>      </a:t>
            </a:r>
            <a:r>
              <a:rPr lang="en-GB" sz="2000" b="1" dirty="0"/>
              <a:t>public void </a:t>
            </a:r>
            <a:r>
              <a:rPr lang="en-GB" sz="2000" b="1" dirty="0" err="1"/>
              <a:t>SetColour</a:t>
            </a:r>
            <a:r>
              <a:rPr lang="en-GB" sz="2000" b="1" dirty="0"/>
              <a:t>(</a:t>
            </a:r>
            <a:r>
              <a:rPr lang="en-GB" sz="2000" b="1" dirty="0">
                <a:solidFill>
                  <a:srgbClr val="FF0000"/>
                </a:solidFill>
              </a:rPr>
              <a:t>string</a:t>
            </a:r>
            <a:r>
              <a:rPr lang="en-GB" sz="2000" b="1" dirty="0"/>
              <a:t> value)</a:t>
            </a:r>
            <a:br>
              <a:rPr lang="en-GB" sz="2000" b="1" dirty="0"/>
            </a:br>
            <a:r>
              <a:rPr lang="en-GB" sz="2000" b="1" dirty="0"/>
              <a:t>      {</a:t>
            </a:r>
            <a:br>
              <a:rPr lang="en-GB" sz="2000" b="1" dirty="0"/>
            </a:br>
            <a:r>
              <a:rPr lang="en-GB" sz="2000" b="1" dirty="0"/>
              <a:t>            _colour = value;</a:t>
            </a:r>
            <a:br>
              <a:rPr lang="en-GB" sz="2000" b="1" dirty="0"/>
            </a:br>
            <a:r>
              <a:rPr lang="en-GB" sz="2000" b="1" dirty="0"/>
              <a:t>      </a:t>
            </a:r>
            <a:r>
              <a:rPr lang="en-GB" sz="2000" b="1" dirty="0" smtClean="0"/>
              <a:t>}</a:t>
            </a:r>
            <a:br>
              <a:rPr lang="en-GB" sz="2000" b="1" dirty="0" smtClean="0"/>
            </a:br>
            <a:r>
              <a:rPr lang="en-GB" sz="2000" dirty="0"/>
              <a:t/>
            </a:r>
            <a:br>
              <a:rPr lang="en-GB" sz="2000" dirty="0"/>
            </a:br>
            <a:r>
              <a:rPr lang="en-GB" sz="2000" b="1" dirty="0"/>
              <a:t>      public </a:t>
            </a:r>
            <a:r>
              <a:rPr lang="en-GB" sz="2000" b="1" dirty="0">
                <a:solidFill>
                  <a:srgbClr val="FF0000"/>
                </a:solidFill>
              </a:rPr>
              <a:t>string</a:t>
            </a:r>
            <a:r>
              <a:rPr lang="en-GB" sz="2000" b="1" dirty="0"/>
              <a:t> </a:t>
            </a:r>
            <a:r>
              <a:rPr lang="en-GB" sz="2000" b="1" dirty="0" err="1"/>
              <a:t>GetColour</a:t>
            </a:r>
            <a:r>
              <a:rPr lang="en-GB" sz="2000" b="1" dirty="0"/>
              <a:t>()</a:t>
            </a:r>
            <a:br>
              <a:rPr lang="en-GB" sz="2000" b="1" dirty="0"/>
            </a:br>
            <a:r>
              <a:rPr lang="en-GB" sz="2000" b="1" dirty="0"/>
              <a:t>      {</a:t>
            </a:r>
            <a:br>
              <a:rPr lang="en-GB" sz="2000" b="1" dirty="0"/>
            </a:br>
            <a:r>
              <a:rPr lang="en-GB" sz="2000" b="1" dirty="0"/>
              <a:t>           return </a:t>
            </a:r>
            <a:r>
              <a:rPr lang="en-GB" sz="2000" b="1" dirty="0" smtClean="0"/>
              <a:t>_</a:t>
            </a:r>
            <a:r>
              <a:rPr lang="en-GB" sz="2000" b="1" dirty="0"/>
              <a:t>colour;</a:t>
            </a:r>
            <a:br>
              <a:rPr lang="en-GB" sz="2000" b="1" dirty="0"/>
            </a:br>
            <a:r>
              <a:rPr lang="en-GB" sz="2000" b="1" dirty="0"/>
              <a:t>      }</a:t>
            </a:r>
            <a:br>
              <a:rPr lang="en-GB" sz="2000" b="1" dirty="0"/>
            </a:br>
            <a:r>
              <a:rPr lang="en-GB" sz="2000" dirty="0"/>
              <a:t/>
            </a:r>
            <a:br>
              <a:rPr lang="en-GB" sz="2000" dirty="0"/>
            </a:br>
            <a:r>
              <a:rPr lang="en-GB" sz="2000" dirty="0"/>
              <a:t>      // Methods</a:t>
            </a:r>
            <a:br>
              <a:rPr lang="en-GB" sz="2000" dirty="0"/>
            </a:br>
            <a:r>
              <a:rPr lang="en-GB" sz="2000" dirty="0"/>
              <a:t>}</a:t>
            </a:r>
          </a:p>
        </p:txBody>
      </p:sp>
      <p:sp>
        <p:nvSpPr>
          <p:cNvPr id="6" name="TextBox 5"/>
          <p:cNvSpPr txBox="1"/>
          <p:nvPr/>
        </p:nvSpPr>
        <p:spPr>
          <a:xfrm>
            <a:off x="7537621" y="3290235"/>
            <a:ext cx="1532238" cy="923330"/>
          </a:xfrm>
          <a:prstGeom prst="rect">
            <a:avLst/>
          </a:prstGeom>
          <a:noFill/>
        </p:spPr>
        <p:txBody>
          <a:bodyPr wrap="square" rtlCol="0">
            <a:spAutoFit/>
          </a:bodyPr>
          <a:lstStyle/>
          <a:p>
            <a:r>
              <a:rPr lang="en-GB" dirty="0" smtClean="0"/>
              <a:t>“value” is the name of argument</a:t>
            </a:r>
            <a:endParaRPr lang="en-GB" dirty="0"/>
          </a:p>
        </p:txBody>
      </p:sp>
      <p:cxnSp>
        <p:nvCxnSpPr>
          <p:cNvPr id="8" name="Straight Arrow Connector 7"/>
          <p:cNvCxnSpPr/>
          <p:nvPr/>
        </p:nvCxnSpPr>
        <p:spPr bwMode="auto">
          <a:xfrm flipV="1">
            <a:off x="8303740" y="2932670"/>
            <a:ext cx="0" cy="3575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flipV="1">
            <a:off x="6491416" y="3608173"/>
            <a:ext cx="922638" cy="2306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925027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Properties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13461" y="1416675"/>
            <a:ext cx="5374228" cy="4093428"/>
          </a:xfrm>
          <a:prstGeom prst="rect">
            <a:avLst/>
          </a:prstGeom>
          <a:noFill/>
        </p:spPr>
        <p:txBody>
          <a:bodyPr wrap="none" rtlCol="0">
            <a:spAutoFit/>
          </a:bodyPr>
          <a:lstStyle/>
          <a:p>
            <a:r>
              <a:rPr lang="en-GB" dirty="0"/>
              <a:t>v</a:t>
            </a:r>
            <a:r>
              <a:rPr lang="en-GB" dirty="0" smtClean="0"/>
              <a:t>oid Main()</a:t>
            </a:r>
          </a:p>
          <a:p>
            <a:r>
              <a:rPr lang="en-GB" dirty="0" smtClean="0"/>
              <a:t>{ </a:t>
            </a:r>
          </a:p>
          <a:p>
            <a:r>
              <a:rPr lang="en-GB" dirty="0" smtClean="0"/>
              <a:t>     Car </a:t>
            </a:r>
            <a:r>
              <a:rPr lang="en-GB" dirty="0" err="1" smtClean="0"/>
              <a:t>myCar</a:t>
            </a:r>
            <a:r>
              <a:rPr lang="en-GB" dirty="0" smtClean="0"/>
              <a:t> = new Car();</a:t>
            </a:r>
          </a:p>
          <a:p>
            <a:endParaRPr lang="en-GB" dirty="0" smtClean="0"/>
          </a:p>
          <a:p>
            <a:r>
              <a:rPr lang="en-GB" dirty="0"/>
              <a:t> </a:t>
            </a:r>
            <a:r>
              <a:rPr lang="en-GB" dirty="0" smtClean="0"/>
              <a:t>    </a:t>
            </a:r>
            <a:r>
              <a:rPr lang="en-GB" dirty="0" err="1" smtClean="0"/>
              <a:t>myCar</a:t>
            </a:r>
            <a:r>
              <a:rPr lang="en-GB" sz="4000" dirty="0" err="1" smtClean="0">
                <a:solidFill>
                  <a:srgbClr val="FF0000"/>
                </a:solidFill>
              </a:rPr>
              <a:t>.</a:t>
            </a:r>
            <a:r>
              <a:rPr lang="en-GB" dirty="0" err="1" smtClean="0"/>
              <a:t>SetColour</a:t>
            </a:r>
            <a:r>
              <a:rPr lang="en-GB" dirty="0" smtClean="0"/>
              <a:t>(“Red”);</a:t>
            </a:r>
            <a:br>
              <a:rPr lang="en-GB" dirty="0" smtClean="0"/>
            </a:br>
            <a:r>
              <a:rPr lang="en-GB" dirty="0" smtClean="0"/>
              <a:t>     </a:t>
            </a:r>
            <a:r>
              <a:rPr lang="en-GB" dirty="0" err="1" smtClean="0"/>
              <a:t>myCar</a:t>
            </a:r>
            <a:r>
              <a:rPr lang="en-GB" sz="4000" dirty="0" err="1" smtClean="0">
                <a:solidFill>
                  <a:srgbClr val="FF0000"/>
                </a:solidFill>
              </a:rPr>
              <a:t>.</a:t>
            </a:r>
            <a:r>
              <a:rPr lang="en-GB" dirty="0" err="1" smtClean="0"/>
              <a:t>SetColour</a:t>
            </a:r>
            <a:r>
              <a:rPr lang="en-GB" dirty="0" smtClean="0"/>
              <a:t>(“Green”);</a:t>
            </a:r>
          </a:p>
          <a:p>
            <a:endParaRPr lang="en-GB" dirty="0"/>
          </a:p>
          <a:p>
            <a:r>
              <a:rPr lang="en-GB" dirty="0" smtClean="0"/>
              <a:t>     </a:t>
            </a:r>
            <a:r>
              <a:rPr lang="en-GB" dirty="0" err="1" smtClean="0"/>
              <a:t>Console.WriteLine</a:t>
            </a:r>
            <a:r>
              <a:rPr lang="en-GB" dirty="0" smtClean="0"/>
              <a:t>(“The colour of the car is {0}”,</a:t>
            </a:r>
            <a:br>
              <a:rPr lang="en-GB" dirty="0" smtClean="0"/>
            </a:br>
            <a:r>
              <a:rPr lang="en-GB" dirty="0" smtClean="0"/>
              <a:t>                             </a:t>
            </a:r>
            <a:r>
              <a:rPr lang="en-GB" dirty="0" err="1" smtClean="0"/>
              <a:t>myCar</a:t>
            </a:r>
            <a:r>
              <a:rPr lang="en-GB" sz="3600" dirty="0" err="1" smtClean="0">
                <a:solidFill>
                  <a:srgbClr val="FF0000"/>
                </a:solidFill>
              </a:rPr>
              <a:t>.</a:t>
            </a:r>
            <a:r>
              <a:rPr lang="en-GB" dirty="0" err="1" smtClean="0"/>
              <a:t>GetColour</a:t>
            </a:r>
            <a:r>
              <a:rPr lang="en-GB" dirty="0" smtClean="0"/>
              <a:t>() );</a:t>
            </a:r>
          </a:p>
          <a:p>
            <a:r>
              <a:rPr lang="en-GB" dirty="0" smtClean="0"/>
              <a:t>}</a:t>
            </a:r>
            <a:endParaRPr lang="en-GB" dirty="0"/>
          </a:p>
          <a:p>
            <a:endParaRPr lang="en-GB" dirty="0"/>
          </a:p>
        </p:txBody>
      </p:sp>
      <p:sp>
        <p:nvSpPr>
          <p:cNvPr id="6" name="TextBox 5"/>
          <p:cNvSpPr txBox="1"/>
          <p:nvPr/>
        </p:nvSpPr>
        <p:spPr>
          <a:xfrm>
            <a:off x="5544861" y="2140954"/>
            <a:ext cx="2236510" cy="369332"/>
          </a:xfrm>
          <a:prstGeom prst="rect">
            <a:avLst/>
          </a:prstGeom>
          <a:noFill/>
        </p:spPr>
        <p:txBody>
          <a:bodyPr wrap="none" rtlCol="0">
            <a:spAutoFit/>
          </a:bodyPr>
          <a:lstStyle/>
          <a:p>
            <a:r>
              <a:rPr lang="en-GB" dirty="0" smtClean="0"/>
              <a:t>The </a:t>
            </a:r>
            <a:r>
              <a:rPr lang="en-GB" i="1" dirty="0" smtClean="0"/>
              <a:t>value</a:t>
            </a:r>
            <a:r>
              <a:rPr lang="en-GB" dirty="0" smtClean="0"/>
              <a:t> argument</a:t>
            </a:r>
            <a:endParaRPr lang="en-GB" i="1" dirty="0"/>
          </a:p>
        </p:txBody>
      </p:sp>
      <p:cxnSp>
        <p:nvCxnSpPr>
          <p:cNvPr id="8" name="Straight Arrow Connector 7"/>
          <p:cNvCxnSpPr/>
          <p:nvPr/>
        </p:nvCxnSpPr>
        <p:spPr bwMode="auto">
          <a:xfrm flipH="1">
            <a:off x="4843849" y="2510286"/>
            <a:ext cx="938765" cy="89194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Arrow Connector 6"/>
          <p:cNvCxnSpPr/>
          <p:nvPr/>
        </p:nvCxnSpPr>
        <p:spPr bwMode="auto">
          <a:xfrm flipH="1">
            <a:off x="4679092" y="2510286"/>
            <a:ext cx="1103522" cy="3198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65215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a:t>
            </a:r>
            <a:endParaRPr lang="en-GB" dirty="0"/>
          </a:p>
        </p:txBody>
      </p:sp>
      <p:sp>
        <p:nvSpPr>
          <p:cNvPr id="3" name="Content Placeholder 2"/>
          <p:cNvSpPr>
            <a:spLocks noGrp="1"/>
          </p:cNvSpPr>
          <p:nvPr>
            <p:ph idx="1"/>
          </p:nvPr>
        </p:nvSpPr>
        <p:spPr>
          <a:xfrm>
            <a:off x="1047750" y="2307771"/>
            <a:ext cx="7029450" cy="3531054"/>
          </a:xfrm>
        </p:spPr>
        <p:txBody>
          <a:bodyPr/>
          <a:lstStyle/>
          <a:p>
            <a:r>
              <a:rPr lang="en-GB" dirty="0" smtClean="0"/>
              <a:t>Each ship under construction in  boat yard, is given an identification number and it’s current status which can be “Waiting Materials”, “Under Construction” or “Construction Complete”</a:t>
            </a:r>
            <a:br>
              <a:rPr lang="en-GB" dirty="0" smtClean="0"/>
            </a:br>
            <a:r>
              <a:rPr lang="en-GB" dirty="0" smtClean="0"/>
              <a:t>Note: You can’t use a bool for the status because there are more than two states.</a:t>
            </a:r>
            <a:br>
              <a:rPr lang="en-GB" dirty="0" smtClean="0"/>
            </a:br>
            <a:r>
              <a:rPr lang="en-GB" dirty="0" smtClean="0"/>
              <a:t>Create a ship, give it an ID and status, then display the ship’s ID and status.</a:t>
            </a:r>
          </a:p>
          <a:p>
            <a:endParaRPr lang="en-GB" dirty="0"/>
          </a:p>
          <a:p>
            <a:r>
              <a:rPr lang="en-GB" dirty="0" smtClean="0"/>
              <a:t>Each book requires a title, author and price</a:t>
            </a:r>
            <a:br>
              <a:rPr lang="en-GB" dirty="0" smtClean="0"/>
            </a:br>
            <a:r>
              <a:rPr lang="en-GB" dirty="0" smtClean="0"/>
              <a:t>Create a book, set the values and display them</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047749" y="738111"/>
            <a:ext cx="7356021" cy="1200329"/>
          </a:xfrm>
          <a:prstGeom prst="rect">
            <a:avLst/>
          </a:prstGeom>
          <a:noFill/>
        </p:spPr>
        <p:txBody>
          <a:bodyPr wrap="square" rtlCol="0">
            <a:spAutoFit/>
          </a:bodyPr>
          <a:lstStyle/>
          <a:p>
            <a:r>
              <a:rPr lang="en-GB" sz="2400" dirty="0" smtClean="0"/>
              <a:t>Create an appropriate class</a:t>
            </a:r>
            <a:r>
              <a:rPr lang="en-GB" sz="2400" dirty="0"/>
              <a:t> </a:t>
            </a:r>
            <a:r>
              <a:rPr lang="en-GB" sz="2400" dirty="0" smtClean="0"/>
              <a:t>and attributes</a:t>
            </a:r>
          </a:p>
          <a:p>
            <a:r>
              <a:rPr lang="en-GB" sz="2400" dirty="0" smtClean="0"/>
              <a:t>Create an object then set the attribute values and read them back</a:t>
            </a:r>
            <a:endParaRPr lang="en-GB" sz="2400" dirty="0"/>
          </a:p>
        </p:txBody>
      </p:sp>
    </p:spTree>
    <p:extLst>
      <p:ext uri="{BB962C8B-B14F-4D97-AF65-F5344CB8AC3E}">
        <p14:creationId xmlns:p14="http://schemas.microsoft.com/office/powerpoint/2010/main" val="40506412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Constructor Pattern</a:t>
            </a:r>
            <a:endParaRPr lang="en-GB" dirty="0"/>
          </a:p>
        </p:txBody>
      </p:sp>
      <p:sp>
        <p:nvSpPr>
          <p:cNvPr id="3" name="Content Placeholder 2"/>
          <p:cNvSpPr>
            <a:spLocks noGrp="1"/>
          </p:cNvSpPr>
          <p:nvPr>
            <p:ph idx="1"/>
          </p:nvPr>
        </p:nvSpPr>
        <p:spPr>
          <a:xfrm>
            <a:off x="1085850" y="729342"/>
            <a:ext cx="7029450" cy="609600"/>
          </a:xfrm>
        </p:spPr>
        <p:txBody>
          <a:bodyPr/>
          <a:lstStyle/>
          <a:p>
            <a:r>
              <a:rPr lang="en-GB" dirty="0" smtClean="0"/>
              <a:t>Specify how values in the attributes will be initialised</a:t>
            </a:r>
            <a:br>
              <a:rPr lang="en-GB" dirty="0" smtClean="0"/>
            </a:br>
            <a:r>
              <a:rPr lang="en-GB" dirty="0" smtClean="0"/>
              <a:t>and/or perform some initial object setup</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881742" y="1573892"/>
            <a:ext cx="7609776" cy="5355312"/>
          </a:xfrm>
          <a:prstGeom prst="rect">
            <a:avLst/>
          </a:prstGeom>
          <a:noFill/>
        </p:spPr>
        <p:txBody>
          <a:bodyPr wrap="none" rtlCol="0">
            <a:spAutoFit/>
          </a:bodyPr>
          <a:lstStyle/>
          <a:p>
            <a:pPr marL="0" indent="0">
              <a:buFont typeface="Monotype Sorts" pitchFamily="2" charset="2"/>
              <a:buNone/>
            </a:pPr>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private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a:t>
            </a:r>
            <a:r>
              <a:rPr lang="en-GB" dirty="0" smtClean="0"/>
              <a:t>Constructors</a:t>
            </a:r>
            <a:br>
              <a:rPr lang="en-GB" dirty="0" smtClean="0"/>
            </a:br>
            <a:r>
              <a:rPr lang="en-GB" dirty="0" smtClean="0"/>
              <a:t>      public </a:t>
            </a:r>
            <a:r>
              <a:rPr lang="en-GB" dirty="0" err="1" smtClean="0"/>
              <a:t>ClassName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r>
              <a:rPr lang="en-GB" altLang="en-US" dirty="0" smtClean="0"/>
              <a:t>….)</a:t>
            </a:r>
            <a:br>
              <a:rPr lang="en-GB" altLang="en-US" dirty="0" smtClean="0"/>
            </a:br>
            <a:r>
              <a:rPr lang="en-GB" altLang="en-US" dirty="0" smtClean="0"/>
              <a:t>      {</a:t>
            </a:r>
            <a:br>
              <a:rPr lang="en-GB" altLang="en-US" dirty="0" smtClean="0"/>
            </a:br>
            <a:r>
              <a:rPr lang="en-GB" altLang="en-US" dirty="0" smtClean="0"/>
              <a:t>           _</a:t>
            </a:r>
            <a:r>
              <a:rPr lang="en-GB" altLang="en-US" i="1" dirty="0" err="1" smtClean="0"/>
              <a:t>attributeName</a:t>
            </a:r>
            <a:r>
              <a:rPr lang="en-GB" altLang="en-US" dirty="0" smtClean="0"/>
              <a:t> = </a:t>
            </a:r>
            <a:r>
              <a:rPr lang="en-GB" altLang="en-US" i="1" dirty="0" err="1" smtClean="0"/>
              <a:t>argumentName</a:t>
            </a:r>
            <a:r>
              <a:rPr lang="en-GB" altLang="en-US" dirty="0" smtClean="0"/>
              <a:t>;</a:t>
            </a:r>
            <a:br>
              <a:rPr lang="en-GB" altLang="en-US" dirty="0" smtClean="0"/>
            </a:br>
            <a:r>
              <a:rPr lang="en-GB" altLang="en-US" dirty="0" smtClean="0"/>
              <a:t>      }</a:t>
            </a:r>
            <a:r>
              <a:rPr lang="en-GB" dirty="0"/>
              <a:t/>
            </a:r>
            <a:br>
              <a:rPr lang="en-GB" dirty="0"/>
            </a:br>
            <a:r>
              <a:rPr lang="en-GB" dirty="0"/>
              <a:t/>
            </a:r>
            <a:br>
              <a:rPr lang="en-GB" dirty="0"/>
            </a:br>
            <a:r>
              <a:rPr lang="en-GB" dirty="0"/>
              <a:t>      // Properties</a:t>
            </a:r>
            <a:br>
              <a:rPr lang="en-GB" dirty="0"/>
            </a:br>
            <a:r>
              <a:rPr lang="en-GB" dirty="0"/>
              <a:t/>
            </a:r>
            <a:br>
              <a:rPr lang="en-GB" dirty="0"/>
            </a:br>
            <a:r>
              <a:rPr lang="en-GB" dirty="0"/>
              <a:t>      // Methods</a:t>
            </a:r>
            <a:br>
              <a:rPr lang="en-GB" dirty="0"/>
            </a:br>
            <a:r>
              <a:rPr lang="en-GB" dirty="0" smtClean="0"/>
              <a:t>}</a:t>
            </a:r>
            <a:br>
              <a:rPr lang="en-GB" dirty="0" smtClean="0"/>
            </a:br>
            <a:r>
              <a:rPr lang="en-GB" dirty="0" smtClean="0"/>
              <a:t/>
            </a:r>
            <a:br>
              <a:rPr lang="en-GB" dirty="0" smtClean="0"/>
            </a:br>
            <a:r>
              <a:rPr lang="en-GB" altLang="en-US" dirty="0"/>
              <a:t>Declaration of arguments is identical to variable declaration</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smtClean="0"/>
              <a:t>argumentName</a:t>
            </a:r>
            <a:endParaRPr lang="en-GB" dirty="0"/>
          </a:p>
          <a:p>
            <a:r>
              <a:rPr lang="en-GB" dirty="0" smtClean="0"/>
              <a:t> </a:t>
            </a:r>
            <a:endParaRPr lang="en-GB" dirty="0"/>
          </a:p>
        </p:txBody>
      </p:sp>
      <p:sp>
        <p:nvSpPr>
          <p:cNvPr id="6" name="TextBox 15"/>
          <p:cNvSpPr txBox="1">
            <a:spLocks noChangeArrowheads="1"/>
          </p:cNvSpPr>
          <p:nvPr/>
        </p:nvSpPr>
        <p:spPr bwMode="auto">
          <a:xfrm>
            <a:off x="4385265" y="4830082"/>
            <a:ext cx="3308350" cy="646113"/>
          </a:xfrm>
          <a:prstGeom prst="rect">
            <a:avLst/>
          </a:prstGeom>
          <a:noFill/>
          <a:ln w="2540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1"/>
              <a:t>type</a:t>
            </a:r>
            <a:r>
              <a:rPr kumimoji="0" lang="en-GB" altLang="en-US" sz="1800"/>
              <a:t> is int, double, string, int[], string[], etc.</a:t>
            </a:r>
            <a:endParaRPr kumimoji="0" lang="en-GB" altLang="en-US" sz="1800" b="1" u="sng"/>
          </a:p>
        </p:txBody>
      </p:sp>
      <p:cxnSp>
        <p:nvCxnSpPr>
          <p:cNvPr id="7" name="Straight Arrow Connector 12"/>
          <p:cNvCxnSpPr>
            <a:cxnSpLocks noChangeShapeType="1"/>
          </p:cNvCxnSpPr>
          <p:nvPr/>
        </p:nvCxnSpPr>
        <p:spPr bwMode="auto">
          <a:xfrm flipH="1">
            <a:off x="3788229" y="5476195"/>
            <a:ext cx="812346" cy="859291"/>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2"/>
          <p:cNvSpPr txBox="1">
            <a:spLocks noChangeArrowheads="1"/>
          </p:cNvSpPr>
          <p:nvPr/>
        </p:nvSpPr>
        <p:spPr bwMode="auto">
          <a:xfrm>
            <a:off x="6811963" y="1573892"/>
            <a:ext cx="2332037" cy="1477328"/>
          </a:xfrm>
          <a:prstGeom prst="rect">
            <a:avLst/>
          </a:prstGeom>
          <a:noFill/>
          <a:ln w="2540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Comma separated list of arguments </a:t>
            </a:r>
            <a:r>
              <a:rPr kumimoji="0" lang="en-GB" altLang="en-US" sz="1800" dirty="0" smtClean="0"/>
              <a:t>declarations</a:t>
            </a:r>
            <a:br>
              <a:rPr kumimoji="0" lang="en-GB" altLang="en-US" sz="1800" dirty="0" smtClean="0"/>
            </a:br>
            <a:r>
              <a:rPr kumimoji="0" lang="en-GB" altLang="en-US" sz="1800" dirty="0" smtClean="0"/>
              <a:t>arguments </a:t>
            </a:r>
            <a:br>
              <a:rPr kumimoji="0" lang="en-GB" altLang="en-US" sz="1800" dirty="0" smtClean="0"/>
            </a:br>
            <a:r>
              <a:rPr kumimoji="0" lang="en-GB" altLang="en-US" sz="1800" b="1" dirty="0" smtClean="0">
                <a:solidFill>
                  <a:srgbClr val="FF0000"/>
                </a:solidFill>
              </a:rPr>
              <a:t>(or none)</a:t>
            </a:r>
            <a:endParaRPr kumimoji="0" lang="en-GB" altLang="en-US" sz="1800" b="1" dirty="0">
              <a:solidFill>
                <a:srgbClr val="FF0000"/>
              </a:solidFill>
            </a:endParaRPr>
          </a:p>
        </p:txBody>
      </p:sp>
      <p:cxnSp>
        <p:nvCxnSpPr>
          <p:cNvPr id="12" name="Straight Arrow Connector 4"/>
          <p:cNvCxnSpPr>
            <a:cxnSpLocks noChangeShapeType="1"/>
          </p:cNvCxnSpPr>
          <p:nvPr/>
        </p:nvCxnSpPr>
        <p:spPr bwMode="auto">
          <a:xfrm flipH="1">
            <a:off x="5214257" y="2080079"/>
            <a:ext cx="1597707" cy="1098550"/>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9422711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Constructor</a:t>
            </a:r>
            <a:endParaRPr lang="en-GB" dirty="0"/>
          </a:p>
        </p:txBody>
      </p:sp>
      <p:sp>
        <p:nvSpPr>
          <p:cNvPr id="3" name="Content Placeholder 2"/>
          <p:cNvSpPr>
            <a:spLocks noGrp="1"/>
          </p:cNvSpPr>
          <p:nvPr>
            <p:ph idx="1"/>
          </p:nvPr>
        </p:nvSpPr>
        <p:spPr/>
        <p:txBody>
          <a:bodyPr/>
          <a:lstStyle/>
          <a:p>
            <a:r>
              <a:rPr lang="en-GB" dirty="0" smtClean="0"/>
              <a:t>Named after class containing it</a:t>
            </a:r>
          </a:p>
          <a:p>
            <a:endParaRPr lang="en-GB" dirty="0"/>
          </a:p>
          <a:p>
            <a:r>
              <a:rPr lang="en-GB" dirty="0" smtClean="0"/>
              <a:t>Has NO return type</a:t>
            </a:r>
          </a:p>
          <a:p>
            <a:endParaRPr lang="en-GB" dirty="0"/>
          </a:p>
          <a:p>
            <a:r>
              <a:rPr lang="en-GB" dirty="0" smtClean="0"/>
              <a:t>Never returns a value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1547660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1227"/>
          </a:xfrm>
        </p:spPr>
        <p:txBody>
          <a:bodyPr/>
          <a:lstStyle/>
          <a:p>
            <a:r>
              <a:rPr lang="en-GB" dirty="0" smtClean="0"/>
              <a:t>Example</a:t>
            </a:r>
            <a:endParaRPr lang="en-GB" dirty="0"/>
          </a:p>
        </p:txBody>
      </p:sp>
      <p:sp>
        <p:nvSpPr>
          <p:cNvPr id="3" name="Content Placeholder 2"/>
          <p:cNvSpPr>
            <a:spLocks noGrp="1"/>
          </p:cNvSpPr>
          <p:nvPr>
            <p:ph idx="1"/>
          </p:nvPr>
        </p:nvSpPr>
        <p:spPr>
          <a:xfrm>
            <a:off x="1047750" y="611228"/>
            <a:ext cx="7029450" cy="5227598"/>
          </a:xfrm>
        </p:spPr>
        <p:txBody>
          <a:bodyPr/>
          <a:lstStyle/>
          <a:p>
            <a:r>
              <a:rPr lang="en-GB" dirty="0" smtClean="0"/>
              <a:t>Create a class for representing a book</a:t>
            </a:r>
            <a:br>
              <a:rPr lang="en-GB" dirty="0" smtClean="0"/>
            </a:br>
            <a:r>
              <a:rPr lang="en-GB" dirty="0" smtClean="0"/>
              <a:t>The book requires a title and author name for the initial attribute values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151399" y="1779687"/>
            <a:ext cx="4634602" cy="5078313"/>
          </a:xfrm>
          <a:prstGeom prst="rect">
            <a:avLst/>
          </a:prstGeom>
          <a:noFill/>
        </p:spPr>
        <p:txBody>
          <a:bodyPr wrap="none" rtlCol="0">
            <a:spAutoFit/>
          </a:bodyPr>
          <a:lstStyle/>
          <a:p>
            <a:pPr marL="0" indent="0">
              <a:buFont typeface="Monotype Sorts" pitchFamily="2" charset="2"/>
              <a:buNone/>
            </a:pPr>
            <a:r>
              <a:rPr lang="en-GB" dirty="0"/>
              <a:t>class </a:t>
            </a:r>
            <a:r>
              <a:rPr lang="en-GB" dirty="0" smtClean="0"/>
              <a:t>Book</a:t>
            </a:r>
            <a:r>
              <a:rPr lang="en-GB" dirty="0"/>
              <a:t/>
            </a:r>
            <a:br>
              <a:rPr lang="en-GB" dirty="0"/>
            </a:br>
            <a:r>
              <a:rPr lang="en-GB" dirty="0"/>
              <a:t>{</a:t>
            </a:r>
            <a:br>
              <a:rPr lang="en-GB" dirty="0"/>
            </a:br>
            <a:r>
              <a:rPr lang="en-GB" dirty="0"/>
              <a:t>      // Attributes</a:t>
            </a:r>
            <a:br>
              <a:rPr lang="en-GB" dirty="0"/>
            </a:br>
            <a:r>
              <a:rPr lang="en-GB" dirty="0"/>
              <a:t>      private </a:t>
            </a:r>
            <a:r>
              <a:rPr lang="en-GB" dirty="0" smtClean="0"/>
              <a:t>string </a:t>
            </a:r>
            <a:r>
              <a:rPr lang="en-GB" dirty="0" smtClean="0">
                <a:solidFill>
                  <a:srgbClr val="FF0000"/>
                </a:solidFill>
              </a:rPr>
              <a:t>_title</a:t>
            </a:r>
            <a:r>
              <a:rPr lang="en-GB" dirty="0" smtClean="0"/>
              <a:t>;</a:t>
            </a:r>
            <a:br>
              <a:rPr lang="en-GB" dirty="0" smtClean="0"/>
            </a:br>
            <a:r>
              <a:rPr lang="en-GB" dirty="0" smtClean="0"/>
              <a:t>      private string _author;</a:t>
            </a:r>
            <a:r>
              <a:rPr lang="en-GB" dirty="0"/>
              <a:t/>
            </a:r>
            <a:br>
              <a:rPr lang="en-GB" dirty="0"/>
            </a:br>
            <a:r>
              <a:rPr lang="en-GB" dirty="0"/>
              <a:t/>
            </a:r>
            <a:br>
              <a:rPr lang="en-GB" dirty="0"/>
            </a:br>
            <a:r>
              <a:rPr lang="en-GB" dirty="0"/>
              <a:t>      // </a:t>
            </a:r>
            <a:r>
              <a:rPr lang="en-GB" dirty="0" smtClean="0"/>
              <a:t>Constructors</a:t>
            </a:r>
            <a:br>
              <a:rPr lang="en-GB" dirty="0" smtClean="0"/>
            </a:br>
            <a:r>
              <a:rPr lang="en-GB" dirty="0" smtClean="0"/>
              <a:t>      public </a:t>
            </a:r>
            <a:r>
              <a:rPr lang="en-GB" b="1" dirty="0" smtClean="0"/>
              <a:t>Book(</a:t>
            </a:r>
            <a:r>
              <a:rPr lang="en-GB" altLang="en-US" b="1" dirty="0" smtClean="0"/>
              <a:t>string </a:t>
            </a:r>
            <a:r>
              <a:rPr lang="en-GB" altLang="en-US" b="1" dirty="0" smtClean="0">
                <a:solidFill>
                  <a:srgbClr val="0070C0"/>
                </a:solidFill>
              </a:rPr>
              <a:t>title</a:t>
            </a:r>
            <a:r>
              <a:rPr lang="en-GB" altLang="en-US" b="1" dirty="0" smtClean="0"/>
              <a:t>, string author)</a:t>
            </a:r>
            <a:br>
              <a:rPr lang="en-GB" altLang="en-US" b="1" dirty="0" smtClean="0"/>
            </a:br>
            <a:r>
              <a:rPr lang="en-GB" altLang="en-US" b="1" dirty="0" smtClean="0"/>
              <a:t>      {</a:t>
            </a:r>
            <a:br>
              <a:rPr lang="en-GB" altLang="en-US" b="1" dirty="0" smtClean="0"/>
            </a:br>
            <a:r>
              <a:rPr lang="en-GB" altLang="en-US" b="1" dirty="0" smtClean="0"/>
              <a:t>           </a:t>
            </a:r>
            <a:r>
              <a:rPr lang="en-GB" altLang="en-US" b="1" dirty="0" smtClean="0">
                <a:solidFill>
                  <a:srgbClr val="FF0000"/>
                </a:solidFill>
              </a:rPr>
              <a:t>_title</a:t>
            </a:r>
            <a:r>
              <a:rPr lang="en-GB" altLang="en-US" b="1" dirty="0" smtClean="0"/>
              <a:t>	= </a:t>
            </a:r>
            <a:r>
              <a:rPr lang="en-GB" altLang="en-US" b="1" dirty="0" smtClean="0">
                <a:solidFill>
                  <a:srgbClr val="0070C0"/>
                </a:solidFill>
              </a:rPr>
              <a:t>title</a:t>
            </a:r>
            <a:r>
              <a:rPr lang="en-GB" altLang="en-US" b="1" dirty="0" smtClean="0"/>
              <a:t>;</a:t>
            </a:r>
            <a:br>
              <a:rPr lang="en-GB" altLang="en-US" b="1" dirty="0" smtClean="0"/>
            </a:br>
            <a:r>
              <a:rPr lang="en-GB" altLang="en-US" b="1" dirty="0" smtClean="0"/>
              <a:t>           _author    = author;</a:t>
            </a:r>
            <a:r>
              <a:rPr lang="en-GB" altLang="en-US" b="1" dirty="0"/>
              <a:t/>
            </a:r>
            <a:br>
              <a:rPr lang="en-GB" altLang="en-US" b="1" dirty="0"/>
            </a:br>
            <a:r>
              <a:rPr lang="en-GB" altLang="en-US" b="1" dirty="0" smtClean="0"/>
              <a:t>      }</a:t>
            </a:r>
            <a:r>
              <a:rPr lang="en-GB" dirty="0"/>
              <a:t/>
            </a:r>
            <a:br>
              <a:rPr lang="en-GB" dirty="0"/>
            </a:br>
            <a:r>
              <a:rPr lang="en-GB" dirty="0"/>
              <a:t/>
            </a:r>
            <a:br>
              <a:rPr lang="en-GB" dirty="0"/>
            </a:br>
            <a:r>
              <a:rPr lang="en-GB" dirty="0"/>
              <a:t>      // Properties</a:t>
            </a:r>
            <a:br>
              <a:rPr lang="en-GB" dirty="0"/>
            </a:br>
            <a:r>
              <a:rPr lang="en-GB" dirty="0"/>
              <a:t/>
            </a:r>
            <a:br>
              <a:rPr lang="en-GB" dirty="0"/>
            </a:br>
            <a:r>
              <a:rPr lang="en-GB" dirty="0"/>
              <a:t>      // Methods</a:t>
            </a:r>
            <a:br>
              <a:rPr lang="en-GB" dirty="0"/>
            </a:br>
            <a:r>
              <a:rPr lang="en-GB" dirty="0" smtClean="0"/>
              <a:t>}</a:t>
            </a:r>
            <a:br>
              <a:rPr lang="en-GB" dirty="0" smtClean="0"/>
            </a:br>
            <a:r>
              <a:rPr lang="en-GB" dirty="0" smtClean="0"/>
              <a:t> </a:t>
            </a:r>
            <a:endParaRPr lang="en-GB" dirty="0"/>
          </a:p>
        </p:txBody>
      </p:sp>
    </p:spTree>
    <p:extLst>
      <p:ext uri="{BB962C8B-B14F-4D97-AF65-F5344CB8AC3E}">
        <p14:creationId xmlns:p14="http://schemas.microsoft.com/office/powerpoint/2010/main" val="39220904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44286"/>
          </a:xfrm>
        </p:spPr>
        <p:txBody>
          <a:bodyPr/>
          <a:lstStyle/>
          <a:p>
            <a:r>
              <a:rPr lang="en-GB" dirty="0" smtClean="0"/>
              <a:t>Exercise 6</a:t>
            </a:r>
            <a:endParaRPr lang="en-GB" dirty="0"/>
          </a:p>
        </p:txBody>
      </p:sp>
      <p:sp>
        <p:nvSpPr>
          <p:cNvPr id="3" name="Content Placeholder 2"/>
          <p:cNvSpPr>
            <a:spLocks noGrp="1"/>
          </p:cNvSpPr>
          <p:nvPr>
            <p:ph idx="1"/>
          </p:nvPr>
        </p:nvSpPr>
        <p:spPr>
          <a:xfrm>
            <a:off x="1047750" y="794657"/>
            <a:ext cx="7029450" cy="576943"/>
          </a:xfrm>
        </p:spPr>
        <p:txBody>
          <a:bodyPr/>
          <a:lstStyle/>
          <a:p>
            <a:pPr marL="0" indent="0">
              <a:buNone/>
            </a:pPr>
            <a:r>
              <a:rPr lang="en-GB" dirty="0" smtClean="0"/>
              <a:t>Create classes, attributes, properties and </a:t>
            </a:r>
            <a:r>
              <a:rPr lang="en-GB" b="1" u="sng" dirty="0" smtClean="0"/>
              <a:t>constructors</a:t>
            </a:r>
            <a:endParaRPr lang="en-GB" b="1" u="sng"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85850" y="1621971"/>
            <a:ext cx="7029450" cy="4915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Each file stored on a computer is given a name, a file type (jpg, doc, </a:t>
            </a:r>
            <a:r>
              <a:rPr lang="en-GB" dirty="0" err="1" smtClean="0"/>
              <a:t>etc</a:t>
            </a:r>
            <a:r>
              <a:rPr lang="en-GB" dirty="0" smtClean="0"/>
              <a:t>), date of creation and memory size in bytes of the content. </a:t>
            </a:r>
          </a:p>
          <a:p>
            <a:endParaRPr lang="en-GB" dirty="0" smtClean="0"/>
          </a:p>
          <a:p>
            <a:r>
              <a:rPr lang="en-GB" dirty="0" smtClean="0"/>
              <a:t>Each computer on a network requires an IP address e.g. 178.34.2.11, a name and also indicates it status as Busy or Ready.</a:t>
            </a:r>
          </a:p>
          <a:p>
            <a:endParaRPr lang="en-GB" dirty="0"/>
          </a:p>
          <a:p>
            <a:r>
              <a:rPr lang="en-GB" dirty="0" smtClean="0"/>
              <a:t>A production line computer monitors the rate of flow of water entering a container for dyeing clothes e.g. 22.34 litres/sec, the temperature of the water e.g. 78.5 </a:t>
            </a:r>
            <a:r>
              <a:rPr lang="en-GB" dirty="0" err="1" smtClean="0"/>
              <a:t>degC</a:t>
            </a:r>
            <a:r>
              <a:rPr lang="en-GB" dirty="0" smtClean="0"/>
              <a:t>, the number of items of clothes it contains and the serial number identifying colour of the dye being used e.g. 123456, 002078, 209392, etc.</a:t>
            </a:r>
            <a:br>
              <a:rPr lang="en-GB" dirty="0" smtClean="0"/>
            </a:br>
            <a:endParaRPr lang="en-GB" dirty="0"/>
          </a:p>
        </p:txBody>
      </p:sp>
    </p:spTree>
    <p:extLst>
      <p:ext uri="{BB962C8B-B14F-4D97-AF65-F5344CB8AC3E}">
        <p14:creationId xmlns:p14="http://schemas.microsoft.com/office/powerpoint/2010/main" val="37835548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Creation with Initial Values Pattern</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884467" y="1023257"/>
            <a:ext cx="7747904" cy="4815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Passing one or more </a:t>
            </a:r>
            <a:r>
              <a:rPr lang="en-GB" dirty="0" smtClean="0"/>
              <a:t>argument values </a:t>
            </a:r>
            <a:r>
              <a:rPr lang="en-GB" dirty="0"/>
              <a:t>as </a:t>
            </a:r>
            <a:r>
              <a:rPr lang="en-GB" dirty="0" smtClean="0"/>
              <a:t>a comma </a:t>
            </a:r>
            <a:r>
              <a:rPr lang="en-GB" dirty="0"/>
              <a:t>separated list</a:t>
            </a:r>
          </a:p>
          <a:p>
            <a:endParaRPr lang="en-GB" dirty="0" smtClean="0"/>
          </a:p>
          <a:p>
            <a:pPr marL="0" indent="0">
              <a:buFont typeface="Monotype Sorts" pitchFamily="2" charset="2"/>
              <a:buNone/>
            </a:pPr>
            <a:r>
              <a:rPr lang="en-GB" i="1" dirty="0" err="1" smtClean="0"/>
              <a:t>ClassName</a:t>
            </a:r>
            <a:r>
              <a:rPr lang="en-GB" dirty="0" smtClean="0"/>
              <a:t> </a:t>
            </a:r>
            <a:r>
              <a:rPr lang="en-GB" b="1" i="1" dirty="0" err="1" smtClean="0"/>
              <a:t>objectName</a:t>
            </a:r>
            <a:r>
              <a:rPr lang="en-GB" dirty="0" smtClean="0"/>
              <a:t> = new </a:t>
            </a:r>
            <a:r>
              <a:rPr lang="en-GB" i="1" dirty="0" err="1" smtClean="0"/>
              <a:t>ClassName</a:t>
            </a:r>
            <a:r>
              <a:rPr lang="en-GB" dirty="0" smtClean="0"/>
              <a:t>(</a:t>
            </a:r>
            <a:r>
              <a:rPr lang="en-GB" i="1" dirty="0" smtClean="0"/>
              <a:t>value1</a:t>
            </a:r>
            <a:r>
              <a:rPr lang="en-GB" dirty="0" smtClean="0"/>
              <a:t>, </a:t>
            </a:r>
            <a:r>
              <a:rPr lang="en-GB" i="1" dirty="0" smtClean="0"/>
              <a:t>value2</a:t>
            </a:r>
            <a:r>
              <a:rPr lang="en-GB" dirty="0" smtClean="0"/>
              <a:t>, ….);</a:t>
            </a:r>
          </a:p>
          <a:p>
            <a:pPr marL="0" indent="0">
              <a:buFont typeface="Monotype Sorts" pitchFamily="2" charset="2"/>
              <a:buNone/>
            </a:pPr>
            <a:endParaRPr lang="en-GB" dirty="0" smtClean="0"/>
          </a:p>
          <a:p>
            <a:endParaRPr lang="en-GB" dirty="0" smtClean="0"/>
          </a:p>
          <a:p>
            <a:endParaRPr lang="en-GB" dirty="0" smtClean="0"/>
          </a:p>
          <a:p>
            <a:endParaRPr lang="en-GB" i="1" dirty="0" smtClean="0"/>
          </a:p>
          <a:p>
            <a:endParaRPr lang="en-GB" i="1" dirty="0"/>
          </a:p>
          <a:p>
            <a:r>
              <a:rPr lang="en-GB" i="1" dirty="0" err="1" smtClean="0"/>
              <a:t>ClassName</a:t>
            </a:r>
            <a:r>
              <a:rPr lang="en-GB" dirty="0" smtClean="0"/>
              <a:t>: Name of the class</a:t>
            </a:r>
            <a:br>
              <a:rPr lang="en-GB" dirty="0" smtClean="0"/>
            </a:br>
            <a:r>
              <a:rPr lang="en-GB" i="1" dirty="0" err="1" smtClean="0"/>
              <a:t>objectName</a:t>
            </a:r>
            <a:r>
              <a:rPr lang="en-GB" dirty="0" smtClean="0"/>
              <a:t>: Name of variable (object)</a:t>
            </a:r>
          </a:p>
          <a:p>
            <a:endParaRPr lang="en-GB" dirty="0"/>
          </a:p>
          <a:p>
            <a:r>
              <a:rPr lang="en-GB" i="1" dirty="0"/>
              <a:t>v</a:t>
            </a:r>
            <a:r>
              <a:rPr lang="en-GB" i="1" dirty="0" smtClean="0"/>
              <a:t>alue1, value2, etc.</a:t>
            </a:r>
            <a:r>
              <a:rPr lang="en-GB" dirty="0" smtClean="0"/>
              <a:t>: </a:t>
            </a:r>
            <a:r>
              <a:rPr lang="en-GB" dirty="0"/>
              <a:t>value or a variable name</a:t>
            </a:r>
          </a:p>
          <a:p>
            <a:endParaRPr lang="en-GB" i="1" dirty="0" smtClean="0"/>
          </a:p>
          <a:p>
            <a:pPr marL="0" indent="0">
              <a:buFont typeface="Monotype Sorts" pitchFamily="2" charset="2"/>
              <a:buNone/>
            </a:pPr>
            <a:r>
              <a:rPr lang="en-GB" dirty="0" smtClean="0"/>
              <a:t/>
            </a:r>
            <a:br>
              <a:rPr lang="en-GB" dirty="0" smtClean="0"/>
            </a:br>
            <a:endParaRPr lang="en-GB" dirty="0" smtClean="0"/>
          </a:p>
          <a:p>
            <a:pPr marL="0" indent="0">
              <a:buFont typeface="Monotype Sorts" pitchFamily="2" charset="2"/>
              <a:buNone/>
            </a:pPr>
            <a:endParaRPr lang="en-GB" dirty="0" smtClean="0"/>
          </a:p>
          <a:p>
            <a:pPr marL="0" indent="0">
              <a:buFont typeface="Monotype Sorts" pitchFamily="2" charset="2"/>
              <a:buNone/>
            </a:pPr>
            <a:endParaRPr lang="en-GB" dirty="0" smtClean="0"/>
          </a:p>
          <a:p>
            <a:pPr marL="0" indent="0">
              <a:buFont typeface="Monotype Sorts" pitchFamily="2" charset="2"/>
              <a:buNone/>
            </a:pPr>
            <a:endParaRPr lang="en-GB" dirty="0" smtClean="0"/>
          </a:p>
        </p:txBody>
      </p:sp>
      <p:sp>
        <p:nvSpPr>
          <p:cNvPr id="6" name="Right Brace 5"/>
          <p:cNvSpPr/>
          <p:nvPr/>
        </p:nvSpPr>
        <p:spPr bwMode="auto">
          <a:xfrm rot="5400000">
            <a:off x="2286000" y="1162056"/>
            <a:ext cx="266699" cy="2781299"/>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757047" y="2686055"/>
            <a:ext cx="3052952" cy="369332"/>
          </a:xfrm>
          <a:prstGeom prst="rect">
            <a:avLst/>
          </a:prstGeom>
          <a:noFill/>
        </p:spPr>
        <p:txBody>
          <a:bodyPr wrap="none" rtlCol="0">
            <a:spAutoFit/>
          </a:bodyPr>
          <a:lstStyle/>
          <a:p>
            <a:r>
              <a:rPr lang="en-GB" dirty="0" smtClean="0"/>
              <a:t>Variable Declaration Pattern</a:t>
            </a:r>
            <a:endParaRPr lang="en-GB" dirty="0"/>
          </a:p>
        </p:txBody>
      </p:sp>
      <p:sp>
        <p:nvSpPr>
          <p:cNvPr id="8" name="Right Brace 7"/>
          <p:cNvSpPr/>
          <p:nvPr/>
        </p:nvSpPr>
        <p:spPr bwMode="auto">
          <a:xfrm rot="5400000">
            <a:off x="3336471" y="841094"/>
            <a:ext cx="266699" cy="4882243"/>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1943344" y="3509045"/>
            <a:ext cx="2595582" cy="369332"/>
          </a:xfrm>
          <a:prstGeom prst="rect">
            <a:avLst/>
          </a:prstGeom>
          <a:noFill/>
        </p:spPr>
        <p:txBody>
          <a:bodyPr wrap="none" rtlCol="0">
            <a:spAutoFit/>
          </a:bodyPr>
          <a:lstStyle/>
          <a:p>
            <a:r>
              <a:rPr lang="en-GB" dirty="0" smtClean="0"/>
              <a:t>Object Creation Pattern</a:t>
            </a:r>
            <a:endParaRPr lang="en-GB" dirty="0"/>
          </a:p>
        </p:txBody>
      </p:sp>
    </p:spTree>
    <p:extLst>
      <p:ext uri="{BB962C8B-B14F-4D97-AF65-F5344CB8AC3E}">
        <p14:creationId xmlns:p14="http://schemas.microsoft.com/office/powerpoint/2010/main" val="352937634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344511" cy="844550"/>
          </a:xfrm>
        </p:spPr>
        <p:txBody>
          <a:bodyPr/>
          <a:lstStyle/>
          <a:p>
            <a:r>
              <a:rPr lang="en-GB" dirty="0" smtClean="0"/>
              <a:t>Example</a:t>
            </a:r>
            <a:endParaRPr lang="en-GB" dirty="0"/>
          </a:p>
        </p:txBody>
      </p:sp>
      <p:sp>
        <p:nvSpPr>
          <p:cNvPr id="3" name="Content Placeholder 2"/>
          <p:cNvSpPr>
            <a:spLocks noGrp="1"/>
          </p:cNvSpPr>
          <p:nvPr>
            <p:ph idx="1"/>
          </p:nvPr>
        </p:nvSpPr>
        <p:spPr>
          <a:xfrm>
            <a:off x="457391" y="844551"/>
            <a:ext cx="3668295" cy="1963964"/>
          </a:xfrm>
        </p:spPr>
        <p:txBody>
          <a:bodyPr/>
          <a:lstStyle/>
          <a:p>
            <a:r>
              <a:rPr lang="en-GB" dirty="0" smtClean="0"/>
              <a:t>A book should always have a title and author name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958239" y="508907"/>
            <a:ext cx="4185761" cy="3693319"/>
          </a:xfrm>
          <a:prstGeom prst="rect">
            <a:avLst/>
          </a:prstGeom>
          <a:noFill/>
          <a:ln w="19050">
            <a:solidFill>
              <a:schemeClr val="tx1"/>
            </a:solidFill>
            <a:prstDash val="dash"/>
          </a:ln>
        </p:spPr>
        <p:txBody>
          <a:bodyPr wrap="none" rtlCol="0">
            <a:spAutoFit/>
          </a:bodyPr>
          <a:lstStyle/>
          <a:p>
            <a:r>
              <a:rPr lang="en-GB" dirty="0" smtClean="0"/>
              <a:t>CLASS DECLARATION</a:t>
            </a:r>
          </a:p>
          <a:p>
            <a:r>
              <a:rPr lang="en-GB" dirty="0" smtClean="0"/>
              <a:t/>
            </a:r>
            <a:br>
              <a:rPr lang="en-GB" dirty="0" smtClean="0"/>
            </a:br>
            <a:r>
              <a:rPr lang="en-GB" dirty="0" smtClean="0"/>
              <a:t>class </a:t>
            </a:r>
            <a:r>
              <a:rPr lang="en-GB" b="1" dirty="0" smtClean="0"/>
              <a:t>Book</a:t>
            </a:r>
            <a:r>
              <a:rPr lang="en-GB" dirty="0" smtClean="0"/>
              <a:t/>
            </a:r>
            <a:br>
              <a:rPr lang="en-GB" dirty="0" smtClean="0"/>
            </a:br>
            <a:r>
              <a:rPr lang="en-GB" dirty="0" smtClean="0"/>
              <a:t>{</a:t>
            </a:r>
            <a:br>
              <a:rPr lang="en-GB" dirty="0" smtClean="0"/>
            </a:br>
            <a:r>
              <a:rPr lang="en-GB" dirty="0" smtClean="0"/>
              <a:t>    private string _title;</a:t>
            </a:r>
            <a:br>
              <a:rPr lang="en-GB" dirty="0" smtClean="0"/>
            </a:br>
            <a:r>
              <a:rPr lang="en-GB" dirty="0" smtClean="0"/>
              <a:t>    private string _author;</a:t>
            </a:r>
            <a:br>
              <a:rPr lang="en-GB" dirty="0" smtClean="0"/>
            </a:br>
            <a:r>
              <a:rPr lang="en-GB" dirty="0" smtClean="0"/>
              <a:t/>
            </a:r>
            <a:br>
              <a:rPr lang="en-GB" dirty="0" smtClean="0"/>
            </a:br>
            <a:r>
              <a:rPr lang="en-GB" dirty="0" smtClean="0"/>
              <a:t>    public Book(string title, string author)</a:t>
            </a:r>
            <a:br>
              <a:rPr lang="en-GB" dirty="0" smtClean="0"/>
            </a:br>
            <a:r>
              <a:rPr lang="en-GB" dirty="0" smtClean="0"/>
              <a:t>    {</a:t>
            </a:r>
            <a:br>
              <a:rPr lang="en-GB" dirty="0" smtClean="0"/>
            </a:br>
            <a:r>
              <a:rPr lang="en-GB" dirty="0" smtClean="0"/>
              <a:t>          _title = title;</a:t>
            </a:r>
            <a:br>
              <a:rPr lang="en-GB" dirty="0" smtClean="0"/>
            </a:br>
            <a:r>
              <a:rPr lang="en-GB" dirty="0" smtClean="0"/>
              <a:t>          _author = author;</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1105949" y="4312305"/>
            <a:ext cx="6039474" cy="1754326"/>
          </a:xfrm>
          <a:prstGeom prst="rect">
            <a:avLst/>
          </a:prstGeom>
          <a:noFill/>
          <a:ln w="19050">
            <a:solidFill>
              <a:schemeClr val="tx1"/>
            </a:solidFill>
            <a:prstDash val="dash"/>
          </a:ln>
        </p:spPr>
        <p:txBody>
          <a:bodyPr wrap="none" rtlCol="0">
            <a:spAutoFit/>
          </a:bodyPr>
          <a:lstStyle/>
          <a:p>
            <a:r>
              <a:rPr lang="en-GB" altLang="en-US" dirty="0" smtClean="0"/>
              <a:t>OBJECT CREATION</a:t>
            </a:r>
          </a:p>
          <a:p>
            <a:endParaRPr lang="en-GB" altLang="en-US" dirty="0"/>
          </a:p>
          <a:p>
            <a:r>
              <a:rPr lang="en-GB" altLang="en-US" dirty="0" smtClean="0"/>
              <a:t>static </a:t>
            </a:r>
            <a:r>
              <a:rPr lang="en-GB" altLang="en-US" dirty="0"/>
              <a:t>void Main(string[] </a:t>
            </a:r>
            <a:r>
              <a:rPr lang="en-GB" altLang="en-US" dirty="0" err="1"/>
              <a:t>args</a:t>
            </a:r>
            <a:r>
              <a:rPr lang="en-GB" altLang="en-US" dirty="0"/>
              <a:t>)</a:t>
            </a:r>
          </a:p>
          <a:p>
            <a:r>
              <a:rPr lang="en-GB" altLang="en-US" dirty="0"/>
              <a:t>{</a:t>
            </a:r>
            <a:br>
              <a:rPr lang="en-GB" altLang="en-US" dirty="0"/>
            </a:br>
            <a:r>
              <a:rPr lang="en-GB" altLang="en-US" dirty="0"/>
              <a:t>     </a:t>
            </a:r>
            <a:r>
              <a:rPr lang="en-GB" altLang="en-US" b="1" dirty="0" smtClean="0"/>
              <a:t>Book </a:t>
            </a:r>
            <a:r>
              <a:rPr lang="en-GB" altLang="en-US" dirty="0" smtClean="0"/>
              <a:t>book1 = new </a:t>
            </a:r>
            <a:r>
              <a:rPr lang="en-GB" altLang="en-US" b="1" dirty="0" smtClean="0"/>
              <a:t>Book</a:t>
            </a:r>
            <a:r>
              <a:rPr lang="en-GB" altLang="en-US" dirty="0" smtClean="0"/>
              <a:t>(“Bob’s Book”, “Bob Evans”);</a:t>
            </a:r>
            <a:endParaRPr lang="en-GB" altLang="en-US" dirty="0"/>
          </a:p>
          <a:p>
            <a:r>
              <a:rPr lang="en-GB" altLang="en-US" dirty="0"/>
              <a:t>}</a:t>
            </a:r>
          </a:p>
        </p:txBody>
      </p:sp>
    </p:spTree>
    <p:extLst>
      <p:ext uri="{BB962C8B-B14F-4D97-AF65-F5344CB8AC3E}">
        <p14:creationId xmlns:p14="http://schemas.microsoft.com/office/powerpoint/2010/main" val="39462722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7</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a:spLocks noGrp="1"/>
          </p:cNvSpPr>
          <p:nvPr>
            <p:ph idx="1"/>
          </p:nvPr>
        </p:nvSpPr>
        <p:spPr>
          <a:xfrm>
            <a:off x="1047750" y="794657"/>
            <a:ext cx="7029450" cy="576943"/>
          </a:xfrm>
        </p:spPr>
        <p:txBody>
          <a:bodyPr/>
          <a:lstStyle/>
          <a:p>
            <a:pPr marL="0" indent="0">
              <a:buNone/>
            </a:pPr>
            <a:r>
              <a:rPr lang="en-GB" dirty="0" smtClean="0"/>
              <a:t>Create classes, attributes, properties and </a:t>
            </a:r>
            <a:r>
              <a:rPr lang="en-GB" b="1" u="sng" dirty="0" smtClean="0"/>
              <a:t>constructors</a:t>
            </a:r>
            <a:r>
              <a:rPr lang="en-GB" dirty="0" smtClean="0"/>
              <a:t> and create the appropriate objects given the initial values are:</a:t>
            </a:r>
            <a:endParaRPr lang="en-GB" b="1" u="sng" dirty="0"/>
          </a:p>
        </p:txBody>
      </p:sp>
      <p:sp>
        <p:nvSpPr>
          <p:cNvPr id="6" name="Content Placeholder 2"/>
          <p:cNvSpPr txBox="1">
            <a:spLocks/>
          </p:cNvSpPr>
          <p:nvPr/>
        </p:nvSpPr>
        <p:spPr bwMode="auto">
          <a:xfrm>
            <a:off x="1047750" y="1639207"/>
            <a:ext cx="7029450" cy="4054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Product1: “Bob’s Book”, “Bob Evans”, £5.66</a:t>
            </a:r>
            <a:br>
              <a:rPr lang="en-GB" dirty="0" smtClean="0"/>
            </a:br>
            <a:r>
              <a:rPr lang="en-GB" dirty="0" smtClean="0"/>
              <a:t>Product2: “Blue Cards”, “Cards R Us”, £0.90</a:t>
            </a:r>
            <a:br>
              <a:rPr lang="en-GB" dirty="0" smtClean="0"/>
            </a:br>
            <a:r>
              <a:rPr lang="en-GB" dirty="0" smtClean="0"/>
              <a:t>Product3: “Card Game”, “Games R Us”, £15.43</a:t>
            </a:r>
            <a:endParaRPr lang="en-GB" dirty="0"/>
          </a:p>
          <a:p>
            <a:endParaRPr lang="en-GB" dirty="0" smtClean="0"/>
          </a:p>
          <a:p>
            <a:r>
              <a:rPr lang="en-GB" dirty="0" smtClean="0"/>
              <a:t>Car1: 5 doors, 1500cc</a:t>
            </a:r>
            <a:br>
              <a:rPr lang="en-GB" dirty="0" smtClean="0"/>
            </a:br>
            <a:r>
              <a:rPr lang="en-GB" dirty="0" smtClean="0"/>
              <a:t>Car2: 3 doors, 1250cc</a:t>
            </a:r>
          </a:p>
          <a:p>
            <a:endParaRPr lang="en-GB" dirty="0"/>
          </a:p>
          <a:p>
            <a:r>
              <a:rPr lang="en-GB" dirty="0" smtClean="0"/>
              <a:t>House1: 8 windows, 2 doors, 8 rooms, garden</a:t>
            </a:r>
            <a:br>
              <a:rPr lang="en-GB" dirty="0" smtClean="0"/>
            </a:br>
            <a:r>
              <a:rPr lang="en-GB" dirty="0" smtClean="0"/>
              <a:t>House2: 14 windows, 3 doors, 11 rooms, no garden</a:t>
            </a:r>
            <a:br>
              <a:rPr lang="en-GB" dirty="0" smtClean="0"/>
            </a:br>
            <a:r>
              <a:rPr lang="en-GB" dirty="0" smtClean="0"/>
              <a:t>House3: 22 windows, 4 doors, 22 rooms, garden</a:t>
            </a:r>
            <a:br>
              <a:rPr lang="en-GB" dirty="0" smtClean="0"/>
            </a:br>
            <a:endParaRPr lang="en-GB" dirty="0"/>
          </a:p>
        </p:txBody>
      </p:sp>
      <p:sp>
        <p:nvSpPr>
          <p:cNvPr id="7" name="TextBox 6"/>
          <p:cNvSpPr txBox="1"/>
          <p:nvPr/>
        </p:nvSpPr>
        <p:spPr>
          <a:xfrm>
            <a:off x="5774872" y="5166179"/>
            <a:ext cx="2410214" cy="646331"/>
          </a:xfrm>
          <a:prstGeom prst="rect">
            <a:avLst/>
          </a:prstGeom>
          <a:noFill/>
        </p:spPr>
        <p:txBody>
          <a:bodyPr wrap="square" rtlCol="0">
            <a:spAutoFit/>
          </a:bodyPr>
          <a:lstStyle/>
          <a:p>
            <a:r>
              <a:rPr lang="en-GB" dirty="0" smtClean="0"/>
              <a:t>House may or may not have a garden</a:t>
            </a:r>
            <a:endParaRPr lang="en-GB" dirty="0"/>
          </a:p>
        </p:txBody>
      </p:sp>
      <p:sp>
        <p:nvSpPr>
          <p:cNvPr id="8" name="Content Placeholder 2"/>
          <p:cNvSpPr txBox="1">
            <a:spLocks/>
          </p:cNvSpPr>
          <p:nvPr/>
        </p:nvSpPr>
        <p:spPr bwMode="auto">
          <a:xfrm>
            <a:off x="1085850" y="5960836"/>
            <a:ext cx="7029450" cy="576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smtClean="0"/>
              <a:t>Demonstrate code works by display object contents using Get properties.</a:t>
            </a:r>
            <a:endParaRPr lang="en-GB" b="1" u="sng" dirty="0"/>
          </a:p>
        </p:txBody>
      </p:sp>
    </p:spTree>
    <p:extLst>
      <p:ext uri="{BB962C8B-B14F-4D97-AF65-F5344CB8AC3E}">
        <p14:creationId xmlns:p14="http://schemas.microsoft.com/office/powerpoint/2010/main" val="26698621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1047750" y="1156771"/>
            <a:ext cx="7029450" cy="4682054"/>
          </a:xfrm>
        </p:spPr>
        <p:txBody>
          <a:bodyPr/>
          <a:lstStyle/>
          <a:p>
            <a:r>
              <a:rPr lang="en-GB" dirty="0" smtClean="0"/>
              <a:t>Methods are functions that are added to classes that have access to all the attributes of the class</a:t>
            </a:r>
          </a:p>
          <a:p>
            <a:endParaRPr lang="en-GB" dirty="0" smtClean="0"/>
          </a:p>
          <a:p>
            <a:pPr marL="457200" lvl="1" indent="0">
              <a:buNone/>
            </a:pPr>
            <a:r>
              <a:rPr lang="en-GB" dirty="0" smtClean="0"/>
              <a:t>METHODS ARE JUST FUNCTIONS</a:t>
            </a:r>
            <a:br>
              <a:rPr lang="en-GB" dirty="0" smtClean="0"/>
            </a:br>
            <a:r>
              <a:rPr lang="en-GB" b="1" u="sng" dirty="0" smtClean="0"/>
              <a:t>BUT</a:t>
            </a:r>
          </a:p>
          <a:p>
            <a:pPr marL="457200" lvl="1" indent="0">
              <a:buNone/>
            </a:pPr>
            <a:r>
              <a:rPr lang="en-GB" dirty="0" smtClean="0"/>
              <a:t>THE INFORMATION REQUIRED BY THE SOLUTION IS PASSED INTO IT BUT </a:t>
            </a:r>
            <a:r>
              <a:rPr lang="en-GB" b="1" dirty="0" smtClean="0"/>
              <a:t>ALSO</a:t>
            </a:r>
            <a:r>
              <a:rPr lang="en-GB" dirty="0" smtClean="0"/>
              <a:t> PROVIDED IN THE SHARED ATTRIBUTE VALUES STORED IN THE OBJECT</a:t>
            </a:r>
            <a:endParaRPr lang="en-GB" dirty="0"/>
          </a:p>
          <a:p>
            <a:endParaRPr lang="en-GB" dirty="0" smtClean="0"/>
          </a:p>
          <a:p>
            <a:r>
              <a:rPr lang="en-GB" dirty="0" smtClean="0"/>
              <a:t>They solve a problem that requires the data specified in the class</a:t>
            </a:r>
          </a:p>
          <a:p>
            <a:r>
              <a:rPr lang="en-GB" dirty="0" smtClean="0"/>
              <a:t>A method added to a class, solves the problem defined by the class or is one of set of related solutions that require the same data specified in the class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7690451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Procedure Method Pattern</a:t>
            </a:r>
            <a:endParaRPr lang="en-GB" dirty="0"/>
          </a:p>
        </p:txBody>
      </p:sp>
      <p:sp>
        <p:nvSpPr>
          <p:cNvPr id="3" name="Content Placeholder 2"/>
          <p:cNvSpPr>
            <a:spLocks noGrp="1"/>
          </p:cNvSpPr>
          <p:nvPr>
            <p:ph idx="1"/>
          </p:nvPr>
        </p:nvSpPr>
        <p:spPr>
          <a:xfrm>
            <a:off x="1047750" y="1156771"/>
            <a:ext cx="7029450" cy="386279"/>
          </a:xfrm>
        </p:spPr>
        <p:txBody>
          <a:bodyPr/>
          <a:lstStyle/>
          <a:p>
            <a:r>
              <a:rPr lang="en-GB" dirty="0" smtClean="0"/>
              <a:t>Methods are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07625" y="1692639"/>
            <a:ext cx="8353569" cy="3693319"/>
          </a:xfrm>
          <a:prstGeom prst="rect">
            <a:avLst/>
          </a:prstGeom>
          <a:noFill/>
        </p:spPr>
        <p:txBody>
          <a:bodyPr wrap="none" rtlCol="0">
            <a:spAutoFit/>
          </a:bodyPr>
          <a:lstStyle/>
          <a:p>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a:t>
            </a:r>
            <a:r>
              <a:rPr lang="en-GB" dirty="0" smtClean="0"/>
              <a:t>Methods</a:t>
            </a:r>
            <a:br>
              <a:rPr lang="en-GB" dirty="0" smtClean="0"/>
            </a:br>
            <a:r>
              <a:rPr lang="en-GB" dirty="0" smtClean="0"/>
              <a:t>      </a:t>
            </a:r>
            <a:r>
              <a:rPr lang="en-GB" dirty="0"/>
              <a:t>public </a:t>
            </a:r>
            <a:r>
              <a:rPr lang="en-GB" dirty="0" smtClean="0"/>
              <a:t>void </a:t>
            </a:r>
            <a:r>
              <a:rPr lang="en-GB" i="1" dirty="0" err="1" smtClean="0"/>
              <a:t>MethodName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br>
              <a:rPr lang="en-GB" altLang="en-US" dirty="0"/>
            </a:br>
            <a:r>
              <a:rPr lang="en-GB" altLang="en-US" dirty="0"/>
              <a:t>      </a:t>
            </a:r>
            <a:r>
              <a:rPr lang="en-GB" altLang="en-US" dirty="0" smtClean="0"/>
              <a:t>{        </a:t>
            </a:r>
            <a:r>
              <a:rPr lang="en-GB" altLang="en-US" dirty="0"/>
              <a:t/>
            </a:r>
            <a:br>
              <a:rPr lang="en-GB" altLang="en-US" dirty="0"/>
            </a:br>
            <a:r>
              <a:rPr lang="en-GB" altLang="en-US" dirty="0"/>
              <a:t>      }</a:t>
            </a:r>
            <a:r>
              <a:rPr lang="en-GB" dirty="0"/>
              <a:t/>
            </a:r>
            <a:br>
              <a:rPr lang="en-GB" dirty="0"/>
            </a:br>
            <a:r>
              <a:rPr lang="en-GB" dirty="0"/>
              <a:t>}</a:t>
            </a:r>
          </a:p>
        </p:txBody>
      </p:sp>
      <p:sp>
        <p:nvSpPr>
          <p:cNvPr id="7" name="TextBox 6"/>
          <p:cNvSpPr txBox="1"/>
          <p:nvPr/>
        </p:nvSpPr>
        <p:spPr>
          <a:xfrm>
            <a:off x="3723701" y="5833529"/>
            <a:ext cx="4717958" cy="923330"/>
          </a:xfrm>
          <a:prstGeom prst="rect">
            <a:avLst/>
          </a:prstGeom>
          <a:noFill/>
        </p:spPr>
        <p:txBody>
          <a:bodyPr wrap="none" rtlCol="0">
            <a:spAutoFit/>
          </a:bodyPr>
          <a:lstStyle/>
          <a:p>
            <a:pPr marL="0" indent="0">
              <a:buFont typeface="Monotype Sorts" pitchFamily="2" charset="2"/>
              <a:buNone/>
            </a:pPr>
            <a:r>
              <a:rPr lang="en-GB" altLang="en-US" dirty="0"/>
              <a:t>Where,</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a:t>argumentName</a:t>
            </a:r>
            <a:endParaRPr lang="en-GB" altLang="en-US" i="1" dirty="0"/>
          </a:p>
          <a:p>
            <a:endParaRPr lang="en-GB" dirty="0"/>
          </a:p>
        </p:txBody>
      </p:sp>
      <p:sp>
        <p:nvSpPr>
          <p:cNvPr id="8" name="Right Brace 7"/>
          <p:cNvSpPr/>
          <p:nvPr/>
        </p:nvSpPr>
        <p:spPr bwMode="auto">
          <a:xfrm rot="5400000">
            <a:off x="4997066" y="1119986"/>
            <a:ext cx="266699" cy="7057682"/>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3254352" y="4899401"/>
            <a:ext cx="3752126" cy="369332"/>
          </a:xfrm>
          <a:prstGeom prst="rect">
            <a:avLst/>
          </a:prstGeom>
          <a:noFill/>
        </p:spPr>
        <p:txBody>
          <a:bodyPr wrap="square" rtlCol="0">
            <a:spAutoFit/>
          </a:bodyPr>
          <a:lstStyle/>
          <a:p>
            <a:r>
              <a:rPr lang="en-GB" dirty="0" smtClean="0"/>
              <a:t>Procedure Declaration Pattern</a:t>
            </a:r>
            <a:endParaRPr lang="en-GB" dirty="0"/>
          </a:p>
        </p:txBody>
      </p:sp>
    </p:spTree>
    <p:extLst>
      <p:ext uri="{BB962C8B-B14F-4D97-AF65-F5344CB8AC3E}">
        <p14:creationId xmlns:p14="http://schemas.microsoft.com/office/powerpoint/2010/main" val="25594032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371614" y="1035587"/>
            <a:ext cx="2603361" cy="528810"/>
          </a:xfrm>
        </p:spPr>
        <p:txBody>
          <a:bodyPr/>
          <a:lstStyle/>
          <a:p>
            <a:r>
              <a:rPr lang="en-GB" dirty="0" smtClean="0"/>
              <a:t>Add a value to the total</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448281" y="844550"/>
            <a:ext cx="5409280" cy="5355312"/>
          </a:xfrm>
          <a:prstGeom prst="rect">
            <a:avLst/>
          </a:prstGeom>
          <a:noFill/>
        </p:spPr>
        <p:txBody>
          <a:bodyPr wrap="square" rtlCol="0">
            <a:spAutoFit/>
          </a:bodyPr>
          <a:lstStyle/>
          <a:p>
            <a:r>
              <a:rPr lang="en-GB" dirty="0" smtClean="0"/>
              <a:t>class </a:t>
            </a:r>
            <a:r>
              <a:rPr lang="en-GB" dirty="0" err="1" smtClean="0"/>
              <a:t>TotalSheep</a:t>
            </a:r>
            <a:r>
              <a:rPr lang="en-GB" dirty="0" smtClean="0"/>
              <a:t/>
            </a:r>
            <a:br>
              <a:rPr lang="en-GB" dirty="0" smtClean="0"/>
            </a:br>
            <a:r>
              <a:rPr lang="en-GB" dirty="0" smtClean="0"/>
              <a:t>{</a:t>
            </a:r>
            <a:br>
              <a:rPr lang="en-GB" dirty="0" smtClean="0"/>
            </a:br>
            <a:r>
              <a:rPr lang="en-GB" dirty="0" smtClean="0"/>
              <a:t>    private </a:t>
            </a:r>
            <a:r>
              <a:rPr lang="en-GB" dirty="0" err="1" smtClean="0"/>
              <a:t>int</a:t>
            </a:r>
            <a:r>
              <a:rPr lang="en-GB" dirty="0" smtClean="0"/>
              <a:t> </a:t>
            </a:r>
            <a:r>
              <a:rPr lang="en-GB" dirty="0" smtClean="0">
                <a:solidFill>
                  <a:srgbClr val="FF0000"/>
                </a:solidFill>
              </a:rPr>
              <a:t>_total</a:t>
            </a:r>
            <a:r>
              <a:rPr lang="en-GB" dirty="0" smtClean="0"/>
              <a:t>;</a:t>
            </a:r>
            <a:br>
              <a:rPr lang="en-GB" dirty="0" smtClean="0"/>
            </a:br>
            <a:r>
              <a:rPr lang="en-GB" dirty="0" smtClean="0"/>
              <a:t/>
            </a:r>
            <a:br>
              <a:rPr lang="en-GB" dirty="0" smtClean="0"/>
            </a:br>
            <a:r>
              <a:rPr lang="en-GB" dirty="0" smtClean="0"/>
              <a:t>    public </a:t>
            </a:r>
            <a:r>
              <a:rPr lang="en-GB" dirty="0" err="1" smtClean="0"/>
              <a:t>TotalSheep</a:t>
            </a:r>
            <a:r>
              <a:rPr lang="en-GB" dirty="0" smtClean="0"/>
              <a:t>(</a:t>
            </a:r>
            <a:r>
              <a:rPr lang="en-GB" dirty="0" err="1" smtClean="0"/>
              <a:t>int</a:t>
            </a:r>
            <a:r>
              <a:rPr lang="en-GB" dirty="0" smtClean="0"/>
              <a:t> </a:t>
            </a:r>
            <a:r>
              <a:rPr lang="en-GB" dirty="0" err="1" smtClean="0"/>
              <a:t>initialCount</a:t>
            </a:r>
            <a:r>
              <a:rPr lang="en-GB" dirty="0" smtClean="0"/>
              <a:t>)</a:t>
            </a:r>
            <a:br>
              <a:rPr lang="en-GB" dirty="0" smtClean="0"/>
            </a:br>
            <a:r>
              <a:rPr lang="en-GB" dirty="0" smtClean="0"/>
              <a:t>    {</a:t>
            </a:r>
            <a:br>
              <a:rPr lang="en-GB" dirty="0" smtClean="0"/>
            </a:br>
            <a:r>
              <a:rPr lang="en-GB" dirty="0" smtClean="0"/>
              <a:t>       _total = </a:t>
            </a:r>
            <a:r>
              <a:rPr lang="en-GB" dirty="0" err="1" smtClean="0"/>
              <a:t>initialCount</a:t>
            </a:r>
            <a:r>
              <a:rPr lang="en-GB" dirty="0" smtClean="0"/>
              <a:t>;</a:t>
            </a:r>
            <a:br>
              <a:rPr lang="en-GB" dirty="0" smtClean="0"/>
            </a:br>
            <a:r>
              <a:rPr lang="en-GB" dirty="0" smtClean="0"/>
              <a:t>    }   </a:t>
            </a:r>
            <a:br>
              <a:rPr lang="en-GB" dirty="0" smtClean="0"/>
            </a:br>
            <a:r>
              <a:rPr lang="en-GB" dirty="0" smtClean="0"/>
              <a:t/>
            </a:r>
            <a:br>
              <a:rPr lang="en-GB" dirty="0" smtClean="0"/>
            </a:br>
            <a:r>
              <a:rPr lang="en-GB" dirty="0" smtClean="0"/>
              <a:t>    public </a:t>
            </a:r>
            <a:r>
              <a:rPr lang="en-GB" dirty="0" err="1" smtClean="0"/>
              <a:t>int</a:t>
            </a:r>
            <a:r>
              <a:rPr lang="en-GB" dirty="0" smtClean="0"/>
              <a:t> </a:t>
            </a:r>
            <a:r>
              <a:rPr lang="en-GB" dirty="0" err="1" smtClean="0"/>
              <a:t>GetTotal</a:t>
            </a:r>
            <a:r>
              <a:rPr lang="en-GB" dirty="0" smtClean="0"/>
              <a:t>()</a:t>
            </a:r>
            <a:br>
              <a:rPr lang="en-GB" dirty="0" smtClean="0"/>
            </a:br>
            <a:r>
              <a:rPr lang="en-GB" dirty="0" smtClean="0"/>
              <a:t>    {</a:t>
            </a:r>
            <a:br>
              <a:rPr lang="en-GB" dirty="0" smtClean="0"/>
            </a:br>
            <a:r>
              <a:rPr lang="en-GB" dirty="0" smtClean="0"/>
              <a:t>          </a:t>
            </a:r>
            <a:r>
              <a:rPr lang="en-GB" smtClean="0"/>
              <a:t>return    _</a:t>
            </a:r>
            <a:r>
              <a:rPr lang="en-GB" dirty="0" smtClean="0"/>
              <a:t>total;</a:t>
            </a:r>
          </a:p>
          <a:p>
            <a:r>
              <a:rPr lang="en-GB" dirty="0"/>
              <a:t> </a:t>
            </a:r>
            <a:r>
              <a:rPr lang="en-GB" dirty="0" smtClean="0"/>
              <a:t>   }</a:t>
            </a:r>
          </a:p>
          <a:p>
            <a:endParaRPr lang="en-GB" dirty="0"/>
          </a:p>
          <a:p>
            <a:r>
              <a:rPr lang="en-GB" b="1" dirty="0" smtClean="0"/>
              <a:t>    public void </a:t>
            </a:r>
            <a:r>
              <a:rPr lang="en-GB" b="1" dirty="0" err="1" smtClean="0"/>
              <a:t>AddMoreSheep</a:t>
            </a:r>
            <a:r>
              <a:rPr lang="en-GB" b="1" dirty="0" smtClean="0"/>
              <a:t>(</a:t>
            </a:r>
            <a:r>
              <a:rPr lang="en-GB" b="1" dirty="0" err="1" smtClean="0"/>
              <a:t>int</a:t>
            </a:r>
            <a:r>
              <a:rPr lang="en-GB" b="1" dirty="0" smtClean="0"/>
              <a:t> </a:t>
            </a:r>
            <a:r>
              <a:rPr lang="en-GB" b="1" dirty="0" err="1" smtClean="0">
                <a:solidFill>
                  <a:srgbClr val="00B050"/>
                </a:solidFill>
              </a:rPr>
              <a:t>sheepCount</a:t>
            </a:r>
            <a:r>
              <a:rPr lang="en-GB" b="1" dirty="0" smtClean="0"/>
              <a:t>)</a:t>
            </a:r>
            <a:br>
              <a:rPr lang="en-GB" b="1" dirty="0" smtClean="0"/>
            </a:br>
            <a:r>
              <a:rPr lang="en-GB" b="1" dirty="0" smtClean="0"/>
              <a:t>    {</a:t>
            </a:r>
            <a:br>
              <a:rPr lang="en-GB" b="1" dirty="0" smtClean="0"/>
            </a:br>
            <a:r>
              <a:rPr lang="en-GB" b="1" dirty="0" smtClean="0"/>
              <a:t>         </a:t>
            </a:r>
            <a:r>
              <a:rPr lang="en-GB" b="1" dirty="0" smtClean="0">
                <a:solidFill>
                  <a:srgbClr val="FF0000"/>
                </a:solidFill>
              </a:rPr>
              <a:t>_total</a:t>
            </a:r>
            <a:r>
              <a:rPr lang="en-GB" b="1" dirty="0" smtClean="0"/>
              <a:t> = </a:t>
            </a:r>
            <a:r>
              <a:rPr lang="en-GB" b="1" dirty="0" smtClean="0">
                <a:solidFill>
                  <a:srgbClr val="FF0000"/>
                </a:solidFill>
              </a:rPr>
              <a:t>_total</a:t>
            </a:r>
            <a:r>
              <a:rPr lang="en-GB" b="1" dirty="0" smtClean="0"/>
              <a:t> + </a:t>
            </a:r>
            <a:r>
              <a:rPr lang="en-GB" b="1" dirty="0" err="1" smtClean="0">
                <a:solidFill>
                  <a:srgbClr val="00B050"/>
                </a:solidFill>
              </a:rPr>
              <a:t>sheepCount</a:t>
            </a:r>
            <a:r>
              <a:rPr lang="en-GB" b="1" dirty="0" smtClean="0"/>
              <a:t>;</a:t>
            </a:r>
          </a:p>
          <a:p>
            <a:r>
              <a:rPr lang="en-GB" b="1" dirty="0"/>
              <a:t> </a:t>
            </a:r>
            <a:r>
              <a:rPr lang="en-GB" b="1" dirty="0" smtClean="0"/>
              <a:t>   }</a:t>
            </a:r>
          </a:p>
          <a:p>
            <a:r>
              <a:rPr lang="en-GB" dirty="0"/>
              <a:t>}</a:t>
            </a:r>
          </a:p>
        </p:txBody>
      </p:sp>
      <p:sp>
        <p:nvSpPr>
          <p:cNvPr id="6" name="TextBox 5"/>
          <p:cNvSpPr txBox="1"/>
          <p:nvPr/>
        </p:nvSpPr>
        <p:spPr>
          <a:xfrm>
            <a:off x="292368" y="2176852"/>
            <a:ext cx="2919260" cy="3416320"/>
          </a:xfrm>
          <a:prstGeom prst="rect">
            <a:avLst/>
          </a:prstGeom>
          <a:noFill/>
        </p:spPr>
        <p:txBody>
          <a:bodyPr wrap="square" rtlCol="0">
            <a:spAutoFit/>
          </a:bodyPr>
          <a:lstStyle/>
          <a:p>
            <a:r>
              <a:rPr lang="en-GB" dirty="0" smtClean="0"/>
              <a:t>Method uses information passed to it “</a:t>
            </a:r>
            <a:r>
              <a:rPr lang="en-GB" dirty="0" err="1" smtClean="0"/>
              <a:t>sheepCount</a:t>
            </a:r>
            <a:r>
              <a:rPr lang="en-GB" dirty="0" smtClean="0"/>
              <a:t>” and shared attribute values “_total”.</a:t>
            </a:r>
            <a:br>
              <a:rPr lang="en-GB" dirty="0" smtClean="0"/>
            </a:br>
            <a:r>
              <a:rPr lang="en-GB" dirty="0" smtClean="0"/>
              <a:t>Note: The value in “_total” remains stored in the object when the method returns.</a:t>
            </a:r>
          </a:p>
          <a:p>
            <a:endParaRPr lang="en-GB" dirty="0"/>
          </a:p>
          <a:p>
            <a:r>
              <a:rPr lang="en-GB" dirty="0" smtClean="0"/>
              <a:t>Multiple calls to the method keep adding to the total.</a:t>
            </a:r>
            <a:endParaRPr lang="en-GB" dirty="0"/>
          </a:p>
        </p:txBody>
      </p:sp>
    </p:spTree>
    <p:extLst>
      <p:ext uri="{BB962C8B-B14F-4D97-AF65-F5344CB8AC3E}">
        <p14:creationId xmlns:p14="http://schemas.microsoft.com/office/powerpoint/2010/main" val="13760316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Usage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178805" y="1817783"/>
            <a:ext cx="5207644" cy="4124206"/>
          </a:xfrm>
          <a:prstGeom prst="rect">
            <a:avLst/>
          </a:prstGeom>
          <a:noFill/>
        </p:spPr>
        <p:txBody>
          <a:bodyPr wrap="none" rtlCol="0">
            <a:spAutoFit/>
          </a:bodyPr>
          <a:lstStyle/>
          <a:p>
            <a:r>
              <a:rPr lang="en-GB" dirty="0" err="1" smtClean="0"/>
              <a:t>TotalSheep</a:t>
            </a:r>
            <a:r>
              <a:rPr lang="en-GB" dirty="0" smtClean="0"/>
              <a:t> total = new </a:t>
            </a:r>
            <a:r>
              <a:rPr lang="en-GB" dirty="0" err="1" smtClean="0"/>
              <a:t>TotalSheep</a:t>
            </a:r>
            <a:r>
              <a:rPr lang="en-GB" dirty="0" smtClean="0"/>
              <a:t>(0);</a:t>
            </a:r>
          </a:p>
          <a:p>
            <a:r>
              <a:rPr lang="en-GB" dirty="0" err="1" smtClean="0"/>
              <a:t>TotalSheep</a:t>
            </a:r>
            <a:r>
              <a:rPr lang="en-GB" dirty="0" smtClean="0"/>
              <a:t> total2 = new </a:t>
            </a:r>
            <a:r>
              <a:rPr lang="en-GB" dirty="0" err="1" smtClean="0"/>
              <a:t>TotalSheep</a:t>
            </a:r>
            <a:r>
              <a:rPr lang="en-GB" dirty="0" smtClean="0"/>
              <a:t>(10);</a:t>
            </a:r>
            <a:br>
              <a:rPr lang="en-GB" dirty="0" smtClean="0"/>
            </a:br>
            <a:r>
              <a:rPr lang="en-GB" dirty="0" smtClean="0"/>
              <a:t/>
            </a:r>
            <a:br>
              <a:rPr lang="en-GB" dirty="0" smtClean="0"/>
            </a:br>
            <a:r>
              <a:rPr lang="en-GB" dirty="0" smtClean="0"/>
              <a:t>// Add two more sheep</a:t>
            </a:r>
            <a:br>
              <a:rPr lang="en-GB" dirty="0" smtClean="0"/>
            </a:br>
            <a:r>
              <a:rPr lang="en-GB" dirty="0" err="1" smtClean="0"/>
              <a:t>total</a:t>
            </a:r>
            <a:r>
              <a:rPr lang="en-GB" sz="3200" b="1" dirty="0" err="1" smtClean="0">
                <a:solidFill>
                  <a:srgbClr val="FF0000"/>
                </a:solidFill>
              </a:rPr>
              <a:t>.</a:t>
            </a:r>
            <a:r>
              <a:rPr lang="en-GB" dirty="0" err="1" smtClean="0"/>
              <a:t>AddMoreSheep</a:t>
            </a:r>
            <a:r>
              <a:rPr lang="en-GB" dirty="0" smtClean="0"/>
              <a:t>(3);	// We now have 3</a:t>
            </a:r>
          </a:p>
          <a:p>
            <a:endParaRPr lang="en-GB" dirty="0"/>
          </a:p>
          <a:p>
            <a:r>
              <a:rPr lang="en-GB" dirty="0"/>
              <a:t>t</a:t>
            </a:r>
            <a:r>
              <a:rPr lang="en-GB" dirty="0" smtClean="0"/>
              <a:t>otal2.AddMoreSheep(4);</a:t>
            </a:r>
          </a:p>
          <a:p>
            <a:endParaRPr lang="en-GB" dirty="0"/>
          </a:p>
          <a:p>
            <a:r>
              <a:rPr lang="en-GB" dirty="0" smtClean="0"/>
              <a:t>// Add five more sheep</a:t>
            </a:r>
            <a:br>
              <a:rPr lang="en-GB" dirty="0" smtClean="0"/>
            </a:br>
            <a:r>
              <a:rPr lang="en-GB" dirty="0" err="1" smtClean="0"/>
              <a:t>total</a:t>
            </a:r>
            <a:r>
              <a:rPr lang="en-GB" sz="3200" b="1" dirty="0" err="1">
                <a:solidFill>
                  <a:srgbClr val="FF0000"/>
                </a:solidFill>
              </a:rPr>
              <a:t>.</a:t>
            </a:r>
            <a:r>
              <a:rPr lang="en-GB" dirty="0" err="1" smtClean="0"/>
              <a:t>AddMoreSheep</a:t>
            </a:r>
            <a:r>
              <a:rPr lang="en-GB" dirty="0" smtClean="0"/>
              <a:t>(5);	// We now have 8</a:t>
            </a:r>
          </a:p>
          <a:p>
            <a:endParaRPr lang="en-GB" dirty="0"/>
          </a:p>
          <a:p>
            <a:r>
              <a:rPr lang="en-GB" dirty="0" smtClean="0"/>
              <a:t>// Display the total sheep we have</a:t>
            </a:r>
          </a:p>
          <a:p>
            <a:r>
              <a:rPr lang="en-GB" dirty="0" err="1" smtClean="0"/>
              <a:t>Console.WriteLine</a:t>
            </a:r>
            <a:r>
              <a:rPr lang="en-GB" dirty="0" smtClean="0"/>
              <a:t>(“Total is {0}”, </a:t>
            </a:r>
            <a:r>
              <a:rPr lang="en-GB" dirty="0" err="1" smtClean="0"/>
              <a:t>total.GetTotal</a:t>
            </a:r>
            <a:r>
              <a:rPr lang="en-GB" dirty="0" smtClean="0"/>
              <a:t>() );</a:t>
            </a:r>
            <a:endParaRPr lang="en-GB" dirty="0"/>
          </a:p>
        </p:txBody>
      </p:sp>
    </p:spTree>
    <p:extLst>
      <p:ext uri="{BB962C8B-B14F-4D97-AF65-F5344CB8AC3E}">
        <p14:creationId xmlns:p14="http://schemas.microsoft.com/office/powerpoint/2010/main" val="91981748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8</a:t>
            </a:r>
            <a:endParaRPr lang="en-GB" dirty="0"/>
          </a:p>
        </p:txBody>
      </p:sp>
      <p:sp>
        <p:nvSpPr>
          <p:cNvPr id="3" name="Content Placeholder 2"/>
          <p:cNvSpPr>
            <a:spLocks noGrp="1"/>
          </p:cNvSpPr>
          <p:nvPr>
            <p:ph idx="1"/>
          </p:nvPr>
        </p:nvSpPr>
        <p:spPr>
          <a:xfrm>
            <a:off x="1047750" y="1724024"/>
            <a:ext cx="7029450" cy="4427021"/>
          </a:xfrm>
        </p:spPr>
        <p:txBody>
          <a:bodyPr/>
          <a:lstStyle/>
          <a:p>
            <a:r>
              <a:rPr lang="en-GB" dirty="0" smtClean="0"/>
              <a:t>A class that allows the total number of sheep in a field to be increased and decreased by the quantity of sheep entering and leaving it.</a:t>
            </a:r>
            <a:br>
              <a:rPr lang="en-GB" dirty="0" smtClean="0"/>
            </a:br>
            <a:r>
              <a:rPr lang="en-GB" dirty="0" smtClean="0"/>
              <a:t>Display the total</a:t>
            </a:r>
          </a:p>
          <a:p>
            <a:endParaRPr lang="en-GB" dirty="0"/>
          </a:p>
          <a:p>
            <a:r>
              <a:rPr lang="en-GB" dirty="0" smtClean="0"/>
              <a:t>A class that allows the specify two numbers when creating an object, and provides methods that allow arithmetic operations to be performed using those numbers i.e. add, subtract.</a:t>
            </a:r>
            <a:br>
              <a:rPr lang="en-GB" dirty="0" smtClean="0"/>
            </a:br>
            <a:r>
              <a:rPr lang="en-GB" dirty="0" smtClean="0"/>
              <a:t>Perform multiple operations and display the final result using a Get property </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47750" y="844550"/>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a class using one or more procedures to modify the attribute values </a:t>
            </a:r>
            <a:endParaRPr lang="en-GB" dirty="0"/>
          </a:p>
        </p:txBody>
      </p:sp>
      <p:sp>
        <p:nvSpPr>
          <p:cNvPr id="6" name="TextBox 5"/>
          <p:cNvSpPr txBox="1"/>
          <p:nvPr/>
        </p:nvSpPr>
        <p:spPr>
          <a:xfrm>
            <a:off x="4384713" y="5188944"/>
            <a:ext cx="3499676" cy="1200329"/>
          </a:xfrm>
          <a:prstGeom prst="rect">
            <a:avLst/>
          </a:prstGeom>
          <a:noFill/>
        </p:spPr>
        <p:txBody>
          <a:bodyPr wrap="none" rtlCol="0">
            <a:spAutoFit/>
          </a:bodyPr>
          <a:lstStyle/>
          <a:p>
            <a:r>
              <a:rPr lang="en-GB" dirty="0" smtClean="0"/>
              <a:t>calculator = new Calculator(4, 3)</a:t>
            </a:r>
          </a:p>
          <a:p>
            <a:r>
              <a:rPr lang="en-GB" dirty="0" err="1" smtClean="0"/>
              <a:t>calculator.Add</a:t>
            </a:r>
            <a:r>
              <a:rPr lang="en-GB" dirty="0" smtClean="0"/>
              <a:t>()</a:t>
            </a:r>
          </a:p>
          <a:p>
            <a:r>
              <a:rPr lang="en-GB" dirty="0" err="1" smtClean="0"/>
              <a:t>calculator.Subtract</a:t>
            </a:r>
            <a:r>
              <a:rPr lang="en-GB" dirty="0" smtClean="0"/>
              <a:t>()</a:t>
            </a:r>
            <a:br>
              <a:rPr lang="en-GB" dirty="0" smtClean="0"/>
            </a:br>
            <a:r>
              <a:rPr lang="en-GB" i="1" dirty="0" smtClean="0"/>
              <a:t>Display</a:t>
            </a:r>
            <a:r>
              <a:rPr lang="en-GB" dirty="0" smtClean="0"/>
              <a:t> </a:t>
            </a:r>
            <a:r>
              <a:rPr lang="en-GB" dirty="0" err="1" smtClean="0"/>
              <a:t>calculator.GetResult</a:t>
            </a:r>
            <a:r>
              <a:rPr lang="en-GB" dirty="0" smtClean="0"/>
              <a:t>()</a:t>
            </a:r>
            <a:endParaRPr lang="en-GB" dirty="0"/>
          </a:p>
        </p:txBody>
      </p:sp>
    </p:spTree>
    <p:extLst>
      <p:ext uri="{BB962C8B-B14F-4D97-AF65-F5344CB8AC3E}">
        <p14:creationId xmlns:p14="http://schemas.microsoft.com/office/powerpoint/2010/main" val="11910173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Function Method Pattern</a:t>
            </a:r>
            <a:endParaRPr lang="en-GB" dirty="0"/>
          </a:p>
        </p:txBody>
      </p:sp>
      <p:sp>
        <p:nvSpPr>
          <p:cNvPr id="3" name="Content Placeholder 2"/>
          <p:cNvSpPr>
            <a:spLocks noGrp="1"/>
          </p:cNvSpPr>
          <p:nvPr>
            <p:ph idx="1"/>
          </p:nvPr>
        </p:nvSpPr>
        <p:spPr>
          <a:xfrm>
            <a:off x="1047750" y="1156771"/>
            <a:ext cx="7029450" cy="386279"/>
          </a:xfrm>
        </p:spPr>
        <p:txBody>
          <a:bodyPr/>
          <a:lstStyle/>
          <a:p>
            <a:r>
              <a:rPr lang="en-GB" dirty="0" smtClean="0"/>
              <a:t>Methods are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9375" y="1692639"/>
            <a:ext cx="9412788" cy="3693319"/>
          </a:xfrm>
          <a:prstGeom prst="rect">
            <a:avLst/>
          </a:prstGeom>
          <a:noFill/>
        </p:spPr>
        <p:txBody>
          <a:bodyPr wrap="square" rtlCol="0">
            <a:spAutoFit/>
          </a:bodyPr>
          <a:lstStyle/>
          <a:p>
            <a:r>
              <a:rPr lang="en-GB" dirty="0"/>
              <a:t>class </a:t>
            </a:r>
            <a:r>
              <a:rPr lang="en-GB" i="1" dirty="0" err="1"/>
              <a:t>ClassName</a:t>
            </a:r>
            <a:r>
              <a:rPr lang="en-GB" dirty="0"/>
              <a:t/>
            </a:r>
            <a:br>
              <a:rPr lang="en-GB" dirty="0"/>
            </a:br>
            <a:r>
              <a:rPr lang="en-GB" dirty="0"/>
              <a:t>{</a:t>
            </a:r>
            <a:br>
              <a:rPr lang="en-GB" dirty="0"/>
            </a:br>
            <a:r>
              <a:rPr lang="en-GB" dirty="0"/>
              <a:t>      // </a:t>
            </a:r>
            <a:r>
              <a:rPr lang="en-GB" dirty="0" smtClean="0"/>
              <a:t>Attributes</a:t>
            </a:r>
            <a:r>
              <a:rPr lang="en-GB" dirty="0"/>
              <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a:t>
            </a:r>
            <a:r>
              <a:rPr lang="en-GB" dirty="0" smtClean="0"/>
              <a:t>Methods</a:t>
            </a:r>
            <a:br>
              <a:rPr lang="en-GB" dirty="0" smtClean="0"/>
            </a:br>
            <a:r>
              <a:rPr lang="en-GB" dirty="0" smtClean="0"/>
              <a:t>      </a:t>
            </a:r>
            <a:r>
              <a:rPr lang="en-GB" dirty="0"/>
              <a:t>public </a:t>
            </a:r>
            <a:r>
              <a:rPr lang="en-GB" b="1" i="1" dirty="0" err="1" smtClean="0"/>
              <a:t>returntype</a:t>
            </a:r>
            <a:r>
              <a:rPr lang="en-GB" dirty="0" smtClean="0"/>
              <a:t> </a:t>
            </a:r>
            <a:r>
              <a:rPr lang="en-GB" i="1" dirty="0" err="1" smtClean="0"/>
              <a:t>MethodName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br>
              <a:rPr lang="en-GB" altLang="en-US" dirty="0"/>
            </a:br>
            <a:r>
              <a:rPr lang="en-GB" altLang="en-US" dirty="0"/>
              <a:t>      </a:t>
            </a:r>
            <a:r>
              <a:rPr lang="en-GB" altLang="en-US" dirty="0" smtClean="0"/>
              <a:t>{</a:t>
            </a:r>
            <a:r>
              <a:rPr lang="en-GB" altLang="en-US" dirty="0"/>
              <a:t/>
            </a:r>
            <a:br>
              <a:rPr lang="en-GB" altLang="en-US" dirty="0"/>
            </a:br>
            <a:r>
              <a:rPr lang="en-GB" altLang="en-US" dirty="0"/>
              <a:t>      }</a:t>
            </a:r>
            <a:r>
              <a:rPr lang="en-GB" dirty="0"/>
              <a:t/>
            </a:r>
            <a:br>
              <a:rPr lang="en-GB" dirty="0"/>
            </a:br>
            <a:r>
              <a:rPr lang="en-GB" dirty="0"/>
              <a:t>}</a:t>
            </a:r>
          </a:p>
        </p:txBody>
      </p:sp>
      <p:sp>
        <p:nvSpPr>
          <p:cNvPr id="6" name="TextBox 5"/>
          <p:cNvSpPr txBox="1"/>
          <p:nvPr/>
        </p:nvSpPr>
        <p:spPr>
          <a:xfrm>
            <a:off x="3929911" y="2652371"/>
            <a:ext cx="4147289" cy="1200329"/>
          </a:xfrm>
          <a:prstGeom prst="rect">
            <a:avLst/>
          </a:prstGeom>
          <a:noFill/>
        </p:spPr>
        <p:txBody>
          <a:bodyPr wrap="none" rtlCol="0">
            <a:spAutoFit/>
          </a:bodyPr>
          <a:lstStyle/>
          <a:p>
            <a:r>
              <a:rPr lang="en-GB" altLang="en-US" i="1" dirty="0" err="1"/>
              <a:t>returnValue</a:t>
            </a:r>
            <a:r>
              <a:rPr lang="en-GB" altLang="en-US" dirty="0"/>
              <a:t> = value or variable name </a:t>
            </a:r>
            <a:br>
              <a:rPr lang="en-GB" altLang="en-US" dirty="0"/>
            </a:br>
            <a:r>
              <a:rPr lang="en-GB" altLang="en-US" dirty="0"/>
              <a:t>	         (value must be of same </a:t>
            </a:r>
            <a:br>
              <a:rPr lang="en-GB" altLang="en-US" dirty="0"/>
            </a:br>
            <a:r>
              <a:rPr lang="en-GB" altLang="en-US" dirty="0"/>
              <a:t>                       type as the </a:t>
            </a:r>
            <a:r>
              <a:rPr lang="en-GB" altLang="en-US" b="1" dirty="0" err="1"/>
              <a:t>returntype</a:t>
            </a:r>
            <a:r>
              <a:rPr lang="en-GB" altLang="en-US" dirty="0"/>
              <a:t>)</a:t>
            </a:r>
          </a:p>
          <a:p>
            <a:endParaRPr lang="en-GB" dirty="0"/>
          </a:p>
        </p:txBody>
      </p:sp>
      <p:sp>
        <p:nvSpPr>
          <p:cNvPr id="7" name="TextBox 6"/>
          <p:cNvSpPr txBox="1"/>
          <p:nvPr/>
        </p:nvSpPr>
        <p:spPr>
          <a:xfrm>
            <a:off x="3275796" y="5690922"/>
            <a:ext cx="4717958" cy="923330"/>
          </a:xfrm>
          <a:prstGeom prst="rect">
            <a:avLst/>
          </a:prstGeom>
          <a:noFill/>
        </p:spPr>
        <p:txBody>
          <a:bodyPr wrap="none" rtlCol="0">
            <a:spAutoFit/>
          </a:bodyPr>
          <a:lstStyle/>
          <a:p>
            <a:pPr marL="0" indent="0">
              <a:buFont typeface="Monotype Sorts" pitchFamily="2" charset="2"/>
              <a:buNone/>
            </a:pPr>
            <a:r>
              <a:rPr lang="en-GB" altLang="en-US" dirty="0"/>
              <a:t>Where,</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a:t>argumentName</a:t>
            </a:r>
            <a:endParaRPr lang="en-GB" altLang="en-US" i="1" dirty="0"/>
          </a:p>
          <a:p>
            <a:endParaRPr lang="en-GB" dirty="0"/>
          </a:p>
        </p:txBody>
      </p:sp>
      <p:sp>
        <p:nvSpPr>
          <p:cNvPr id="8" name="Right Brace 7"/>
          <p:cNvSpPr/>
          <p:nvPr/>
        </p:nvSpPr>
        <p:spPr bwMode="auto">
          <a:xfrm rot="5400000">
            <a:off x="4979680" y="869845"/>
            <a:ext cx="266699" cy="7661890"/>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3598102" y="4925383"/>
            <a:ext cx="4073345" cy="369332"/>
          </a:xfrm>
          <a:prstGeom prst="rect">
            <a:avLst/>
          </a:prstGeom>
          <a:noFill/>
        </p:spPr>
        <p:txBody>
          <a:bodyPr wrap="square" rtlCol="0">
            <a:spAutoFit/>
          </a:bodyPr>
          <a:lstStyle/>
          <a:p>
            <a:r>
              <a:rPr lang="en-GB" dirty="0" smtClean="0"/>
              <a:t>Function Declaration Pattern</a:t>
            </a:r>
            <a:endParaRPr lang="en-GB" dirty="0"/>
          </a:p>
        </p:txBody>
      </p:sp>
    </p:spTree>
    <p:extLst>
      <p:ext uri="{BB962C8B-B14F-4D97-AF65-F5344CB8AC3E}">
        <p14:creationId xmlns:p14="http://schemas.microsoft.com/office/powerpoint/2010/main" val="42861454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915683" cy="844550"/>
          </a:xfrm>
        </p:spPr>
        <p:txBody>
          <a:bodyPr/>
          <a:lstStyle/>
          <a:p>
            <a:r>
              <a:rPr lang="en-GB" dirty="0" smtClean="0"/>
              <a:t>Example</a:t>
            </a:r>
            <a:endParaRPr lang="en-GB" dirty="0"/>
          </a:p>
        </p:txBody>
      </p:sp>
      <p:sp>
        <p:nvSpPr>
          <p:cNvPr id="3" name="Content Placeholder 2"/>
          <p:cNvSpPr>
            <a:spLocks noGrp="1"/>
          </p:cNvSpPr>
          <p:nvPr>
            <p:ph idx="1"/>
          </p:nvPr>
        </p:nvSpPr>
        <p:spPr>
          <a:xfrm>
            <a:off x="257175" y="1031837"/>
            <a:ext cx="3025852" cy="510525"/>
          </a:xfrm>
        </p:spPr>
        <p:txBody>
          <a:bodyPr/>
          <a:lstStyle/>
          <a:p>
            <a:r>
              <a:rPr lang="en-GB" dirty="0" smtClean="0"/>
              <a:t>Calculate percentage of the total price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073706" y="95402"/>
            <a:ext cx="5783855" cy="6740307"/>
          </a:xfrm>
          <a:prstGeom prst="rect">
            <a:avLst/>
          </a:prstGeom>
          <a:noFill/>
        </p:spPr>
        <p:txBody>
          <a:bodyPr wrap="square" rtlCol="0">
            <a:spAutoFit/>
          </a:bodyPr>
          <a:lstStyle/>
          <a:p>
            <a:r>
              <a:rPr lang="en-GB" dirty="0" smtClean="0"/>
              <a:t>class </a:t>
            </a:r>
            <a:r>
              <a:rPr lang="en-GB" dirty="0" err="1" smtClean="0"/>
              <a:t>PriceCalculator</a:t>
            </a:r>
            <a:r>
              <a:rPr lang="en-GB" dirty="0" smtClean="0"/>
              <a:t/>
            </a:r>
            <a:br>
              <a:rPr lang="en-GB" dirty="0" smtClean="0"/>
            </a:br>
            <a:r>
              <a:rPr lang="en-GB" dirty="0" smtClean="0"/>
              <a:t>{</a:t>
            </a:r>
            <a:br>
              <a:rPr lang="en-GB" dirty="0" smtClean="0"/>
            </a:br>
            <a:r>
              <a:rPr lang="en-GB" dirty="0" smtClean="0"/>
              <a:t>    private double </a:t>
            </a:r>
            <a:r>
              <a:rPr lang="en-GB" dirty="0" smtClean="0">
                <a:solidFill>
                  <a:srgbClr val="FF0000"/>
                </a:solidFill>
              </a:rPr>
              <a:t>_</a:t>
            </a:r>
            <a:r>
              <a:rPr lang="en-GB" dirty="0" err="1" smtClean="0">
                <a:solidFill>
                  <a:srgbClr val="FF0000"/>
                </a:solidFill>
              </a:rPr>
              <a:t>totalPrice</a:t>
            </a:r>
            <a:r>
              <a:rPr lang="en-GB" dirty="0" smtClean="0"/>
              <a:t>;</a:t>
            </a:r>
            <a:br>
              <a:rPr lang="en-GB" dirty="0" smtClean="0"/>
            </a:br>
            <a:r>
              <a:rPr lang="en-GB" dirty="0" smtClean="0"/>
              <a:t/>
            </a:r>
            <a:br>
              <a:rPr lang="en-GB" dirty="0" smtClean="0"/>
            </a:br>
            <a:r>
              <a:rPr lang="en-GB" dirty="0" smtClean="0"/>
              <a:t>    public </a:t>
            </a:r>
            <a:r>
              <a:rPr lang="en-GB" dirty="0" err="1" smtClean="0"/>
              <a:t>PriceCalculator</a:t>
            </a:r>
            <a:r>
              <a:rPr lang="en-GB" dirty="0" smtClean="0"/>
              <a:t>(double </a:t>
            </a:r>
            <a:r>
              <a:rPr lang="en-GB" dirty="0" err="1" smtClean="0"/>
              <a:t>initialCost</a:t>
            </a:r>
            <a:r>
              <a:rPr lang="en-GB" dirty="0" smtClean="0"/>
              <a:t>)</a:t>
            </a:r>
            <a:br>
              <a:rPr lang="en-GB" dirty="0" smtClean="0"/>
            </a:br>
            <a:r>
              <a:rPr lang="en-GB" dirty="0" smtClean="0"/>
              <a:t>    {</a:t>
            </a:r>
            <a:br>
              <a:rPr lang="en-GB" dirty="0" smtClean="0"/>
            </a:br>
            <a:r>
              <a:rPr lang="en-GB" dirty="0" smtClean="0"/>
              <a:t>        _</a:t>
            </a:r>
            <a:r>
              <a:rPr lang="en-GB" dirty="0" err="1" smtClean="0"/>
              <a:t>totalPrice</a:t>
            </a:r>
            <a:r>
              <a:rPr lang="en-GB" dirty="0" smtClean="0"/>
              <a:t> = </a:t>
            </a:r>
            <a:r>
              <a:rPr lang="en-GB" dirty="0" err="1" smtClean="0"/>
              <a:t>initialCost</a:t>
            </a:r>
            <a:r>
              <a:rPr lang="en-GB" dirty="0" smtClean="0"/>
              <a:t>;</a:t>
            </a:r>
            <a:br>
              <a:rPr lang="en-GB" dirty="0" smtClean="0"/>
            </a:br>
            <a:r>
              <a:rPr lang="en-GB" dirty="0" smtClean="0"/>
              <a:t>    }   </a:t>
            </a:r>
            <a:br>
              <a:rPr lang="en-GB" dirty="0" smtClean="0"/>
            </a:br>
            <a:r>
              <a:rPr lang="en-GB" dirty="0" smtClean="0"/>
              <a:t/>
            </a:r>
            <a:br>
              <a:rPr lang="en-GB" dirty="0" smtClean="0"/>
            </a:br>
            <a:r>
              <a:rPr lang="en-GB" dirty="0" smtClean="0"/>
              <a:t>    public double </a:t>
            </a:r>
            <a:r>
              <a:rPr lang="en-GB" dirty="0" err="1" smtClean="0"/>
              <a:t>GetTotalPrice</a:t>
            </a:r>
            <a:r>
              <a:rPr lang="en-GB" dirty="0" smtClean="0"/>
              <a:t>()</a:t>
            </a:r>
            <a:br>
              <a:rPr lang="en-GB" dirty="0" smtClean="0"/>
            </a:br>
            <a:r>
              <a:rPr lang="en-GB" dirty="0" smtClean="0"/>
              <a:t>    {</a:t>
            </a:r>
            <a:br>
              <a:rPr lang="en-GB" dirty="0" smtClean="0"/>
            </a:br>
            <a:r>
              <a:rPr lang="en-GB" dirty="0" smtClean="0"/>
              <a:t>          return _</a:t>
            </a:r>
            <a:r>
              <a:rPr lang="en-GB" dirty="0" err="1" smtClean="0"/>
              <a:t>totalPrice</a:t>
            </a:r>
            <a:r>
              <a:rPr lang="en-GB" dirty="0" smtClean="0"/>
              <a:t>;</a:t>
            </a:r>
          </a:p>
          <a:p>
            <a:r>
              <a:rPr lang="en-GB" dirty="0"/>
              <a:t> </a:t>
            </a:r>
            <a:r>
              <a:rPr lang="en-GB" dirty="0" smtClean="0"/>
              <a:t>   }</a:t>
            </a:r>
            <a:br>
              <a:rPr lang="en-GB" dirty="0" smtClean="0"/>
            </a:br>
            <a:r>
              <a:rPr lang="en-GB" dirty="0" smtClean="0"/>
              <a:t/>
            </a:r>
            <a:br>
              <a:rPr lang="en-GB" dirty="0" smtClean="0"/>
            </a:br>
            <a:r>
              <a:rPr lang="en-GB" dirty="0" smtClean="0"/>
              <a:t>    public void </a:t>
            </a:r>
            <a:r>
              <a:rPr lang="en-GB" dirty="0" err="1" smtClean="0"/>
              <a:t>AddItemCost</a:t>
            </a:r>
            <a:r>
              <a:rPr lang="en-GB" dirty="0" smtClean="0"/>
              <a:t>(double price)</a:t>
            </a:r>
            <a:br>
              <a:rPr lang="en-GB" dirty="0" smtClean="0"/>
            </a:br>
            <a:r>
              <a:rPr lang="en-GB" dirty="0" smtClean="0"/>
              <a:t>    {</a:t>
            </a:r>
            <a:br>
              <a:rPr lang="en-GB" dirty="0" smtClean="0"/>
            </a:br>
            <a:r>
              <a:rPr lang="en-GB" dirty="0" smtClean="0"/>
              <a:t>          _</a:t>
            </a:r>
            <a:r>
              <a:rPr lang="en-GB" dirty="0" err="1" smtClean="0"/>
              <a:t>totalPrice</a:t>
            </a:r>
            <a:r>
              <a:rPr lang="en-GB" dirty="0" smtClean="0"/>
              <a:t> = _</a:t>
            </a:r>
            <a:r>
              <a:rPr lang="en-GB" dirty="0" err="1" smtClean="0"/>
              <a:t>totalPrice</a:t>
            </a:r>
            <a:r>
              <a:rPr lang="en-GB" dirty="0" smtClean="0"/>
              <a:t> + price;</a:t>
            </a:r>
            <a:br>
              <a:rPr lang="en-GB" dirty="0" smtClean="0"/>
            </a:br>
            <a:r>
              <a:rPr lang="en-GB" dirty="0" smtClean="0"/>
              <a:t>    }</a:t>
            </a:r>
          </a:p>
          <a:p>
            <a:endParaRPr lang="en-GB" dirty="0"/>
          </a:p>
          <a:p>
            <a:r>
              <a:rPr lang="en-GB" b="1" dirty="0" smtClean="0"/>
              <a:t>    public double </a:t>
            </a:r>
            <a:r>
              <a:rPr lang="en-GB" b="1" dirty="0" err="1" smtClean="0"/>
              <a:t>CalculateDiscount</a:t>
            </a:r>
            <a:r>
              <a:rPr lang="en-GB" b="1" dirty="0" smtClean="0"/>
              <a:t>(double </a:t>
            </a:r>
            <a:r>
              <a:rPr lang="en-GB" b="1" dirty="0" smtClean="0">
                <a:solidFill>
                  <a:srgbClr val="00B050"/>
                </a:solidFill>
              </a:rPr>
              <a:t>percent</a:t>
            </a:r>
            <a:r>
              <a:rPr lang="en-GB" b="1" dirty="0" smtClean="0"/>
              <a:t>)</a:t>
            </a:r>
            <a:br>
              <a:rPr lang="en-GB" b="1" dirty="0" smtClean="0"/>
            </a:br>
            <a:r>
              <a:rPr lang="en-GB" b="1" dirty="0" smtClean="0"/>
              <a:t>    {</a:t>
            </a:r>
            <a:br>
              <a:rPr lang="en-GB" b="1" dirty="0" smtClean="0"/>
            </a:br>
            <a:r>
              <a:rPr lang="en-GB" b="1" dirty="0" smtClean="0"/>
              <a:t>         return </a:t>
            </a:r>
            <a:r>
              <a:rPr lang="en-GB" b="1" dirty="0" smtClean="0">
                <a:solidFill>
                  <a:srgbClr val="FF0000"/>
                </a:solidFill>
              </a:rPr>
              <a:t>_</a:t>
            </a:r>
            <a:r>
              <a:rPr lang="en-GB" b="1" dirty="0" err="1" smtClean="0">
                <a:solidFill>
                  <a:srgbClr val="FF0000"/>
                </a:solidFill>
              </a:rPr>
              <a:t>totalPrice</a:t>
            </a:r>
            <a:r>
              <a:rPr lang="en-GB" b="1" dirty="0" smtClean="0">
                <a:solidFill>
                  <a:srgbClr val="FF0000"/>
                </a:solidFill>
              </a:rPr>
              <a:t> </a:t>
            </a:r>
            <a:r>
              <a:rPr lang="en-GB" b="1" dirty="0" smtClean="0"/>
              <a:t>* (</a:t>
            </a:r>
            <a:r>
              <a:rPr lang="en-GB" b="1" dirty="0" smtClean="0">
                <a:solidFill>
                  <a:srgbClr val="00B050"/>
                </a:solidFill>
              </a:rPr>
              <a:t>percent</a:t>
            </a:r>
            <a:r>
              <a:rPr lang="en-GB" b="1" dirty="0" smtClean="0"/>
              <a:t> / 100);</a:t>
            </a:r>
            <a:br>
              <a:rPr lang="en-GB" b="1" dirty="0" smtClean="0"/>
            </a:br>
            <a:r>
              <a:rPr lang="en-GB" b="1" dirty="0" smtClean="0"/>
              <a:t>    }</a:t>
            </a:r>
          </a:p>
          <a:p>
            <a:r>
              <a:rPr lang="en-GB" dirty="0"/>
              <a:t>}</a:t>
            </a:r>
          </a:p>
        </p:txBody>
      </p:sp>
    </p:spTree>
    <p:extLst>
      <p:ext uri="{BB962C8B-B14F-4D97-AF65-F5344CB8AC3E}">
        <p14:creationId xmlns:p14="http://schemas.microsoft.com/office/powerpoint/2010/main" val="89075268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Usage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178805" y="1817783"/>
            <a:ext cx="6874639" cy="3693319"/>
          </a:xfrm>
          <a:prstGeom prst="rect">
            <a:avLst/>
          </a:prstGeom>
          <a:noFill/>
        </p:spPr>
        <p:txBody>
          <a:bodyPr wrap="none" rtlCol="0">
            <a:spAutoFit/>
          </a:bodyPr>
          <a:lstStyle/>
          <a:p>
            <a:r>
              <a:rPr lang="en-GB" dirty="0" err="1" smtClean="0"/>
              <a:t>TotalPrice</a:t>
            </a:r>
            <a:r>
              <a:rPr lang="en-GB" dirty="0" smtClean="0"/>
              <a:t> total = new </a:t>
            </a:r>
            <a:r>
              <a:rPr lang="en-GB" dirty="0" err="1" smtClean="0"/>
              <a:t>TotalPrice</a:t>
            </a:r>
            <a:r>
              <a:rPr lang="en-GB" dirty="0" smtClean="0"/>
              <a:t>(100);</a:t>
            </a:r>
            <a:br>
              <a:rPr lang="en-GB" dirty="0" smtClean="0"/>
            </a:br>
            <a:r>
              <a:rPr lang="en-GB" dirty="0" smtClean="0"/>
              <a:t/>
            </a:r>
            <a:br>
              <a:rPr lang="en-GB" dirty="0" smtClean="0"/>
            </a:br>
            <a:r>
              <a:rPr lang="en-GB" dirty="0" smtClean="0"/>
              <a:t>// Add next price</a:t>
            </a:r>
            <a:br>
              <a:rPr lang="en-GB" dirty="0" smtClean="0"/>
            </a:br>
            <a:r>
              <a:rPr lang="en-GB" dirty="0" smtClean="0"/>
              <a:t>total.AddItemCost3.00);	// We now have 103</a:t>
            </a:r>
          </a:p>
          <a:p>
            <a:endParaRPr lang="en-GB" dirty="0"/>
          </a:p>
          <a:p>
            <a:r>
              <a:rPr lang="en-GB" dirty="0" smtClean="0"/>
              <a:t>// Add next price</a:t>
            </a:r>
            <a:br>
              <a:rPr lang="en-GB" dirty="0" smtClean="0"/>
            </a:br>
            <a:r>
              <a:rPr lang="en-GB" dirty="0" err="1" smtClean="0"/>
              <a:t>total.AddItemCost</a:t>
            </a:r>
            <a:r>
              <a:rPr lang="en-GB" dirty="0" smtClean="0"/>
              <a:t>(5.00);	// We now have 108</a:t>
            </a:r>
          </a:p>
          <a:p>
            <a:endParaRPr lang="en-GB" dirty="0"/>
          </a:p>
          <a:p>
            <a:r>
              <a:rPr lang="en-GB" dirty="0" smtClean="0"/>
              <a:t>// Display the total price</a:t>
            </a:r>
          </a:p>
          <a:p>
            <a:r>
              <a:rPr lang="en-GB" dirty="0" err="1" smtClean="0"/>
              <a:t>Console.WriteLine</a:t>
            </a:r>
            <a:r>
              <a:rPr lang="en-GB" dirty="0" smtClean="0"/>
              <a:t>(“Total is {0}”, </a:t>
            </a:r>
            <a:r>
              <a:rPr lang="en-GB" dirty="0" err="1" smtClean="0"/>
              <a:t>total.GetTotalPrice</a:t>
            </a:r>
            <a:r>
              <a:rPr lang="en-GB" dirty="0" smtClean="0"/>
              <a:t>() );</a:t>
            </a:r>
            <a:br>
              <a:rPr lang="en-GB" dirty="0" smtClean="0"/>
            </a:br>
            <a:r>
              <a:rPr lang="en-GB" dirty="0" smtClean="0"/>
              <a:t/>
            </a:r>
            <a:br>
              <a:rPr lang="en-GB" dirty="0" smtClean="0"/>
            </a:br>
            <a:r>
              <a:rPr lang="en-GB" dirty="0" smtClean="0"/>
              <a:t>// Display 10% discount</a:t>
            </a:r>
            <a:br>
              <a:rPr lang="en-GB" dirty="0" smtClean="0"/>
            </a:br>
            <a:r>
              <a:rPr lang="en-GB" dirty="0" err="1" smtClean="0"/>
              <a:t>Console.WriteLine</a:t>
            </a:r>
            <a:r>
              <a:rPr lang="en-GB" dirty="0" smtClean="0"/>
              <a:t>(“Discount is {0}”, </a:t>
            </a:r>
            <a:r>
              <a:rPr lang="en-GB" dirty="0" err="1" smtClean="0"/>
              <a:t>total.CalculateDiscount</a:t>
            </a:r>
            <a:r>
              <a:rPr lang="en-GB" dirty="0" smtClean="0"/>
              <a:t>(10) );</a:t>
            </a:r>
            <a:endParaRPr lang="en-GB" dirty="0"/>
          </a:p>
        </p:txBody>
      </p:sp>
    </p:spTree>
    <p:extLst>
      <p:ext uri="{BB962C8B-B14F-4D97-AF65-F5344CB8AC3E}">
        <p14:creationId xmlns:p14="http://schemas.microsoft.com/office/powerpoint/2010/main" val="139748132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9</a:t>
            </a:r>
            <a:endParaRPr lang="en-GB" dirty="0"/>
          </a:p>
        </p:txBody>
      </p:sp>
      <p:sp>
        <p:nvSpPr>
          <p:cNvPr id="3" name="Content Placeholder 2"/>
          <p:cNvSpPr>
            <a:spLocks noGrp="1"/>
          </p:cNvSpPr>
          <p:nvPr>
            <p:ph idx="1"/>
          </p:nvPr>
        </p:nvSpPr>
        <p:spPr>
          <a:xfrm>
            <a:off x="1047750" y="1482811"/>
            <a:ext cx="7029450" cy="4356014"/>
          </a:xfrm>
        </p:spPr>
        <p:txBody>
          <a:bodyPr/>
          <a:lstStyle/>
          <a:p>
            <a:r>
              <a:rPr lang="en-GB" dirty="0"/>
              <a:t>A class that </a:t>
            </a:r>
            <a:r>
              <a:rPr lang="en-GB" dirty="0" smtClean="0"/>
              <a:t>calculates the profit made by a shop selling bags of sweets. The class will require:</a:t>
            </a:r>
            <a:br>
              <a:rPr lang="en-GB" dirty="0" smtClean="0"/>
            </a:br>
            <a:r>
              <a:rPr lang="en-GB" dirty="0" smtClean="0"/>
              <a:t>Attributes: the number of bags sold, the total sales made (in £), the percentage profit margin (same for all the bags), the total value of all returns (in £)</a:t>
            </a:r>
            <a:br>
              <a:rPr lang="en-GB" dirty="0" smtClean="0"/>
            </a:br>
            <a:r>
              <a:rPr lang="en-GB" dirty="0" smtClean="0"/>
              <a:t>Methods (functions) that:</a:t>
            </a:r>
            <a:br>
              <a:rPr lang="en-GB" dirty="0" smtClean="0"/>
            </a:br>
            <a:r>
              <a:rPr lang="en-GB" dirty="0" smtClean="0"/>
              <a:t>1. Calculate the money taken for a sale given the number of bags of a </a:t>
            </a:r>
            <a:r>
              <a:rPr lang="en-GB" b="1" dirty="0" smtClean="0"/>
              <a:t>particular</a:t>
            </a:r>
            <a:r>
              <a:rPr lang="en-GB" dirty="0" smtClean="0"/>
              <a:t> sweet that have been sold and the price of a bag of those sweets (different types of sweets can have different prices)</a:t>
            </a:r>
            <a:br>
              <a:rPr lang="en-GB" dirty="0" smtClean="0"/>
            </a:br>
            <a:r>
              <a:rPr lang="en-GB" dirty="0" smtClean="0"/>
              <a:t>2. Calculate the cost of the returned bags given the number of bags and price of a bag (of a particular sweet)</a:t>
            </a:r>
            <a:br>
              <a:rPr lang="en-GB" dirty="0" smtClean="0"/>
            </a:br>
            <a:r>
              <a:rPr lang="en-GB" dirty="0" smtClean="0"/>
              <a:t>3. Calculate the total profit made excluding returns</a:t>
            </a:r>
            <a:br>
              <a:rPr lang="en-GB" dirty="0" smtClean="0"/>
            </a:br>
            <a:r>
              <a:rPr lang="en-GB" dirty="0" smtClean="0"/>
              <a:t>4. Calculate the average profit made per bag (total profit/total sold bags) excluding returns</a:t>
            </a:r>
            <a:r>
              <a:rPr lang="en-GB" dirty="0"/>
              <a:t/>
            </a:r>
            <a:br>
              <a:rPr lang="en-GB" dirty="0"/>
            </a:br>
            <a:r>
              <a:rPr lang="en-GB" b="1" dirty="0"/>
              <a:t>Display the </a:t>
            </a:r>
            <a:r>
              <a:rPr lang="en-GB" b="1" dirty="0" smtClean="0"/>
              <a:t>results including the profit and cost of returned bags.</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85850" y="747282"/>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a class using one or more functions to modify the attribute values </a:t>
            </a:r>
            <a:endParaRPr lang="en-GB" dirty="0"/>
          </a:p>
        </p:txBody>
      </p:sp>
    </p:spTree>
    <p:extLst>
      <p:ext uri="{BB962C8B-B14F-4D97-AF65-F5344CB8AC3E}">
        <p14:creationId xmlns:p14="http://schemas.microsoft.com/office/powerpoint/2010/main" val="268296672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34275"/>
          </a:xfrm>
        </p:spPr>
        <p:txBody>
          <a:bodyPr/>
          <a:lstStyle/>
          <a:p>
            <a:r>
              <a:rPr lang="en-GB" dirty="0" smtClean="0"/>
              <a:t>Object Argument Pattern</a:t>
            </a:r>
            <a:endParaRPr lang="en-GB" dirty="0"/>
          </a:p>
        </p:txBody>
      </p:sp>
      <p:sp>
        <p:nvSpPr>
          <p:cNvPr id="3" name="Content Placeholder 2"/>
          <p:cNvSpPr>
            <a:spLocks noGrp="1"/>
          </p:cNvSpPr>
          <p:nvPr>
            <p:ph idx="1"/>
          </p:nvPr>
        </p:nvSpPr>
        <p:spPr>
          <a:xfrm>
            <a:off x="1085850" y="634276"/>
            <a:ext cx="7029450" cy="1342806"/>
          </a:xfrm>
        </p:spPr>
        <p:txBody>
          <a:bodyPr/>
          <a:lstStyle/>
          <a:p>
            <a:r>
              <a:rPr lang="en-GB" dirty="0" smtClean="0"/>
              <a:t>Remember classes are sometimes called “User Defined Types”, so you can also use them as types for method arguments along with the standard types, </a:t>
            </a:r>
            <a:r>
              <a:rPr lang="en-GB" dirty="0" err="1" smtClean="0"/>
              <a:t>int</a:t>
            </a:r>
            <a:r>
              <a:rPr lang="en-GB" dirty="0" smtClean="0"/>
              <a:t>, double, string, etc.</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9375" y="2026267"/>
            <a:ext cx="3685624" cy="2308324"/>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Book</a:t>
            </a:r>
            <a:r>
              <a:rPr lang="en-GB" dirty="0" smtClean="0"/>
              <a:t/>
            </a:r>
            <a:br>
              <a:rPr lang="en-GB" dirty="0" smtClean="0"/>
            </a:br>
            <a:r>
              <a:rPr lang="en-GB" dirty="0" smtClean="0"/>
              <a:t>{</a:t>
            </a:r>
            <a:br>
              <a:rPr lang="en-GB" dirty="0" smtClean="0"/>
            </a:br>
            <a:r>
              <a:rPr lang="en-GB" dirty="0" smtClean="0"/>
              <a:t>    …..</a:t>
            </a:r>
            <a:br>
              <a:rPr lang="en-GB" dirty="0" smtClean="0"/>
            </a:br>
            <a:r>
              <a:rPr lang="en-GB" dirty="0" smtClean="0"/>
              <a:t>    public </a:t>
            </a:r>
            <a:r>
              <a:rPr lang="en-GB" dirty="0" err="1" smtClean="0"/>
              <a:t>int</a:t>
            </a:r>
            <a:r>
              <a:rPr lang="en-GB" dirty="0" smtClean="0"/>
              <a:t> </a:t>
            </a:r>
            <a:r>
              <a:rPr lang="en-GB" dirty="0" err="1" smtClean="0">
                <a:solidFill>
                  <a:srgbClr val="00B0F0"/>
                </a:solidFill>
              </a:rPr>
              <a:t>CalculatePageCount</a:t>
            </a:r>
            <a:r>
              <a:rPr lang="en-GB" dirty="0" smtClean="0"/>
              <a:t>()</a:t>
            </a:r>
            <a:br>
              <a:rPr lang="en-GB" dirty="0" smtClean="0"/>
            </a:br>
            <a:r>
              <a:rPr lang="en-GB" dirty="0" smtClean="0"/>
              <a:t>    {</a:t>
            </a:r>
            <a:br>
              <a:rPr lang="en-GB" dirty="0" smtClean="0"/>
            </a:br>
            <a:r>
              <a:rPr lang="en-GB" dirty="0" smtClean="0"/>
              <a:t>         …….</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916479" y="4389338"/>
            <a:ext cx="7822975" cy="1754326"/>
          </a:xfrm>
          <a:prstGeom prst="rect">
            <a:avLst/>
          </a:prstGeom>
          <a:noFill/>
          <a:ln w="19050">
            <a:solidFill>
              <a:schemeClr val="tx1"/>
            </a:solidFill>
            <a:prstDash val="dash"/>
          </a:ln>
        </p:spPr>
        <p:txBody>
          <a:bodyPr wrap="none" rtlCol="0">
            <a:spAutoFit/>
          </a:bodyPr>
          <a:lstStyle/>
          <a:p>
            <a:r>
              <a:rPr lang="en-GB" altLang="en-US" dirty="0" smtClean="0"/>
              <a:t>static </a:t>
            </a:r>
            <a:r>
              <a:rPr lang="en-GB" altLang="en-US" dirty="0"/>
              <a:t>void Main(string[] </a:t>
            </a:r>
            <a:r>
              <a:rPr lang="en-GB" altLang="en-US" dirty="0" err="1"/>
              <a:t>args</a:t>
            </a:r>
            <a:r>
              <a:rPr lang="en-GB" altLang="en-US" dirty="0"/>
              <a:t>)</a:t>
            </a:r>
          </a:p>
          <a:p>
            <a:r>
              <a:rPr lang="en-GB" altLang="en-US" dirty="0"/>
              <a:t>{</a:t>
            </a:r>
            <a:br>
              <a:rPr lang="en-GB" altLang="en-US" dirty="0"/>
            </a:br>
            <a:r>
              <a:rPr lang="en-GB" altLang="en-US" dirty="0"/>
              <a:t>     </a:t>
            </a:r>
            <a:r>
              <a:rPr lang="en-GB" altLang="en-US" dirty="0" smtClean="0"/>
              <a:t>Book</a:t>
            </a:r>
            <a:r>
              <a:rPr lang="en-GB" altLang="en-US" b="1" dirty="0" smtClean="0"/>
              <a:t> </a:t>
            </a:r>
            <a:r>
              <a:rPr lang="en-GB" altLang="en-US" b="1" dirty="0" smtClean="0">
                <a:solidFill>
                  <a:srgbClr val="FF0000"/>
                </a:solidFill>
              </a:rPr>
              <a:t>book1</a:t>
            </a:r>
            <a:r>
              <a:rPr lang="en-GB" altLang="en-US" dirty="0" smtClean="0">
                <a:solidFill>
                  <a:srgbClr val="FF0000"/>
                </a:solidFill>
              </a:rPr>
              <a:t> </a:t>
            </a:r>
            <a:r>
              <a:rPr lang="en-GB" altLang="en-US" dirty="0" smtClean="0"/>
              <a:t>= new Book(…);                  </a:t>
            </a:r>
            <a:r>
              <a:rPr lang="en-GB" altLang="en-US" dirty="0" smtClean="0">
                <a:sym typeface="Wingdings" panose="05000000000000000000" pitchFamily="2" charset="2"/>
              </a:rPr>
              <a:t> Create a book</a:t>
            </a:r>
            <a:r>
              <a:rPr lang="en-GB" altLang="en-US" dirty="0" smtClean="0"/>
              <a:t/>
            </a:r>
            <a:br>
              <a:rPr lang="en-GB" altLang="en-US" dirty="0" smtClean="0"/>
            </a:br>
            <a:r>
              <a:rPr lang="en-GB" altLang="en-US" dirty="0" smtClean="0"/>
              <a:t>     Library </a:t>
            </a:r>
            <a:r>
              <a:rPr lang="en-GB" altLang="en-US" b="1" dirty="0" err="1" smtClean="0"/>
              <a:t>swanseaLib</a:t>
            </a:r>
            <a:r>
              <a:rPr lang="en-GB" altLang="en-US" dirty="0" smtClean="0"/>
              <a:t> = new Library(…);   </a:t>
            </a:r>
            <a:r>
              <a:rPr lang="en-GB" altLang="en-US" dirty="0" smtClean="0">
                <a:sym typeface="Wingdings" panose="05000000000000000000" pitchFamily="2" charset="2"/>
              </a:rPr>
              <a:t> Create a Library</a:t>
            </a:r>
            <a:r>
              <a:rPr lang="en-GB" altLang="en-US" dirty="0" smtClean="0"/>
              <a:t/>
            </a:r>
            <a:br>
              <a:rPr lang="en-GB" altLang="en-US" dirty="0" smtClean="0"/>
            </a:br>
            <a:r>
              <a:rPr lang="en-GB" altLang="en-US" b="1" dirty="0" smtClean="0"/>
              <a:t>     </a:t>
            </a:r>
            <a:r>
              <a:rPr lang="en-GB" altLang="en-US" b="1" dirty="0" err="1" smtClean="0"/>
              <a:t>swanseaLib</a:t>
            </a:r>
            <a:r>
              <a:rPr lang="en-GB" altLang="en-US" dirty="0" err="1" smtClean="0"/>
              <a:t>.StoreBook</a:t>
            </a:r>
            <a:r>
              <a:rPr lang="en-GB" altLang="en-US" dirty="0" smtClean="0"/>
              <a:t>(</a:t>
            </a:r>
            <a:r>
              <a:rPr lang="en-GB" altLang="en-US" b="1" dirty="0" smtClean="0">
                <a:solidFill>
                  <a:srgbClr val="FF0000"/>
                </a:solidFill>
              </a:rPr>
              <a:t>book1</a:t>
            </a:r>
            <a:r>
              <a:rPr lang="en-GB" altLang="en-US" dirty="0" smtClean="0"/>
              <a:t>);	             </a:t>
            </a:r>
            <a:r>
              <a:rPr lang="en-GB" altLang="en-US" dirty="0" smtClean="0">
                <a:sym typeface="Wingdings" panose="05000000000000000000" pitchFamily="2" charset="2"/>
              </a:rPr>
              <a:t> Store the book in the library</a:t>
            </a:r>
            <a:endParaRPr lang="en-GB" altLang="en-US" dirty="0"/>
          </a:p>
          <a:p>
            <a:r>
              <a:rPr lang="en-GB" altLang="en-US" dirty="0"/>
              <a:t>}</a:t>
            </a:r>
          </a:p>
        </p:txBody>
      </p:sp>
      <p:sp>
        <p:nvSpPr>
          <p:cNvPr id="7" name="TextBox 6"/>
          <p:cNvSpPr txBox="1"/>
          <p:nvPr/>
        </p:nvSpPr>
        <p:spPr>
          <a:xfrm>
            <a:off x="3914724" y="1846202"/>
            <a:ext cx="5136342" cy="2400657"/>
          </a:xfrm>
          <a:prstGeom prst="rect">
            <a:avLst/>
          </a:prstGeom>
          <a:noFill/>
          <a:ln w="19050">
            <a:solidFill>
              <a:schemeClr val="tx1"/>
            </a:solidFill>
            <a:prstDash val="dash"/>
          </a:ln>
        </p:spPr>
        <p:txBody>
          <a:bodyPr wrap="none" rtlCol="0">
            <a:spAutoFit/>
          </a:bodyPr>
          <a:lstStyle/>
          <a:p>
            <a:r>
              <a:rPr lang="en-GB" dirty="0" smtClean="0"/>
              <a:t>class Library</a:t>
            </a:r>
            <a:br>
              <a:rPr lang="en-GB" dirty="0" smtClean="0"/>
            </a:br>
            <a:r>
              <a:rPr lang="en-GB" dirty="0" smtClean="0"/>
              <a:t>{</a:t>
            </a:r>
            <a:br>
              <a:rPr lang="en-GB" dirty="0" smtClean="0"/>
            </a:br>
            <a:r>
              <a:rPr lang="en-GB" dirty="0" smtClean="0"/>
              <a:t>    public void </a:t>
            </a:r>
            <a:r>
              <a:rPr lang="en-GB" dirty="0" err="1" smtClean="0"/>
              <a:t>StoreBook</a:t>
            </a:r>
            <a:r>
              <a:rPr lang="en-GB" dirty="0" smtClean="0"/>
              <a:t>(</a:t>
            </a:r>
            <a:r>
              <a:rPr lang="en-GB" b="1" dirty="0" smtClean="0">
                <a:solidFill>
                  <a:srgbClr val="FF0000"/>
                </a:solidFill>
              </a:rPr>
              <a:t>Book</a:t>
            </a:r>
            <a:r>
              <a:rPr lang="en-GB" dirty="0" smtClean="0">
                <a:solidFill>
                  <a:srgbClr val="FF0000"/>
                </a:solidFill>
              </a:rPr>
              <a:t> book</a:t>
            </a:r>
            <a:r>
              <a:rPr lang="en-GB" dirty="0" smtClean="0"/>
              <a:t>)</a:t>
            </a:r>
            <a:br>
              <a:rPr lang="en-GB" dirty="0" smtClean="0"/>
            </a:br>
            <a:r>
              <a:rPr lang="en-GB" dirty="0" smtClean="0"/>
              <a:t>    {</a:t>
            </a:r>
            <a:br>
              <a:rPr lang="en-GB" dirty="0" smtClean="0"/>
            </a:br>
            <a:r>
              <a:rPr lang="en-GB" dirty="0" smtClean="0"/>
              <a:t>          </a:t>
            </a:r>
            <a:r>
              <a:rPr lang="en-GB" dirty="0" err="1" smtClean="0"/>
              <a:t>int</a:t>
            </a:r>
            <a:r>
              <a:rPr lang="en-GB" dirty="0" smtClean="0"/>
              <a:t>  </a:t>
            </a:r>
            <a:r>
              <a:rPr lang="en-GB" dirty="0" err="1" smtClean="0"/>
              <a:t>pageCount</a:t>
            </a:r>
            <a:r>
              <a:rPr lang="en-GB" dirty="0" smtClean="0"/>
              <a:t>;</a:t>
            </a:r>
            <a:br>
              <a:rPr lang="en-GB" dirty="0" smtClean="0"/>
            </a:br>
            <a:r>
              <a:rPr lang="en-GB" dirty="0" smtClean="0"/>
              <a:t>          </a:t>
            </a:r>
            <a:r>
              <a:rPr lang="en-GB" dirty="0" err="1" smtClean="0"/>
              <a:t>pageCount</a:t>
            </a:r>
            <a:r>
              <a:rPr lang="en-GB" dirty="0" smtClean="0"/>
              <a:t> = </a:t>
            </a:r>
            <a:r>
              <a:rPr lang="en-GB" dirty="0" err="1" smtClean="0"/>
              <a:t>book</a:t>
            </a:r>
            <a:r>
              <a:rPr lang="en-GB" sz="2400" b="1" dirty="0" err="1" smtClean="0"/>
              <a:t>.</a:t>
            </a:r>
            <a:r>
              <a:rPr lang="en-GB" dirty="0" err="1" smtClean="0">
                <a:solidFill>
                  <a:srgbClr val="00B0F0"/>
                </a:solidFill>
              </a:rPr>
              <a:t>CalculatePageCount</a:t>
            </a:r>
            <a:r>
              <a:rPr lang="en-GB" dirty="0" smtClean="0">
                <a:solidFill>
                  <a:srgbClr val="00B0F0"/>
                </a:solidFill>
              </a:rPr>
              <a:t>()</a:t>
            </a:r>
            <a:r>
              <a:rPr lang="en-GB" dirty="0" smtClean="0"/>
              <a:t>;</a:t>
            </a:r>
            <a:br>
              <a:rPr lang="en-GB" dirty="0" smtClean="0"/>
            </a:br>
            <a:r>
              <a:rPr lang="en-GB" dirty="0" smtClean="0"/>
              <a:t>    }</a:t>
            </a:r>
            <a:br>
              <a:rPr lang="en-GB" dirty="0" smtClean="0"/>
            </a:br>
            <a:r>
              <a:rPr lang="en-GB" dirty="0" smtClean="0"/>
              <a:t>}</a:t>
            </a:r>
            <a:endParaRPr lang="en-GB" dirty="0"/>
          </a:p>
        </p:txBody>
      </p:sp>
      <p:sp>
        <p:nvSpPr>
          <p:cNvPr id="8" name="TextBox 7"/>
          <p:cNvSpPr txBox="1"/>
          <p:nvPr/>
        </p:nvSpPr>
        <p:spPr>
          <a:xfrm>
            <a:off x="6593873" y="3811011"/>
            <a:ext cx="1659429" cy="369332"/>
          </a:xfrm>
          <a:prstGeom prst="rect">
            <a:avLst/>
          </a:prstGeom>
          <a:noFill/>
        </p:spPr>
        <p:txBody>
          <a:bodyPr wrap="none" rtlCol="0">
            <a:spAutoFit/>
          </a:bodyPr>
          <a:lstStyle/>
          <a:p>
            <a:r>
              <a:rPr lang="en-GB" dirty="0" smtClean="0"/>
              <a:t>Use the object</a:t>
            </a:r>
            <a:endParaRPr lang="en-GB" dirty="0"/>
          </a:p>
        </p:txBody>
      </p:sp>
      <p:cxnSp>
        <p:nvCxnSpPr>
          <p:cNvPr id="10" name="Straight Arrow Connector 9"/>
          <p:cNvCxnSpPr>
            <a:stCxn id="8" idx="0"/>
          </p:cNvCxnSpPr>
          <p:nvPr/>
        </p:nvCxnSpPr>
        <p:spPr bwMode="auto">
          <a:xfrm flipV="1">
            <a:off x="7423588" y="3632886"/>
            <a:ext cx="64607" cy="1781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203672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2508"/>
          </a:xfrm>
        </p:spPr>
        <p:txBody>
          <a:bodyPr/>
          <a:lstStyle/>
          <a:p>
            <a:r>
              <a:rPr lang="en-GB" dirty="0" smtClean="0"/>
              <a:t>Exercise 10</a:t>
            </a:r>
            <a:endParaRPr lang="en-GB" dirty="0"/>
          </a:p>
        </p:txBody>
      </p:sp>
      <p:sp>
        <p:nvSpPr>
          <p:cNvPr id="3" name="Content Placeholder 2"/>
          <p:cNvSpPr>
            <a:spLocks noGrp="1"/>
          </p:cNvSpPr>
          <p:nvPr>
            <p:ph idx="1"/>
          </p:nvPr>
        </p:nvSpPr>
        <p:spPr>
          <a:xfrm>
            <a:off x="1047750" y="568412"/>
            <a:ext cx="7029450" cy="5270414"/>
          </a:xfrm>
        </p:spPr>
        <p:txBody>
          <a:bodyPr/>
          <a:lstStyle/>
          <a:p>
            <a:r>
              <a:rPr lang="en-GB" dirty="0" smtClean="0"/>
              <a:t>Create a class that counts the total number of visitors to a museum.</a:t>
            </a:r>
            <a:br>
              <a:rPr lang="en-GB" dirty="0" smtClean="0"/>
            </a:br>
            <a:r>
              <a:rPr lang="en-GB" dirty="0" smtClean="0"/>
              <a:t>Attributes: count of visitors, cost of entry (same for all visitors in count)</a:t>
            </a:r>
            <a:br>
              <a:rPr lang="en-GB" dirty="0" smtClean="0"/>
            </a:br>
            <a:r>
              <a:rPr lang="en-GB" dirty="0" smtClean="0"/>
              <a:t>Method (procedure):  </a:t>
            </a:r>
            <a:br>
              <a:rPr lang="en-GB" dirty="0" smtClean="0"/>
            </a:br>
            <a:r>
              <a:rPr lang="en-GB" dirty="0" smtClean="0"/>
              <a:t>-- Increment count for a new visitor entering museum</a:t>
            </a:r>
            <a:br>
              <a:rPr lang="en-GB" dirty="0" smtClean="0"/>
            </a:br>
            <a:r>
              <a:rPr lang="en-GB" dirty="0" smtClean="0"/>
              <a:t>Method (function):</a:t>
            </a:r>
            <a:br>
              <a:rPr lang="en-GB" dirty="0" smtClean="0"/>
            </a:br>
            <a:r>
              <a:rPr lang="en-GB" dirty="0" smtClean="0"/>
              <a:t>-- Calculate the entry fees for these visitors</a:t>
            </a:r>
          </a:p>
          <a:p>
            <a:r>
              <a:rPr lang="en-GB" dirty="0" smtClean="0"/>
              <a:t>Create a class to calculate the tax</a:t>
            </a:r>
            <a:br>
              <a:rPr lang="en-GB" dirty="0" smtClean="0"/>
            </a:br>
            <a:r>
              <a:rPr lang="en-GB" dirty="0" smtClean="0"/>
              <a:t>Attributes: total entry fees, total tax to be paid after the sum of all the entry fees has been calculated, percentage tax value e.g. 20%</a:t>
            </a:r>
            <a:br>
              <a:rPr lang="en-GB" dirty="0" smtClean="0"/>
            </a:br>
            <a:r>
              <a:rPr lang="en-GB" dirty="0" smtClean="0"/>
              <a:t>Method (procedure):</a:t>
            </a:r>
            <a:br>
              <a:rPr lang="en-GB" dirty="0" smtClean="0"/>
            </a:br>
            <a:r>
              <a:rPr lang="en-GB" dirty="0" smtClean="0"/>
              <a:t>-- Add entry fees for a given “visitor count” to the total i.e. pass in an object using the previous class </a:t>
            </a:r>
            <a:r>
              <a:rPr lang="en-GB" b="1" dirty="0" smtClean="0"/>
              <a:t>and use it to calculate the entry fees</a:t>
            </a:r>
            <a:r>
              <a:rPr lang="en-GB" dirty="0" smtClean="0"/>
              <a:t/>
            </a:r>
            <a:br>
              <a:rPr lang="en-GB" dirty="0" smtClean="0"/>
            </a:br>
            <a:r>
              <a:rPr lang="en-GB" dirty="0" smtClean="0"/>
              <a:t>Method (function):</a:t>
            </a:r>
            <a:br>
              <a:rPr lang="en-GB" dirty="0" smtClean="0"/>
            </a:br>
            <a:r>
              <a:rPr lang="en-GB" dirty="0" smtClean="0"/>
              <a:t>-- Calculate the tax due (no arguments) </a:t>
            </a:r>
          </a:p>
          <a:p>
            <a:r>
              <a:rPr lang="en-GB" dirty="0" smtClean="0"/>
              <a:t>Display the tax due by the museum</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171669289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56166" cy="444843"/>
          </a:xfrm>
        </p:spPr>
        <p:txBody>
          <a:bodyPr/>
          <a:lstStyle/>
          <a:p>
            <a:r>
              <a:rPr lang="en-GB" dirty="0" smtClean="0"/>
              <a:t>Usage</a:t>
            </a:r>
            <a:endParaRPr lang="en-GB" dirty="0"/>
          </a:p>
        </p:txBody>
      </p:sp>
      <p:sp>
        <p:nvSpPr>
          <p:cNvPr id="3" name="Content Placeholder 2"/>
          <p:cNvSpPr>
            <a:spLocks noGrp="1"/>
          </p:cNvSpPr>
          <p:nvPr>
            <p:ph idx="1"/>
          </p:nvPr>
        </p:nvSpPr>
        <p:spPr>
          <a:xfrm>
            <a:off x="3327877" y="444843"/>
            <a:ext cx="5659604" cy="1009282"/>
          </a:xfrm>
        </p:spPr>
        <p:txBody>
          <a:bodyPr/>
          <a:lstStyle/>
          <a:p>
            <a:r>
              <a:rPr lang="en-GB" dirty="0" smtClean="0"/>
              <a:t>When you pass in an object, calling it’s methods and Set properties, will cause that objects attributes to be changed. They will remain changed when we leave the method it was passed to.</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75771" y="90262"/>
            <a:ext cx="2993127" cy="3970318"/>
          </a:xfrm>
          <a:prstGeom prst="rect">
            <a:avLst/>
          </a:prstGeom>
          <a:noFill/>
          <a:ln w="19050">
            <a:solidFill>
              <a:schemeClr val="tx1"/>
            </a:solidFill>
            <a:prstDash val="dash"/>
          </a:ln>
        </p:spPr>
        <p:txBody>
          <a:bodyPr wrap="none" rtlCol="0">
            <a:spAutoFit/>
          </a:bodyPr>
          <a:lstStyle/>
          <a:p>
            <a:r>
              <a:rPr lang="en-GB" dirty="0" smtClean="0"/>
              <a:t>class Count</a:t>
            </a:r>
            <a:br>
              <a:rPr lang="en-GB" dirty="0" smtClean="0"/>
            </a:br>
            <a:r>
              <a:rPr lang="en-GB" dirty="0" smtClean="0"/>
              <a:t>{</a:t>
            </a:r>
            <a:br>
              <a:rPr lang="en-GB" dirty="0" smtClean="0"/>
            </a:br>
            <a:r>
              <a:rPr lang="en-GB" dirty="0" smtClean="0"/>
              <a:t>    </a:t>
            </a:r>
            <a:r>
              <a:rPr lang="en-GB" dirty="0" err="1" smtClean="0"/>
              <a:t>int</a:t>
            </a:r>
            <a:r>
              <a:rPr lang="en-GB" dirty="0" smtClean="0"/>
              <a:t> _count = 0</a:t>
            </a:r>
            <a:r>
              <a:rPr lang="en-GB" dirty="0" smtClean="0"/>
              <a:t>;</a:t>
            </a:r>
          </a:p>
          <a:p>
            <a:endParaRPr lang="en-GB" dirty="0"/>
          </a:p>
          <a:p>
            <a:r>
              <a:rPr lang="en-GB" dirty="0" smtClean="0"/>
              <a:t>    public Count()</a:t>
            </a:r>
            <a:br>
              <a:rPr lang="en-GB" dirty="0" smtClean="0"/>
            </a:br>
            <a:r>
              <a:rPr lang="en-GB" dirty="0" smtClean="0"/>
              <a:t>    {</a:t>
            </a:r>
            <a:br>
              <a:rPr lang="en-GB" dirty="0" smtClean="0"/>
            </a:br>
            <a:r>
              <a:rPr lang="en-GB" dirty="0" smtClean="0"/>
              <a:t>         _count = 0;</a:t>
            </a:r>
          </a:p>
          <a:p>
            <a:r>
              <a:rPr lang="en-GB" dirty="0"/>
              <a:t> </a:t>
            </a:r>
            <a:r>
              <a:rPr lang="en-GB" dirty="0" smtClean="0"/>
              <a:t>   }</a:t>
            </a:r>
            <a:r>
              <a:rPr lang="en-GB" dirty="0" smtClean="0"/>
              <a:t/>
            </a:r>
            <a:br>
              <a:rPr lang="en-GB" dirty="0" smtClean="0"/>
            </a:br>
            <a:r>
              <a:rPr lang="en-GB" dirty="0" smtClean="0"/>
              <a:t/>
            </a:r>
            <a:br>
              <a:rPr lang="en-GB" dirty="0" smtClean="0"/>
            </a:br>
            <a:r>
              <a:rPr lang="en-GB" dirty="0" smtClean="0"/>
              <a:t>    public </a:t>
            </a:r>
            <a:r>
              <a:rPr lang="en-GB" dirty="0" err="1" smtClean="0"/>
              <a:t>int</a:t>
            </a:r>
            <a:r>
              <a:rPr lang="en-GB" dirty="0" smtClean="0"/>
              <a:t> </a:t>
            </a:r>
            <a:r>
              <a:rPr lang="en-GB" dirty="0" err="1" smtClean="0"/>
              <a:t>ChangeCount</a:t>
            </a:r>
            <a:r>
              <a:rPr lang="en-GB" dirty="0" smtClean="0"/>
              <a:t>()</a:t>
            </a:r>
            <a:br>
              <a:rPr lang="en-GB" dirty="0" smtClean="0"/>
            </a:br>
            <a:r>
              <a:rPr lang="en-GB" dirty="0" smtClean="0"/>
              <a:t>    {</a:t>
            </a:r>
            <a:br>
              <a:rPr lang="en-GB" dirty="0" smtClean="0"/>
            </a:br>
            <a:r>
              <a:rPr lang="en-GB" dirty="0" smtClean="0"/>
              <a:t>         _count = _count + 1;</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3416403" y="2044057"/>
            <a:ext cx="4006225" cy="2031325"/>
          </a:xfrm>
          <a:prstGeom prst="rect">
            <a:avLst/>
          </a:prstGeom>
          <a:noFill/>
          <a:ln w="19050">
            <a:solidFill>
              <a:schemeClr val="tx1"/>
            </a:solidFill>
            <a:prstDash val="dash"/>
          </a:ln>
        </p:spPr>
        <p:txBody>
          <a:bodyPr wrap="none" rtlCol="0">
            <a:spAutoFit/>
          </a:bodyPr>
          <a:lstStyle/>
          <a:p>
            <a:r>
              <a:rPr lang="en-GB" dirty="0" smtClean="0"/>
              <a:t>class </a:t>
            </a:r>
            <a:r>
              <a:rPr lang="en-GB" dirty="0" err="1" smtClean="0"/>
              <a:t>CountManager</a:t>
            </a:r>
            <a:r>
              <a:rPr lang="en-GB" dirty="0" smtClean="0"/>
              <a:t/>
            </a:r>
            <a:br>
              <a:rPr lang="en-GB" dirty="0" smtClean="0"/>
            </a:br>
            <a:r>
              <a:rPr lang="en-GB" dirty="0" smtClean="0"/>
              <a:t>{</a:t>
            </a:r>
            <a:br>
              <a:rPr lang="en-GB" dirty="0" smtClean="0"/>
            </a:br>
            <a:r>
              <a:rPr lang="en-GB" dirty="0" smtClean="0"/>
              <a:t>    public void Managing(Count count)</a:t>
            </a:r>
            <a:br>
              <a:rPr lang="en-GB" dirty="0" smtClean="0"/>
            </a:br>
            <a:r>
              <a:rPr lang="en-GB" dirty="0" smtClean="0"/>
              <a:t>    {</a:t>
            </a:r>
            <a:br>
              <a:rPr lang="en-GB" dirty="0" smtClean="0"/>
            </a:br>
            <a:r>
              <a:rPr lang="en-GB" dirty="0" smtClean="0"/>
              <a:t>         </a:t>
            </a:r>
            <a:r>
              <a:rPr lang="en-GB" dirty="0" err="1" smtClean="0"/>
              <a:t>count.ChangeCount</a:t>
            </a: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397332" y="4118595"/>
            <a:ext cx="8104117" cy="2585323"/>
          </a:xfrm>
          <a:prstGeom prst="rect">
            <a:avLst/>
          </a:prstGeom>
          <a:noFill/>
          <a:ln w="19050">
            <a:solidFill>
              <a:schemeClr val="tx1"/>
            </a:solidFill>
            <a:prstDash val="dash"/>
          </a:ln>
        </p:spPr>
        <p:txBody>
          <a:bodyPr wrap="square" rtlCol="0">
            <a:spAutoFit/>
          </a:bodyPr>
          <a:lstStyle/>
          <a:p>
            <a:r>
              <a:rPr lang="en-GB" altLang="en-US" dirty="0" smtClean="0"/>
              <a:t>static </a:t>
            </a:r>
            <a:r>
              <a:rPr lang="en-GB" altLang="en-US" dirty="0"/>
              <a:t>void Main(string[] </a:t>
            </a:r>
            <a:r>
              <a:rPr lang="en-GB" altLang="en-US" dirty="0" err="1"/>
              <a:t>args</a:t>
            </a:r>
            <a:r>
              <a:rPr lang="en-GB" altLang="en-US" dirty="0"/>
              <a:t>)</a:t>
            </a:r>
          </a:p>
          <a:p>
            <a:r>
              <a:rPr lang="en-GB" altLang="en-US" dirty="0"/>
              <a:t>{</a:t>
            </a:r>
            <a:br>
              <a:rPr lang="en-GB" altLang="en-US" dirty="0"/>
            </a:br>
            <a:r>
              <a:rPr lang="en-GB" altLang="en-US" dirty="0" smtClean="0"/>
              <a:t>    Count </a:t>
            </a:r>
            <a:r>
              <a:rPr lang="en-GB" altLang="en-US" dirty="0" err="1" smtClean="0"/>
              <a:t>count</a:t>
            </a:r>
            <a:r>
              <a:rPr lang="en-GB" altLang="en-US" dirty="0" smtClean="0"/>
              <a:t> = new Count();</a:t>
            </a:r>
            <a:br>
              <a:rPr lang="en-GB" altLang="en-US" dirty="0" smtClean="0"/>
            </a:br>
            <a:r>
              <a:rPr lang="en-GB" altLang="en-US" dirty="0" smtClean="0"/>
              <a:t>    </a:t>
            </a:r>
            <a:r>
              <a:rPr lang="en-GB" altLang="en-US" dirty="0" err="1" smtClean="0"/>
              <a:t>CountManager</a:t>
            </a:r>
            <a:r>
              <a:rPr lang="en-GB" altLang="en-US" dirty="0" smtClean="0"/>
              <a:t> manager = new </a:t>
            </a:r>
            <a:r>
              <a:rPr lang="en-GB" altLang="en-US" dirty="0" err="1" smtClean="0"/>
              <a:t>CountManger</a:t>
            </a:r>
            <a:r>
              <a:rPr lang="en-GB" altLang="en-US" dirty="0" smtClean="0"/>
              <a:t>();</a:t>
            </a:r>
            <a:br>
              <a:rPr lang="en-GB" altLang="en-US" dirty="0" smtClean="0"/>
            </a:br>
            <a:r>
              <a:rPr lang="en-GB" altLang="en-US" dirty="0" smtClean="0"/>
              <a:t/>
            </a:r>
            <a:br>
              <a:rPr lang="en-GB" altLang="en-US" dirty="0" smtClean="0"/>
            </a:br>
            <a:r>
              <a:rPr lang="en-GB" altLang="en-US" dirty="0" smtClean="0"/>
              <a:t>    </a:t>
            </a:r>
            <a:r>
              <a:rPr lang="en-GB" altLang="en-US" dirty="0" err="1" smtClean="0"/>
              <a:t>count.ChangeCount</a:t>
            </a:r>
            <a:r>
              <a:rPr lang="en-GB" altLang="en-US" dirty="0" smtClean="0"/>
              <a:t>();         </a:t>
            </a:r>
            <a:r>
              <a:rPr lang="en-GB" altLang="en-US" dirty="0" smtClean="0">
                <a:sym typeface="Wingdings" panose="05000000000000000000" pitchFamily="2" charset="2"/>
              </a:rPr>
              <a:t> count is now 1</a:t>
            </a:r>
            <a:br>
              <a:rPr lang="en-GB" altLang="en-US" dirty="0" smtClean="0">
                <a:sym typeface="Wingdings" panose="05000000000000000000" pitchFamily="2" charset="2"/>
              </a:rPr>
            </a:br>
            <a:r>
              <a:rPr lang="en-GB" altLang="en-US" dirty="0" smtClean="0">
                <a:sym typeface="Wingdings" panose="05000000000000000000" pitchFamily="2" charset="2"/>
              </a:rPr>
              <a:t>    </a:t>
            </a:r>
            <a:r>
              <a:rPr lang="en-GB" altLang="en-US" dirty="0" err="1" smtClean="0">
                <a:sym typeface="Wingdings" panose="05000000000000000000" pitchFamily="2" charset="2"/>
              </a:rPr>
              <a:t>manager.Managing</a:t>
            </a:r>
            <a:r>
              <a:rPr lang="en-GB" altLang="en-US" dirty="0" smtClean="0">
                <a:sym typeface="Wingdings" panose="05000000000000000000" pitchFamily="2" charset="2"/>
              </a:rPr>
              <a:t>(count);  count is now 2   (</a:t>
            </a:r>
            <a:r>
              <a:rPr lang="en-GB" altLang="en-US" dirty="0" err="1" smtClean="0">
                <a:sym typeface="Wingdings" panose="05000000000000000000" pitchFamily="2" charset="2"/>
              </a:rPr>
              <a:t>CountManager</a:t>
            </a:r>
            <a:r>
              <a:rPr lang="en-GB" altLang="en-US" dirty="0" smtClean="0">
                <a:sym typeface="Wingdings" panose="05000000000000000000" pitchFamily="2" charset="2"/>
              </a:rPr>
              <a:t> changed it)</a:t>
            </a:r>
            <a:br>
              <a:rPr lang="en-GB" altLang="en-US" dirty="0" smtClean="0">
                <a:sym typeface="Wingdings" panose="05000000000000000000" pitchFamily="2" charset="2"/>
              </a:rPr>
            </a:br>
            <a:r>
              <a:rPr lang="en-GB" altLang="en-US" dirty="0" smtClean="0">
                <a:sym typeface="Wingdings" panose="05000000000000000000" pitchFamily="2" charset="2"/>
              </a:rPr>
              <a:t>    </a:t>
            </a:r>
            <a:r>
              <a:rPr lang="en-GB" altLang="en-US" dirty="0" err="1" smtClean="0"/>
              <a:t>count.ChangeCount</a:t>
            </a:r>
            <a:r>
              <a:rPr lang="en-GB" altLang="en-US" dirty="0"/>
              <a:t>();         </a:t>
            </a:r>
            <a:r>
              <a:rPr lang="en-GB" altLang="en-US" dirty="0">
                <a:sym typeface="Wingdings" panose="05000000000000000000" pitchFamily="2" charset="2"/>
              </a:rPr>
              <a:t> count is now </a:t>
            </a:r>
            <a:r>
              <a:rPr lang="en-GB" altLang="en-US" dirty="0" smtClean="0">
                <a:sym typeface="Wingdings" panose="05000000000000000000" pitchFamily="2" charset="2"/>
              </a:rPr>
              <a:t>3</a:t>
            </a:r>
            <a:r>
              <a:rPr lang="en-GB" altLang="en-US" dirty="0">
                <a:sym typeface="Wingdings" panose="05000000000000000000" pitchFamily="2" charset="2"/>
              </a:rPr>
              <a:t/>
            </a:r>
            <a:br>
              <a:rPr lang="en-GB" altLang="en-US" dirty="0">
                <a:sym typeface="Wingdings" panose="05000000000000000000" pitchFamily="2" charset="2"/>
              </a:rPr>
            </a:br>
            <a:r>
              <a:rPr lang="en-GB" altLang="en-US" dirty="0" smtClean="0"/>
              <a:t>}</a:t>
            </a:r>
            <a:endParaRPr lang="en-GB" altLang="en-US" dirty="0"/>
          </a:p>
        </p:txBody>
      </p:sp>
    </p:spTree>
    <p:extLst>
      <p:ext uri="{BB962C8B-B14F-4D97-AF65-F5344CB8AC3E}">
        <p14:creationId xmlns:p14="http://schemas.microsoft.com/office/powerpoint/2010/main" val="118250304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94270"/>
          </a:xfrm>
        </p:spPr>
        <p:txBody>
          <a:bodyPr/>
          <a:lstStyle/>
          <a:p>
            <a:r>
              <a:rPr lang="en-GB" dirty="0" smtClean="0"/>
              <a:t>Exercise 11</a:t>
            </a:r>
            <a:endParaRPr lang="en-GB" dirty="0"/>
          </a:p>
        </p:txBody>
      </p:sp>
      <p:sp>
        <p:nvSpPr>
          <p:cNvPr id="3" name="Content Placeholder 2"/>
          <p:cNvSpPr>
            <a:spLocks noGrp="1"/>
          </p:cNvSpPr>
          <p:nvPr>
            <p:ph idx="1"/>
          </p:nvPr>
        </p:nvSpPr>
        <p:spPr>
          <a:xfrm>
            <a:off x="1047750" y="749643"/>
            <a:ext cx="7029450" cy="5089182"/>
          </a:xfrm>
        </p:spPr>
        <p:txBody>
          <a:bodyPr/>
          <a:lstStyle/>
          <a:p>
            <a:r>
              <a:rPr lang="en-GB" b="1" dirty="0" smtClean="0"/>
              <a:t>Create a class to count the number of cars in a </a:t>
            </a:r>
            <a:r>
              <a:rPr lang="en-GB" b="1" dirty="0" smtClean="0"/>
              <a:t>garage</a:t>
            </a:r>
            <a:br>
              <a:rPr lang="en-GB" b="1" dirty="0" smtClean="0"/>
            </a:br>
            <a:r>
              <a:rPr lang="en-GB" dirty="0" smtClean="0"/>
              <a:t/>
            </a:r>
            <a:br>
              <a:rPr lang="en-GB" dirty="0" smtClean="0"/>
            </a:br>
            <a:r>
              <a:rPr lang="en-GB" b="1" dirty="0" smtClean="0"/>
              <a:t>Create </a:t>
            </a:r>
            <a:r>
              <a:rPr lang="en-GB" b="1" dirty="0" smtClean="0"/>
              <a:t>a class to represent a garage.</a:t>
            </a:r>
            <a:r>
              <a:rPr lang="en-GB" dirty="0" smtClean="0"/>
              <a:t> </a:t>
            </a:r>
            <a:r>
              <a:rPr lang="en-GB" dirty="0" smtClean="0"/>
              <a:t/>
            </a:r>
            <a:br>
              <a:rPr lang="en-GB" dirty="0" smtClean="0"/>
            </a:br>
            <a:r>
              <a:rPr lang="en-GB" dirty="0" smtClean="0"/>
              <a:t>Provide </a:t>
            </a:r>
            <a:r>
              <a:rPr lang="en-GB" dirty="0" smtClean="0"/>
              <a:t>a method (procedure) to be called whenever a car enters the garage, and is passed a counter </a:t>
            </a:r>
            <a:r>
              <a:rPr lang="en-GB" dirty="0" smtClean="0"/>
              <a:t>object.</a:t>
            </a:r>
            <a:br>
              <a:rPr lang="en-GB" dirty="0" smtClean="0"/>
            </a:br>
            <a:r>
              <a:rPr lang="en-GB" b="1" dirty="0" smtClean="0"/>
              <a:t>v</a:t>
            </a:r>
            <a:r>
              <a:rPr lang="en-GB" b="1" dirty="0" smtClean="0"/>
              <a:t>oid </a:t>
            </a:r>
            <a:r>
              <a:rPr lang="en-GB" b="1" dirty="0" err="1" smtClean="0"/>
              <a:t>CarEnter</a:t>
            </a:r>
            <a:r>
              <a:rPr lang="en-GB" b="1" dirty="0" smtClean="0"/>
              <a:t>(</a:t>
            </a:r>
            <a:r>
              <a:rPr lang="en-GB" b="1" dirty="0" err="1" smtClean="0"/>
              <a:t>CarCount</a:t>
            </a:r>
            <a:r>
              <a:rPr lang="en-GB" b="1" dirty="0" smtClean="0"/>
              <a:t> count)</a:t>
            </a:r>
            <a:r>
              <a:rPr lang="en-GB" dirty="0" smtClean="0"/>
              <a:t/>
            </a:r>
            <a:br>
              <a:rPr lang="en-GB" dirty="0" smtClean="0"/>
            </a:br>
            <a:r>
              <a:rPr lang="en-GB" dirty="0" smtClean="0"/>
              <a:t/>
            </a:r>
            <a:br>
              <a:rPr lang="en-GB" dirty="0" smtClean="0"/>
            </a:br>
            <a:r>
              <a:rPr lang="en-GB" dirty="0" smtClean="0"/>
              <a:t>A </a:t>
            </a:r>
            <a:r>
              <a:rPr lang="en-GB" dirty="0" smtClean="0"/>
              <a:t>property company owns 3 garages, write code to demonstrate how the counter and garage classes could be used to determine the total cards currently parked in the </a:t>
            </a:r>
            <a:r>
              <a:rPr lang="en-GB" dirty="0" smtClean="0"/>
              <a:t>garages.</a:t>
            </a:r>
            <a:br>
              <a:rPr lang="en-GB" dirty="0" smtClean="0"/>
            </a:br>
            <a:r>
              <a:rPr lang="en-GB" dirty="0" smtClean="0"/>
              <a:t/>
            </a:r>
            <a:br>
              <a:rPr lang="en-GB" dirty="0" smtClean="0"/>
            </a:br>
            <a:r>
              <a:rPr lang="en-GB" b="1" u="sng" dirty="0" smtClean="0"/>
              <a:t>Note</a:t>
            </a:r>
            <a:r>
              <a:rPr lang="en-GB" b="1" u="sng" dirty="0" smtClean="0"/>
              <a:t>: you should only need one counter </a:t>
            </a:r>
            <a:r>
              <a:rPr lang="en-GB" b="1" u="sng" dirty="0" smtClean="0"/>
              <a:t>object</a:t>
            </a:r>
            <a:r>
              <a:rPr lang="en-GB" dirty="0" smtClean="0"/>
              <a:t/>
            </a:r>
            <a:br>
              <a:rPr lang="en-GB" dirty="0" smtClean="0"/>
            </a:br>
            <a:r>
              <a:rPr lang="en-GB" dirty="0" smtClean="0"/>
              <a:t/>
            </a:r>
            <a:br>
              <a:rPr lang="en-GB" dirty="0" smtClean="0"/>
            </a:br>
            <a:r>
              <a:rPr lang="en-GB" b="1" dirty="0" smtClean="0">
                <a:solidFill>
                  <a:srgbClr val="FF0000"/>
                </a:solidFill>
              </a:rPr>
              <a:t>YOU DO NOT NEED A Car CLASS, JUST COUNT A CAR AS IT ENTERS THE GARAGE</a:t>
            </a:r>
            <a:endParaRPr lang="en-GB" b="1" dirty="0" smtClean="0">
              <a:solidFill>
                <a:srgbClr val="FF000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16779063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3637"/>
          </a:xfrm>
        </p:spPr>
        <p:txBody>
          <a:bodyPr/>
          <a:lstStyle/>
          <a:p>
            <a:r>
              <a:rPr lang="en-GB" dirty="0" smtClean="0"/>
              <a:t>Test Methods</a:t>
            </a:r>
            <a:endParaRPr lang="en-GB" dirty="0"/>
          </a:p>
        </p:txBody>
      </p:sp>
      <p:sp>
        <p:nvSpPr>
          <p:cNvPr id="3" name="Content Placeholder 2"/>
          <p:cNvSpPr>
            <a:spLocks noGrp="1"/>
          </p:cNvSpPr>
          <p:nvPr>
            <p:ph idx="1"/>
          </p:nvPr>
        </p:nvSpPr>
        <p:spPr>
          <a:xfrm>
            <a:off x="1085850" y="951526"/>
            <a:ext cx="7029450" cy="809855"/>
          </a:xfrm>
        </p:spPr>
        <p:txBody>
          <a:bodyPr/>
          <a:lstStyle/>
          <a:p>
            <a:r>
              <a:rPr lang="en-GB" dirty="0" smtClean="0"/>
              <a:t>Return bool from property</a:t>
            </a:r>
          </a:p>
          <a:p>
            <a:r>
              <a:rPr lang="en-GB" dirty="0" smtClean="0"/>
              <a:t>Return bool from method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290878" y="2510206"/>
            <a:ext cx="2262158" cy="1200329"/>
          </a:xfrm>
          <a:prstGeom prst="rect">
            <a:avLst/>
          </a:prstGeom>
          <a:noFill/>
        </p:spPr>
        <p:txBody>
          <a:bodyPr wrap="none" rtlCol="0">
            <a:spAutoFit/>
          </a:bodyPr>
          <a:lstStyle/>
          <a:p>
            <a:r>
              <a:rPr lang="en-GB" dirty="0" smtClean="0"/>
              <a:t>if( </a:t>
            </a:r>
            <a:r>
              <a:rPr lang="en-GB" dirty="0" err="1" smtClean="0"/>
              <a:t>object.IsReady</a:t>
            </a:r>
            <a:r>
              <a:rPr lang="en-GB" dirty="0" smtClean="0"/>
              <a:t>()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6343233" y="4459360"/>
            <a:ext cx="2800767" cy="1200329"/>
          </a:xfrm>
          <a:prstGeom prst="rect">
            <a:avLst/>
          </a:prstGeom>
          <a:noFill/>
        </p:spPr>
        <p:txBody>
          <a:bodyPr wrap="none" rtlCol="0">
            <a:spAutoFit/>
          </a:bodyPr>
          <a:lstStyle/>
          <a:p>
            <a:r>
              <a:rPr lang="en-GB" dirty="0" smtClean="0"/>
              <a:t>if( </a:t>
            </a:r>
            <a:r>
              <a:rPr lang="en-GB" dirty="0" err="1" smtClean="0"/>
              <a:t>object.</a:t>
            </a:r>
            <a:r>
              <a:rPr lang="en-GB" i="1" dirty="0" err="1" smtClean="0"/>
              <a:t>MethodName</a:t>
            </a:r>
            <a:r>
              <a:rPr lang="en-GB" dirty="0" smtClean="0"/>
              <a:t>()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257175" y="483637"/>
            <a:ext cx="8847294" cy="400110"/>
          </a:xfrm>
          <a:prstGeom prst="rect">
            <a:avLst/>
          </a:prstGeom>
          <a:noFill/>
        </p:spPr>
        <p:txBody>
          <a:bodyPr wrap="none" rtlCol="0">
            <a:spAutoFit/>
          </a:bodyPr>
          <a:lstStyle/>
          <a:p>
            <a:pPr marL="0" indent="0">
              <a:buNone/>
            </a:pPr>
            <a:r>
              <a:rPr lang="en-GB" sz="2000" dirty="0" smtClean="0"/>
              <a:t>public </a:t>
            </a:r>
            <a:r>
              <a:rPr lang="en-GB" sz="2000" b="1" dirty="0">
                <a:solidFill>
                  <a:srgbClr val="FF0000"/>
                </a:solidFill>
              </a:rPr>
              <a:t>bool</a:t>
            </a:r>
            <a:r>
              <a:rPr lang="en-GB" sz="2000" dirty="0">
                <a:solidFill>
                  <a:srgbClr val="FF0000"/>
                </a:solidFill>
              </a:rPr>
              <a:t> </a:t>
            </a:r>
            <a:r>
              <a:rPr lang="en-GB" sz="2000" i="1" dirty="0" err="1"/>
              <a:t>MethodName</a:t>
            </a:r>
            <a:r>
              <a:rPr lang="en-GB" sz="2000" dirty="0"/>
              <a:t>(</a:t>
            </a:r>
            <a:r>
              <a:rPr lang="en-GB" altLang="en-US" sz="2000" i="1" dirty="0"/>
              <a:t>argumentDeclaration1</a:t>
            </a:r>
            <a:r>
              <a:rPr lang="en-GB" altLang="en-US" sz="2000" dirty="0"/>
              <a:t>, </a:t>
            </a:r>
            <a:r>
              <a:rPr lang="en-GB" altLang="en-US" sz="2000" i="1" dirty="0"/>
              <a:t>argumentDeclaration2</a:t>
            </a:r>
            <a:r>
              <a:rPr lang="en-GB" altLang="en-US" sz="2000" dirty="0"/>
              <a:t>, ….)</a:t>
            </a:r>
            <a:endParaRPr lang="en-GB" sz="2000" dirty="0"/>
          </a:p>
        </p:txBody>
      </p:sp>
      <p:sp>
        <p:nvSpPr>
          <p:cNvPr id="9" name="TextBox 8"/>
          <p:cNvSpPr txBox="1"/>
          <p:nvPr/>
        </p:nvSpPr>
        <p:spPr>
          <a:xfrm>
            <a:off x="657674" y="1779687"/>
            <a:ext cx="4711546" cy="4801314"/>
          </a:xfrm>
          <a:prstGeom prst="rect">
            <a:avLst/>
          </a:prstGeom>
          <a:noFill/>
        </p:spPr>
        <p:txBody>
          <a:bodyPr wrap="none" rtlCol="0">
            <a:spAutoFit/>
          </a:bodyPr>
          <a:lstStyle/>
          <a:p>
            <a:pPr marL="0" indent="0">
              <a:buFont typeface="Monotype Sorts" pitchFamily="2" charset="2"/>
              <a:buNone/>
            </a:pPr>
            <a:r>
              <a:rPr lang="en-GB" dirty="0"/>
              <a:t>class </a:t>
            </a:r>
            <a:r>
              <a:rPr lang="en-GB" i="1" dirty="0" err="1" smtClean="0"/>
              <a:t>ClassName</a:t>
            </a:r>
            <a:r>
              <a:rPr lang="en-GB" dirty="0"/>
              <a:t/>
            </a:r>
            <a:br>
              <a:rPr lang="en-GB" dirty="0"/>
            </a:br>
            <a:r>
              <a:rPr lang="en-GB" dirty="0"/>
              <a:t>{</a:t>
            </a:r>
            <a:br>
              <a:rPr lang="en-GB" dirty="0"/>
            </a:br>
            <a:r>
              <a:rPr lang="en-GB" dirty="0"/>
              <a:t>      // Attributes</a:t>
            </a:r>
            <a:br>
              <a:rPr lang="en-GB" dirty="0"/>
            </a:br>
            <a:r>
              <a:rPr lang="en-GB" dirty="0" smtClean="0"/>
              <a:t>      </a:t>
            </a:r>
            <a:r>
              <a:rPr lang="en-GB" dirty="0"/>
              <a:t>// </a:t>
            </a:r>
            <a:r>
              <a:rPr lang="en-GB" dirty="0" smtClean="0"/>
              <a:t>Constructors</a:t>
            </a:r>
            <a:br>
              <a:rPr lang="en-GB" dirty="0" smtClean="0"/>
            </a:br>
            <a:r>
              <a:rPr lang="en-GB" dirty="0" smtClean="0"/>
              <a:t>      // Properties</a:t>
            </a:r>
            <a:r>
              <a:rPr lang="en-GB" dirty="0"/>
              <a:t/>
            </a:r>
            <a:br>
              <a:rPr lang="en-GB" dirty="0"/>
            </a:br>
            <a:r>
              <a:rPr lang="en-GB" dirty="0"/>
              <a:t>      // </a:t>
            </a:r>
            <a:r>
              <a:rPr lang="en-GB" dirty="0" smtClean="0"/>
              <a:t>Methods</a:t>
            </a:r>
            <a:br>
              <a:rPr lang="en-GB" dirty="0" smtClean="0"/>
            </a:br>
            <a:r>
              <a:rPr lang="en-GB" dirty="0" smtClean="0"/>
              <a:t>      public </a:t>
            </a:r>
            <a:r>
              <a:rPr lang="en-GB" b="1" dirty="0" smtClean="0"/>
              <a:t>bool</a:t>
            </a:r>
            <a:r>
              <a:rPr lang="en-GB" dirty="0" smtClean="0"/>
              <a:t> </a:t>
            </a:r>
            <a:r>
              <a:rPr lang="en-GB" dirty="0" err="1" smtClean="0"/>
              <a:t>IsReady</a:t>
            </a:r>
            <a:r>
              <a:rPr lang="en-GB" dirty="0" smtClean="0"/>
              <a:t>()</a:t>
            </a:r>
            <a:br>
              <a:rPr lang="en-GB" dirty="0" smtClean="0"/>
            </a:br>
            <a:r>
              <a:rPr lang="en-GB" dirty="0" smtClean="0"/>
              <a:t>      {</a:t>
            </a:r>
            <a:br>
              <a:rPr lang="en-GB" dirty="0" smtClean="0"/>
            </a:br>
            <a:r>
              <a:rPr lang="en-GB" dirty="0" smtClean="0"/>
              <a:t>           return true;</a:t>
            </a:r>
            <a:br>
              <a:rPr lang="en-GB" dirty="0" smtClean="0"/>
            </a:br>
            <a:r>
              <a:rPr lang="en-GB" dirty="0" smtClean="0"/>
              <a:t>      }</a:t>
            </a:r>
            <a:br>
              <a:rPr lang="en-GB" dirty="0" smtClean="0"/>
            </a:br>
            <a:r>
              <a:rPr lang="en-GB" dirty="0" smtClean="0"/>
              <a:t/>
            </a:r>
            <a:br>
              <a:rPr lang="en-GB" dirty="0" smtClean="0"/>
            </a:br>
            <a:r>
              <a:rPr lang="en-GB" dirty="0" smtClean="0"/>
              <a:t>      public </a:t>
            </a:r>
            <a:r>
              <a:rPr lang="en-GB" b="1" dirty="0" smtClean="0"/>
              <a:t>bool</a:t>
            </a:r>
            <a:r>
              <a:rPr lang="en-GB" dirty="0" smtClean="0"/>
              <a:t> </a:t>
            </a:r>
            <a:r>
              <a:rPr lang="en-GB" i="1" dirty="0" err="1" smtClean="0"/>
              <a:t>MethodName</a:t>
            </a:r>
            <a:r>
              <a:rPr lang="en-GB" dirty="0" smtClean="0"/>
              <a:t>(arguments….)</a:t>
            </a:r>
            <a:br>
              <a:rPr lang="en-GB" dirty="0" smtClean="0"/>
            </a:br>
            <a:r>
              <a:rPr lang="en-GB" dirty="0" smtClean="0"/>
              <a:t>      {</a:t>
            </a:r>
            <a:br>
              <a:rPr lang="en-GB" dirty="0" smtClean="0"/>
            </a:br>
            <a:r>
              <a:rPr lang="en-GB" dirty="0" smtClean="0"/>
              <a:t>             // If method succeeded then</a:t>
            </a:r>
            <a:br>
              <a:rPr lang="en-GB" dirty="0" smtClean="0"/>
            </a:br>
            <a:r>
              <a:rPr lang="en-GB" dirty="0" smtClean="0"/>
              <a:t>             return true;</a:t>
            </a:r>
            <a:br>
              <a:rPr lang="en-GB" dirty="0" smtClean="0"/>
            </a:br>
            <a:r>
              <a:rPr lang="en-GB" dirty="0" smtClean="0"/>
              <a:t>      }</a:t>
            </a:r>
            <a:r>
              <a:rPr lang="en-GB" dirty="0"/>
              <a:t/>
            </a:r>
            <a:br>
              <a:rPr lang="en-GB" dirty="0"/>
            </a:br>
            <a:r>
              <a:rPr lang="en-GB" dirty="0" smtClean="0"/>
              <a:t>} </a:t>
            </a:r>
            <a:endParaRPr lang="en-GB" dirty="0"/>
          </a:p>
        </p:txBody>
      </p:sp>
    </p:spTree>
    <p:extLst>
      <p:ext uri="{BB962C8B-B14F-4D97-AF65-F5344CB8AC3E}">
        <p14:creationId xmlns:p14="http://schemas.microsoft.com/office/powerpoint/2010/main" val="20167538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12</a:t>
            </a:r>
            <a:endParaRPr lang="en-GB" dirty="0"/>
          </a:p>
        </p:txBody>
      </p:sp>
      <p:sp>
        <p:nvSpPr>
          <p:cNvPr id="3" name="Content Placeholder 2"/>
          <p:cNvSpPr>
            <a:spLocks noGrp="1"/>
          </p:cNvSpPr>
          <p:nvPr>
            <p:ph idx="1"/>
          </p:nvPr>
        </p:nvSpPr>
        <p:spPr>
          <a:xfrm>
            <a:off x="1047750" y="954632"/>
            <a:ext cx="7029450" cy="4884193"/>
          </a:xfrm>
        </p:spPr>
        <p:txBody>
          <a:bodyPr/>
          <a:lstStyle/>
          <a:p>
            <a:r>
              <a:rPr lang="en-GB" dirty="0" smtClean="0"/>
              <a:t>Create a class to create the full name of user</a:t>
            </a:r>
            <a:br>
              <a:rPr lang="en-GB" dirty="0" smtClean="0"/>
            </a:br>
            <a:r>
              <a:rPr lang="en-GB" dirty="0" smtClean="0"/>
              <a:t>Attributes: first name, second name, ….. (add more?)</a:t>
            </a:r>
            <a:br>
              <a:rPr lang="en-GB" dirty="0" smtClean="0"/>
            </a:br>
            <a:r>
              <a:rPr lang="en-GB" dirty="0" smtClean="0"/>
              <a:t>Properties: Set first name, Set second name</a:t>
            </a:r>
            <a:br>
              <a:rPr lang="en-GB" dirty="0" smtClean="0"/>
            </a:br>
            <a:r>
              <a:rPr lang="en-GB" dirty="0" smtClean="0"/>
              <a:t>Method (functions):</a:t>
            </a:r>
            <a:br>
              <a:rPr lang="en-GB" dirty="0" smtClean="0"/>
            </a:br>
            <a:r>
              <a:rPr lang="en-GB" dirty="0" smtClean="0"/>
              <a:t>1. Build full name string e.g. “Bob Williams”</a:t>
            </a:r>
            <a:br>
              <a:rPr lang="en-GB" dirty="0" smtClean="0"/>
            </a:br>
            <a:r>
              <a:rPr lang="en-GB" dirty="0" smtClean="0"/>
              <a:t>2. Ready test, return </a:t>
            </a:r>
            <a:r>
              <a:rPr lang="en-GB" b="1" dirty="0" smtClean="0"/>
              <a:t>true only if both </a:t>
            </a:r>
            <a:r>
              <a:rPr lang="en-GB" dirty="0" smtClean="0"/>
              <a:t>the first name and the second name strings have be provided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12566" y="3289635"/>
            <a:ext cx="8699818" cy="3139321"/>
          </a:xfrm>
          <a:prstGeom prst="rect">
            <a:avLst/>
          </a:prstGeom>
          <a:noFill/>
          <a:ln w="19050">
            <a:solidFill>
              <a:schemeClr val="tx1"/>
            </a:solidFill>
            <a:prstDash val="dash"/>
          </a:ln>
        </p:spPr>
        <p:txBody>
          <a:bodyPr wrap="none" rtlCol="0">
            <a:spAutoFit/>
          </a:bodyPr>
          <a:lstStyle/>
          <a:p>
            <a:r>
              <a:rPr lang="en-GB" u="sng" dirty="0" smtClean="0"/>
              <a:t>Usage should look something like this:</a:t>
            </a:r>
            <a:r>
              <a:rPr lang="en-GB" dirty="0" smtClean="0"/>
              <a:t/>
            </a:r>
            <a:br>
              <a:rPr lang="en-GB" dirty="0" smtClean="0"/>
            </a:br>
            <a:r>
              <a:rPr lang="en-GB" dirty="0" smtClean="0"/>
              <a:t/>
            </a:r>
            <a:br>
              <a:rPr lang="en-GB" dirty="0" smtClean="0"/>
            </a:br>
            <a:r>
              <a:rPr lang="en-GB" dirty="0" err="1" smtClean="0"/>
              <a:t>NameBuilder</a:t>
            </a:r>
            <a:r>
              <a:rPr lang="en-GB" dirty="0" smtClean="0"/>
              <a:t> </a:t>
            </a:r>
            <a:r>
              <a:rPr lang="en-GB" dirty="0" err="1" smtClean="0"/>
              <a:t>fullName</a:t>
            </a:r>
            <a:r>
              <a:rPr lang="en-GB" dirty="0" smtClean="0"/>
              <a:t> = new </a:t>
            </a:r>
            <a:r>
              <a:rPr lang="en-GB" dirty="0" err="1" smtClean="0"/>
              <a:t>NameBuilder</a:t>
            </a:r>
            <a:r>
              <a:rPr lang="en-GB" dirty="0" smtClean="0"/>
              <a:t>();</a:t>
            </a:r>
            <a:br>
              <a:rPr lang="en-GB" dirty="0" smtClean="0"/>
            </a:br>
            <a:r>
              <a:rPr lang="en-GB" dirty="0" smtClean="0"/>
              <a:t/>
            </a:r>
            <a:br>
              <a:rPr lang="en-GB" dirty="0" smtClean="0"/>
            </a:br>
            <a:r>
              <a:rPr lang="en-GB" dirty="0" err="1" smtClean="0"/>
              <a:t>fullName.SetFirstName</a:t>
            </a:r>
            <a:r>
              <a:rPr lang="en-GB" dirty="0" smtClean="0"/>
              <a:t>(“Bob”);          // Must call both these methods</a:t>
            </a:r>
            <a:br>
              <a:rPr lang="en-GB" dirty="0" smtClean="0"/>
            </a:br>
            <a:r>
              <a:rPr lang="en-GB" dirty="0" err="1" smtClean="0"/>
              <a:t>fullName.SetLastName</a:t>
            </a:r>
            <a:r>
              <a:rPr lang="en-GB" dirty="0" smtClean="0"/>
              <a:t>(“Williams”);</a:t>
            </a:r>
            <a:br>
              <a:rPr lang="en-GB" dirty="0" smtClean="0"/>
            </a:br>
            <a:r>
              <a:rPr lang="en-GB" dirty="0" smtClean="0"/>
              <a:t/>
            </a:r>
            <a:br>
              <a:rPr lang="en-GB" dirty="0" smtClean="0"/>
            </a:br>
            <a:r>
              <a:rPr lang="en-GB" dirty="0" smtClean="0"/>
              <a:t>if(</a:t>
            </a:r>
            <a:r>
              <a:rPr lang="en-GB" dirty="0" err="1" smtClean="0"/>
              <a:t>fullName</a:t>
            </a:r>
            <a:r>
              <a:rPr lang="en-GB" b="1" dirty="0" err="1" smtClean="0"/>
              <a:t>.IsReady</a:t>
            </a:r>
            <a:r>
              <a:rPr lang="en-GB" b="1" dirty="0" smtClean="0"/>
              <a:t>()</a:t>
            </a:r>
            <a:r>
              <a:rPr lang="en-GB" dirty="0" smtClean="0"/>
              <a:t>)    // If both first and last names have </a:t>
            </a:r>
            <a:r>
              <a:rPr lang="en-GB" dirty="0" err="1" smtClean="0"/>
              <a:t>beenset</a:t>
            </a:r>
            <a:r>
              <a:rPr lang="en-GB" dirty="0" smtClean="0"/>
              <a:t> then this is true</a:t>
            </a:r>
            <a:br>
              <a:rPr lang="en-GB" dirty="0" smtClean="0"/>
            </a:br>
            <a:r>
              <a:rPr lang="en-GB" dirty="0" smtClean="0"/>
              <a:t>{</a:t>
            </a:r>
            <a:br>
              <a:rPr lang="en-GB" dirty="0" smtClean="0"/>
            </a:br>
            <a:r>
              <a:rPr lang="en-GB" dirty="0" smtClean="0"/>
              <a:t>    </a:t>
            </a:r>
            <a:r>
              <a:rPr lang="en-GB" dirty="0" err="1" smtClean="0"/>
              <a:t>Console.WriteLine</a:t>
            </a:r>
            <a:r>
              <a:rPr lang="en-GB" dirty="0" smtClean="0"/>
              <a:t>(“Full name {0}”, </a:t>
            </a:r>
            <a:r>
              <a:rPr lang="en-GB" dirty="0" err="1" smtClean="0"/>
              <a:t>fullName.BuildName</a:t>
            </a:r>
            <a:r>
              <a:rPr lang="en-GB" dirty="0" smtClean="0"/>
              <a:t>());</a:t>
            </a:r>
            <a:br>
              <a:rPr lang="en-GB" dirty="0" smtClean="0"/>
            </a:br>
            <a:r>
              <a:rPr lang="en-GB" dirty="0" smtClean="0"/>
              <a:t>}</a:t>
            </a:r>
            <a:endParaRPr lang="en-GB" dirty="0"/>
          </a:p>
        </p:txBody>
      </p:sp>
    </p:spTree>
    <p:extLst>
      <p:ext uri="{BB962C8B-B14F-4D97-AF65-F5344CB8AC3E}">
        <p14:creationId xmlns:p14="http://schemas.microsoft.com/office/powerpoint/2010/main" val="36316164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51935"/>
          </a:xfrm>
        </p:spPr>
        <p:txBody>
          <a:bodyPr/>
          <a:lstStyle/>
          <a:p>
            <a:r>
              <a:rPr lang="en-GB" dirty="0" smtClean="0"/>
              <a:t>Long lived objects</a:t>
            </a:r>
            <a:endParaRPr lang="en-GB" dirty="0"/>
          </a:p>
        </p:txBody>
      </p:sp>
      <p:sp>
        <p:nvSpPr>
          <p:cNvPr id="3" name="Content Placeholder 2"/>
          <p:cNvSpPr>
            <a:spLocks noGrp="1"/>
          </p:cNvSpPr>
          <p:nvPr>
            <p:ph idx="1"/>
          </p:nvPr>
        </p:nvSpPr>
        <p:spPr>
          <a:xfrm>
            <a:off x="1047750" y="589820"/>
            <a:ext cx="7029450" cy="2200991"/>
          </a:xfrm>
        </p:spPr>
        <p:txBody>
          <a:bodyPr/>
          <a:lstStyle/>
          <a:p>
            <a:r>
              <a:rPr lang="en-GB" dirty="0"/>
              <a:t>Avoid returning objects from </a:t>
            </a:r>
            <a:r>
              <a:rPr lang="en-GB" dirty="0" smtClean="0"/>
              <a:t>methods</a:t>
            </a:r>
          </a:p>
          <a:p>
            <a:pPr lvl="1"/>
            <a:r>
              <a:rPr lang="en-GB" dirty="0" smtClean="0"/>
              <a:t>except when you really know what you are doing ;-)  </a:t>
            </a:r>
          </a:p>
          <a:p>
            <a:r>
              <a:rPr lang="en-GB" dirty="0" smtClean="0"/>
              <a:t>Objects </a:t>
            </a:r>
            <a:r>
              <a:rPr lang="en-GB" dirty="0"/>
              <a:t>are commonly stored on arrays, lists, etc., when we want them to exist beyond the method that created them</a:t>
            </a:r>
          </a:p>
          <a:p>
            <a:r>
              <a:rPr lang="en-GB" dirty="0" smtClean="0"/>
              <a:t>Store the array or data structure in a class that is designed to manage or control access to it.</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149645" y="2945060"/>
            <a:ext cx="3801041" cy="3416320"/>
          </a:xfrm>
          <a:prstGeom prst="rect">
            <a:avLst/>
          </a:prstGeom>
          <a:noFill/>
        </p:spPr>
        <p:txBody>
          <a:bodyPr wrap="none" rtlCol="0">
            <a:spAutoFit/>
          </a:bodyPr>
          <a:lstStyle/>
          <a:p>
            <a:pPr marL="0" indent="0">
              <a:buFont typeface="Monotype Sorts" pitchFamily="2" charset="2"/>
              <a:buNone/>
            </a:pPr>
            <a:r>
              <a:rPr lang="en-GB" dirty="0"/>
              <a:t>class </a:t>
            </a:r>
            <a:r>
              <a:rPr lang="en-GB" dirty="0" err="1" smtClean="0"/>
              <a:t>CarCostCalculator</a:t>
            </a:r>
            <a:r>
              <a:rPr lang="en-GB" dirty="0"/>
              <a:t/>
            </a:r>
            <a:br>
              <a:rPr lang="en-GB" dirty="0"/>
            </a:br>
            <a:r>
              <a:rPr lang="en-GB" dirty="0"/>
              <a:t>{</a:t>
            </a:r>
            <a:br>
              <a:rPr lang="en-GB" dirty="0"/>
            </a:br>
            <a:r>
              <a:rPr lang="en-GB" dirty="0"/>
              <a:t>      // Attributes</a:t>
            </a:r>
            <a:br>
              <a:rPr lang="en-GB" dirty="0"/>
            </a:br>
            <a:r>
              <a:rPr lang="en-GB" dirty="0" smtClean="0"/>
              <a:t>      </a:t>
            </a:r>
            <a:r>
              <a:rPr lang="en-GB" dirty="0"/>
              <a:t>// </a:t>
            </a:r>
            <a:r>
              <a:rPr lang="en-GB" dirty="0" smtClean="0"/>
              <a:t>Constructors</a:t>
            </a:r>
            <a:br>
              <a:rPr lang="en-GB" dirty="0" smtClean="0"/>
            </a:br>
            <a:r>
              <a:rPr lang="en-GB" dirty="0" smtClean="0"/>
              <a:t>      // Properties</a:t>
            </a:r>
            <a:r>
              <a:rPr lang="en-GB" dirty="0"/>
              <a:t/>
            </a:r>
            <a:br>
              <a:rPr lang="en-GB" dirty="0"/>
            </a:br>
            <a:r>
              <a:rPr lang="en-GB" dirty="0"/>
              <a:t>      // </a:t>
            </a:r>
            <a:r>
              <a:rPr lang="en-GB" dirty="0" smtClean="0"/>
              <a:t>Methods</a:t>
            </a:r>
            <a:br>
              <a:rPr lang="en-GB" dirty="0" smtClean="0"/>
            </a:br>
            <a:r>
              <a:rPr lang="en-GB" dirty="0" smtClean="0"/>
              <a:t>      public </a:t>
            </a:r>
            <a:r>
              <a:rPr lang="en-GB" b="1" dirty="0" smtClean="0"/>
              <a:t>Price </a:t>
            </a:r>
            <a:r>
              <a:rPr lang="en-GB" dirty="0" err="1" smtClean="0"/>
              <a:t>CalculatePrice</a:t>
            </a:r>
            <a:r>
              <a:rPr lang="en-GB" dirty="0" smtClean="0"/>
              <a:t>()</a:t>
            </a:r>
            <a:br>
              <a:rPr lang="en-GB" dirty="0" smtClean="0"/>
            </a:br>
            <a:r>
              <a:rPr lang="en-GB" dirty="0" smtClean="0"/>
              <a:t>      {</a:t>
            </a:r>
            <a:br>
              <a:rPr lang="en-GB" dirty="0" smtClean="0"/>
            </a:br>
            <a:r>
              <a:rPr lang="en-GB" dirty="0" smtClean="0"/>
              <a:t>          ……calculate pricing …</a:t>
            </a:r>
            <a:br>
              <a:rPr lang="en-GB" dirty="0" smtClean="0"/>
            </a:br>
            <a:r>
              <a:rPr lang="en-GB" dirty="0" smtClean="0"/>
              <a:t>          return </a:t>
            </a:r>
            <a:r>
              <a:rPr lang="en-GB" b="1" dirty="0" smtClean="0"/>
              <a:t>new Price(price, tax)</a:t>
            </a:r>
            <a:r>
              <a:rPr lang="en-GB" dirty="0" smtClean="0"/>
              <a:t>;</a:t>
            </a:r>
            <a:br>
              <a:rPr lang="en-GB" dirty="0" smtClean="0"/>
            </a:br>
            <a:r>
              <a:rPr lang="en-GB" dirty="0" smtClean="0"/>
              <a:t>      }</a:t>
            </a:r>
            <a:r>
              <a:rPr lang="en-GB" dirty="0"/>
              <a:t/>
            </a:r>
            <a:br>
              <a:rPr lang="en-GB" dirty="0"/>
            </a:br>
            <a:r>
              <a:rPr lang="en-GB" dirty="0" smtClean="0"/>
              <a:t>} </a:t>
            </a:r>
            <a:endParaRPr lang="en-GB" dirty="0"/>
          </a:p>
        </p:txBody>
      </p:sp>
      <p:sp>
        <p:nvSpPr>
          <p:cNvPr id="6" name="TextBox 5"/>
          <p:cNvSpPr txBox="1"/>
          <p:nvPr/>
        </p:nvSpPr>
        <p:spPr>
          <a:xfrm>
            <a:off x="1285103" y="6027951"/>
            <a:ext cx="2138149" cy="369332"/>
          </a:xfrm>
          <a:prstGeom prst="rect">
            <a:avLst/>
          </a:prstGeom>
          <a:noFill/>
        </p:spPr>
        <p:txBody>
          <a:bodyPr wrap="none" rtlCol="0">
            <a:spAutoFit/>
          </a:bodyPr>
          <a:lstStyle/>
          <a:p>
            <a:r>
              <a:rPr lang="en-GB" b="1" u="sng" dirty="0" smtClean="0">
                <a:solidFill>
                  <a:srgbClr val="FF0000"/>
                </a:solidFill>
              </a:rPr>
              <a:t>Avoid doing this!!</a:t>
            </a:r>
            <a:endParaRPr lang="en-GB" b="1" u="sng" dirty="0">
              <a:solidFill>
                <a:srgbClr val="FF0000"/>
              </a:solidFill>
            </a:endParaRPr>
          </a:p>
        </p:txBody>
      </p:sp>
      <p:sp>
        <p:nvSpPr>
          <p:cNvPr id="7" name="TextBox 6"/>
          <p:cNvSpPr txBox="1"/>
          <p:nvPr/>
        </p:nvSpPr>
        <p:spPr>
          <a:xfrm>
            <a:off x="4054887" y="2945060"/>
            <a:ext cx="4692310" cy="3970318"/>
          </a:xfrm>
          <a:prstGeom prst="rect">
            <a:avLst/>
          </a:prstGeom>
          <a:noFill/>
        </p:spPr>
        <p:txBody>
          <a:bodyPr wrap="none" rtlCol="0">
            <a:spAutoFit/>
          </a:bodyPr>
          <a:lstStyle/>
          <a:p>
            <a:pPr marL="0" indent="0">
              <a:buFont typeface="Monotype Sorts" pitchFamily="2" charset="2"/>
              <a:buNone/>
            </a:pPr>
            <a:r>
              <a:rPr lang="en-GB" dirty="0"/>
              <a:t>class </a:t>
            </a:r>
            <a:r>
              <a:rPr lang="en-GB" dirty="0" err="1" smtClean="0"/>
              <a:t>CarCostCalculator</a:t>
            </a:r>
            <a:r>
              <a:rPr lang="en-GB" dirty="0"/>
              <a:t/>
            </a:r>
            <a:br>
              <a:rPr lang="en-GB" dirty="0"/>
            </a:br>
            <a:r>
              <a:rPr lang="en-GB" dirty="0"/>
              <a:t>{</a:t>
            </a:r>
            <a:br>
              <a:rPr lang="en-GB" dirty="0"/>
            </a:br>
            <a:r>
              <a:rPr lang="en-GB" dirty="0"/>
              <a:t>      // Attributes</a:t>
            </a:r>
            <a:br>
              <a:rPr lang="en-GB" dirty="0"/>
            </a:br>
            <a:r>
              <a:rPr lang="en-GB" dirty="0" smtClean="0"/>
              <a:t>      </a:t>
            </a:r>
            <a:r>
              <a:rPr lang="en-GB" dirty="0"/>
              <a:t>// </a:t>
            </a:r>
            <a:r>
              <a:rPr lang="en-GB" dirty="0" smtClean="0"/>
              <a:t>Constructors</a:t>
            </a:r>
            <a:br>
              <a:rPr lang="en-GB" dirty="0" smtClean="0"/>
            </a:br>
            <a:r>
              <a:rPr lang="en-GB" dirty="0" smtClean="0"/>
              <a:t>      // Properties</a:t>
            </a:r>
            <a:r>
              <a:rPr lang="en-GB" dirty="0"/>
              <a:t/>
            </a:r>
            <a:br>
              <a:rPr lang="en-GB" dirty="0"/>
            </a:br>
            <a:r>
              <a:rPr lang="en-GB" dirty="0"/>
              <a:t>      // </a:t>
            </a:r>
            <a:r>
              <a:rPr lang="en-GB" dirty="0" smtClean="0"/>
              <a:t>Methods</a:t>
            </a:r>
            <a:br>
              <a:rPr lang="en-GB" dirty="0" smtClean="0"/>
            </a:br>
            <a:r>
              <a:rPr lang="en-GB" dirty="0" smtClean="0"/>
              <a:t>      public void </a:t>
            </a:r>
            <a:r>
              <a:rPr lang="en-GB" dirty="0" err="1" smtClean="0"/>
              <a:t>CalculatePrice</a:t>
            </a:r>
            <a:r>
              <a:rPr lang="en-GB" dirty="0" smtClean="0"/>
              <a:t>(</a:t>
            </a:r>
            <a:r>
              <a:rPr lang="en-GB" b="1" dirty="0" err="1" smtClean="0"/>
              <a:t>PriceList</a:t>
            </a:r>
            <a:r>
              <a:rPr lang="en-GB" dirty="0" smtClean="0"/>
              <a:t> list)</a:t>
            </a:r>
            <a:br>
              <a:rPr lang="en-GB" dirty="0" smtClean="0"/>
            </a:br>
            <a:r>
              <a:rPr lang="en-GB" dirty="0" smtClean="0"/>
              <a:t>      {</a:t>
            </a:r>
            <a:br>
              <a:rPr lang="en-GB" dirty="0" smtClean="0"/>
            </a:br>
            <a:r>
              <a:rPr lang="en-GB" dirty="0" smtClean="0"/>
              <a:t>          Price </a:t>
            </a:r>
            <a:r>
              <a:rPr lang="en-GB" dirty="0" err="1" smtClean="0"/>
              <a:t>carPrice</a:t>
            </a:r>
            <a:r>
              <a:rPr lang="en-GB" dirty="0" smtClean="0"/>
              <a:t>;;</a:t>
            </a:r>
            <a:r>
              <a:rPr lang="en-GB" dirty="0"/>
              <a:t/>
            </a:r>
            <a:br>
              <a:rPr lang="en-GB" dirty="0"/>
            </a:br>
            <a:r>
              <a:rPr lang="en-GB" dirty="0" smtClean="0"/>
              <a:t>          ……</a:t>
            </a:r>
            <a:r>
              <a:rPr lang="en-GB" dirty="0"/>
              <a:t>calculate pricing …</a:t>
            </a:r>
            <a:br>
              <a:rPr lang="en-GB" dirty="0"/>
            </a:br>
            <a:r>
              <a:rPr lang="en-GB" dirty="0" smtClean="0"/>
              <a:t>          </a:t>
            </a:r>
            <a:r>
              <a:rPr lang="en-GB" dirty="0" err="1" smtClean="0"/>
              <a:t>carPrice</a:t>
            </a:r>
            <a:r>
              <a:rPr lang="en-GB" dirty="0" smtClean="0"/>
              <a:t> </a:t>
            </a:r>
            <a:r>
              <a:rPr lang="en-GB" dirty="0"/>
              <a:t>= new Price(price, tax);</a:t>
            </a:r>
            <a:br>
              <a:rPr lang="en-GB" dirty="0"/>
            </a:br>
            <a:r>
              <a:rPr lang="en-GB" dirty="0" smtClean="0"/>
              <a:t>          </a:t>
            </a:r>
            <a:r>
              <a:rPr lang="en-GB" b="1" dirty="0" err="1" smtClean="0"/>
              <a:t>list.Add</a:t>
            </a:r>
            <a:r>
              <a:rPr lang="en-GB" dirty="0" smtClean="0"/>
              <a:t>(</a:t>
            </a:r>
            <a:r>
              <a:rPr lang="en-GB" dirty="0" err="1" smtClean="0"/>
              <a:t>carPrice</a:t>
            </a:r>
            <a:r>
              <a:rPr lang="en-GB" dirty="0" smtClean="0"/>
              <a:t>);</a:t>
            </a:r>
            <a:br>
              <a:rPr lang="en-GB" dirty="0" smtClean="0"/>
            </a:br>
            <a:r>
              <a:rPr lang="en-GB" dirty="0" smtClean="0"/>
              <a:t>      }</a:t>
            </a:r>
            <a:r>
              <a:rPr lang="en-GB" dirty="0"/>
              <a:t/>
            </a:r>
            <a:br>
              <a:rPr lang="en-GB" dirty="0"/>
            </a:br>
            <a:r>
              <a:rPr lang="en-GB" dirty="0" smtClean="0"/>
              <a:t>} </a:t>
            </a:r>
            <a:endParaRPr lang="en-GB" dirty="0"/>
          </a:p>
        </p:txBody>
      </p:sp>
      <p:sp>
        <p:nvSpPr>
          <p:cNvPr id="8" name="TextBox 7"/>
          <p:cNvSpPr txBox="1"/>
          <p:nvPr/>
        </p:nvSpPr>
        <p:spPr>
          <a:xfrm>
            <a:off x="6970387" y="3184491"/>
            <a:ext cx="1973588" cy="1200329"/>
          </a:xfrm>
          <a:prstGeom prst="rect">
            <a:avLst/>
          </a:prstGeom>
          <a:noFill/>
          <a:ln>
            <a:solidFill>
              <a:schemeClr val="tx1"/>
            </a:solidFill>
          </a:ln>
        </p:spPr>
        <p:txBody>
          <a:bodyPr wrap="square" rtlCol="0">
            <a:spAutoFit/>
          </a:bodyPr>
          <a:lstStyle/>
          <a:p>
            <a:r>
              <a:rPr lang="en-GB" dirty="0" smtClean="0"/>
              <a:t>We have created a </a:t>
            </a:r>
            <a:r>
              <a:rPr lang="en-GB" dirty="0" err="1"/>
              <a:t>PriceList</a:t>
            </a:r>
            <a:r>
              <a:rPr lang="en-GB" dirty="0"/>
              <a:t> </a:t>
            </a:r>
            <a:r>
              <a:rPr lang="en-GB" dirty="0" smtClean="0"/>
              <a:t>class and we can add the price to it</a:t>
            </a:r>
            <a:endParaRPr lang="en-GB" dirty="0"/>
          </a:p>
        </p:txBody>
      </p:sp>
    </p:spTree>
    <p:extLst>
      <p:ext uri="{BB962C8B-B14F-4D97-AF65-F5344CB8AC3E}">
        <p14:creationId xmlns:p14="http://schemas.microsoft.com/office/powerpoint/2010/main" val="224505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a:t>
            </a:r>
            <a:endParaRPr lang="en-GB" dirty="0"/>
          </a:p>
        </p:txBody>
      </p:sp>
      <p:sp>
        <p:nvSpPr>
          <p:cNvPr id="3" name="Content Placeholder 2"/>
          <p:cNvSpPr>
            <a:spLocks noGrp="1"/>
          </p:cNvSpPr>
          <p:nvPr>
            <p:ph idx="1"/>
          </p:nvPr>
        </p:nvSpPr>
        <p:spPr>
          <a:xfrm>
            <a:off x="1047750" y="1070919"/>
            <a:ext cx="7029450" cy="4767906"/>
          </a:xfrm>
        </p:spPr>
        <p:txBody>
          <a:bodyPr/>
          <a:lstStyle/>
          <a:p>
            <a:r>
              <a:rPr lang="en-GB" dirty="0" smtClean="0"/>
              <a:t>An arbitrary number of objects can be stored on a list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00996" y="2099339"/>
            <a:ext cx="1287532" cy="1200329"/>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Boat</a:t>
            </a:r>
            <a:r>
              <a:rPr lang="en-GB" dirty="0" smtClean="0"/>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2370258" y="2099339"/>
            <a:ext cx="5282215" cy="3970318"/>
          </a:xfrm>
          <a:prstGeom prst="rect">
            <a:avLst/>
          </a:prstGeom>
          <a:noFill/>
          <a:ln w="19050">
            <a:solidFill>
              <a:schemeClr val="tx1"/>
            </a:solidFill>
            <a:prstDash val="dash"/>
          </a:ln>
        </p:spPr>
        <p:txBody>
          <a:bodyPr wrap="none" rtlCol="0">
            <a:spAutoFit/>
          </a:bodyPr>
          <a:lstStyle/>
          <a:p>
            <a:r>
              <a:rPr lang="en-GB" dirty="0" smtClean="0"/>
              <a:t>class </a:t>
            </a:r>
            <a:r>
              <a:rPr lang="en-GB" dirty="0" err="1" smtClean="0"/>
              <a:t>BoatYard</a:t>
            </a:r>
            <a:r>
              <a:rPr lang="en-GB" dirty="0" smtClean="0"/>
              <a:t/>
            </a:r>
            <a:br>
              <a:rPr lang="en-GB" dirty="0" smtClean="0"/>
            </a:br>
            <a:r>
              <a:rPr lang="en-GB" dirty="0" smtClean="0"/>
              <a:t>{</a:t>
            </a:r>
            <a:br>
              <a:rPr lang="en-GB" dirty="0" smtClean="0"/>
            </a:br>
            <a:r>
              <a:rPr lang="en-GB" dirty="0" smtClean="0"/>
              <a:t>    private </a:t>
            </a:r>
            <a:r>
              <a:rPr lang="en-GB" b="1" dirty="0" smtClean="0"/>
              <a:t>List&lt;Boat&gt;</a:t>
            </a:r>
            <a:r>
              <a:rPr lang="en-GB" dirty="0" smtClean="0"/>
              <a:t>   _boats= new List&lt;Boat&gt;();</a:t>
            </a:r>
            <a:br>
              <a:rPr lang="en-GB" dirty="0" smtClean="0"/>
            </a:br>
            <a:r>
              <a:rPr lang="en-GB" dirty="0" smtClean="0"/>
              <a:t>    ……</a:t>
            </a:r>
            <a:br>
              <a:rPr lang="en-GB" dirty="0" smtClean="0"/>
            </a:br>
            <a:r>
              <a:rPr lang="en-GB" dirty="0" smtClean="0"/>
              <a:t>    public void </a:t>
            </a:r>
            <a:r>
              <a:rPr lang="en-GB" dirty="0" err="1" smtClean="0"/>
              <a:t>StoreBoat</a:t>
            </a:r>
            <a:r>
              <a:rPr lang="en-GB" dirty="0" smtClean="0"/>
              <a:t>(Boat boat)</a:t>
            </a:r>
            <a:br>
              <a:rPr lang="en-GB" dirty="0" smtClean="0"/>
            </a:br>
            <a:r>
              <a:rPr lang="en-GB" dirty="0" smtClean="0"/>
              <a:t>    {</a:t>
            </a:r>
            <a:br>
              <a:rPr lang="en-GB" dirty="0" smtClean="0"/>
            </a:br>
            <a:r>
              <a:rPr lang="en-GB" dirty="0" smtClean="0"/>
              <a:t>         </a:t>
            </a:r>
            <a:r>
              <a:rPr lang="en-GB" b="1" dirty="0" smtClean="0"/>
              <a:t>_</a:t>
            </a:r>
            <a:r>
              <a:rPr lang="en-GB" b="1" dirty="0" err="1" smtClean="0"/>
              <a:t>boats.Add</a:t>
            </a:r>
            <a:r>
              <a:rPr lang="en-GB" b="1" dirty="0" smtClean="0"/>
              <a:t>(</a:t>
            </a:r>
            <a:r>
              <a:rPr lang="en-GB" dirty="0" smtClean="0"/>
              <a:t>boat);</a:t>
            </a:r>
            <a:br>
              <a:rPr lang="en-GB" dirty="0" smtClean="0"/>
            </a:br>
            <a:r>
              <a:rPr lang="en-GB" dirty="0" smtClean="0"/>
              <a:t>    }</a:t>
            </a:r>
          </a:p>
          <a:p>
            <a:endParaRPr lang="en-GB" dirty="0"/>
          </a:p>
          <a:p>
            <a:r>
              <a:rPr lang="en-GB" dirty="0" smtClean="0"/>
              <a:t>    public void </a:t>
            </a:r>
            <a:r>
              <a:rPr lang="en-GB" dirty="0" err="1" smtClean="0"/>
              <a:t>RemoveBoat</a:t>
            </a:r>
            <a:r>
              <a:rPr lang="en-GB" dirty="0" smtClean="0"/>
              <a:t>(Boat boat)</a:t>
            </a:r>
          </a:p>
          <a:p>
            <a:r>
              <a:rPr lang="en-GB" dirty="0"/>
              <a:t> </a:t>
            </a:r>
            <a:r>
              <a:rPr lang="en-GB" dirty="0" smtClean="0"/>
              <a:t>   {</a:t>
            </a:r>
            <a:br>
              <a:rPr lang="en-GB" dirty="0" smtClean="0"/>
            </a:br>
            <a:r>
              <a:rPr lang="en-GB" dirty="0" smtClean="0"/>
              <a:t>         </a:t>
            </a:r>
            <a:r>
              <a:rPr lang="en-GB" b="1" dirty="0" smtClean="0"/>
              <a:t>_</a:t>
            </a:r>
            <a:r>
              <a:rPr lang="en-GB" b="1" dirty="0" err="1" smtClean="0"/>
              <a:t>boats.Remove</a:t>
            </a:r>
            <a:r>
              <a:rPr lang="en-GB" dirty="0" smtClean="0"/>
              <a:t>(boat);</a:t>
            </a:r>
            <a:br>
              <a:rPr lang="en-GB" dirty="0" smtClean="0"/>
            </a:br>
            <a:r>
              <a:rPr lang="en-GB" dirty="0" smtClean="0"/>
              <a:t>    }</a:t>
            </a:r>
            <a:br>
              <a:rPr lang="en-GB" dirty="0" smtClean="0"/>
            </a:br>
            <a:r>
              <a:rPr lang="en-GB" dirty="0" smtClean="0"/>
              <a:t>}</a:t>
            </a:r>
            <a:endParaRPr lang="en-GB" dirty="0"/>
          </a:p>
        </p:txBody>
      </p:sp>
      <p:sp>
        <p:nvSpPr>
          <p:cNvPr id="8" name="TextBox 7"/>
          <p:cNvSpPr txBox="1"/>
          <p:nvPr/>
        </p:nvSpPr>
        <p:spPr>
          <a:xfrm>
            <a:off x="6431858" y="1453008"/>
            <a:ext cx="2514356" cy="646331"/>
          </a:xfrm>
          <a:prstGeom prst="rect">
            <a:avLst/>
          </a:prstGeom>
          <a:noFill/>
        </p:spPr>
        <p:txBody>
          <a:bodyPr wrap="square" rtlCol="0">
            <a:spAutoFit/>
          </a:bodyPr>
          <a:lstStyle/>
          <a:p>
            <a:r>
              <a:rPr lang="en-GB" dirty="0" smtClean="0"/>
              <a:t>Using a List of Boat objects</a:t>
            </a:r>
            <a:endParaRPr lang="en-GB" dirty="0"/>
          </a:p>
        </p:txBody>
      </p:sp>
      <p:cxnSp>
        <p:nvCxnSpPr>
          <p:cNvPr id="10" name="Straight Arrow Connector 9"/>
          <p:cNvCxnSpPr/>
          <p:nvPr/>
        </p:nvCxnSpPr>
        <p:spPr bwMode="auto">
          <a:xfrm flipH="1">
            <a:off x="4127157" y="2074028"/>
            <a:ext cx="3295136" cy="671642"/>
          </a:xfrm>
          <a:prstGeom prst="straightConnector1">
            <a:avLst/>
          </a:prstGeom>
          <a:solidFill>
            <a:schemeClr val="accent1"/>
          </a:solidFill>
          <a:ln w="349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804896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5483"/>
          </a:xfrm>
        </p:spPr>
        <p:txBody>
          <a:bodyPr/>
          <a:lstStyle/>
          <a:p>
            <a:r>
              <a:rPr lang="en-GB" dirty="0" smtClean="0"/>
              <a:t>Searching a List</a:t>
            </a:r>
            <a:endParaRPr lang="en-GB" dirty="0"/>
          </a:p>
        </p:txBody>
      </p:sp>
      <p:sp>
        <p:nvSpPr>
          <p:cNvPr id="3" name="Content Placeholder 2"/>
          <p:cNvSpPr>
            <a:spLocks noGrp="1"/>
          </p:cNvSpPr>
          <p:nvPr>
            <p:ph idx="1"/>
          </p:nvPr>
        </p:nvSpPr>
        <p:spPr>
          <a:xfrm>
            <a:off x="1257475" y="628365"/>
            <a:ext cx="7029450" cy="739041"/>
          </a:xfrm>
        </p:spPr>
        <p:txBody>
          <a:bodyPr/>
          <a:lstStyle/>
          <a:p>
            <a:r>
              <a:rPr lang="en-GB" dirty="0" smtClean="0"/>
              <a:t>Use Iterator Loop Pattern to read through objects in List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0174" y="991164"/>
            <a:ext cx="5391219" cy="5355312"/>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class </a:t>
            </a:r>
            <a:r>
              <a:rPr lang="en-GB" dirty="0" err="1" smtClean="0"/>
              <a:t>BoatYard</a:t>
            </a:r>
            <a:r>
              <a:rPr lang="en-GB" dirty="0" smtClean="0"/>
              <a:t/>
            </a:r>
            <a:br>
              <a:rPr lang="en-GB" dirty="0" smtClean="0"/>
            </a:br>
            <a:r>
              <a:rPr lang="en-GB" dirty="0" smtClean="0"/>
              <a:t>{</a:t>
            </a:r>
          </a:p>
          <a:p>
            <a:pPr marL="0" indent="0">
              <a:buFont typeface="Monotype Sorts" pitchFamily="2" charset="2"/>
              <a:buNone/>
            </a:pPr>
            <a:r>
              <a:rPr lang="en-GB" dirty="0" smtClean="0"/>
              <a:t>     private List&lt;Boat&gt;  _boats = new List&lt;Boat&gt;();</a:t>
            </a:r>
          </a:p>
          <a:p>
            <a:pPr marL="0" indent="0">
              <a:buFont typeface="Monotype Sorts" pitchFamily="2" charset="2"/>
              <a:buNone/>
            </a:pPr>
            <a:endParaRPr lang="en-GB" dirty="0"/>
          </a:p>
          <a:p>
            <a:pPr marL="0" indent="0">
              <a:buFont typeface="Monotype Sorts" pitchFamily="2" charset="2"/>
              <a:buNone/>
            </a:pPr>
            <a:r>
              <a:rPr lang="en-GB" dirty="0" smtClean="0"/>
              <a:t>     …. Add/Remove Methods …..</a:t>
            </a:r>
          </a:p>
          <a:p>
            <a:pPr marL="0" indent="0">
              <a:buFont typeface="Monotype Sorts" pitchFamily="2" charset="2"/>
              <a:buNone/>
            </a:pPr>
            <a:endParaRPr lang="en-GB" dirty="0"/>
          </a:p>
          <a:p>
            <a:pPr marL="0" indent="0">
              <a:buFont typeface="Monotype Sorts" pitchFamily="2" charset="2"/>
              <a:buNone/>
            </a:pPr>
            <a:r>
              <a:rPr lang="en-GB" dirty="0" smtClean="0"/>
              <a:t>     public </a:t>
            </a:r>
            <a:r>
              <a:rPr lang="en-GB" b="1" dirty="0" smtClean="0"/>
              <a:t>Boat</a:t>
            </a:r>
            <a:r>
              <a:rPr lang="en-GB" dirty="0" smtClean="0"/>
              <a:t> </a:t>
            </a:r>
            <a:r>
              <a:rPr lang="en-GB" dirty="0" err="1" smtClean="0"/>
              <a:t>FindBoat</a:t>
            </a:r>
            <a:r>
              <a:rPr lang="en-GB" dirty="0" smtClean="0"/>
              <a:t>(string name)</a:t>
            </a:r>
            <a:br>
              <a:rPr lang="en-GB" dirty="0" smtClean="0"/>
            </a:br>
            <a:r>
              <a:rPr lang="en-GB" dirty="0" smtClean="0"/>
              <a:t>     {</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_</a:t>
            </a:r>
            <a:r>
              <a:rPr lang="en-GB" dirty="0" err="1" smtClean="0"/>
              <a:t>boats.Count</a:t>
            </a:r>
            <a:r>
              <a:rPr lang="en-GB" dirty="0" smtClean="0"/>
              <a:t>; index++)</a:t>
            </a:r>
            <a:br>
              <a:rPr lang="en-GB" dirty="0" smtClean="0"/>
            </a:br>
            <a:r>
              <a:rPr lang="en-GB" dirty="0" smtClean="0"/>
              <a:t>         {</a:t>
            </a:r>
            <a:br>
              <a:rPr lang="en-GB" dirty="0" smtClean="0"/>
            </a:br>
            <a:r>
              <a:rPr lang="en-GB" dirty="0" smtClean="0"/>
              <a:t>               if(_boats[index].</a:t>
            </a:r>
            <a:r>
              <a:rPr lang="en-GB" dirty="0" err="1" smtClean="0"/>
              <a:t>GetName</a:t>
            </a:r>
            <a:r>
              <a:rPr lang="en-GB" dirty="0" smtClean="0"/>
              <a:t>() == name)</a:t>
            </a:r>
            <a:br>
              <a:rPr lang="en-GB" dirty="0" smtClean="0"/>
            </a:br>
            <a:r>
              <a:rPr lang="en-GB" dirty="0" smtClean="0"/>
              <a:t>               {</a:t>
            </a:r>
          </a:p>
          <a:p>
            <a:pPr marL="0" indent="0">
              <a:buFont typeface="Monotype Sorts" pitchFamily="2" charset="2"/>
              <a:buNone/>
            </a:pPr>
            <a:r>
              <a:rPr lang="en-GB" dirty="0"/>
              <a:t> </a:t>
            </a:r>
            <a:r>
              <a:rPr lang="en-GB" dirty="0" smtClean="0"/>
              <a:t>                   return </a:t>
            </a:r>
            <a:r>
              <a:rPr lang="en-GB" b="1" dirty="0" smtClean="0"/>
              <a:t>_boats[index]</a:t>
            </a:r>
            <a:r>
              <a:rPr lang="en-GB" dirty="0" smtClean="0"/>
              <a:t>;</a:t>
            </a:r>
          </a:p>
          <a:p>
            <a:pPr marL="0" indent="0">
              <a:buFont typeface="Monotype Sorts" pitchFamily="2" charset="2"/>
              <a:buNone/>
            </a:pPr>
            <a:r>
              <a:rPr lang="en-GB" dirty="0"/>
              <a:t> </a:t>
            </a:r>
            <a:r>
              <a:rPr lang="en-GB" dirty="0" smtClean="0"/>
              <a:t>              }</a:t>
            </a:r>
          </a:p>
          <a:p>
            <a:pPr marL="0" indent="0">
              <a:buFont typeface="Monotype Sorts" pitchFamily="2" charset="2"/>
              <a:buNone/>
            </a:pPr>
            <a:r>
              <a:rPr lang="en-GB" dirty="0"/>
              <a:t> </a:t>
            </a:r>
            <a:r>
              <a:rPr lang="en-GB" dirty="0" smtClean="0"/>
              <a:t>         }</a:t>
            </a:r>
            <a:br>
              <a:rPr lang="en-GB" dirty="0" smtClean="0"/>
            </a:br>
            <a:r>
              <a:rPr lang="en-GB" dirty="0" smtClean="0"/>
              <a:t>          return </a:t>
            </a:r>
            <a:r>
              <a:rPr lang="en-GB" b="1" dirty="0" smtClean="0"/>
              <a:t>null</a:t>
            </a:r>
            <a:r>
              <a:rPr lang="en-GB" dirty="0" smtClean="0"/>
              <a:t>;  </a:t>
            </a:r>
            <a:r>
              <a:rPr lang="en-GB" dirty="0" smtClean="0">
                <a:sym typeface="Wingdings" panose="05000000000000000000" pitchFamily="2" charset="2"/>
              </a:rPr>
              <a:t> None found</a:t>
            </a:r>
            <a:endParaRPr lang="en-GB" dirty="0" smtClean="0"/>
          </a:p>
          <a:p>
            <a:pPr marL="0" indent="0">
              <a:buFont typeface="Monotype Sorts" pitchFamily="2" charset="2"/>
              <a:buNone/>
            </a:pPr>
            <a:r>
              <a:rPr lang="en-GB" dirty="0" smtClean="0"/>
              <a:t>     }</a:t>
            </a:r>
          </a:p>
          <a:p>
            <a:pPr marL="0" indent="0">
              <a:buFont typeface="Monotype Sorts" pitchFamily="2" charset="2"/>
              <a:buNone/>
            </a:pPr>
            <a:r>
              <a:rPr lang="en-GB" dirty="0"/>
              <a:t>}</a:t>
            </a:r>
          </a:p>
        </p:txBody>
      </p:sp>
      <p:sp>
        <p:nvSpPr>
          <p:cNvPr id="6" name="TextBox 5"/>
          <p:cNvSpPr txBox="1"/>
          <p:nvPr/>
        </p:nvSpPr>
        <p:spPr>
          <a:xfrm>
            <a:off x="4303870" y="4509682"/>
            <a:ext cx="4775666" cy="2308324"/>
          </a:xfrm>
          <a:prstGeom prst="rect">
            <a:avLst/>
          </a:prstGeom>
          <a:solidFill>
            <a:schemeClr val="bg1"/>
          </a:solidFill>
          <a:ln w="15875">
            <a:solidFill>
              <a:schemeClr val="tx1"/>
            </a:solidFill>
            <a:prstDash val="dash"/>
          </a:ln>
        </p:spPr>
        <p:txBody>
          <a:bodyPr wrap="none" rtlCol="0">
            <a:spAutoFit/>
          </a:bodyPr>
          <a:lstStyle/>
          <a:p>
            <a:pPr marL="0" indent="0">
              <a:buFont typeface="Monotype Sorts" pitchFamily="2" charset="2"/>
              <a:buNone/>
            </a:pPr>
            <a:r>
              <a:rPr lang="en-GB" dirty="0" err="1" smtClean="0"/>
              <a:t>BoatYard</a:t>
            </a:r>
            <a:r>
              <a:rPr lang="en-GB" dirty="0" smtClean="0"/>
              <a:t> boatyard = new </a:t>
            </a:r>
            <a:r>
              <a:rPr lang="en-GB" dirty="0" err="1" smtClean="0"/>
              <a:t>BoatYard</a:t>
            </a:r>
            <a:r>
              <a:rPr lang="en-GB" dirty="0" smtClean="0"/>
              <a:t>();</a:t>
            </a:r>
            <a:br>
              <a:rPr lang="en-GB" dirty="0" smtClean="0"/>
            </a:br>
            <a:r>
              <a:rPr lang="en-GB" dirty="0" smtClean="0"/>
              <a:t>Boat </a:t>
            </a:r>
            <a:r>
              <a:rPr lang="en-GB" dirty="0" err="1" smtClean="0"/>
              <a:t>foundBoat</a:t>
            </a:r>
            <a:r>
              <a:rPr lang="en-GB" dirty="0" smtClean="0"/>
              <a:t>;</a:t>
            </a:r>
            <a:br>
              <a:rPr lang="en-GB" dirty="0" smtClean="0"/>
            </a:br>
            <a:endParaRPr lang="en-GB" dirty="0"/>
          </a:p>
          <a:p>
            <a:pPr marL="0" indent="0">
              <a:buFont typeface="Monotype Sorts" pitchFamily="2" charset="2"/>
              <a:buNone/>
            </a:pPr>
            <a:r>
              <a:rPr lang="en-GB" dirty="0" err="1" smtClean="0"/>
              <a:t>foundBoat</a:t>
            </a:r>
            <a:r>
              <a:rPr lang="en-GB" dirty="0" smtClean="0"/>
              <a:t> = </a:t>
            </a:r>
            <a:r>
              <a:rPr lang="en-GB" dirty="0" err="1" smtClean="0"/>
              <a:t>boatyard.FindBoat</a:t>
            </a:r>
            <a:r>
              <a:rPr lang="en-GB" dirty="0" smtClean="0"/>
              <a:t>(“Pearl”);</a:t>
            </a:r>
          </a:p>
          <a:p>
            <a:pPr marL="0" indent="0">
              <a:buFont typeface="Monotype Sorts" pitchFamily="2" charset="2"/>
              <a:buNone/>
            </a:pPr>
            <a:r>
              <a:rPr lang="en-GB" dirty="0"/>
              <a:t>i</a:t>
            </a:r>
            <a:r>
              <a:rPr lang="en-GB" dirty="0" smtClean="0"/>
              <a:t>f(</a:t>
            </a:r>
            <a:r>
              <a:rPr lang="en-GB" dirty="0" err="1" smtClean="0"/>
              <a:t>foundBoat</a:t>
            </a:r>
            <a:r>
              <a:rPr lang="en-GB" dirty="0" smtClean="0"/>
              <a:t> != null)  </a:t>
            </a:r>
            <a:r>
              <a:rPr lang="en-GB" dirty="0" smtClean="0">
                <a:solidFill>
                  <a:srgbClr val="FF0000"/>
                </a:solidFill>
                <a:sym typeface="Wingdings" panose="05000000000000000000" pitchFamily="2" charset="2"/>
              </a:rPr>
              <a:t> Did we find it?</a:t>
            </a:r>
            <a:endParaRPr lang="en-GB" dirty="0" smtClean="0">
              <a:solidFill>
                <a:srgbClr val="FF0000"/>
              </a:solidFill>
            </a:endParaRPr>
          </a:p>
          <a:p>
            <a:pPr marL="0" indent="0">
              <a:buFont typeface="Monotype Sorts" pitchFamily="2" charset="2"/>
              <a:buNone/>
            </a:pPr>
            <a:r>
              <a:rPr lang="en-GB" dirty="0" smtClean="0"/>
              <a:t>{</a:t>
            </a:r>
          </a:p>
          <a:p>
            <a:pPr marL="0" indent="0">
              <a:buFont typeface="Monotype Sorts" pitchFamily="2" charset="2"/>
              <a:buNone/>
            </a:pPr>
            <a:r>
              <a:rPr lang="en-GB" dirty="0"/>
              <a:t> </a:t>
            </a:r>
            <a:r>
              <a:rPr lang="en-GB" dirty="0" smtClean="0"/>
              <a:t>   // Found a boat matching the name “Pearl”</a:t>
            </a:r>
          </a:p>
          <a:p>
            <a:pPr marL="0" indent="0">
              <a:buFont typeface="Monotype Sorts" pitchFamily="2" charset="2"/>
              <a:buNone/>
            </a:pPr>
            <a:r>
              <a:rPr lang="en-GB" dirty="0"/>
              <a:t>}</a:t>
            </a:r>
            <a:endParaRPr lang="en-GB" dirty="0" smtClean="0"/>
          </a:p>
        </p:txBody>
      </p:sp>
      <p:sp>
        <p:nvSpPr>
          <p:cNvPr id="8" name="TextBox 7"/>
          <p:cNvSpPr txBox="1"/>
          <p:nvPr/>
        </p:nvSpPr>
        <p:spPr>
          <a:xfrm>
            <a:off x="5884547" y="2015214"/>
            <a:ext cx="3259453" cy="923330"/>
          </a:xfrm>
          <a:prstGeom prst="rect">
            <a:avLst/>
          </a:prstGeom>
          <a:noFill/>
        </p:spPr>
        <p:txBody>
          <a:bodyPr wrap="square" rtlCol="0">
            <a:spAutoFit/>
          </a:bodyPr>
          <a:lstStyle/>
          <a:p>
            <a:r>
              <a:rPr lang="en-GB" dirty="0" smtClean="0"/>
              <a:t>Example:</a:t>
            </a:r>
          </a:p>
          <a:p>
            <a:r>
              <a:rPr lang="en-GB" dirty="0" smtClean="0"/>
              <a:t>Search the array for a Boat object of a given name</a:t>
            </a:r>
            <a:endParaRPr lang="en-GB" dirty="0"/>
          </a:p>
        </p:txBody>
      </p:sp>
    </p:spTree>
    <p:extLst>
      <p:ext uri="{BB962C8B-B14F-4D97-AF65-F5344CB8AC3E}">
        <p14:creationId xmlns:p14="http://schemas.microsoft.com/office/powerpoint/2010/main" val="33563528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Clearing a List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27653" y="1837039"/>
            <a:ext cx="5256567" cy="3416320"/>
          </a:xfrm>
          <a:prstGeom prst="rect">
            <a:avLst/>
          </a:prstGeom>
          <a:noFill/>
        </p:spPr>
        <p:txBody>
          <a:bodyPr wrap="none" rtlCol="0">
            <a:spAutoFit/>
          </a:bodyPr>
          <a:lstStyle/>
          <a:p>
            <a:pPr marL="0" indent="0">
              <a:buFont typeface="Monotype Sorts" pitchFamily="2" charset="2"/>
              <a:buNone/>
            </a:pPr>
            <a:r>
              <a:rPr lang="en-GB" dirty="0" smtClean="0"/>
              <a:t>class </a:t>
            </a:r>
            <a:r>
              <a:rPr lang="en-GB" dirty="0" err="1" smtClean="0"/>
              <a:t>BoatYard</a:t>
            </a:r>
            <a:endParaRPr lang="en-GB" dirty="0" smtClean="0"/>
          </a:p>
          <a:p>
            <a:pPr marL="0" indent="0">
              <a:buFont typeface="Monotype Sorts" pitchFamily="2" charset="2"/>
              <a:buNone/>
            </a:pPr>
            <a:r>
              <a:rPr lang="en-GB" dirty="0"/>
              <a:t>{</a:t>
            </a:r>
            <a:endParaRPr lang="en-GB" dirty="0" smtClean="0"/>
          </a:p>
          <a:p>
            <a:pPr marL="0" indent="0">
              <a:buFont typeface="Monotype Sorts" pitchFamily="2" charset="2"/>
              <a:buNone/>
            </a:pPr>
            <a:r>
              <a:rPr lang="en-GB" dirty="0" smtClean="0"/>
              <a:t>     private </a:t>
            </a:r>
            <a:r>
              <a:rPr lang="en-GB" dirty="0"/>
              <a:t>List&lt;Boat&gt;  _boats = new List&lt;Boat&gt;();</a:t>
            </a:r>
          </a:p>
          <a:p>
            <a:pPr marL="0" indent="0">
              <a:buFont typeface="Monotype Sorts" pitchFamily="2" charset="2"/>
              <a:buNone/>
            </a:pPr>
            <a:endParaRPr lang="en-GB" dirty="0" smtClean="0"/>
          </a:p>
          <a:p>
            <a:pPr marL="0" indent="0">
              <a:buFont typeface="Monotype Sorts" pitchFamily="2" charset="2"/>
              <a:buNone/>
            </a:pPr>
            <a:r>
              <a:rPr lang="en-GB" dirty="0"/>
              <a:t> </a:t>
            </a:r>
            <a:r>
              <a:rPr lang="en-GB" dirty="0" smtClean="0"/>
              <a:t>    …. Add/Remove/Find Methods ….</a:t>
            </a:r>
            <a:br>
              <a:rPr lang="en-GB" dirty="0" smtClean="0"/>
            </a:br>
            <a:endParaRPr lang="en-GB" dirty="0"/>
          </a:p>
          <a:p>
            <a:pPr marL="0" indent="0">
              <a:buFont typeface="Monotype Sorts" pitchFamily="2" charset="2"/>
              <a:buNone/>
            </a:pPr>
            <a:r>
              <a:rPr lang="en-GB" dirty="0" smtClean="0"/>
              <a:t>     public void Clear()</a:t>
            </a:r>
            <a:r>
              <a:rPr lang="en-GB" dirty="0"/>
              <a:t/>
            </a:r>
            <a:br>
              <a:rPr lang="en-GB" dirty="0"/>
            </a:br>
            <a:r>
              <a:rPr lang="en-GB" dirty="0" smtClean="0"/>
              <a:t>     {</a:t>
            </a:r>
            <a:r>
              <a:rPr lang="en-GB" dirty="0"/>
              <a:t/>
            </a:r>
            <a:br>
              <a:rPr lang="en-GB" dirty="0"/>
            </a:br>
            <a:r>
              <a:rPr lang="en-GB" dirty="0"/>
              <a:t>     </a:t>
            </a:r>
            <a:r>
              <a:rPr lang="en-GB" dirty="0" smtClean="0"/>
              <a:t>     _</a:t>
            </a:r>
            <a:r>
              <a:rPr lang="en-GB" dirty="0" err="1" smtClean="0"/>
              <a:t>boats.Clear</a:t>
            </a:r>
            <a:r>
              <a:rPr lang="en-GB" dirty="0" smtClean="0"/>
              <a:t>();</a:t>
            </a:r>
            <a:endParaRPr lang="en-GB" dirty="0"/>
          </a:p>
          <a:p>
            <a:pPr marL="0" indent="0">
              <a:buFont typeface="Monotype Sorts" pitchFamily="2" charset="2"/>
              <a:buNone/>
            </a:pPr>
            <a:r>
              <a:rPr lang="en-GB" dirty="0" smtClean="0"/>
              <a:t>     }</a:t>
            </a:r>
          </a:p>
          <a:p>
            <a:pPr marL="0" indent="0">
              <a:buFont typeface="Monotype Sorts" pitchFamily="2" charset="2"/>
              <a:buNone/>
            </a:pPr>
            <a:r>
              <a:rPr lang="en-GB" dirty="0"/>
              <a:t>}</a:t>
            </a:r>
          </a:p>
          <a:p>
            <a:endParaRPr lang="en-GB" dirty="0"/>
          </a:p>
        </p:txBody>
      </p:sp>
    </p:spTree>
    <p:extLst>
      <p:ext uri="{BB962C8B-B14F-4D97-AF65-F5344CB8AC3E}">
        <p14:creationId xmlns:p14="http://schemas.microsoft.com/office/powerpoint/2010/main" val="8690518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064468" cy="428368"/>
          </a:xfrm>
        </p:spPr>
        <p:txBody>
          <a:bodyPr/>
          <a:lstStyle/>
          <a:p>
            <a:r>
              <a:rPr lang="en-GB" dirty="0" smtClean="0"/>
              <a:t>Exercise 13</a:t>
            </a:r>
            <a:endParaRPr lang="en-GB" dirty="0"/>
          </a:p>
        </p:txBody>
      </p:sp>
      <p:sp>
        <p:nvSpPr>
          <p:cNvPr id="3" name="Content Placeholder 2"/>
          <p:cNvSpPr>
            <a:spLocks noGrp="1"/>
          </p:cNvSpPr>
          <p:nvPr>
            <p:ph idx="1"/>
          </p:nvPr>
        </p:nvSpPr>
        <p:spPr>
          <a:xfrm>
            <a:off x="257175" y="1013254"/>
            <a:ext cx="8450219" cy="4825571"/>
          </a:xfrm>
        </p:spPr>
        <p:txBody>
          <a:bodyPr/>
          <a:lstStyle/>
          <a:p>
            <a:r>
              <a:rPr lang="en-GB" dirty="0" smtClean="0"/>
              <a:t>A class that stores currency details</a:t>
            </a:r>
            <a:br>
              <a:rPr lang="en-GB" dirty="0" smtClean="0"/>
            </a:br>
            <a:r>
              <a:rPr lang="en-GB" dirty="0" smtClean="0"/>
              <a:t>Attributes: currency name e.g. USD, exchange rate </a:t>
            </a:r>
            <a:r>
              <a:rPr lang="en-GB" b="1" dirty="0" smtClean="0">
                <a:solidFill>
                  <a:srgbClr val="FF0000"/>
                </a:solidFill>
              </a:rPr>
              <a:t>to</a:t>
            </a:r>
            <a:r>
              <a:rPr lang="en-GB" dirty="0" smtClean="0">
                <a:solidFill>
                  <a:srgbClr val="FF0000"/>
                </a:solidFill>
              </a:rPr>
              <a:t> </a:t>
            </a:r>
            <a:r>
              <a:rPr lang="en-GB" dirty="0" smtClean="0"/>
              <a:t>GBP (set in constructor) </a:t>
            </a:r>
            <a:br>
              <a:rPr lang="en-GB" dirty="0" smtClean="0"/>
            </a:br>
            <a:r>
              <a:rPr lang="en-GB" dirty="0" smtClean="0"/>
              <a:t>Methods (functions) that: </a:t>
            </a:r>
            <a:br>
              <a:rPr lang="en-GB" dirty="0" smtClean="0"/>
            </a:br>
            <a:r>
              <a:rPr lang="en-GB" dirty="0" smtClean="0"/>
              <a:t>Calculate the number of pounds for a given monetary value e.g. convert £s to US$s</a:t>
            </a:r>
            <a:br>
              <a:rPr lang="en-GB" dirty="0" smtClean="0"/>
            </a:br>
            <a:r>
              <a:rPr lang="en-GB" dirty="0" smtClean="0"/>
              <a:t>Calculate the monetary value of a given number of pounds e.g. convert US$s to £s</a:t>
            </a:r>
          </a:p>
          <a:p>
            <a:r>
              <a:rPr lang="en-GB" dirty="0" smtClean="0"/>
              <a:t>A class that converts a monetary value of a specified currency to and from GBP currency. Only 10 foreign currencies are supported by this class (choose your own method </a:t>
            </a:r>
            <a:r>
              <a:rPr lang="en-GB" smtClean="0"/>
              <a:t>for creating these </a:t>
            </a:r>
            <a:r>
              <a:rPr lang="en-GB" dirty="0" smtClean="0"/>
              <a:t>currencies).</a:t>
            </a:r>
            <a:br>
              <a:rPr lang="en-GB" dirty="0" smtClean="0"/>
            </a:br>
            <a:r>
              <a:rPr lang="en-GB" dirty="0" smtClean="0"/>
              <a:t>Attributes: a </a:t>
            </a:r>
            <a:r>
              <a:rPr lang="en-GB" b="1" dirty="0" smtClean="0"/>
              <a:t>list</a:t>
            </a:r>
            <a:r>
              <a:rPr lang="en-GB" dirty="0" smtClean="0"/>
              <a:t> containing currency convertors i.e. </a:t>
            </a:r>
            <a:r>
              <a:rPr lang="en-GB" b="1" dirty="0" smtClean="0">
                <a:solidFill>
                  <a:srgbClr val="FF0000"/>
                </a:solidFill>
              </a:rPr>
              <a:t>objects of the above currency class type</a:t>
            </a:r>
            <a:r>
              <a:rPr lang="en-GB" dirty="0" smtClean="0"/>
              <a:t/>
            </a:r>
            <a:br>
              <a:rPr lang="en-GB" dirty="0" smtClean="0"/>
            </a:br>
            <a:r>
              <a:rPr lang="en-GB" dirty="0" smtClean="0"/>
              <a:t>Methods (functions) that:</a:t>
            </a:r>
            <a:br>
              <a:rPr lang="en-GB" dirty="0" smtClean="0"/>
            </a:br>
            <a:r>
              <a:rPr lang="en-GB" dirty="0" smtClean="0"/>
              <a:t>Find a “currency” given a currency name</a:t>
            </a:r>
            <a:br>
              <a:rPr lang="en-GB" dirty="0" smtClean="0"/>
            </a:br>
            <a:r>
              <a:rPr lang="en-GB" dirty="0" smtClean="0"/>
              <a:t>Convert to GBP given the monetary value and the currency name</a:t>
            </a:r>
            <a:br>
              <a:rPr lang="en-GB" dirty="0" smtClean="0"/>
            </a:br>
            <a:r>
              <a:rPr lang="en-GB" dirty="0" smtClean="0"/>
              <a:t>Convert from GBP </a:t>
            </a:r>
            <a:r>
              <a:rPr lang="en-GB" dirty="0"/>
              <a:t>given the monetary </a:t>
            </a:r>
            <a:r>
              <a:rPr lang="en-GB" dirty="0" smtClean="0"/>
              <a:t>value in pounds </a:t>
            </a:r>
            <a:r>
              <a:rPr lang="en-GB" dirty="0"/>
              <a:t>and the currency name</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257175" y="584478"/>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classes using function methods</a:t>
            </a:r>
            <a:endParaRPr lang="en-GB" dirty="0"/>
          </a:p>
        </p:txBody>
      </p:sp>
      <p:sp>
        <p:nvSpPr>
          <p:cNvPr id="6" name="TextBox 5"/>
          <p:cNvSpPr txBox="1"/>
          <p:nvPr/>
        </p:nvSpPr>
        <p:spPr>
          <a:xfrm>
            <a:off x="5085876" y="74480"/>
            <a:ext cx="1191352" cy="646331"/>
          </a:xfrm>
          <a:prstGeom prst="rect">
            <a:avLst/>
          </a:prstGeom>
          <a:noFill/>
          <a:ln w="12700">
            <a:solidFill>
              <a:schemeClr val="tx1"/>
            </a:solidFill>
          </a:ln>
        </p:spPr>
        <p:txBody>
          <a:bodyPr wrap="none" rtlCol="0">
            <a:spAutoFit/>
          </a:bodyPr>
          <a:lstStyle/>
          <a:p>
            <a:r>
              <a:rPr lang="en-GB" dirty="0" smtClean="0"/>
              <a:t>£ = Ex * $</a:t>
            </a:r>
            <a:br>
              <a:rPr lang="en-GB" dirty="0" smtClean="0"/>
            </a:br>
            <a:r>
              <a:rPr lang="en-GB" dirty="0" smtClean="0"/>
              <a:t>$ = £ / Ex</a:t>
            </a:r>
            <a:endParaRPr lang="en-GB" dirty="0"/>
          </a:p>
        </p:txBody>
      </p:sp>
      <p:sp>
        <p:nvSpPr>
          <p:cNvPr id="7" name="TextBox 6"/>
          <p:cNvSpPr txBox="1"/>
          <p:nvPr/>
        </p:nvSpPr>
        <p:spPr>
          <a:xfrm>
            <a:off x="6368556" y="74479"/>
            <a:ext cx="2651875" cy="646331"/>
          </a:xfrm>
          <a:prstGeom prst="rect">
            <a:avLst/>
          </a:prstGeom>
          <a:noFill/>
          <a:ln w="12700">
            <a:solidFill>
              <a:schemeClr val="tx1"/>
            </a:solidFill>
          </a:ln>
        </p:spPr>
        <p:txBody>
          <a:bodyPr wrap="square" rtlCol="0">
            <a:spAutoFit/>
          </a:bodyPr>
          <a:lstStyle/>
          <a:p>
            <a:r>
              <a:rPr lang="en-GB" dirty="0" smtClean="0"/>
              <a:t>£ = 0.75 * $1 = £0.75p</a:t>
            </a:r>
            <a:br>
              <a:rPr lang="en-GB" dirty="0" smtClean="0"/>
            </a:br>
            <a:r>
              <a:rPr lang="en-GB" dirty="0" smtClean="0"/>
              <a:t>$ = £1 / 0.75 = $1.33c</a:t>
            </a:r>
            <a:endParaRPr lang="en-GB" dirty="0"/>
          </a:p>
        </p:txBody>
      </p:sp>
    </p:spTree>
    <p:extLst>
      <p:ext uri="{BB962C8B-B14F-4D97-AF65-F5344CB8AC3E}">
        <p14:creationId xmlns:p14="http://schemas.microsoft.com/office/powerpoint/2010/main" val="12415733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a:t>
            </a:r>
            <a:r>
              <a:rPr lang="en-GB" sz="4800" dirty="0" smtClean="0"/>
              <a:t>EXTRA</a:t>
            </a:r>
            <a:endParaRPr lang="en-GB" sz="4800"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0620284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Classes and Arrays</a:t>
            </a:r>
            <a:endParaRPr lang="en-GB" dirty="0"/>
          </a:p>
        </p:txBody>
      </p:sp>
      <p:sp>
        <p:nvSpPr>
          <p:cNvPr id="3" name="Content Placeholder 2"/>
          <p:cNvSpPr>
            <a:spLocks noGrp="1"/>
          </p:cNvSpPr>
          <p:nvPr>
            <p:ph idx="1"/>
          </p:nvPr>
        </p:nvSpPr>
        <p:spPr>
          <a:xfrm>
            <a:off x="1047750" y="1070919"/>
            <a:ext cx="7029450" cy="4767906"/>
          </a:xfrm>
        </p:spPr>
        <p:txBody>
          <a:bodyPr/>
          <a:lstStyle/>
          <a:p>
            <a:r>
              <a:rPr lang="en-GB" dirty="0" smtClean="0"/>
              <a:t>Objects can also be stored on an array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00996" y="2099339"/>
            <a:ext cx="1159292" cy="1200329"/>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Car</a:t>
            </a:r>
            <a:r>
              <a:rPr lang="en-GB" dirty="0" smtClean="0"/>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2370258" y="2099339"/>
            <a:ext cx="5243743" cy="4524315"/>
          </a:xfrm>
          <a:prstGeom prst="rect">
            <a:avLst/>
          </a:prstGeom>
          <a:noFill/>
          <a:ln w="19050">
            <a:solidFill>
              <a:schemeClr val="tx1"/>
            </a:solidFill>
            <a:prstDash val="dash"/>
          </a:ln>
        </p:spPr>
        <p:txBody>
          <a:bodyPr wrap="none" rtlCol="0">
            <a:spAutoFit/>
          </a:bodyPr>
          <a:lstStyle/>
          <a:p>
            <a:r>
              <a:rPr lang="en-GB" dirty="0" smtClean="0"/>
              <a:t>class </a:t>
            </a:r>
            <a:r>
              <a:rPr lang="en-GB" dirty="0" err="1" smtClean="0"/>
              <a:t>MultiStoreyGarage</a:t>
            </a:r>
            <a:r>
              <a:rPr lang="en-GB" dirty="0" smtClean="0"/>
              <a:t/>
            </a:r>
            <a:br>
              <a:rPr lang="en-GB" dirty="0" smtClean="0"/>
            </a:br>
            <a:r>
              <a:rPr lang="en-GB" dirty="0" smtClean="0"/>
              <a:t>{</a:t>
            </a:r>
            <a:br>
              <a:rPr lang="en-GB" dirty="0" smtClean="0"/>
            </a:br>
            <a:r>
              <a:rPr lang="en-GB" dirty="0" smtClean="0"/>
              <a:t>    private </a:t>
            </a:r>
            <a:r>
              <a:rPr lang="en-GB" b="1" dirty="0" smtClean="0"/>
              <a:t>Car</a:t>
            </a:r>
            <a:r>
              <a:rPr lang="en-GB" b="1" dirty="0" smtClean="0">
                <a:solidFill>
                  <a:srgbClr val="FF0000"/>
                </a:solidFill>
              </a:rPr>
              <a:t>[ ]</a:t>
            </a:r>
            <a:r>
              <a:rPr lang="en-GB" dirty="0" smtClean="0"/>
              <a:t> _cars;</a:t>
            </a:r>
            <a:br>
              <a:rPr lang="en-GB" dirty="0" smtClean="0"/>
            </a:br>
            <a:r>
              <a:rPr lang="en-GB" dirty="0" smtClean="0"/>
              <a:t>    private </a:t>
            </a:r>
            <a:r>
              <a:rPr lang="en-GB" dirty="0" err="1" smtClean="0"/>
              <a:t>int</a:t>
            </a:r>
            <a:r>
              <a:rPr lang="en-GB" dirty="0" smtClean="0"/>
              <a:t> _</a:t>
            </a:r>
            <a:r>
              <a:rPr lang="en-GB" dirty="0" err="1" smtClean="0"/>
              <a:t>freeParkingPlace</a:t>
            </a:r>
            <a:r>
              <a:rPr lang="en-GB" dirty="0" smtClean="0"/>
              <a:t>;</a:t>
            </a:r>
            <a:br>
              <a:rPr lang="en-GB" dirty="0" smtClean="0"/>
            </a:br>
            <a:r>
              <a:rPr lang="en-GB" dirty="0" smtClean="0"/>
              <a:t>    ……</a:t>
            </a:r>
            <a:br>
              <a:rPr lang="en-GB" dirty="0" smtClean="0"/>
            </a:br>
            <a:r>
              <a:rPr lang="en-GB" dirty="0" smtClean="0"/>
              <a:t>    public void </a:t>
            </a:r>
            <a:r>
              <a:rPr lang="en-GB" dirty="0" err="1" smtClean="0"/>
              <a:t>StoreCar</a:t>
            </a:r>
            <a:r>
              <a:rPr lang="en-GB" dirty="0" smtClean="0"/>
              <a:t>(Car car)</a:t>
            </a:r>
            <a:br>
              <a:rPr lang="en-GB" dirty="0" smtClean="0"/>
            </a:br>
            <a:r>
              <a:rPr lang="en-GB" dirty="0" smtClean="0"/>
              <a:t>    {</a:t>
            </a:r>
            <a:br>
              <a:rPr lang="en-GB" dirty="0" smtClean="0"/>
            </a:br>
            <a:r>
              <a:rPr lang="en-GB" dirty="0" smtClean="0"/>
              <a:t>         </a:t>
            </a:r>
            <a:r>
              <a:rPr lang="en-GB" b="1" dirty="0" smtClean="0"/>
              <a:t>_cars</a:t>
            </a:r>
            <a:r>
              <a:rPr lang="en-GB" b="1" dirty="0" smtClean="0">
                <a:solidFill>
                  <a:srgbClr val="FF0000"/>
                </a:solidFill>
              </a:rPr>
              <a:t>[</a:t>
            </a:r>
            <a:r>
              <a:rPr lang="en-GB" b="1" dirty="0"/>
              <a:t> </a:t>
            </a:r>
            <a:r>
              <a:rPr lang="en-GB" b="1" dirty="0" smtClean="0"/>
              <a:t>this._</a:t>
            </a:r>
            <a:r>
              <a:rPr lang="en-GB" b="1" dirty="0" err="1" smtClean="0"/>
              <a:t>freeParkingPlace</a:t>
            </a:r>
            <a:r>
              <a:rPr lang="en-GB" b="1" dirty="0" smtClean="0"/>
              <a:t> </a:t>
            </a:r>
            <a:r>
              <a:rPr lang="en-GB" b="1" dirty="0" smtClean="0">
                <a:solidFill>
                  <a:srgbClr val="FF0000"/>
                </a:solidFill>
              </a:rPr>
              <a:t>]</a:t>
            </a:r>
            <a:r>
              <a:rPr lang="en-GB" dirty="0" smtClean="0"/>
              <a:t> = car;</a:t>
            </a:r>
            <a:br>
              <a:rPr lang="en-GB" dirty="0" smtClean="0"/>
            </a:br>
            <a:r>
              <a:rPr lang="en-GB" dirty="0" smtClean="0"/>
              <a:t>         _</a:t>
            </a:r>
            <a:r>
              <a:rPr lang="en-GB" dirty="0" err="1" smtClean="0"/>
              <a:t>freeParkingPlace</a:t>
            </a:r>
            <a:r>
              <a:rPr lang="en-GB" dirty="0" smtClean="0"/>
              <a:t> = </a:t>
            </a:r>
            <a:r>
              <a:rPr lang="en-GB" dirty="0" err="1" smtClean="0"/>
              <a:t>NextFreePlace</a:t>
            </a:r>
            <a:r>
              <a:rPr lang="en-GB" dirty="0" smtClean="0"/>
              <a:t>();</a:t>
            </a:r>
          </a:p>
          <a:p>
            <a:r>
              <a:rPr lang="en-GB" dirty="0"/>
              <a:t> </a:t>
            </a:r>
            <a:r>
              <a:rPr lang="en-GB" dirty="0" smtClean="0"/>
              <a:t>   }</a:t>
            </a:r>
            <a:br>
              <a:rPr lang="en-GB" dirty="0" smtClean="0"/>
            </a:br>
            <a:r>
              <a:rPr lang="en-GB" dirty="0" smtClean="0"/>
              <a:t/>
            </a:r>
            <a:br>
              <a:rPr lang="en-GB" dirty="0" smtClean="0"/>
            </a:br>
            <a:r>
              <a:rPr lang="en-GB" dirty="0" smtClean="0"/>
              <a:t>    private </a:t>
            </a:r>
            <a:r>
              <a:rPr lang="en-GB" dirty="0" err="1" smtClean="0"/>
              <a:t>int</a:t>
            </a:r>
            <a:r>
              <a:rPr lang="en-GB" dirty="0" smtClean="0"/>
              <a:t> </a:t>
            </a:r>
            <a:r>
              <a:rPr lang="en-GB" dirty="0" err="1" smtClean="0"/>
              <a:t>NextFreePlace</a:t>
            </a:r>
            <a:r>
              <a:rPr lang="en-GB" dirty="0" smtClean="0"/>
              <a:t>()</a:t>
            </a:r>
            <a:br>
              <a:rPr lang="en-GB" dirty="0" smtClean="0"/>
            </a:br>
            <a:r>
              <a:rPr lang="en-GB" dirty="0" smtClean="0"/>
              <a:t>    {</a:t>
            </a:r>
          </a:p>
          <a:p>
            <a:r>
              <a:rPr lang="en-GB" dirty="0"/>
              <a:t> </a:t>
            </a:r>
            <a:r>
              <a:rPr lang="en-GB" dirty="0" smtClean="0"/>
              <a:t>         ……. Calculates next free position in array</a:t>
            </a:r>
            <a:br>
              <a:rPr lang="en-GB" dirty="0" smtClean="0"/>
            </a:br>
            <a:r>
              <a:rPr lang="en-GB" dirty="0" smtClean="0"/>
              <a:t>    }</a:t>
            </a:r>
            <a:br>
              <a:rPr lang="en-GB" dirty="0" smtClean="0"/>
            </a:br>
            <a:r>
              <a:rPr lang="en-GB" dirty="0" smtClean="0"/>
              <a:t>}</a:t>
            </a:r>
            <a:endParaRPr lang="en-GB" dirty="0"/>
          </a:p>
        </p:txBody>
      </p:sp>
      <p:sp>
        <p:nvSpPr>
          <p:cNvPr id="8" name="TextBox 7"/>
          <p:cNvSpPr txBox="1"/>
          <p:nvPr/>
        </p:nvSpPr>
        <p:spPr>
          <a:xfrm>
            <a:off x="6431858" y="1453008"/>
            <a:ext cx="2514356" cy="646331"/>
          </a:xfrm>
          <a:prstGeom prst="rect">
            <a:avLst/>
          </a:prstGeom>
          <a:noFill/>
        </p:spPr>
        <p:txBody>
          <a:bodyPr wrap="square" rtlCol="0">
            <a:spAutoFit/>
          </a:bodyPr>
          <a:lstStyle/>
          <a:p>
            <a:r>
              <a:rPr lang="en-GB" dirty="0" smtClean="0"/>
              <a:t>Using an array of Car objects</a:t>
            </a:r>
            <a:endParaRPr lang="en-GB" dirty="0"/>
          </a:p>
        </p:txBody>
      </p:sp>
      <p:cxnSp>
        <p:nvCxnSpPr>
          <p:cNvPr id="10" name="Straight Arrow Connector 9"/>
          <p:cNvCxnSpPr/>
          <p:nvPr/>
        </p:nvCxnSpPr>
        <p:spPr bwMode="auto">
          <a:xfrm flipH="1">
            <a:off x="4127157" y="2074028"/>
            <a:ext cx="3295136" cy="671642"/>
          </a:xfrm>
          <a:prstGeom prst="straightConnector1">
            <a:avLst/>
          </a:prstGeom>
          <a:solidFill>
            <a:schemeClr val="accent1"/>
          </a:solidFill>
          <a:ln w="349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54610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5483"/>
          </a:xfrm>
        </p:spPr>
        <p:txBody>
          <a:bodyPr/>
          <a:lstStyle/>
          <a:p>
            <a:r>
              <a:rPr lang="en-GB" dirty="0" smtClean="0"/>
              <a:t>Iterators</a:t>
            </a:r>
            <a:endParaRPr lang="en-GB" dirty="0"/>
          </a:p>
        </p:txBody>
      </p:sp>
      <p:sp>
        <p:nvSpPr>
          <p:cNvPr id="3" name="Content Placeholder 2"/>
          <p:cNvSpPr>
            <a:spLocks noGrp="1"/>
          </p:cNvSpPr>
          <p:nvPr>
            <p:ph idx="1"/>
          </p:nvPr>
        </p:nvSpPr>
        <p:spPr>
          <a:xfrm>
            <a:off x="1257475" y="628365"/>
            <a:ext cx="7029450" cy="739041"/>
          </a:xfrm>
        </p:spPr>
        <p:txBody>
          <a:bodyPr/>
          <a:lstStyle/>
          <a:p>
            <a:r>
              <a:rPr lang="en-GB" dirty="0" smtClean="0"/>
              <a:t>Use Array Counting Loop Pattern to read through objects in array</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0174" y="1518383"/>
            <a:ext cx="5070619" cy="3970318"/>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private Boat[ ] _boats;</a:t>
            </a:r>
          </a:p>
          <a:p>
            <a:pPr marL="0" indent="0">
              <a:buFont typeface="Monotype Sorts" pitchFamily="2" charset="2"/>
              <a:buNone/>
            </a:pPr>
            <a:endParaRPr lang="en-GB" dirty="0"/>
          </a:p>
          <a:p>
            <a:pPr marL="0" indent="0">
              <a:buFont typeface="Monotype Sorts" pitchFamily="2" charset="2"/>
              <a:buNone/>
            </a:pPr>
            <a:r>
              <a:rPr lang="en-GB" dirty="0" smtClean="0"/>
              <a:t>public </a:t>
            </a:r>
            <a:r>
              <a:rPr lang="en-GB" b="1" dirty="0" smtClean="0"/>
              <a:t>Boat</a:t>
            </a:r>
            <a:r>
              <a:rPr lang="en-GB" dirty="0" smtClean="0"/>
              <a:t> </a:t>
            </a:r>
            <a:r>
              <a:rPr lang="en-GB" dirty="0" err="1" smtClean="0"/>
              <a:t>FindBoat</a:t>
            </a:r>
            <a:r>
              <a:rPr lang="en-GB" dirty="0" smtClean="0"/>
              <a:t>(string name)</a:t>
            </a:r>
            <a:br>
              <a:rPr lang="en-GB" dirty="0" smtClean="0"/>
            </a:b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10; index++)</a:t>
            </a:r>
            <a:br>
              <a:rPr lang="en-GB" dirty="0" smtClean="0"/>
            </a:br>
            <a:r>
              <a:rPr lang="en-GB" dirty="0" smtClean="0"/>
              <a:t>     {</a:t>
            </a:r>
            <a:br>
              <a:rPr lang="en-GB" dirty="0" smtClean="0"/>
            </a:br>
            <a:r>
              <a:rPr lang="en-GB" dirty="0" smtClean="0"/>
              <a:t>          if(</a:t>
            </a:r>
            <a:r>
              <a:rPr lang="en-GB" dirty="0" err="1" smtClean="0"/>
              <a:t>this._boats</a:t>
            </a:r>
            <a:r>
              <a:rPr lang="en-GB" dirty="0" smtClean="0"/>
              <a:t>[index].</a:t>
            </a:r>
            <a:r>
              <a:rPr lang="en-GB" dirty="0" err="1" smtClean="0"/>
              <a:t>GetName</a:t>
            </a:r>
            <a:r>
              <a:rPr lang="en-GB" dirty="0" smtClean="0"/>
              <a:t>() == name)</a:t>
            </a:r>
            <a:br>
              <a:rPr lang="en-GB" dirty="0" smtClean="0"/>
            </a:br>
            <a:r>
              <a:rPr lang="en-GB" dirty="0" smtClean="0"/>
              <a:t>          {</a:t>
            </a:r>
          </a:p>
          <a:p>
            <a:pPr marL="0" indent="0">
              <a:buFont typeface="Monotype Sorts" pitchFamily="2" charset="2"/>
              <a:buNone/>
            </a:pPr>
            <a:r>
              <a:rPr lang="en-GB" dirty="0"/>
              <a:t> </a:t>
            </a:r>
            <a:r>
              <a:rPr lang="en-GB" dirty="0" smtClean="0"/>
              <a:t>                return </a:t>
            </a:r>
            <a:r>
              <a:rPr lang="en-GB" b="1" dirty="0" smtClean="0"/>
              <a:t>_boats[index]</a:t>
            </a:r>
            <a:r>
              <a:rPr lang="en-GB" dirty="0" smtClean="0"/>
              <a:t>;</a:t>
            </a:r>
          </a:p>
          <a:p>
            <a:pPr marL="0" indent="0">
              <a:buFont typeface="Monotype Sorts" pitchFamily="2" charset="2"/>
              <a:buNone/>
            </a:pPr>
            <a:r>
              <a:rPr lang="en-GB" dirty="0"/>
              <a:t> </a:t>
            </a:r>
            <a:r>
              <a:rPr lang="en-GB" dirty="0" smtClean="0"/>
              <a:t>         }</a:t>
            </a:r>
          </a:p>
          <a:p>
            <a:pPr marL="0" indent="0">
              <a:buFont typeface="Monotype Sorts" pitchFamily="2" charset="2"/>
              <a:buNone/>
            </a:pPr>
            <a:r>
              <a:rPr lang="en-GB" dirty="0"/>
              <a:t> </a:t>
            </a:r>
            <a:r>
              <a:rPr lang="en-GB" dirty="0" smtClean="0"/>
              <a:t>    }</a:t>
            </a:r>
            <a:br>
              <a:rPr lang="en-GB" dirty="0" smtClean="0"/>
            </a:br>
            <a:r>
              <a:rPr lang="en-GB" dirty="0" smtClean="0"/>
              <a:t>     return </a:t>
            </a:r>
            <a:r>
              <a:rPr lang="en-GB" b="1" dirty="0" smtClean="0"/>
              <a:t>null</a:t>
            </a:r>
            <a:r>
              <a:rPr lang="en-GB" dirty="0" smtClean="0"/>
              <a:t>;  </a:t>
            </a:r>
            <a:r>
              <a:rPr lang="en-GB" dirty="0" smtClean="0">
                <a:sym typeface="Wingdings" panose="05000000000000000000" pitchFamily="2" charset="2"/>
              </a:rPr>
              <a:t> None found</a:t>
            </a:r>
            <a:endParaRPr lang="en-GB" dirty="0" smtClean="0"/>
          </a:p>
          <a:p>
            <a:pPr marL="0" indent="0">
              <a:buFont typeface="Monotype Sorts" pitchFamily="2" charset="2"/>
              <a:buNone/>
            </a:pPr>
            <a:r>
              <a:rPr lang="en-GB" dirty="0"/>
              <a:t>}</a:t>
            </a:r>
          </a:p>
        </p:txBody>
      </p:sp>
      <p:sp>
        <p:nvSpPr>
          <p:cNvPr id="6" name="TextBox 5"/>
          <p:cNvSpPr txBox="1"/>
          <p:nvPr/>
        </p:nvSpPr>
        <p:spPr>
          <a:xfrm>
            <a:off x="4303870" y="4509682"/>
            <a:ext cx="4775666" cy="2308324"/>
          </a:xfrm>
          <a:prstGeom prst="rect">
            <a:avLst/>
          </a:prstGeom>
          <a:solidFill>
            <a:schemeClr val="bg1"/>
          </a:solidFill>
          <a:ln w="15875">
            <a:solidFill>
              <a:schemeClr val="tx1"/>
            </a:solidFill>
            <a:prstDash val="dash"/>
          </a:ln>
        </p:spPr>
        <p:txBody>
          <a:bodyPr wrap="none" rtlCol="0">
            <a:spAutoFit/>
          </a:bodyPr>
          <a:lstStyle/>
          <a:p>
            <a:pPr marL="0" indent="0">
              <a:buFont typeface="Monotype Sorts" pitchFamily="2" charset="2"/>
              <a:buNone/>
            </a:pPr>
            <a:r>
              <a:rPr lang="en-GB" dirty="0" err="1" smtClean="0"/>
              <a:t>BoatYard</a:t>
            </a:r>
            <a:r>
              <a:rPr lang="en-GB" dirty="0" smtClean="0"/>
              <a:t> boatyard = new </a:t>
            </a:r>
            <a:r>
              <a:rPr lang="en-GB" dirty="0" err="1" smtClean="0"/>
              <a:t>BoatYard</a:t>
            </a:r>
            <a:r>
              <a:rPr lang="en-GB" dirty="0" smtClean="0"/>
              <a:t>();</a:t>
            </a:r>
            <a:br>
              <a:rPr lang="en-GB" dirty="0" smtClean="0"/>
            </a:br>
            <a:r>
              <a:rPr lang="en-GB" dirty="0" smtClean="0"/>
              <a:t>Boat </a:t>
            </a:r>
            <a:r>
              <a:rPr lang="en-GB" dirty="0" err="1" smtClean="0"/>
              <a:t>foundBoat</a:t>
            </a:r>
            <a:r>
              <a:rPr lang="en-GB" dirty="0" smtClean="0"/>
              <a:t>;</a:t>
            </a:r>
            <a:br>
              <a:rPr lang="en-GB" dirty="0" smtClean="0"/>
            </a:br>
            <a:endParaRPr lang="en-GB" dirty="0"/>
          </a:p>
          <a:p>
            <a:pPr marL="0" indent="0">
              <a:buFont typeface="Monotype Sorts" pitchFamily="2" charset="2"/>
              <a:buNone/>
            </a:pPr>
            <a:r>
              <a:rPr lang="en-GB" dirty="0" err="1" smtClean="0"/>
              <a:t>foundBoat</a:t>
            </a:r>
            <a:r>
              <a:rPr lang="en-GB" dirty="0" smtClean="0"/>
              <a:t> = </a:t>
            </a:r>
            <a:r>
              <a:rPr lang="en-GB" dirty="0" err="1" smtClean="0"/>
              <a:t>boatyard.FindBoat</a:t>
            </a:r>
            <a:r>
              <a:rPr lang="en-GB" dirty="0" smtClean="0"/>
              <a:t>(“Pearl”);</a:t>
            </a:r>
          </a:p>
          <a:p>
            <a:pPr marL="0" indent="0">
              <a:buFont typeface="Monotype Sorts" pitchFamily="2" charset="2"/>
              <a:buNone/>
            </a:pPr>
            <a:r>
              <a:rPr lang="en-GB" dirty="0"/>
              <a:t>i</a:t>
            </a:r>
            <a:r>
              <a:rPr lang="en-GB" dirty="0" smtClean="0"/>
              <a:t>f(</a:t>
            </a:r>
            <a:r>
              <a:rPr lang="en-GB" dirty="0" err="1" smtClean="0"/>
              <a:t>foundBoat</a:t>
            </a:r>
            <a:r>
              <a:rPr lang="en-GB" dirty="0" smtClean="0"/>
              <a:t> != null)  </a:t>
            </a:r>
            <a:r>
              <a:rPr lang="en-GB" dirty="0" smtClean="0">
                <a:solidFill>
                  <a:srgbClr val="FF0000"/>
                </a:solidFill>
                <a:sym typeface="Wingdings" panose="05000000000000000000" pitchFamily="2" charset="2"/>
              </a:rPr>
              <a:t> Did we find it?</a:t>
            </a:r>
            <a:endParaRPr lang="en-GB" dirty="0" smtClean="0">
              <a:solidFill>
                <a:srgbClr val="FF0000"/>
              </a:solidFill>
            </a:endParaRPr>
          </a:p>
          <a:p>
            <a:pPr marL="0" indent="0">
              <a:buFont typeface="Monotype Sorts" pitchFamily="2" charset="2"/>
              <a:buNone/>
            </a:pPr>
            <a:r>
              <a:rPr lang="en-GB" dirty="0" smtClean="0"/>
              <a:t>{</a:t>
            </a:r>
          </a:p>
          <a:p>
            <a:pPr marL="0" indent="0">
              <a:buFont typeface="Monotype Sorts" pitchFamily="2" charset="2"/>
              <a:buNone/>
            </a:pPr>
            <a:r>
              <a:rPr lang="en-GB" dirty="0"/>
              <a:t> </a:t>
            </a:r>
            <a:r>
              <a:rPr lang="en-GB" dirty="0" smtClean="0"/>
              <a:t>   // Found a boat matching the name “Pearl”</a:t>
            </a:r>
          </a:p>
          <a:p>
            <a:pPr marL="0" indent="0">
              <a:buFont typeface="Monotype Sorts" pitchFamily="2" charset="2"/>
              <a:buNone/>
            </a:pPr>
            <a:r>
              <a:rPr lang="en-GB" dirty="0"/>
              <a:t>}</a:t>
            </a:r>
            <a:endParaRPr lang="en-GB" dirty="0" smtClean="0"/>
          </a:p>
        </p:txBody>
      </p:sp>
      <p:sp>
        <p:nvSpPr>
          <p:cNvPr id="7" name="TextBox 6"/>
          <p:cNvSpPr txBox="1"/>
          <p:nvPr/>
        </p:nvSpPr>
        <p:spPr>
          <a:xfrm>
            <a:off x="3365119" y="1518383"/>
            <a:ext cx="1877502" cy="369332"/>
          </a:xfrm>
          <a:prstGeom prst="rect">
            <a:avLst/>
          </a:prstGeom>
          <a:noFill/>
        </p:spPr>
        <p:txBody>
          <a:bodyPr wrap="none" rtlCol="0">
            <a:spAutoFit/>
          </a:bodyPr>
          <a:lstStyle/>
          <a:p>
            <a:r>
              <a:rPr lang="en-GB" b="1" u="sng" dirty="0" smtClean="0"/>
              <a:t>Class </a:t>
            </a:r>
            <a:r>
              <a:rPr lang="en-GB" b="1" u="sng" dirty="0" err="1" smtClean="0"/>
              <a:t>BoatYard</a:t>
            </a:r>
            <a:endParaRPr lang="en-GB" b="1" u="sng" dirty="0"/>
          </a:p>
        </p:txBody>
      </p:sp>
      <p:sp>
        <p:nvSpPr>
          <p:cNvPr id="8" name="TextBox 7"/>
          <p:cNvSpPr txBox="1"/>
          <p:nvPr/>
        </p:nvSpPr>
        <p:spPr>
          <a:xfrm>
            <a:off x="5540438" y="2030784"/>
            <a:ext cx="3259453" cy="923330"/>
          </a:xfrm>
          <a:prstGeom prst="rect">
            <a:avLst/>
          </a:prstGeom>
          <a:noFill/>
        </p:spPr>
        <p:txBody>
          <a:bodyPr wrap="square" rtlCol="0">
            <a:spAutoFit/>
          </a:bodyPr>
          <a:lstStyle/>
          <a:p>
            <a:r>
              <a:rPr lang="en-GB" dirty="0" smtClean="0"/>
              <a:t>Example:</a:t>
            </a:r>
          </a:p>
          <a:p>
            <a:r>
              <a:rPr lang="en-GB" dirty="0" smtClean="0"/>
              <a:t>Search the array for a Boat object of a given name</a:t>
            </a:r>
            <a:endParaRPr lang="en-GB" dirty="0"/>
          </a:p>
        </p:txBody>
      </p:sp>
    </p:spTree>
    <p:extLst>
      <p:ext uri="{BB962C8B-B14F-4D97-AF65-F5344CB8AC3E}">
        <p14:creationId xmlns:p14="http://schemas.microsoft.com/office/powerpoint/2010/main" val="2068667642"/>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19942</TotalTime>
  <Words>2101</Words>
  <Application>Microsoft Office PowerPoint</Application>
  <PresentationFormat>On-screen Show (4:3)</PresentationFormat>
  <Paragraphs>471</Paragraphs>
  <Slides>51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Arial</vt:lpstr>
      <vt:lpstr>Helvetica</vt:lpstr>
      <vt:lpstr>Helvetica-Narrow</vt:lpstr>
      <vt:lpstr>Impact</vt:lpstr>
      <vt:lpstr>Monotype Sorts</vt:lpstr>
      <vt:lpstr>Times New Roman</vt:lpstr>
      <vt:lpstr>Wingdings</vt:lpstr>
      <vt:lpstr>os-slides</vt:lpstr>
      <vt:lpstr>Week 13 C# OOP</vt:lpstr>
      <vt:lpstr>Generic Function Pattern</vt:lpstr>
      <vt:lpstr>Two Reasons for OOP</vt:lpstr>
      <vt:lpstr>OOP and Problem Solving</vt:lpstr>
      <vt:lpstr>Class Declaration pattern</vt:lpstr>
      <vt:lpstr>Class Attribute Pattern</vt:lpstr>
      <vt:lpstr>Exercise 1</vt:lpstr>
      <vt:lpstr>Determining the Variable Required to Solve the Problem</vt:lpstr>
      <vt:lpstr>Exercise 2</vt:lpstr>
      <vt:lpstr>Answers Exercise 2</vt:lpstr>
      <vt:lpstr>Exercise 3</vt:lpstr>
      <vt:lpstr>Answers Exercise 3</vt:lpstr>
      <vt:lpstr>Object Creation Pattern</vt:lpstr>
      <vt:lpstr>Example</vt:lpstr>
      <vt:lpstr>Exercise 4</vt:lpstr>
      <vt:lpstr>Revision: Function Arguments</vt:lpstr>
      <vt:lpstr>Class Set Property Pattern</vt:lpstr>
      <vt:lpstr>Class Get Property Pattern</vt:lpstr>
      <vt:lpstr>Example</vt:lpstr>
      <vt:lpstr>Using Properties</vt:lpstr>
      <vt:lpstr>Exercise 5</vt:lpstr>
      <vt:lpstr>Class Constructor Pattern</vt:lpstr>
      <vt:lpstr>Constructor</vt:lpstr>
      <vt:lpstr>Example</vt:lpstr>
      <vt:lpstr>Exercise 6</vt:lpstr>
      <vt:lpstr>Object Creation with Initial Values Pattern</vt:lpstr>
      <vt:lpstr>Example</vt:lpstr>
      <vt:lpstr>Exercise 7</vt:lpstr>
      <vt:lpstr>Methods</vt:lpstr>
      <vt:lpstr>Class Procedure Method Pattern</vt:lpstr>
      <vt:lpstr>Example</vt:lpstr>
      <vt:lpstr>Example Usage</vt:lpstr>
      <vt:lpstr>Exercise 8</vt:lpstr>
      <vt:lpstr>Class Function Method Pattern</vt:lpstr>
      <vt:lpstr>Example</vt:lpstr>
      <vt:lpstr>Example Usage</vt:lpstr>
      <vt:lpstr>Exercise 9</vt:lpstr>
      <vt:lpstr>Object Argument Pattern</vt:lpstr>
      <vt:lpstr>Exercise 10</vt:lpstr>
      <vt:lpstr>Usage</vt:lpstr>
      <vt:lpstr>Exercise 11</vt:lpstr>
      <vt:lpstr>Test Methods</vt:lpstr>
      <vt:lpstr>Exercise 12</vt:lpstr>
      <vt:lpstr>Long lived objects</vt:lpstr>
      <vt:lpstr>List</vt:lpstr>
      <vt:lpstr>Searching a List</vt:lpstr>
      <vt:lpstr>Clearing a List</vt:lpstr>
      <vt:lpstr>Exercise 13</vt:lpstr>
      <vt:lpstr>PowerPoint Presentation</vt:lpstr>
      <vt:lpstr>Classes and Arrays</vt:lpstr>
      <vt:lpstr>Iterators</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Mike Dacey</cp:lastModifiedBy>
  <cp:revision>300</cp:revision>
  <cp:lastPrinted>2001-06-14T13:58:17Z</cp:lastPrinted>
  <dcterms:created xsi:type="dcterms:W3CDTF">1999-06-25T18:38:26Z</dcterms:created>
  <dcterms:modified xsi:type="dcterms:W3CDTF">2017-11-07T16:42:05Z</dcterms:modified>
</cp:coreProperties>
</file>