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5"/>
  </p:notesMasterIdLst>
  <p:sldIdLst>
    <p:sldId id="256" r:id="rId2"/>
    <p:sldId id="257" r:id="rId3"/>
    <p:sldId id="258" r:id="rId4"/>
  </p:sldIdLst>
  <p:sldSz cx="30275213" cy="21388388"/>
  <p:notesSz cx="9144000" cy="6858000"/>
  <p:defaultTextStyle>
    <a:defPPr>
      <a:defRPr lang="en-US"/>
    </a:defPPr>
    <a:lvl1pPr marL="0" algn="l" defTabSz="2479828" rtl="0" eaLnBrk="1" latinLnBrk="0" hangingPunct="1">
      <a:defRPr sz="4900" kern="1200">
        <a:solidFill>
          <a:schemeClr val="tx1"/>
        </a:solidFill>
        <a:latin typeface="+mn-lt"/>
        <a:ea typeface="+mn-ea"/>
        <a:cs typeface="+mn-cs"/>
      </a:defRPr>
    </a:lvl1pPr>
    <a:lvl2pPr marL="1239914" algn="l" defTabSz="2479828" rtl="0" eaLnBrk="1" latinLnBrk="0" hangingPunct="1">
      <a:defRPr sz="4900" kern="1200">
        <a:solidFill>
          <a:schemeClr val="tx1"/>
        </a:solidFill>
        <a:latin typeface="+mn-lt"/>
        <a:ea typeface="+mn-ea"/>
        <a:cs typeface="+mn-cs"/>
      </a:defRPr>
    </a:lvl2pPr>
    <a:lvl3pPr marL="2479828" algn="l" defTabSz="2479828" rtl="0" eaLnBrk="1" latinLnBrk="0" hangingPunct="1">
      <a:defRPr sz="4900" kern="1200">
        <a:solidFill>
          <a:schemeClr val="tx1"/>
        </a:solidFill>
        <a:latin typeface="+mn-lt"/>
        <a:ea typeface="+mn-ea"/>
        <a:cs typeface="+mn-cs"/>
      </a:defRPr>
    </a:lvl3pPr>
    <a:lvl4pPr marL="3719744" algn="l" defTabSz="2479828" rtl="0" eaLnBrk="1" latinLnBrk="0" hangingPunct="1">
      <a:defRPr sz="4900" kern="1200">
        <a:solidFill>
          <a:schemeClr val="tx1"/>
        </a:solidFill>
        <a:latin typeface="+mn-lt"/>
        <a:ea typeface="+mn-ea"/>
        <a:cs typeface="+mn-cs"/>
      </a:defRPr>
    </a:lvl4pPr>
    <a:lvl5pPr marL="4959658" algn="l" defTabSz="2479828" rtl="0" eaLnBrk="1" latinLnBrk="0" hangingPunct="1">
      <a:defRPr sz="4900" kern="1200">
        <a:solidFill>
          <a:schemeClr val="tx1"/>
        </a:solidFill>
        <a:latin typeface="+mn-lt"/>
        <a:ea typeface="+mn-ea"/>
        <a:cs typeface="+mn-cs"/>
      </a:defRPr>
    </a:lvl5pPr>
    <a:lvl6pPr marL="6199572" algn="l" defTabSz="2479828" rtl="0" eaLnBrk="1" latinLnBrk="0" hangingPunct="1">
      <a:defRPr sz="4900" kern="1200">
        <a:solidFill>
          <a:schemeClr val="tx1"/>
        </a:solidFill>
        <a:latin typeface="+mn-lt"/>
        <a:ea typeface="+mn-ea"/>
        <a:cs typeface="+mn-cs"/>
      </a:defRPr>
    </a:lvl6pPr>
    <a:lvl7pPr marL="7439486" algn="l" defTabSz="2479828" rtl="0" eaLnBrk="1" latinLnBrk="0" hangingPunct="1">
      <a:defRPr sz="4900" kern="1200">
        <a:solidFill>
          <a:schemeClr val="tx1"/>
        </a:solidFill>
        <a:latin typeface="+mn-lt"/>
        <a:ea typeface="+mn-ea"/>
        <a:cs typeface="+mn-cs"/>
      </a:defRPr>
    </a:lvl7pPr>
    <a:lvl8pPr marL="8679399" algn="l" defTabSz="2479828" rtl="0" eaLnBrk="1" latinLnBrk="0" hangingPunct="1">
      <a:defRPr sz="4900" kern="1200">
        <a:solidFill>
          <a:schemeClr val="tx1"/>
        </a:solidFill>
        <a:latin typeface="+mn-lt"/>
        <a:ea typeface="+mn-ea"/>
        <a:cs typeface="+mn-cs"/>
      </a:defRPr>
    </a:lvl8pPr>
    <a:lvl9pPr marL="9919316" algn="l" defTabSz="2479828" rtl="0" eaLnBrk="1" latinLnBrk="0" hangingPunct="1">
      <a:defRPr sz="49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clrMru>
    <a:srgbClr val="B15FE2"/>
    <a:srgbClr val="9C4FE2"/>
    <a:srgbClr val="A737FF"/>
    <a:srgbClr val="FC007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874" autoAdjust="0"/>
    <p:restoredTop sz="94606"/>
  </p:normalViewPr>
  <p:slideViewPr>
    <p:cSldViewPr snapToGrid="0" snapToObjects="1">
      <p:cViewPr>
        <p:scale>
          <a:sx n="25" d="100"/>
          <a:sy n="25" d="100"/>
        </p:scale>
        <p:origin x="-856" y="-496"/>
      </p:cViewPr>
      <p:guideLst>
        <p:guide orient="horz" pos="6737"/>
        <p:guide pos="9536"/>
      </p:guideLst>
    </p:cSldViewPr>
  </p:slideViewPr>
  <p:notesTextViewPr>
    <p:cViewPr>
      <p:scale>
        <a:sx n="25" d="100"/>
        <a:sy n="25"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notesMaster" Target="notesMasters/notesMaster1.xml"/><Relationship Id="rId6" Type="http://schemas.openxmlformats.org/officeDocument/2006/relationships/printerSettings" Target="printerSettings/printerSettings1.bin"/><Relationship Id="rId7" Type="http://schemas.openxmlformats.org/officeDocument/2006/relationships/presProps" Target="presProps.xml"/><Relationship Id="rId8" Type="http://schemas.openxmlformats.org/officeDocument/2006/relationships/viewProps" Target="viewProps.xml"/><Relationship Id="rId9" Type="http://schemas.openxmlformats.org/officeDocument/2006/relationships/theme" Target="theme/theme1.xml"/><Relationship Id="rId10"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F651E569-5D25-0540-860D-1B348FCFA8B5}" type="datetimeFigureOut">
              <a:rPr lang="en-US" smtClean="0"/>
              <a:t>17/12/18</a:t>
            </a:fld>
            <a:endParaRPr lang="en-US"/>
          </a:p>
        </p:txBody>
      </p:sp>
      <p:sp>
        <p:nvSpPr>
          <p:cNvPr id="4" name="Slide Image Placeholder 3"/>
          <p:cNvSpPr>
            <a:spLocks noGrp="1" noRot="1" noChangeAspect="1"/>
          </p:cNvSpPr>
          <p:nvPr>
            <p:ph type="sldImg" idx="2"/>
          </p:nvPr>
        </p:nvSpPr>
        <p:spPr>
          <a:xfrm>
            <a:off x="2751138" y="514350"/>
            <a:ext cx="3641725" cy="25717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6513513"/>
            <a:ext cx="3962400" cy="3429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2900"/>
          </a:xfrm>
          <a:prstGeom prst="rect">
            <a:avLst/>
          </a:prstGeom>
        </p:spPr>
        <p:txBody>
          <a:bodyPr vert="horz" lIns="91440" tIns="45720" rIns="91440" bIns="45720" rtlCol="0" anchor="b"/>
          <a:lstStyle>
            <a:lvl1pPr algn="r">
              <a:defRPr sz="1200"/>
            </a:lvl1pPr>
          </a:lstStyle>
          <a:p>
            <a:fld id="{DCAF45C7-4F28-1C4E-96CE-0286DC6B2903}" type="slidenum">
              <a:rPr lang="en-US" smtClean="0"/>
              <a:t>‹#›</a:t>
            </a:fld>
            <a:endParaRPr lang="en-US"/>
          </a:p>
        </p:txBody>
      </p:sp>
    </p:spTree>
    <p:extLst>
      <p:ext uri="{BB962C8B-B14F-4D97-AF65-F5344CB8AC3E}">
        <p14:creationId xmlns:p14="http://schemas.microsoft.com/office/powerpoint/2010/main" val="333842951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CAF45C7-4F28-1C4E-96CE-0286DC6B2903}" type="slidenum">
              <a:rPr lang="en-US" smtClean="0"/>
              <a:t>1</a:t>
            </a:fld>
            <a:endParaRPr lang="en-US"/>
          </a:p>
        </p:txBody>
      </p:sp>
    </p:spTree>
    <p:extLst>
      <p:ext uri="{BB962C8B-B14F-4D97-AF65-F5344CB8AC3E}">
        <p14:creationId xmlns:p14="http://schemas.microsoft.com/office/powerpoint/2010/main" val="692413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500370"/>
            <a:ext cx="25733931" cy="7446327"/>
          </a:xfrm>
        </p:spPr>
        <p:txBody>
          <a:bodyPr anchor="b"/>
          <a:lstStyle>
            <a:lvl1pPr algn="ctr">
              <a:defRPr sz="19400"/>
            </a:lvl1pPr>
          </a:lstStyle>
          <a:p>
            <a:r>
              <a:rPr lang="en-GB" smtClean="0"/>
              <a:t>Click to edit Master title style</a:t>
            </a:r>
            <a:endParaRPr lang="en-US" dirty="0"/>
          </a:p>
        </p:txBody>
      </p:sp>
      <p:sp>
        <p:nvSpPr>
          <p:cNvPr id="3" name="Subtitle 2"/>
          <p:cNvSpPr>
            <a:spLocks noGrp="1"/>
          </p:cNvSpPr>
          <p:nvPr>
            <p:ph type="subTitle" idx="1"/>
          </p:nvPr>
        </p:nvSpPr>
        <p:spPr>
          <a:xfrm>
            <a:off x="3784403" y="11233857"/>
            <a:ext cx="22706410" cy="5163908"/>
          </a:xfrm>
        </p:spPr>
        <p:txBody>
          <a:bodyPr/>
          <a:lstStyle>
            <a:lvl1pPr marL="0" indent="0" algn="ctr">
              <a:buNone/>
              <a:defRPr sz="7700"/>
            </a:lvl1pPr>
            <a:lvl2pPr marL="1476088" indent="0" algn="ctr">
              <a:buNone/>
              <a:defRPr sz="6500"/>
            </a:lvl2pPr>
            <a:lvl3pPr marL="2952177" indent="0" algn="ctr">
              <a:buNone/>
              <a:defRPr sz="5800"/>
            </a:lvl3pPr>
            <a:lvl4pPr marL="4428265" indent="0" algn="ctr">
              <a:buNone/>
              <a:defRPr sz="5200"/>
            </a:lvl4pPr>
            <a:lvl5pPr marL="5904354" indent="0" algn="ctr">
              <a:buNone/>
              <a:defRPr sz="5200"/>
            </a:lvl5pPr>
            <a:lvl6pPr marL="7380442" indent="0" algn="ctr">
              <a:buNone/>
              <a:defRPr sz="5200"/>
            </a:lvl6pPr>
            <a:lvl7pPr marL="8856531" indent="0" algn="ctr">
              <a:buNone/>
              <a:defRPr sz="5200"/>
            </a:lvl7pPr>
            <a:lvl8pPr marL="10332619" indent="0" algn="ctr">
              <a:buNone/>
              <a:defRPr sz="5200"/>
            </a:lvl8pPr>
            <a:lvl9pPr marL="11808708" indent="0" algn="ctr">
              <a:buNone/>
              <a:defRPr sz="5200"/>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75502B6E-68DB-7E43-9F06-3B14F5864972}" type="datetimeFigureOut">
              <a:rPr lang="en-US" smtClean="0"/>
              <a:t>17/12/18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2146434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5502B6E-68DB-7E43-9F06-3B14F5864972}" type="datetimeFigureOut">
              <a:rPr lang="en-US" smtClean="0"/>
              <a:t>17/12/18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690574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5" y="5332250"/>
            <a:ext cx="26112372" cy="8896974"/>
          </a:xfrm>
        </p:spPr>
        <p:txBody>
          <a:bodyPr anchor="b"/>
          <a:lstStyle>
            <a:lvl1pPr>
              <a:defRPr sz="19400"/>
            </a:lvl1pPr>
          </a:lstStyle>
          <a:p>
            <a:r>
              <a:rPr lang="en-GB" smtClean="0"/>
              <a:t>Click to edit Master title style</a:t>
            </a:r>
            <a:endParaRPr lang="en-US" dirty="0"/>
          </a:p>
        </p:txBody>
      </p:sp>
      <p:sp>
        <p:nvSpPr>
          <p:cNvPr id="3" name="Text Placeholder 2"/>
          <p:cNvSpPr>
            <a:spLocks noGrp="1"/>
          </p:cNvSpPr>
          <p:nvPr>
            <p:ph type="body" idx="1"/>
          </p:nvPr>
        </p:nvSpPr>
        <p:spPr>
          <a:xfrm>
            <a:off x="2065655" y="14313392"/>
            <a:ext cx="26112372" cy="4678709"/>
          </a:xfrm>
        </p:spPr>
        <p:txBody>
          <a:bodyPr/>
          <a:lstStyle>
            <a:lvl1pPr marL="0" indent="0">
              <a:buNone/>
              <a:defRPr sz="7700">
                <a:solidFill>
                  <a:schemeClr val="tx1"/>
                </a:solidFill>
              </a:defRPr>
            </a:lvl1pPr>
            <a:lvl2pPr marL="1476088" indent="0">
              <a:buNone/>
              <a:defRPr sz="6500">
                <a:solidFill>
                  <a:schemeClr val="tx1">
                    <a:tint val="75000"/>
                  </a:schemeClr>
                </a:solidFill>
              </a:defRPr>
            </a:lvl2pPr>
            <a:lvl3pPr marL="2952177" indent="0">
              <a:buNone/>
              <a:defRPr sz="5800">
                <a:solidFill>
                  <a:schemeClr val="tx1">
                    <a:tint val="75000"/>
                  </a:schemeClr>
                </a:solidFill>
              </a:defRPr>
            </a:lvl3pPr>
            <a:lvl4pPr marL="4428265" indent="0">
              <a:buNone/>
              <a:defRPr sz="5200">
                <a:solidFill>
                  <a:schemeClr val="tx1">
                    <a:tint val="75000"/>
                  </a:schemeClr>
                </a:solidFill>
              </a:defRPr>
            </a:lvl4pPr>
            <a:lvl5pPr marL="5904354" indent="0">
              <a:buNone/>
              <a:defRPr sz="5200">
                <a:solidFill>
                  <a:schemeClr val="tx1">
                    <a:tint val="75000"/>
                  </a:schemeClr>
                </a:solidFill>
              </a:defRPr>
            </a:lvl5pPr>
            <a:lvl6pPr marL="7380442" indent="0">
              <a:buNone/>
              <a:defRPr sz="5200">
                <a:solidFill>
                  <a:schemeClr val="tx1">
                    <a:tint val="75000"/>
                  </a:schemeClr>
                </a:solidFill>
              </a:defRPr>
            </a:lvl6pPr>
            <a:lvl7pPr marL="8856531" indent="0">
              <a:buNone/>
              <a:defRPr sz="5200">
                <a:solidFill>
                  <a:schemeClr val="tx1">
                    <a:tint val="75000"/>
                  </a:schemeClr>
                </a:solidFill>
              </a:defRPr>
            </a:lvl7pPr>
            <a:lvl8pPr marL="10332619" indent="0">
              <a:buNone/>
              <a:defRPr sz="5200">
                <a:solidFill>
                  <a:schemeClr val="tx1">
                    <a:tint val="75000"/>
                  </a:schemeClr>
                </a:solidFill>
              </a:defRPr>
            </a:lvl8pPr>
            <a:lvl9pPr marL="11808708" indent="0">
              <a:buNone/>
              <a:defRPr sz="52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5502B6E-68DB-7E43-9F06-3B14F5864972}" type="datetimeFigureOut">
              <a:rPr lang="en-US" smtClean="0"/>
              <a:t>17/12/18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28244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2081422" y="5693669"/>
            <a:ext cx="12866966" cy="1357073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5326827" y="5693669"/>
            <a:ext cx="12866966" cy="1357073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75502B6E-68DB-7E43-9F06-3B14F5864972}" type="datetimeFigureOut">
              <a:rPr lang="en-US" smtClean="0"/>
              <a:t>17/12/18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476272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738"/>
            <a:ext cx="26112372" cy="4134099"/>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2085368" y="5243128"/>
            <a:ext cx="12807832" cy="2569576"/>
          </a:xfrm>
        </p:spPr>
        <p:txBody>
          <a:bodyPr anchor="b"/>
          <a:lstStyle>
            <a:lvl1pPr marL="0" indent="0">
              <a:buNone/>
              <a:defRPr sz="7700" b="1"/>
            </a:lvl1pPr>
            <a:lvl2pPr marL="1476088" indent="0">
              <a:buNone/>
              <a:defRPr sz="6500" b="1"/>
            </a:lvl2pPr>
            <a:lvl3pPr marL="2952177" indent="0">
              <a:buNone/>
              <a:defRPr sz="5800" b="1"/>
            </a:lvl3pPr>
            <a:lvl4pPr marL="4428265" indent="0">
              <a:buNone/>
              <a:defRPr sz="5200" b="1"/>
            </a:lvl4pPr>
            <a:lvl5pPr marL="5904354" indent="0">
              <a:buNone/>
              <a:defRPr sz="5200" b="1"/>
            </a:lvl5pPr>
            <a:lvl6pPr marL="7380442" indent="0">
              <a:buNone/>
              <a:defRPr sz="5200" b="1"/>
            </a:lvl6pPr>
            <a:lvl7pPr marL="8856531" indent="0">
              <a:buNone/>
              <a:defRPr sz="5200" b="1"/>
            </a:lvl7pPr>
            <a:lvl8pPr marL="10332619" indent="0">
              <a:buNone/>
              <a:defRPr sz="5200" b="1"/>
            </a:lvl8pPr>
            <a:lvl9pPr marL="11808708" indent="0">
              <a:buNone/>
              <a:defRPr sz="5200" b="1"/>
            </a:lvl9pPr>
          </a:lstStyle>
          <a:p>
            <a:pPr lvl="0"/>
            <a:r>
              <a:rPr lang="en-GB" smtClean="0"/>
              <a:t>Click to edit Master text styles</a:t>
            </a:r>
          </a:p>
        </p:txBody>
      </p:sp>
      <p:sp>
        <p:nvSpPr>
          <p:cNvPr id="4" name="Content Placeholder 3"/>
          <p:cNvSpPr>
            <a:spLocks noGrp="1"/>
          </p:cNvSpPr>
          <p:nvPr>
            <p:ph sz="half" idx="2"/>
          </p:nvPr>
        </p:nvSpPr>
        <p:spPr>
          <a:xfrm>
            <a:off x="2085368" y="7812704"/>
            <a:ext cx="12807832" cy="114913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5326830" y="5243128"/>
            <a:ext cx="12870908" cy="2569576"/>
          </a:xfrm>
        </p:spPr>
        <p:txBody>
          <a:bodyPr anchor="b"/>
          <a:lstStyle>
            <a:lvl1pPr marL="0" indent="0">
              <a:buNone/>
              <a:defRPr sz="7700" b="1"/>
            </a:lvl1pPr>
            <a:lvl2pPr marL="1476088" indent="0">
              <a:buNone/>
              <a:defRPr sz="6500" b="1"/>
            </a:lvl2pPr>
            <a:lvl3pPr marL="2952177" indent="0">
              <a:buNone/>
              <a:defRPr sz="5800" b="1"/>
            </a:lvl3pPr>
            <a:lvl4pPr marL="4428265" indent="0">
              <a:buNone/>
              <a:defRPr sz="5200" b="1"/>
            </a:lvl4pPr>
            <a:lvl5pPr marL="5904354" indent="0">
              <a:buNone/>
              <a:defRPr sz="5200" b="1"/>
            </a:lvl5pPr>
            <a:lvl6pPr marL="7380442" indent="0">
              <a:buNone/>
              <a:defRPr sz="5200" b="1"/>
            </a:lvl6pPr>
            <a:lvl7pPr marL="8856531" indent="0">
              <a:buNone/>
              <a:defRPr sz="5200" b="1"/>
            </a:lvl7pPr>
            <a:lvl8pPr marL="10332619" indent="0">
              <a:buNone/>
              <a:defRPr sz="5200" b="1"/>
            </a:lvl8pPr>
            <a:lvl9pPr marL="11808708" indent="0">
              <a:buNone/>
              <a:defRPr sz="5200" b="1"/>
            </a:lvl9pPr>
          </a:lstStyle>
          <a:p>
            <a:pPr lvl="0"/>
            <a:r>
              <a:rPr lang="en-GB" smtClean="0"/>
              <a:t>Click to edit Master text styles</a:t>
            </a:r>
          </a:p>
        </p:txBody>
      </p:sp>
      <p:sp>
        <p:nvSpPr>
          <p:cNvPr id="6" name="Content Placeholder 5"/>
          <p:cNvSpPr>
            <a:spLocks noGrp="1"/>
          </p:cNvSpPr>
          <p:nvPr>
            <p:ph sz="quarter" idx="4"/>
          </p:nvPr>
        </p:nvSpPr>
        <p:spPr>
          <a:xfrm>
            <a:off x="15326830" y="7812704"/>
            <a:ext cx="12870908" cy="114913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75502B6E-68DB-7E43-9F06-3B14F5864972}" type="datetimeFigureOut">
              <a:rPr lang="en-US" smtClean="0"/>
              <a:t>17/12/18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830543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75502B6E-68DB-7E43-9F06-3B14F5864972}" type="datetimeFigureOut">
              <a:rPr lang="en-US" smtClean="0"/>
              <a:t>17/12/18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098028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502B6E-68DB-7E43-9F06-3B14F5864972}" type="datetimeFigureOut">
              <a:rPr lang="en-US" smtClean="0"/>
              <a:t>17/12/18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244861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8" y="1425893"/>
            <a:ext cx="9764543" cy="4990624"/>
          </a:xfrm>
        </p:spPr>
        <p:txBody>
          <a:bodyPr anchor="b"/>
          <a:lstStyle>
            <a:lvl1pPr>
              <a:defRPr sz="10300"/>
            </a:lvl1pPr>
          </a:lstStyle>
          <a:p>
            <a:r>
              <a:rPr lang="en-GB" smtClean="0"/>
              <a:t>Click to edit Master title style</a:t>
            </a:r>
            <a:endParaRPr lang="en-US" dirty="0"/>
          </a:p>
        </p:txBody>
      </p:sp>
      <p:sp>
        <p:nvSpPr>
          <p:cNvPr id="3" name="Content Placeholder 2"/>
          <p:cNvSpPr>
            <a:spLocks noGrp="1"/>
          </p:cNvSpPr>
          <p:nvPr>
            <p:ph idx="1"/>
          </p:nvPr>
        </p:nvSpPr>
        <p:spPr>
          <a:xfrm>
            <a:off x="12870909" y="3079538"/>
            <a:ext cx="15326826" cy="15199618"/>
          </a:xfrm>
        </p:spPr>
        <p:txBody>
          <a:bodyPr/>
          <a:lstStyle>
            <a:lvl1pPr>
              <a:defRPr sz="10300"/>
            </a:lvl1pPr>
            <a:lvl2pPr>
              <a:defRPr sz="9000"/>
            </a:lvl2pPr>
            <a:lvl3pPr>
              <a:defRPr sz="7700"/>
            </a:lvl3pPr>
            <a:lvl4pPr>
              <a:defRPr sz="6500"/>
            </a:lvl4pPr>
            <a:lvl5pPr>
              <a:defRPr sz="6500"/>
            </a:lvl5pPr>
            <a:lvl6pPr>
              <a:defRPr sz="6500"/>
            </a:lvl6pPr>
            <a:lvl7pPr>
              <a:defRPr sz="6500"/>
            </a:lvl7pPr>
            <a:lvl8pPr>
              <a:defRPr sz="6500"/>
            </a:lvl8pPr>
            <a:lvl9pPr>
              <a:defRPr sz="65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2085368" y="6416518"/>
            <a:ext cx="9764543" cy="11887390"/>
          </a:xfrm>
        </p:spPr>
        <p:txBody>
          <a:bodyPr/>
          <a:lstStyle>
            <a:lvl1pPr marL="0" indent="0">
              <a:buNone/>
              <a:defRPr sz="5200"/>
            </a:lvl1pPr>
            <a:lvl2pPr marL="1476088" indent="0">
              <a:buNone/>
              <a:defRPr sz="4500"/>
            </a:lvl2pPr>
            <a:lvl3pPr marL="2952177" indent="0">
              <a:buNone/>
              <a:defRPr sz="3900"/>
            </a:lvl3pPr>
            <a:lvl4pPr marL="4428265" indent="0">
              <a:buNone/>
              <a:defRPr sz="3200"/>
            </a:lvl4pPr>
            <a:lvl5pPr marL="5904354" indent="0">
              <a:buNone/>
              <a:defRPr sz="3200"/>
            </a:lvl5pPr>
            <a:lvl6pPr marL="7380442" indent="0">
              <a:buNone/>
              <a:defRPr sz="3200"/>
            </a:lvl6pPr>
            <a:lvl7pPr marL="8856531" indent="0">
              <a:buNone/>
              <a:defRPr sz="3200"/>
            </a:lvl7pPr>
            <a:lvl8pPr marL="10332619" indent="0">
              <a:buNone/>
              <a:defRPr sz="3200"/>
            </a:lvl8pPr>
            <a:lvl9pPr marL="11808708" indent="0">
              <a:buNone/>
              <a:defRPr sz="32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5502B6E-68DB-7E43-9F06-3B14F5864972}" type="datetimeFigureOut">
              <a:rPr lang="en-US" smtClean="0"/>
              <a:t>17/12/18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597810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8" y="1425893"/>
            <a:ext cx="9764543" cy="4990624"/>
          </a:xfrm>
        </p:spPr>
        <p:txBody>
          <a:bodyPr anchor="b"/>
          <a:lstStyle>
            <a:lvl1pPr>
              <a:defRPr sz="103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12870909" y="3079538"/>
            <a:ext cx="15326826" cy="15199618"/>
          </a:xfrm>
        </p:spPr>
        <p:txBody>
          <a:bodyPr anchor="t"/>
          <a:lstStyle>
            <a:lvl1pPr marL="0" indent="0">
              <a:buNone/>
              <a:defRPr sz="10300"/>
            </a:lvl1pPr>
            <a:lvl2pPr marL="1476088" indent="0">
              <a:buNone/>
              <a:defRPr sz="9000"/>
            </a:lvl2pPr>
            <a:lvl3pPr marL="2952177" indent="0">
              <a:buNone/>
              <a:defRPr sz="7700"/>
            </a:lvl3pPr>
            <a:lvl4pPr marL="4428265" indent="0">
              <a:buNone/>
              <a:defRPr sz="6500"/>
            </a:lvl4pPr>
            <a:lvl5pPr marL="5904354" indent="0">
              <a:buNone/>
              <a:defRPr sz="6500"/>
            </a:lvl5pPr>
            <a:lvl6pPr marL="7380442" indent="0">
              <a:buNone/>
              <a:defRPr sz="6500"/>
            </a:lvl6pPr>
            <a:lvl7pPr marL="8856531" indent="0">
              <a:buNone/>
              <a:defRPr sz="6500"/>
            </a:lvl7pPr>
            <a:lvl8pPr marL="10332619" indent="0">
              <a:buNone/>
              <a:defRPr sz="6500"/>
            </a:lvl8pPr>
            <a:lvl9pPr marL="11808708" indent="0">
              <a:buNone/>
              <a:defRPr sz="65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2085368" y="6416518"/>
            <a:ext cx="9764543" cy="11887390"/>
          </a:xfrm>
        </p:spPr>
        <p:txBody>
          <a:bodyPr/>
          <a:lstStyle>
            <a:lvl1pPr marL="0" indent="0">
              <a:buNone/>
              <a:defRPr sz="5200"/>
            </a:lvl1pPr>
            <a:lvl2pPr marL="1476088" indent="0">
              <a:buNone/>
              <a:defRPr sz="4500"/>
            </a:lvl2pPr>
            <a:lvl3pPr marL="2952177" indent="0">
              <a:buNone/>
              <a:defRPr sz="3900"/>
            </a:lvl3pPr>
            <a:lvl4pPr marL="4428265" indent="0">
              <a:buNone/>
              <a:defRPr sz="3200"/>
            </a:lvl4pPr>
            <a:lvl5pPr marL="5904354" indent="0">
              <a:buNone/>
              <a:defRPr sz="3200"/>
            </a:lvl5pPr>
            <a:lvl6pPr marL="7380442" indent="0">
              <a:buNone/>
              <a:defRPr sz="3200"/>
            </a:lvl6pPr>
            <a:lvl7pPr marL="8856531" indent="0">
              <a:buNone/>
              <a:defRPr sz="3200"/>
            </a:lvl7pPr>
            <a:lvl8pPr marL="10332619" indent="0">
              <a:buNone/>
              <a:defRPr sz="3200"/>
            </a:lvl8pPr>
            <a:lvl9pPr marL="11808708" indent="0">
              <a:buNone/>
              <a:defRPr sz="32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5502B6E-68DB-7E43-9F06-3B14F5864972}" type="datetimeFigureOut">
              <a:rPr lang="en-US" smtClean="0"/>
              <a:t>17/12/18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14235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5502B6E-68DB-7E43-9F06-3B14F5864972}" type="datetimeFigureOut">
              <a:rPr lang="en-US" smtClean="0"/>
              <a:t>17/12/18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10189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4" y="1138735"/>
            <a:ext cx="6528093" cy="18125670"/>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2081425" y="1138735"/>
            <a:ext cx="19205839" cy="1812567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5502B6E-68DB-7E43-9F06-3B14F5864972}" type="datetimeFigureOut">
              <a:rPr lang="en-US" smtClean="0"/>
              <a:t>17/12/18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81839244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2" y="1138738"/>
            <a:ext cx="26112372" cy="4134099"/>
          </a:xfrm>
          <a:prstGeom prst="rect">
            <a:avLst/>
          </a:prstGeom>
        </p:spPr>
        <p:txBody>
          <a:bodyPr vert="horz" lIns="210870" tIns="105435" rIns="210870" bIns="105435"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2081422" y="5693669"/>
            <a:ext cx="26112372" cy="13570735"/>
          </a:xfrm>
          <a:prstGeom prst="rect">
            <a:avLst/>
          </a:prstGeom>
        </p:spPr>
        <p:txBody>
          <a:bodyPr vert="horz" lIns="210870" tIns="105435" rIns="210870" bIns="105435"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2081422" y="19823873"/>
            <a:ext cx="6811923" cy="1138734"/>
          </a:xfrm>
          <a:prstGeom prst="rect">
            <a:avLst/>
          </a:prstGeom>
        </p:spPr>
        <p:txBody>
          <a:bodyPr vert="horz" lIns="210870" tIns="105435" rIns="210870" bIns="105435" rtlCol="0" anchor="ctr"/>
          <a:lstStyle>
            <a:lvl1pPr algn="l">
              <a:defRPr sz="3900">
                <a:solidFill>
                  <a:schemeClr val="tx1">
                    <a:tint val="75000"/>
                  </a:schemeClr>
                </a:solidFill>
              </a:defRPr>
            </a:lvl1pPr>
          </a:lstStyle>
          <a:p>
            <a:fld id="{75502B6E-68DB-7E43-9F06-3B14F5864972}" type="datetimeFigureOut">
              <a:rPr lang="en-US" smtClean="0"/>
              <a:t>17/12/18</a:t>
            </a:fld>
            <a:endParaRPr lang="en-US"/>
          </a:p>
        </p:txBody>
      </p:sp>
      <p:sp>
        <p:nvSpPr>
          <p:cNvPr id="5" name="Footer Placeholder 4"/>
          <p:cNvSpPr>
            <a:spLocks noGrp="1"/>
          </p:cNvSpPr>
          <p:nvPr>
            <p:ph type="ftr" sz="quarter" idx="3"/>
          </p:nvPr>
        </p:nvSpPr>
        <p:spPr>
          <a:xfrm>
            <a:off x="10028666" y="19823873"/>
            <a:ext cx="10217884" cy="1138734"/>
          </a:xfrm>
          <a:prstGeom prst="rect">
            <a:avLst/>
          </a:prstGeom>
        </p:spPr>
        <p:txBody>
          <a:bodyPr vert="horz" lIns="210870" tIns="105435" rIns="210870" bIns="105435" rtlCol="0" anchor="ctr"/>
          <a:lstStyle>
            <a:lvl1pPr algn="ctr">
              <a:defRPr sz="3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70" y="19823873"/>
            <a:ext cx="6811923" cy="1138734"/>
          </a:xfrm>
          <a:prstGeom prst="rect">
            <a:avLst/>
          </a:prstGeom>
        </p:spPr>
        <p:txBody>
          <a:bodyPr vert="horz" lIns="210870" tIns="105435" rIns="210870" bIns="105435" rtlCol="0" anchor="ctr"/>
          <a:lstStyle>
            <a:lvl1pPr algn="r">
              <a:defRPr sz="3900">
                <a:solidFill>
                  <a:schemeClr val="tx1">
                    <a:tint val="75000"/>
                  </a:schemeClr>
                </a:solidFill>
              </a:defRPr>
            </a:lvl1pPr>
          </a:lstStyle>
          <a:p>
            <a:fld id="{09DFA14C-4E7D-C547-A57B-175B35FB2033}" type="slidenum">
              <a:rPr lang="en-US" smtClean="0"/>
              <a:t>‹#›</a:t>
            </a:fld>
            <a:endParaRPr lang="en-US"/>
          </a:p>
        </p:txBody>
      </p:sp>
    </p:spTree>
    <p:extLst>
      <p:ext uri="{BB962C8B-B14F-4D97-AF65-F5344CB8AC3E}">
        <p14:creationId xmlns:p14="http://schemas.microsoft.com/office/powerpoint/2010/main" val="12701930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952177" rtl="0" eaLnBrk="1" latinLnBrk="0" hangingPunct="1">
        <a:lnSpc>
          <a:spcPct val="90000"/>
        </a:lnSpc>
        <a:spcBef>
          <a:spcPct val="0"/>
        </a:spcBef>
        <a:buNone/>
        <a:defRPr sz="14200" kern="1200">
          <a:solidFill>
            <a:schemeClr val="tx1"/>
          </a:solidFill>
          <a:latin typeface="+mj-lt"/>
          <a:ea typeface="+mj-ea"/>
          <a:cs typeface="+mj-cs"/>
        </a:defRPr>
      </a:lvl1pPr>
    </p:titleStyle>
    <p:bodyStyle>
      <a:lvl1pPr marL="738044" indent="-738044" algn="l" defTabSz="2952177" rtl="0" eaLnBrk="1" latinLnBrk="0" hangingPunct="1">
        <a:lnSpc>
          <a:spcPct val="90000"/>
        </a:lnSpc>
        <a:spcBef>
          <a:spcPts val="3229"/>
        </a:spcBef>
        <a:buFont typeface="Arial" panose="020B0604020202020204" pitchFamily="34" charset="0"/>
        <a:buChar char="•"/>
        <a:defRPr sz="9000" kern="1200">
          <a:solidFill>
            <a:schemeClr val="tx1"/>
          </a:solidFill>
          <a:latin typeface="+mn-lt"/>
          <a:ea typeface="+mn-ea"/>
          <a:cs typeface="+mn-cs"/>
        </a:defRPr>
      </a:lvl1pPr>
      <a:lvl2pPr marL="2214133" indent="-738044" algn="l" defTabSz="2952177" rtl="0" eaLnBrk="1" latinLnBrk="0" hangingPunct="1">
        <a:lnSpc>
          <a:spcPct val="90000"/>
        </a:lnSpc>
        <a:spcBef>
          <a:spcPts val="1614"/>
        </a:spcBef>
        <a:buFont typeface="Arial" panose="020B0604020202020204" pitchFamily="34" charset="0"/>
        <a:buChar char="•"/>
        <a:defRPr sz="7700" kern="1200">
          <a:solidFill>
            <a:schemeClr val="tx1"/>
          </a:solidFill>
          <a:latin typeface="+mn-lt"/>
          <a:ea typeface="+mn-ea"/>
          <a:cs typeface="+mn-cs"/>
        </a:defRPr>
      </a:lvl2pPr>
      <a:lvl3pPr marL="3690221" indent="-738044" algn="l" defTabSz="2952177" rtl="0" eaLnBrk="1" latinLnBrk="0" hangingPunct="1">
        <a:lnSpc>
          <a:spcPct val="90000"/>
        </a:lnSpc>
        <a:spcBef>
          <a:spcPts val="1614"/>
        </a:spcBef>
        <a:buFont typeface="Arial" panose="020B0604020202020204" pitchFamily="34" charset="0"/>
        <a:buChar char="•"/>
        <a:defRPr sz="6500" kern="1200">
          <a:solidFill>
            <a:schemeClr val="tx1"/>
          </a:solidFill>
          <a:latin typeface="+mn-lt"/>
          <a:ea typeface="+mn-ea"/>
          <a:cs typeface="+mn-cs"/>
        </a:defRPr>
      </a:lvl3pPr>
      <a:lvl4pPr marL="5166310" indent="-738044" algn="l" defTabSz="2952177" rtl="0" eaLnBrk="1" latinLnBrk="0" hangingPunct="1">
        <a:lnSpc>
          <a:spcPct val="90000"/>
        </a:lnSpc>
        <a:spcBef>
          <a:spcPts val="1614"/>
        </a:spcBef>
        <a:buFont typeface="Arial" panose="020B0604020202020204" pitchFamily="34" charset="0"/>
        <a:buChar char="•"/>
        <a:defRPr sz="5800" kern="1200">
          <a:solidFill>
            <a:schemeClr val="tx1"/>
          </a:solidFill>
          <a:latin typeface="+mn-lt"/>
          <a:ea typeface="+mn-ea"/>
          <a:cs typeface="+mn-cs"/>
        </a:defRPr>
      </a:lvl4pPr>
      <a:lvl5pPr marL="6642398" indent="-738044" algn="l" defTabSz="2952177" rtl="0" eaLnBrk="1" latinLnBrk="0" hangingPunct="1">
        <a:lnSpc>
          <a:spcPct val="90000"/>
        </a:lnSpc>
        <a:spcBef>
          <a:spcPts val="1614"/>
        </a:spcBef>
        <a:buFont typeface="Arial" panose="020B0604020202020204" pitchFamily="34" charset="0"/>
        <a:buChar char="•"/>
        <a:defRPr sz="5800" kern="1200">
          <a:solidFill>
            <a:schemeClr val="tx1"/>
          </a:solidFill>
          <a:latin typeface="+mn-lt"/>
          <a:ea typeface="+mn-ea"/>
          <a:cs typeface="+mn-cs"/>
        </a:defRPr>
      </a:lvl5pPr>
      <a:lvl6pPr marL="8118487" indent="-738044" algn="l" defTabSz="2952177" rtl="0" eaLnBrk="1" latinLnBrk="0" hangingPunct="1">
        <a:lnSpc>
          <a:spcPct val="90000"/>
        </a:lnSpc>
        <a:spcBef>
          <a:spcPts val="1614"/>
        </a:spcBef>
        <a:buFont typeface="Arial" panose="020B0604020202020204" pitchFamily="34" charset="0"/>
        <a:buChar char="•"/>
        <a:defRPr sz="5800" kern="1200">
          <a:solidFill>
            <a:schemeClr val="tx1"/>
          </a:solidFill>
          <a:latin typeface="+mn-lt"/>
          <a:ea typeface="+mn-ea"/>
          <a:cs typeface="+mn-cs"/>
        </a:defRPr>
      </a:lvl6pPr>
      <a:lvl7pPr marL="9594575" indent="-738044" algn="l" defTabSz="2952177" rtl="0" eaLnBrk="1" latinLnBrk="0" hangingPunct="1">
        <a:lnSpc>
          <a:spcPct val="90000"/>
        </a:lnSpc>
        <a:spcBef>
          <a:spcPts val="1614"/>
        </a:spcBef>
        <a:buFont typeface="Arial" panose="020B0604020202020204" pitchFamily="34" charset="0"/>
        <a:buChar char="•"/>
        <a:defRPr sz="5800" kern="1200">
          <a:solidFill>
            <a:schemeClr val="tx1"/>
          </a:solidFill>
          <a:latin typeface="+mn-lt"/>
          <a:ea typeface="+mn-ea"/>
          <a:cs typeface="+mn-cs"/>
        </a:defRPr>
      </a:lvl7pPr>
      <a:lvl8pPr marL="11070664" indent="-738044" algn="l" defTabSz="2952177" rtl="0" eaLnBrk="1" latinLnBrk="0" hangingPunct="1">
        <a:lnSpc>
          <a:spcPct val="90000"/>
        </a:lnSpc>
        <a:spcBef>
          <a:spcPts val="1614"/>
        </a:spcBef>
        <a:buFont typeface="Arial" panose="020B0604020202020204" pitchFamily="34" charset="0"/>
        <a:buChar char="•"/>
        <a:defRPr sz="5800" kern="1200">
          <a:solidFill>
            <a:schemeClr val="tx1"/>
          </a:solidFill>
          <a:latin typeface="+mn-lt"/>
          <a:ea typeface="+mn-ea"/>
          <a:cs typeface="+mn-cs"/>
        </a:defRPr>
      </a:lvl8pPr>
      <a:lvl9pPr marL="12546752" indent="-738044" algn="l" defTabSz="2952177" rtl="0" eaLnBrk="1" latinLnBrk="0" hangingPunct="1">
        <a:lnSpc>
          <a:spcPct val="90000"/>
        </a:lnSpc>
        <a:spcBef>
          <a:spcPts val="1614"/>
        </a:spcBef>
        <a:buFont typeface="Arial" panose="020B0604020202020204" pitchFamily="34" charset="0"/>
        <a:buChar char="•"/>
        <a:defRPr sz="5800" kern="1200">
          <a:solidFill>
            <a:schemeClr val="tx1"/>
          </a:solidFill>
          <a:latin typeface="+mn-lt"/>
          <a:ea typeface="+mn-ea"/>
          <a:cs typeface="+mn-cs"/>
        </a:defRPr>
      </a:lvl9pPr>
    </p:bodyStyle>
    <p:otherStyle>
      <a:defPPr>
        <a:defRPr lang="en-US"/>
      </a:defPPr>
      <a:lvl1pPr marL="0" algn="l" defTabSz="2952177" rtl="0" eaLnBrk="1" latinLnBrk="0" hangingPunct="1">
        <a:defRPr sz="5800" kern="1200">
          <a:solidFill>
            <a:schemeClr val="tx1"/>
          </a:solidFill>
          <a:latin typeface="+mn-lt"/>
          <a:ea typeface="+mn-ea"/>
          <a:cs typeface="+mn-cs"/>
        </a:defRPr>
      </a:lvl1pPr>
      <a:lvl2pPr marL="1476088" algn="l" defTabSz="2952177" rtl="0" eaLnBrk="1" latinLnBrk="0" hangingPunct="1">
        <a:defRPr sz="5800" kern="1200">
          <a:solidFill>
            <a:schemeClr val="tx1"/>
          </a:solidFill>
          <a:latin typeface="+mn-lt"/>
          <a:ea typeface="+mn-ea"/>
          <a:cs typeface="+mn-cs"/>
        </a:defRPr>
      </a:lvl2pPr>
      <a:lvl3pPr marL="2952177" algn="l" defTabSz="2952177" rtl="0" eaLnBrk="1" latinLnBrk="0" hangingPunct="1">
        <a:defRPr sz="5800" kern="1200">
          <a:solidFill>
            <a:schemeClr val="tx1"/>
          </a:solidFill>
          <a:latin typeface="+mn-lt"/>
          <a:ea typeface="+mn-ea"/>
          <a:cs typeface="+mn-cs"/>
        </a:defRPr>
      </a:lvl3pPr>
      <a:lvl4pPr marL="4428265" algn="l" defTabSz="2952177" rtl="0" eaLnBrk="1" latinLnBrk="0" hangingPunct="1">
        <a:defRPr sz="5800" kern="1200">
          <a:solidFill>
            <a:schemeClr val="tx1"/>
          </a:solidFill>
          <a:latin typeface="+mn-lt"/>
          <a:ea typeface="+mn-ea"/>
          <a:cs typeface="+mn-cs"/>
        </a:defRPr>
      </a:lvl4pPr>
      <a:lvl5pPr marL="5904354" algn="l" defTabSz="2952177" rtl="0" eaLnBrk="1" latinLnBrk="0" hangingPunct="1">
        <a:defRPr sz="5800" kern="1200">
          <a:solidFill>
            <a:schemeClr val="tx1"/>
          </a:solidFill>
          <a:latin typeface="+mn-lt"/>
          <a:ea typeface="+mn-ea"/>
          <a:cs typeface="+mn-cs"/>
        </a:defRPr>
      </a:lvl5pPr>
      <a:lvl6pPr marL="7380442" algn="l" defTabSz="2952177" rtl="0" eaLnBrk="1" latinLnBrk="0" hangingPunct="1">
        <a:defRPr sz="5800" kern="1200">
          <a:solidFill>
            <a:schemeClr val="tx1"/>
          </a:solidFill>
          <a:latin typeface="+mn-lt"/>
          <a:ea typeface="+mn-ea"/>
          <a:cs typeface="+mn-cs"/>
        </a:defRPr>
      </a:lvl6pPr>
      <a:lvl7pPr marL="8856531" algn="l" defTabSz="2952177" rtl="0" eaLnBrk="1" latinLnBrk="0" hangingPunct="1">
        <a:defRPr sz="5800" kern="1200">
          <a:solidFill>
            <a:schemeClr val="tx1"/>
          </a:solidFill>
          <a:latin typeface="+mn-lt"/>
          <a:ea typeface="+mn-ea"/>
          <a:cs typeface="+mn-cs"/>
        </a:defRPr>
      </a:lvl7pPr>
      <a:lvl8pPr marL="10332619" algn="l" defTabSz="2952177" rtl="0" eaLnBrk="1" latinLnBrk="0" hangingPunct="1">
        <a:defRPr sz="5800" kern="1200">
          <a:solidFill>
            <a:schemeClr val="tx1"/>
          </a:solidFill>
          <a:latin typeface="+mn-lt"/>
          <a:ea typeface="+mn-ea"/>
          <a:cs typeface="+mn-cs"/>
        </a:defRPr>
      </a:lvl8pPr>
      <a:lvl9pPr marL="11808708" algn="l" defTabSz="2952177"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jpg"/><Relationship Id="rId6" Type="http://schemas.openxmlformats.org/officeDocument/2006/relationships/image" Target="../media/image4.pn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73" name="Rectangle 72"/>
          <p:cNvSpPr/>
          <p:nvPr/>
        </p:nvSpPr>
        <p:spPr>
          <a:xfrm>
            <a:off x="26644525" y="3635341"/>
            <a:ext cx="3471941" cy="663764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9" name="Picture 8" descr="IMG_5461.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04337" y="3602093"/>
            <a:ext cx="7065870" cy="6670888"/>
          </a:xfrm>
          <a:prstGeom prst="rect">
            <a:avLst/>
          </a:prstGeom>
        </p:spPr>
      </p:pic>
      <p:sp>
        <p:nvSpPr>
          <p:cNvPr id="44" name="Rectangle 43"/>
          <p:cNvSpPr/>
          <p:nvPr/>
        </p:nvSpPr>
        <p:spPr>
          <a:xfrm>
            <a:off x="9761731" y="9161534"/>
            <a:ext cx="9430259" cy="11933862"/>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endParaRPr lang="en-US" b="1" u="sng" dirty="0">
              <a:solidFill>
                <a:srgbClr val="000000"/>
              </a:solidFill>
            </a:endParaRPr>
          </a:p>
          <a:p>
            <a:pPr marL="790762" indent="-790762">
              <a:buFont typeface="Arial"/>
              <a:buChar char="•"/>
            </a:pPr>
            <a:endParaRPr lang="en-US" b="1" u="sng" dirty="0">
              <a:solidFill>
                <a:srgbClr val="000000"/>
              </a:solidFill>
            </a:endParaRPr>
          </a:p>
          <a:p>
            <a:pPr marL="790762" indent="-790762">
              <a:buFont typeface="Arial"/>
              <a:buChar char="•"/>
            </a:pPr>
            <a:endParaRPr lang="en-US" b="1" u="sng" dirty="0">
              <a:solidFill>
                <a:srgbClr val="000000"/>
              </a:solidFill>
            </a:endParaRPr>
          </a:p>
          <a:p>
            <a:endParaRPr lang="en-US" b="1" u="sng" dirty="0" smtClean="0">
              <a:solidFill>
                <a:srgbClr val="000000"/>
              </a:solidFill>
            </a:endParaRPr>
          </a:p>
          <a:p>
            <a:pPr marL="790762" indent="-790762">
              <a:buFont typeface="Arial"/>
              <a:buChar char="•"/>
            </a:pPr>
            <a:endParaRPr lang="en-US" b="1" u="sng" dirty="0">
              <a:solidFill>
                <a:srgbClr val="000000"/>
              </a:solidFill>
            </a:endParaRPr>
          </a:p>
          <a:p>
            <a:pPr marL="790762" indent="-790762">
              <a:buFont typeface="Arial"/>
              <a:buChar char="•"/>
            </a:pPr>
            <a:endParaRPr lang="en-US" b="1" u="sng" dirty="0">
              <a:solidFill>
                <a:srgbClr val="000000"/>
              </a:solidFill>
            </a:endParaRPr>
          </a:p>
          <a:p>
            <a:endParaRPr lang="en-US" dirty="0" smtClean="0">
              <a:solidFill>
                <a:srgbClr val="000000"/>
              </a:solidFill>
            </a:endParaRPr>
          </a:p>
        </p:txBody>
      </p:sp>
      <p:sp>
        <p:nvSpPr>
          <p:cNvPr id="30" name="Rectangle 29"/>
          <p:cNvSpPr/>
          <p:nvPr/>
        </p:nvSpPr>
        <p:spPr>
          <a:xfrm>
            <a:off x="-16113" y="-35555"/>
            <a:ext cx="13552651" cy="2206144"/>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a:p>
        </p:txBody>
      </p:sp>
      <p:sp>
        <p:nvSpPr>
          <p:cNvPr id="47" name="Rectangle 46"/>
          <p:cNvSpPr/>
          <p:nvPr/>
        </p:nvSpPr>
        <p:spPr>
          <a:xfrm>
            <a:off x="17433843" y="6846"/>
            <a:ext cx="5831134" cy="727428"/>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a:p>
        </p:txBody>
      </p:sp>
      <p:sp>
        <p:nvSpPr>
          <p:cNvPr id="48" name="Rectangle 47"/>
          <p:cNvSpPr/>
          <p:nvPr/>
        </p:nvSpPr>
        <p:spPr>
          <a:xfrm>
            <a:off x="17433843" y="971608"/>
            <a:ext cx="5775500" cy="2021996"/>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endParaRPr lang="en-US" dirty="0" smtClean="0">
              <a:solidFill>
                <a:srgbClr val="000000"/>
              </a:solidFill>
            </a:endParaRPr>
          </a:p>
        </p:txBody>
      </p:sp>
      <p:sp>
        <p:nvSpPr>
          <p:cNvPr id="7" name="TextBox 6"/>
          <p:cNvSpPr txBox="1"/>
          <p:nvPr/>
        </p:nvSpPr>
        <p:spPr>
          <a:xfrm>
            <a:off x="-16113" y="-42888"/>
            <a:ext cx="17433843" cy="1905700"/>
          </a:xfrm>
          <a:prstGeom prst="rect">
            <a:avLst/>
          </a:prstGeom>
          <a:noFill/>
        </p:spPr>
        <p:txBody>
          <a:bodyPr wrap="square" lIns="210870" tIns="105435" rIns="210870" bIns="105435" rtlCol="0">
            <a:spAutoFit/>
          </a:bodyPr>
          <a:lstStyle/>
          <a:p>
            <a:r>
              <a:rPr lang="en-US" sz="11000" dirty="0"/>
              <a:t>The Hidden Curriculum</a:t>
            </a:r>
          </a:p>
        </p:txBody>
      </p:sp>
      <p:sp>
        <p:nvSpPr>
          <p:cNvPr id="38" name="Rectangle 37"/>
          <p:cNvSpPr/>
          <p:nvPr/>
        </p:nvSpPr>
        <p:spPr>
          <a:xfrm>
            <a:off x="23503336" y="6846"/>
            <a:ext cx="6108343" cy="727428"/>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b="1" dirty="0" smtClean="0">
                <a:solidFill>
                  <a:srgbClr val="000000"/>
                </a:solidFill>
              </a:rPr>
              <a:t>Gender Stereotypes</a:t>
            </a:r>
            <a:endParaRPr lang="en-US" b="1" dirty="0">
              <a:solidFill>
                <a:srgbClr val="000000"/>
              </a:solidFill>
            </a:endParaRPr>
          </a:p>
        </p:txBody>
      </p:sp>
      <p:sp>
        <p:nvSpPr>
          <p:cNvPr id="6" name="Rectangle 5"/>
          <p:cNvSpPr/>
          <p:nvPr/>
        </p:nvSpPr>
        <p:spPr>
          <a:xfrm>
            <a:off x="28279547" y="9998955"/>
            <a:ext cx="1619920" cy="489928"/>
          </a:xfrm>
          <a:prstGeom prst="rect">
            <a:avLst/>
          </a:prstGeom>
        </p:spPr>
        <p:txBody>
          <a:bodyPr wrap="none" lIns="210870" tIns="105435" rIns="210870" bIns="105435">
            <a:spAutoFit/>
          </a:bodyPr>
          <a:lstStyle/>
          <a:p>
            <a:r>
              <a:rPr lang="en-GB" sz="1800" dirty="0">
                <a:latin typeface="Calibri" charset="0"/>
                <a:ea typeface="Calibri" charset="0"/>
                <a:cs typeface="Times New Roman" charset="0"/>
              </a:rPr>
              <a:t>(</a:t>
            </a:r>
            <a:r>
              <a:rPr lang="en-GB" sz="1800" dirty="0" err="1">
                <a:latin typeface="Calibri" charset="0"/>
                <a:ea typeface="Calibri" charset="0"/>
                <a:cs typeface="Times New Roman" charset="0"/>
              </a:rPr>
              <a:t>Clker</a:t>
            </a:r>
            <a:r>
              <a:rPr lang="en-GB" sz="1800" dirty="0">
                <a:latin typeface="Calibri" charset="0"/>
                <a:ea typeface="Calibri" charset="0"/>
                <a:cs typeface="Times New Roman" charset="0"/>
              </a:rPr>
              <a:t>, 2011)</a:t>
            </a:r>
          </a:p>
        </p:txBody>
      </p:sp>
      <p:sp>
        <p:nvSpPr>
          <p:cNvPr id="22" name="TextBox 21"/>
          <p:cNvSpPr txBox="1"/>
          <p:nvPr/>
        </p:nvSpPr>
        <p:spPr>
          <a:xfrm>
            <a:off x="17337289" y="28902"/>
            <a:ext cx="6374279" cy="705372"/>
          </a:xfrm>
          <a:prstGeom prst="rect">
            <a:avLst/>
          </a:prstGeom>
          <a:noFill/>
        </p:spPr>
        <p:txBody>
          <a:bodyPr wrap="square" lIns="210870" tIns="105435" rIns="210870" bIns="105435" rtlCol="0">
            <a:spAutoFit/>
          </a:bodyPr>
          <a:lstStyle/>
          <a:p>
            <a:r>
              <a:rPr lang="en-US" sz="3200" b="1" dirty="0" smtClean="0"/>
              <a:t>Aspects of the Hidden Curriculum</a:t>
            </a:r>
            <a:endParaRPr lang="en-US" sz="3200" b="1" dirty="0"/>
          </a:p>
        </p:txBody>
      </p:sp>
      <p:sp>
        <p:nvSpPr>
          <p:cNvPr id="40" name="Rectangle 39"/>
          <p:cNvSpPr/>
          <p:nvPr/>
        </p:nvSpPr>
        <p:spPr>
          <a:xfrm>
            <a:off x="23503336" y="1995158"/>
            <a:ext cx="6108343" cy="1479069"/>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b="1" dirty="0" smtClean="0">
                <a:solidFill>
                  <a:srgbClr val="000000"/>
                </a:solidFill>
              </a:rPr>
              <a:t>Why do schools stereotype gender?</a:t>
            </a:r>
            <a:endParaRPr lang="en-US" b="1" dirty="0">
              <a:solidFill>
                <a:srgbClr val="000000"/>
              </a:solidFill>
            </a:endParaRPr>
          </a:p>
        </p:txBody>
      </p:sp>
      <p:sp>
        <p:nvSpPr>
          <p:cNvPr id="41" name="Rectangle 40"/>
          <p:cNvSpPr/>
          <p:nvPr/>
        </p:nvSpPr>
        <p:spPr>
          <a:xfrm>
            <a:off x="179072" y="8234025"/>
            <a:ext cx="19012918" cy="741667"/>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b="1" dirty="0" smtClean="0">
                <a:solidFill>
                  <a:srgbClr val="000000"/>
                </a:solidFill>
              </a:rPr>
              <a:t>Aspects of Gender Stereotyping</a:t>
            </a:r>
            <a:endParaRPr lang="en-US" b="1" dirty="0">
              <a:solidFill>
                <a:srgbClr val="000000"/>
              </a:solidFill>
            </a:endParaRPr>
          </a:p>
        </p:txBody>
      </p:sp>
      <p:sp>
        <p:nvSpPr>
          <p:cNvPr id="42" name="Rectangle 41"/>
          <p:cNvSpPr/>
          <p:nvPr/>
        </p:nvSpPr>
        <p:spPr>
          <a:xfrm>
            <a:off x="179072" y="9161534"/>
            <a:ext cx="9430259" cy="11933862"/>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endParaRPr lang="en-US" b="1" u="sng" dirty="0">
              <a:solidFill>
                <a:srgbClr val="000000"/>
              </a:solidFill>
            </a:endParaRPr>
          </a:p>
          <a:p>
            <a:pPr marL="790762" indent="-790762">
              <a:buFont typeface="Arial"/>
              <a:buChar char="•"/>
            </a:pPr>
            <a:endParaRPr lang="en-US" b="1" u="sng" dirty="0">
              <a:solidFill>
                <a:srgbClr val="000000"/>
              </a:solidFill>
            </a:endParaRPr>
          </a:p>
          <a:p>
            <a:pPr marL="790762" indent="-790762">
              <a:buFont typeface="Arial"/>
              <a:buChar char="•"/>
            </a:pPr>
            <a:endParaRPr lang="en-US" b="1" u="sng" dirty="0">
              <a:solidFill>
                <a:srgbClr val="000000"/>
              </a:solidFill>
            </a:endParaRPr>
          </a:p>
          <a:p>
            <a:endParaRPr lang="en-US" b="1" u="sng" dirty="0" smtClean="0">
              <a:solidFill>
                <a:srgbClr val="000000"/>
              </a:solidFill>
            </a:endParaRPr>
          </a:p>
          <a:p>
            <a:pPr marL="790762" indent="-790762">
              <a:buFont typeface="Arial"/>
              <a:buChar char="•"/>
            </a:pPr>
            <a:endParaRPr lang="en-US" b="1" u="sng" dirty="0">
              <a:solidFill>
                <a:srgbClr val="000000"/>
              </a:solidFill>
            </a:endParaRPr>
          </a:p>
          <a:p>
            <a:pPr marL="790762" indent="-790762">
              <a:buFont typeface="Arial"/>
              <a:buChar char="•"/>
            </a:pPr>
            <a:endParaRPr lang="en-US" b="1" u="sng" dirty="0">
              <a:solidFill>
                <a:srgbClr val="000000"/>
              </a:solidFill>
            </a:endParaRPr>
          </a:p>
          <a:p>
            <a:endParaRPr lang="en-US" dirty="0" smtClean="0">
              <a:solidFill>
                <a:srgbClr val="000000"/>
              </a:solidFill>
            </a:endParaRPr>
          </a:p>
        </p:txBody>
      </p:sp>
      <p:grpSp>
        <p:nvGrpSpPr>
          <p:cNvPr id="16" name="Group 15"/>
          <p:cNvGrpSpPr/>
          <p:nvPr/>
        </p:nvGrpSpPr>
        <p:grpSpPr>
          <a:xfrm>
            <a:off x="109106" y="2538474"/>
            <a:ext cx="4738753" cy="5860898"/>
            <a:chOff x="0" y="1867161"/>
            <a:chExt cx="4738753" cy="5860898"/>
          </a:xfrm>
        </p:grpSpPr>
        <p:grpSp>
          <p:nvGrpSpPr>
            <p:cNvPr id="12" name="Group 11"/>
            <p:cNvGrpSpPr/>
            <p:nvPr/>
          </p:nvGrpSpPr>
          <p:grpSpPr>
            <a:xfrm>
              <a:off x="0" y="2657354"/>
              <a:ext cx="4738753" cy="5070705"/>
              <a:chOff x="359694" y="1702297"/>
              <a:chExt cx="2003738" cy="841728"/>
            </a:xfrm>
          </p:grpSpPr>
          <p:sp>
            <p:nvSpPr>
              <p:cNvPr id="11" name="Rectangle 10"/>
              <p:cNvSpPr/>
              <p:nvPr/>
            </p:nvSpPr>
            <p:spPr>
              <a:xfrm>
                <a:off x="359694" y="1702297"/>
                <a:ext cx="1889941" cy="80132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TextBox 9"/>
              <p:cNvSpPr txBox="1"/>
              <p:nvPr/>
            </p:nvSpPr>
            <p:spPr>
              <a:xfrm>
                <a:off x="380203" y="1706143"/>
                <a:ext cx="1983229" cy="837882"/>
              </a:xfrm>
              <a:prstGeom prst="rect">
                <a:avLst/>
              </a:prstGeom>
              <a:noFill/>
            </p:spPr>
            <p:txBody>
              <a:bodyPr wrap="square" rtlCol="0">
                <a:spAutoFit/>
              </a:bodyPr>
              <a:lstStyle/>
              <a:p>
                <a:r>
                  <a:rPr lang="en-US" sz="1800" dirty="0" smtClean="0"/>
                  <a:t>“</a:t>
                </a:r>
                <a:r>
                  <a:rPr lang="en-GB" sz="1800" dirty="0"/>
                  <a:t>The hidden curriculum refers to the unspoken and unofficial norms, </a:t>
                </a:r>
                <a:r>
                  <a:rPr lang="en-GB" sz="1800" dirty="0" smtClean="0"/>
                  <a:t>behaviours, </a:t>
                </a:r>
                <a:r>
                  <a:rPr lang="en-GB" sz="1800" dirty="0"/>
                  <a:t>and values that kids learn at school in addition to the official curriculum of math, </a:t>
                </a:r>
                <a:r>
                  <a:rPr lang="en-GB" sz="1800" dirty="0" smtClean="0"/>
                  <a:t>reading and science” </a:t>
                </a:r>
                <a:r>
                  <a:rPr lang="en-US" sz="1800" dirty="0"/>
                  <a:t>(</a:t>
                </a:r>
                <a:r>
                  <a:rPr lang="en-US" sz="1800" dirty="0" smtClean="0"/>
                  <a:t>Sharp, </a:t>
                </a:r>
                <a:r>
                  <a:rPr lang="en-US" sz="1800" dirty="0"/>
                  <a:t>2012</a:t>
                </a:r>
                <a:r>
                  <a:rPr lang="en-US" sz="1800" dirty="0" smtClean="0"/>
                  <a:t>).</a:t>
                </a:r>
                <a:endParaRPr lang="en-GB" sz="1800" dirty="0"/>
              </a:p>
              <a:p>
                <a:r>
                  <a:rPr lang="en-GB" sz="1800" dirty="0" smtClean="0"/>
                  <a:t>There are two different types of people with opinions on how the hidden curriculum is seen:</a:t>
                </a:r>
                <a:endParaRPr lang="en-GB" sz="1800" dirty="0"/>
              </a:p>
              <a:p>
                <a:endParaRPr lang="en-US" sz="1800" dirty="0"/>
              </a:p>
              <a:p>
                <a:pPr marL="342900" indent="-342900">
                  <a:buFont typeface="Arial"/>
                  <a:buChar char="•"/>
                </a:pPr>
                <a:r>
                  <a:rPr lang="en-US" sz="1800" dirty="0" smtClean="0"/>
                  <a:t>Marxists</a:t>
                </a:r>
              </a:p>
              <a:p>
                <a:r>
                  <a:rPr lang="en-US" sz="1800" dirty="0" smtClean="0"/>
                  <a:t> Marxists </a:t>
                </a:r>
                <a:r>
                  <a:rPr lang="en-US" sz="1800" dirty="0"/>
                  <a:t>saw the hidden curriculum as maintaining inequalities and preparing the pupils to </a:t>
                </a:r>
                <a:r>
                  <a:rPr lang="en-US" sz="1800" dirty="0" smtClean="0"/>
                  <a:t>become </a:t>
                </a:r>
                <a:r>
                  <a:rPr lang="en-US" sz="1800" dirty="0"/>
                  <a:t>obedient and complying </a:t>
                </a:r>
                <a:r>
                  <a:rPr lang="en-US" sz="1800" dirty="0" smtClean="0"/>
                  <a:t>workers </a:t>
                </a:r>
                <a:r>
                  <a:rPr lang="en-US" sz="1800" dirty="0"/>
                  <a:t>(</a:t>
                </a:r>
                <a:r>
                  <a:rPr lang="en-US" sz="1800" dirty="0" smtClean="0"/>
                  <a:t>Brown, 1998).</a:t>
                </a:r>
              </a:p>
              <a:p>
                <a:pPr marL="342900" indent="-342900">
                  <a:buFont typeface="Arial"/>
                  <a:buChar char="•"/>
                </a:pPr>
                <a:r>
                  <a:rPr lang="en-US" sz="1800" dirty="0" smtClean="0"/>
                  <a:t>Functionalists</a:t>
                </a:r>
              </a:p>
              <a:p>
                <a:r>
                  <a:rPr lang="en-US" sz="1800" dirty="0" smtClean="0"/>
                  <a:t>Functionalists see </a:t>
                </a:r>
                <a:r>
                  <a:rPr lang="en-GB" sz="1800" dirty="0" smtClean="0"/>
                  <a:t>it as functional, </a:t>
                </a:r>
                <a:r>
                  <a:rPr lang="en-GB" sz="1800" dirty="0"/>
                  <a:t>since it </a:t>
                </a:r>
                <a:endParaRPr lang="en-GB" sz="1800" dirty="0" smtClean="0"/>
              </a:p>
              <a:p>
                <a:r>
                  <a:rPr lang="en-GB" sz="1800" dirty="0" smtClean="0"/>
                  <a:t>helps </a:t>
                </a:r>
                <a:r>
                  <a:rPr lang="en-GB" sz="1800" dirty="0"/>
                  <a:t>in the transmission of norms and values that need to be </a:t>
                </a:r>
                <a:r>
                  <a:rPr lang="en-GB" sz="1800" dirty="0" smtClean="0"/>
                  <a:t>shared</a:t>
                </a:r>
                <a:r>
                  <a:rPr lang="en-GB" sz="1800" dirty="0"/>
                  <a:t> </a:t>
                </a:r>
                <a:r>
                  <a:rPr lang="en-US" sz="1800" dirty="0" smtClean="0"/>
                  <a:t>(Brown, </a:t>
                </a:r>
                <a:r>
                  <a:rPr lang="en-US" sz="1800" dirty="0"/>
                  <a:t>1998</a:t>
                </a:r>
                <a:r>
                  <a:rPr lang="en-US" sz="1800" dirty="0" smtClean="0"/>
                  <a:t>).</a:t>
                </a:r>
                <a:endParaRPr lang="en-GB" sz="1800" dirty="0"/>
              </a:p>
              <a:p>
                <a:endParaRPr lang="en-GB" sz="2400" baseline="30000" dirty="0"/>
              </a:p>
            </p:txBody>
          </p:sp>
        </p:grpSp>
        <p:sp>
          <p:nvSpPr>
            <p:cNvPr id="43" name="Rectangle 42"/>
            <p:cNvSpPr/>
            <p:nvPr/>
          </p:nvSpPr>
          <p:spPr>
            <a:xfrm>
              <a:off x="0" y="1867161"/>
              <a:ext cx="4469628" cy="648063"/>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b="1" dirty="0" smtClean="0">
                  <a:solidFill>
                    <a:srgbClr val="000000"/>
                  </a:solidFill>
                </a:rPr>
                <a:t>What is it?</a:t>
              </a:r>
              <a:endParaRPr lang="en-US" b="1" dirty="0">
                <a:solidFill>
                  <a:srgbClr val="000000"/>
                </a:solidFill>
              </a:endParaRPr>
            </a:p>
          </p:txBody>
        </p:sp>
      </p:grpSp>
      <p:sp>
        <p:nvSpPr>
          <p:cNvPr id="49" name="Rectangle 48"/>
          <p:cNvSpPr/>
          <p:nvPr/>
        </p:nvSpPr>
        <p:spPr>
          <a:xfrm>
            <a:off x="19304337" y="10488883"/>
            <a:ext cx="10499893" cy="883555"/>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b="1" dirty="0" smtClean="0">
                <a:solidFill>
                  <a:srgbClr val="000000"/>
                </a:solidFill>
              </a:rPr>
              <a:t>Impact on learners </a:t>
            </a:r>
            <a:endParaRPr lang="en-US" b="1" dirty="0">
              <a:solidFill>
                <a:srgbClr val="000000"/>
              </a:solidFill>
            </a:endParaRPr>
          </a:p>
        </p:txBody>
      </p:sp>
      <p:sp>
        <p:nvSpPr>
          <p:cNvPr id="50" name="Rectangle 49"/>
          <p:cNvSpPr/>
          <p:nvPr/>
        </p:nvSpPr>
        <p:spPr>
          <a:xfrm>
            <a:off x="19304337" y="11593409"/>
            <a:ext cx="10499892" cy="9501987"/>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sz="2400" dirty="0"/>
          </a:p>
        </p:txBody>
      </p:sp>
      <p:sp>
        <p:nvSpPr>
          <p:cNvPr id="56" name="Rectangle 55"/>
          <p:cNvSpPr/>
          <p:nvPr/>
        </p:nvSpPr>
        <p:spPr>
          <a:xfrm>
            <a:off x="9725346" y="9113636"/>
            <a:ext cx="9430259" cy="11172285"/>
          </a:xfrm>
          <a:prstGeom prst="rect">
            <a:avLst/>
          </a:prstGeom>
        </p:spPr>
        <p:txBody>
          <a:bodyPr wrap="square">
            <a:spAutoFit/>
          </a:bodyPr>
          <a:lstStyle/>
          <a:p>
            <a:r>
              <a:rPr lang="en-US" sz="1800" b="1" u="sng" dirty="0" smtClean="0">
                <a:solidFill>
                  <a:srgbClr val="000000"/>
                </a:solidFill>
              </a:rPr>
              <a:t>Subject Choices </a:t>
            </a:r>
          </a:p>
          <a:p>
            <a:r>
              <a:rPr lang="en-US" sz="1800" b="1" dirty="0" smtClean="0">
                <a:solidFill>
                  <a:srgbClr val="000000"/>
                </a:solidFill>
              </a:rPr>
              <a:t>“In a survey of more than 8,600 young people and adults, more than 57% of teachers admitted to having made subconscious stereotypes about girls and boys in relation to science, technology, engineering and maths subjects” (</a:t>
            </a:r>
            <a:r>
              <a:rPr lang="en-US" sz="1800" b="1" dirty="0" err="1" smtClean="0">
                <a:solidFill>
                  <a:srgbClr val="000000"/>
                </a:solidFill>
              </a:rPr>
              <a:t>Pells</a:t>
            </a:r>
            <a:r>
              <a:rPr lang="en-US" sz="1800" b="1" dirty="0" smtClean="0">
                <a:solidFill>
                  <a:srgbClr val="000000"/>
                </a:solidFill>
              </a:rPr>
              <a:t>, 2017).</a:t>
            </a:r>
          </a:p>
          <a:p>
            <a:endParaRPr lang="en-US" sz="1800" dirty="0">
              <a:solidFill>
                <a:srgbClr val="000000"/>
              </a:solidFill>
            </a:endParaRPr>
          </a:p>
          <a:p>
            <a:r>
              <a:rPr lang="en-US" sz="1800" dirty="0" smtClean="0"/>
              <a:t>-The Institute </a:t>
            </a:r>
            <a:r>
              <a:rPr lang="en-US" sz="1800" dirty="0"/>
              <a:t>of </a:t>
            </a:r>
            <a:r>
              <a:rPr lang="en-US" sz="1800" dirty="0" smtClean="0"/>
              <a:t>Physics (2013) state that “leaving these stereotypes unchallenged creates unfair and unnecessary barriers and stops students achieving their full potential.”</a:t>
            </a:r>
          </a:p>
          <a:p>
            <a:endParaRPr lang="en-US" sz="1800" dirty="0"/>
          </a:p>
          <a:p>
            <a:r>
              <a:rPr lang="en-US" sz="1800" dirty="0" smtClean="0"/>
              <a:t>-It is important to get across the message the importance of high value subjects like physics and maths in getting a good career </a:t>
            </a:r>
            <a:r>
              <a:rPr lang="mr-IN" sz="1800" dirty="0" smtClean="0"/>
              <a:t>–</a:t>
            </a:r>
            <a:r>
              <a:rPr lang="en-US" sz="1800" dirty="0" smtClean="0"/>
              <a:t> and not just to boys (Institute of Physicals, 2013).</a:t>
            </a:r>
          </a:p>
          <a:p>
            <a:r>
              <a:rPr lang="en-US" sz="1800" dirty="0" smtClean="0"/>
              <a:t>Part of this issue was solved in 1988 when The National Curriculum made science compulsory for all pupils (</a:t>
            </a:r>
            <a:r>
              <a:rPr lang="en-US" sz="1800" dirty="0" err="1" smtClean="0"/>
              <a:t>EarlhamSociologyPages</a:t>
            </a:r>
            <a:r>
              <a:rPr lang="en-US" sz="1800" dirty="0" smtClean="0"/>
              <a:t>, </a:t>
            </a:r>
            <a:r>
              <a:rPr lang="en-US" sz="1800" dirty="0"/>
              <a:t>2013</a:t>
            </a:r>
            <a:r>
              <a:rPr lang="en-US" sz="1800" dirty="0" smtClean="0"/>
              <a:t>).</a:t>
            </a:r>
            <a:endParaRPr lang="en-GB" sz="1800" dirty="0"/>
          </a:p>
          <a:p>
            <a:endParaRPr lang="en-US" sz="1800" b="1" u="sng" dirty="0" smtClean="0">
              <a:solidFill>
                <a:srgbClr val="000000"/>
              </a:solidFill>
            </a:endParaRPr>
          </a:p>
          <a:p>
            <a:r>
              <a:rPr lang="en-US" sz="1800" dirty="0" smtClean="0">
                <a:solidFill>
                  <a:srgbClr val="000000"/>
                </a:solidFill>
              </a:rPr>
              <a:t>-Again, Functionalists believe gender stereotyping is not all bad.</a:t>
            </a:r>
          </a:p>
          <a:p>
            <a:r>
              <a:rPr lang="en-US" sz="1800" dirty="0" smtClean="0">
                <a:solidFill>
                  <a:srgbClr val="000000"/>
                </a:solidFill>
              </a:rPr>
              <a:t>With their beliefs that men should earn the most money to support their families and women are limited by physical restraints such as pregnancy, that encouraging them to do gender specific roles “will keep society functional”</a:t>
            </a:r>
            <a:r>
              <a:rPr lang="en-US" sz="1800" dirty="0">
                <a:solidFill>
                  <a:srgbClr val="000000"/>
                </a:solidFill>
              </a:rPr>
              <a:t> </a:t>
            </a:r>
            <a:r>
              <a:rPr lang="en-US" sz="1800" dirty="0" smtClean="0">
                <a:solidFill>
                  <a:srgbClr val="000000"/>
                </a:solidFill>
              </a:rPr>
              <a:t>(Lumen, n.d).</a:t>
            </a:r>
          </a:p>
          <a:p>
            <a:endParaRPr lang="en-US" sz="1800" b="1" u="sng" dirty="0">
              <a:solidFill>
                <a:srgbClr val="000000"/>
              </a:solidFill>
            </a:endParaRPr>
          </a:p>
          <a:p>
            <a:r>
              <a:rPr lang="en-US" sz="1800" b="1" u="sng" dirty="0" smtClean="0">
                <a:solidFill>
                  <a:srgbClr val="000000"/>
                </a:solidFill>
              </a:rPr>
              <a:t>Toilets</a:t>
            </a:r>
          </a:p>
          <a:p>
            <a:r>
              <a:rPr lang="en-US" sz="1800" dirty="0" smtClean="0">
                <a:solidFill>
                  <a:srgbClr val="000000"/>
                </a:solidFill>
              </a:rPr>
              <a:t>-Toilets have been segregated according to gender for over 200 years, but recently transgender rights activists have finally been able to make a difference with selected schools making their toilets gender-neutral </a:t>
            </a:r>
            <a:r>
              <a:rPr lang="en-US" sz="1800" dirty="0"/>
              <a:t>(</a:t>
            </a:r>
            <a:r>
              <a:rPr lang="en-US" sz="1800" dirty="0" err="1"/>
              <a:t>Kogan</a:t>
            </a:r>
            <a:r>
              <a:rPr lang="en-US" sz="1800" dirty="0"/>
              <a:t> </a:t>
            </a:r>
            <a:r>
              <a:rPr lang="en-US" sz="1800" dirty="0" smtClean="0"/>
              <a:t>, 2016).</a:t>
            </a:r>
            <a:endParaRPr lang="en-US" sz="1800" dirty="0" smtClean="0">
              <a:solidFill>
                <a:srgbClr val="000000"/>
              </a:solidFill>
            </a:endParaRPr>
          </a:p>
          <a:p>
            <a:endParaRPr lang="en-US" sz="1800" dirty="0">
              <a:solidFill>
                <a:srgbClr val="000000"/>
              </a:solidFill>
            </a:endParaRPr>
          </a:p>
          <a:p>
            <a:r>
              <a:rPr lang="en-US" sz="1800" dirty="0" smtClean="0">
                <a:solidFill>
                  <a:srgbClr val="000000"/>
                </a:solidFill>
              </a:rPr>
              <a:t>-In </a:t>
            </a:r>
            <a:r>
              <a:rPr lang="en-US" sz="1800" dirty="0" err="1" smtClean="0">
                <a:solidFill>
                  <a:srgbClr val="000000"/>
                </a:solidFill>
              </a:rPr>
              <a:t>DfE’s</a:t>
            </a:r>
            <a:r>
              <a:rPr lang="en-US" sz="1800" dirty="0" smtClean="0">
                <a:solidFill>
                  <a:srgbClr val="000000"/>
                </a:solidFill>
              </a:rPr>
              <a:t> 2015 Advice on Standards for School Premises, it states separate toilet blocks need to be available for girls and boys aged 8 and over </a:t>
            </a:r>
            <a:r>
              <a:rPr lang="en-US" sz="1800" dirty="0" smtClean="0"/>
              <a:t>(Thorn, 2017).</a:t>
            </a:r>
            <a:endParaRPr lang="en-GB" sz="1800" dirty="0"/>
          </a:p>
          <a:p>
            <a:endParaRPr lang="en-US" sz="1800" dirty="0">
              <a:solidFill>
                <a:srgbClr val="000000"/>
              </a:solidFill>
            </a:endParaRPr>
          </a:p>
          <a:p>
            <a:r>
              <a:rPr lang="en-US" sz="1800" dirty="0" smtClean="0">
                <a:solidFill>
                  <a:srgbClr val="000000"/>
                </a:solidFill>
              </a:rPr>
              <a:t>- </a:t>
            </a:r>
            <a:r>
              <a:rPr lang="en-US" sz="1800" dirty="0" err="1" smtClean="0"/>
              <a:t>Womens</a:t>
            </a:r>
            <a:r>
              <a:rPr lang="en-US" sz="1800" dirty="0" smtClean="0"/>
              <a:t> </a:t>
            </a:r>
            <a:r>
              <a:rPr lang="en-US" sz="1800" dirty="0"/>
              <a:t>place UK </a:t>
            </a:r>
            <a:r>
              <a:rPr lang="en-US" sz="1800" dirty="0" smtClean="0"/>
              <a:t>(n.d)</a:t>
            </a:r>
            <a:r>
              <a:rPr lang="en-GB" sz="1800" dirty="0"/>
              <a:t> </a:t>
            </a:r>
            <a:r>
              <a:rPr lang="en-US" sz="1800" dirty="0" smtClean="0">
                <a:solidFill>
                  <a:srgbClr val="000000"/>
                </a:solidFill>
              </a:rPr>
              <a:t>agree by saying “gender neutral toilets don't work for women.” </a:t>
            </a:r>
          </a:p>
          <a:p>
            <a:pPr marL="285750" indent="-285750">
              <a:buFont typeface="Arial"/>
              <a:buChar char="•"/>
            </a:pPr>
            <a:r>
              <a:rPr lang="en-US" sz="1800" dirty="0" smtClean="0">
                <a:solidFill>
                  <a:srgbClr val="000000"/>
                </a:solidFill>
              </a:rPr>
              <a:t>Like privacy during menstruation</a:t>
            </a:r>
          </a:p>
          <a:p>
            <a:endParaRPr lang="en-US" sz="1800" dirty="0">
              <a:solidFill>
                <a:srgbClr val="000000"/>
              </a:solidFill>
            </a:endParaRPr>
          </a:p>
          <a:p>
            <a:r>
              <a:rPr lang="en-US" sz="1800" dirty="0" smtClean="0">
                <a:solidFill>
                  <a:srgbClr val="000000"/>
                </a:solidFill>
              </a:rPr>
              <a:t>-</a:t>
            </a:r>
            <a:r>
              <a:rPr lang="en-US" sz="1800" dirty="0" smtClean="0"/>
              <a:t>Stonewall (n.d)</a:t>
            </a:r>
            <a:r>
              <a:rPr lang="en-GB" sz="1800" dirty="0"/>
              <a:t> </a:t>
            </a:r>
            <a:r>
              <a:rPr lang="en-US" sz="1800" dirty="0" smtClean="0">
                <a:solidFill>
                  <a:srgbClr val="000000"/>
                </a:solidFill>
              </a:rPr>
              <a:t>disagrees with this opinion by stating that if a person does not identify as either male or female, non-gendered facilities such as toilets should be provided. </a:t>
            </a:r>
          </a:p>
          <a:p>
            <a:endParaRPr lang="en-US" sz="1800" dirty="0">
              <a:solidFill>
                <a:srgbClr val="000000"/>
              </a:solidFill>
            </a:endParaRPr>
          </a:p>
          <a:p>
            <a:r>
              <a:rPr lang="en-US" sz="1800" dirty="0" smtClean="0">
                <a:solidFill>
                  <a:srgbClr val="000000"/>
                </a:solidFill>
              </a:rPr>
              <a:t>-An anonymous person who identifies as gender fluid state they found using a non-gender neutral bathroom a ‘daunting experience’ and that they avoid it as often as possible. (</a:t>
            </a:r>
            <a:r>
              <a:rPr lang="en-US" sz="1800" dirty="0" smtClean="0"/>
              <a:t>Stonewall, n.d</a:t>
            </a:r>
            <a:r>
              <a:rPr lang="en-US" sz="1800" dirty="0"/>
              <a:t>)</a:t>
            </a:r>
            <a:r>
              <a:rPr lang="en-GB" sz="1800" dirty="0"/>
              <a:t> </a:t>
            </a:r>
            <a:endParaRPr lang="en-US" sz="1800" dirty="0" smtClean="0">
              <a:solidFill>
                <a:srgbClr val="000000"/>
              </a:solidFill>
            </a:endParaRPr>
          </a:p>
          <a:p>
            <a:r>
              <a:rPr lang="en-US" sz="1800" dirty="0" smtClean="0">
                <a:solidFill>
                  <a:srgbClr val="000000"/>
                </a:solidFill>
              </a:rPr>
              <a:t>-Not only does it accommodate gender fluid children but also reduces bullying </a:t>
            </a:r>
            <a:r>
              <a:rPr lang="en-US" sz="1800" dirty="0" smtClean="0"/>
              <a:t>(</a:t>
            </a:r>
            <a:r>
              <a:rPr lang="en-US" sz="1800" dirty="0" err="1"/>
              <a:t>Hallam</a:t>
            </a:r>
            <a:r>
              <a:rPr lang="en-US" sz="1800" dirty="0"/>
              <a:t> n.d</a:t>
            </a:r>
            <a:r>
              <a:rPr lang="en-US" sz="1800" dirty="0" smtClean="0"/>
              <a:t>).</a:t>
            </a:r>
            <a:endParaRPr lang="en-GB" sz="1800" dirty="0"/>
          </a:p>
          <a:p>
            <a:endParaRPr lang="en-US" sz="1800" dirty="0" smtClean="0">
              <a:solidFill>
                <a:srgbClr val="000000"/>
              </a:solidFill>
            </a:endParaRPr>
          </a:p>
          <a:p>
            <a:endParaRPr lang="en-US" sz="1800" dirty="0">
              <a:solidFill>
                <a:srgbClr val="000000"/>
              </a:solidFill>
            </a:endParaRPr>
          </a:p>
          <a:p>
            <a:r>
              <a:rPr lang="en-US" sz="1800" b="1" dirty="0" smtClean="0">
                <a:solidFill>
                  <a:srgbClr val="000000"/>
                </a:solidFill>
              </a:rPr>
              <a:t>“Unisex toilets would discourage pupils from congregating in the area” </a:t>
            </a:r>
            <a:r>
              <a:rPr lang="en-US" sz="1800" b="1" dirty="0"/>
              <a:t>(</a:t>
            </a:r>
            <a:r>
              <a:rPr lang="en-US" sz="1800" b="1" dirty="0" err="1"/>
              <a:t>Hallam</a:t>
            </a:r>
            <a:r>
              <a:rPr lang="en-US" sz="1800" b="1" dirty="0"/>
              <a:t> n.d</a:t>
            </a:r>
            <a:r>
              <a:rPr lang="en-US" sz="1800" b="1" dirty="0" smtClean="0"/>
              <a:t>).</a:t>
            </a:r>
            <a:endParaRPr lang="en-GB" sz="1800" b="1" dirty="0"/>
          </a:p>
          <a:p>
            <a:endParaRPr lang="en-US" sz="1800" b="1" dirty="0">
              <a:solidFill>
                <a:srgbClr val="000000"/>
              </a:solidFill>
            </a:endParaRPr>
          </a:p>
        </p:txBody>
      </p:sp>
      <p:sp>
        <p:nvSpPr>
          <p:cNvPr id="69" name="TextBox 68"/>
          <p:cNvSpPr txBox="1"/>
          <p:nvPr/>
        </p:nvSpPr>
        <p:spPr>
          <a:xfrm>
            <a:off x="17433843" y="898924"/>
            <a:ext cx="5796666" cy="2400657"/>
          </a:xfrm>
          <a:prstGeom prst="rect">
            <a:avLst/>
          </a:prstGeom>
          <a:noFill/>
        </p:spPr>
        <p:txBody>
          <a:bodyPr wrap="square" rtlCol="0">
            <a:spAutoFit/>
          </a:bodyPr>
          <a:lstStyle/>
          <a:p>
            <a:r>
              <a:rPr lang="en-GB" sz="1800" dirty="0"/>
              <a:t>The hidden curriculum is made up of </a:t>
            </a:r>
            <a:r>
              <a:rPr lang="en-GB" sz="1800" dirty="0" smtClean="0"/>
              <a:t>a</a:t>
            </a:r>
          </a:p>
          <a:p>
            <a:r>
              <a:rPr lang="en-GB" sz="1800" dirty="0" smtClean="0"/>
              <a:t>variety </a:t>
            </a:r>
            <a:r>
              <a:rPr lang="en-GB" sz="1800" dirty="0"/>
              <a:t>of different factors that are taught </a:t>
            </a:r>
            <a:r>
              <a:rPr lang="en-GB" sz="1800" dirty="0" smtClean="0"/>
              <a:t>to </a:t>
            </a:r>
            <a:r>
              <a:rPr lang="en-GB" sz="1800" dirty="0"/>
              <a:t>pupils subconsciously. </a:t>
            </a:r>
            <a:endParaRPr lang="en-GB" sz="1800" dirty="0" smtClean="0"/>
          </a:p>
          <a:p>
            <a:pPr marL="342900" indent="-342900">
              <a:buFont typeface="Arial"/>
              <a:buChar char="•"/>
            </a:pPr>
            <a:r>
              <a:rPr lang="en-GB" sz="1800" dirty="0" smtClean="0"/>
              <a:t>How </a:t>
            </a:r>
            <a:r>
              <a:rPr lang="en-GB" sz="1800" dirty="0"/>
              <a:t>to act </a:t>
            </a:r>
            <a:r>
              <a:rPr lang="en-GB" sz="1800" dirty="0" smtClean="0"/>
              <a:t>appropriately </a:t>
            </a:r>
            <a:r>
              <a:rPr lang="en-GB" sz="1800" dirty="0"/>
              <a:t>in </a:t>
            </a:r>
            <a:r>
              <a:rPr lang="en-GB" sz="1800" dirty="0" smtClean="0"/>
              <a:t>public</a:t>
            </a:r>
          </a:p>
          <a:p>
            <a:pPr marL="342900" indent="-342900">
              <a:buFont typeface="Arial"/>
              <a:buChar char="•"/>
            </a:pPr>
            <a:r>
              <a:rPr lang="en-GB" sz="1800" dirty="0"/>
              <a:t>T</a:t>
            </a:r>
            <a:r>
              <a:rPr lang="en-GB" sz="1800" dirty="0" smtClean="0"/>
              <a:t>he </a:t>
            </a:r>
            <a:r>
              <a:rPr lang="en-GB" sz="1800" dirty="0"/>
              <a:t>chain </a:t>
            </a:r>
            <a:r>
              <a:rPr lang="en-GB" sz="1800" dirty="0" smtClean="0"/>
              <a:t>of the hierarchy</a:t>
            </a:r>
          </a:p>
          <a:p>
            <a:pPr marL="342900" indent="-342900">
              <a:buFont typeface="Arial"/>
              <a:buChar char="•"/>
            </a:pPr>
            <a:r>
              <a:rPr lang="en-GB" sz="1800" dirty="0" smtClean="0"/>
              <a:t>Appropriate </a:t>
            </a:r>
            <a:r>
              <a:rPr lang="en-GB" sz="1800" dirty="0"/>
              <a:t>morals and </a:t>
            </a:r>
            <a:r>
              <a:rPr lang="en-GB" sz="1800" dirty="0" smtClean="0"/>
              <a:t>values</a:t>
            </a:r>
          </a:p>
          <a:p>
            <a:pPr marL="342900" indent="-342900">
              <a:buFont typeface="Arial"/>
              <a:buChar char="•"/>
            </a:pPr>
            <a:r>
              <a:rPr lang="en-GB" sz="1800" dirty="0"/>
              <a:t>G</a:t>
            </a:r>
            <a:r>
              <a:rPr lang="en-GB" sz="1800" dirty="0" smtClean="0"/>
              <a:t>ender </a:t>
            </a:r>
            <a:r>
              <a:rPr lang="en-GB" sz="1800" dirty="0"/>
              <a:t>roles in </a:t>
            </a:r>
            <a:r>
              <a:rPr lang="en-GB" sz="1800" dirty="0" smtClean="0"/>
              <a:t>life</a:t>
            </a:r>
            <a:endParaRPr lang="en-GB" sz="1800" dirty="0"/>
          </a:p>
          <a:p>
            <a:endParaRPr lang="en-US" sz="2400" dirty="0"/>
          </a:p>
        </p:txBody>
      </p:sp>
      <p:sp>
        <p:nvSpPr>
          <p:cNvPr id="75" name="TextBox 74"/>
          <p:cNvSpPr txBox="1"/>
          <p:nvPr/>
        </p:nvSpPr>
        <p:spPr>
          <a:xfrm>
            <a:off x="26603705" y="3660387"/>
            <a:ext cx="11657468" cy="6247865"/>
          </a:xfrm>
          <a:prstGeom prst="rect">
            <a:avLst/>
          </a:prstGeom>
          <a:noFill/>
        </p:spPr>
        <p:txBody>
          <a:bodyPr wrap="square" rtlCol="0">
            <a:spAutoFit/>
          </a:bodyPr>
          <a:lstStyle/>
          <a:p>
            <a:r>
              <a:rPr lang="en-US" sz="1800" dirty="0" smtClean="0"/>
              <a:t>“A</a:t>
            </a:r>
            <a:r>
              <a:rPr lang="en-GB" sz="1800" dirty="0" smtClean="0"/>
              <a:t>n ideology </a:t>
            </a:r>
            <a:r>
              <a:rPr lang="en-GB" sz="1800" dirty="0"/>
              <a:t>of female </a:t>
            </a:r>
            <a:r>
              <a:rPr lang="en-GB" sz="1800" dirty="0" smtClean="0"/>
              <a:t>inferiority</a:t>
            </a:r>
          </a:p>
          <a:p>
            <a:r>
              <a:rPr lang="en-GB" sz="1800" dirty="0" smtClean="0"/>
              <a:t> </a:t>
            </a:r>
            <a:r>
              <a:rPr lang="en-GB" sz="1800" dirty="0"/>
              <a:t>and </a:t>
            </a:r>
            <a:r>
              <a:rPr lang="en-GB" sz="1800" dirty="0" smtClean="0"/>
              <a:t>subordination </a:t>
            </a:r>
            <a:r>
              <a:rPr lang="en-GB" sz="1800" dirty="0"/>
              <a:t>was for </a:t>
            </a:r>
            <a:endParaRPr lang="en-GB" sz="1800" dirty="0" smtClean="0"/>
          </a:p>
          <a:p>
            <a:r>
              <a:rPr lang="en-US" sz="1800" dirty="0" smtClean="0"/>
              <a:t>c</a:t>
            </a:r>
            <a:r>
              <a:rPr lang="en-GB" sz="1800" dirty="0" err="1" smtClean="0"/>
              <a:t>enturies</a:t>
            </a:r>
            <a:r>
              <a:rPr lang="en-GB" sz="1800" dirty="0" smtClean="0"/>
              <a:t> </a:t>
            </a:r>
            <a:r>
              <a:rPr lang="en-GB" sz="1800" dirty="0" smtClean="0"/>
              <a:t>so deeply </a:t>
            </a:r>
            <a:r>
              <a:rPr lang="en-GB" sz="1800" dirty="0" smtClean="0"/>
              <a:t>ingrained into</a:t>
            </a:r>
          </a:p>
          <a:p>
            <a:r>
              <a:rPr lang="en-GB" sz="1800" dirty="0" smtClean="0"/>
              <a:t> </a:t>
            </a:r>
            <a:r>
              <a:rPr lang="en-GB" sz="1800" dirty="0" smtClean="0"/>
              <a:t>the </a:t>
            </a:r>
            <a:r>
              <a:rPr lang="en-GB" sz="1800" dirty="0"/>
              <a:t>values and cultures of </a:t>
            </a:r>
            <a:r>
              <a:rPr lang="en-US" sz="1800" dirty="0" smtClean="0"/>
              <a:t>s</a:t>
            </a:r>
            <a:r>
              <a:rPr lang="en-GB" sz="1800" dirty="0" err="1" smtClean="0"/>
              <a:t>ocieties</a:t>
            </a:r>
            <a:r>
              <a:rPr lang="en-GB" sz="1800" dirty="0" smtClean="0"/>
              <a:t> </a:t>
            </a:r>
          </a:p>
          <a:p>
            <a:r>
              <a:rPr lang="en-GB" sz="1800" dirty="0" smtClean="0"/>
              <a:t>that </a:t>
            </a:r>
            <a:r>
              <a:rPr lang="en-GB" sz="1800" dirty="0"/>
              <a:t>it was </a:t>
            </a:r>
            <a:r>
              <a:rPr lang="en-GB" sz="1800" dirty="0" smtClean="0"/>
              <a:t>even </a:t>
            </a:r>
            <a:r>
              <a:rPr lang="en-GB" sz="1800" dirty="0"/>
              <a:t>accepted by </a:t>
            </a:r>
            <a:endParaRPr lang="en-GB" sz="1800" dirty="0" smtClean="0"/>
          </a:p>
          <a:p>
            <a:r>
              <a:rPr lang="en-US" sz="1800" dirty="0" smtClean="0"/>
              <a:t>W</a:t>
            </a:r>
            <a:r>
              <a:rPr lang="en-GB" sz="1800" dirty="0" smtClean="0"/>
              <a:t>omen aswell </a:t>
            </a:r>
            <a:r>
              <a:rPr lang="en-GB" sz="1800" dirty="0" smtClean="0"/>
              <a:t>as </a:t>
            </a:r>
            <a:r>
              <a:rPr lang="en-GB" sz="1800" dirty="0" smtClean="0"/>
              <a:t>men without </a:t>
            </a:r>
          </a:p>
          <a:p>
            <a:r>
              <a:rPr lang="en-GB" sz="1800" dirty="0" smtClean="0"/>
              <a:t>even </a:t>
            </a:r>
            <a:r>
              <a:rPr lang="en-GB" sz="1800" dirty="0" smtClean="0"/>
              <a:t>questioning it”</a:t>
            </a:r>
            <a:r>
              <a:rPr lang="en-GB" sz="1800" dirty="0"/>
              <a:t> </a:t>
            </a:r>
            <a:endParaRPr lang="en-GB" sz="1800" dirty="0" smtClean="0"/>
          </a:p>
          <a:p>
            <a:r>
              <a:rPr lang="en-US" sz="1800" dirty="0" smtClean="0"/>
              <a:t>(</a:t>
            </a:r>
            <a:r>
              <a:rPr lang="en-US" sz="1800" dirty="0"/>
              <a:t>The Council of </a:t>
            </a:r>
            <a:r>
              <a:rPr lang="en-US" sz="1800" dirty="0" smtClean="0"/>
              <a:t>Europe, </a:t>
            </a:r>
            <a:r>
              <a:rPr lang="en-US" sz="1800" dirty="0"/>
              <a:t>2014</a:t>
            </a:r>
            <a:r>
              <a:rPr lang="en-US" sz="1800" dirty="0" smtClean="0"/>
              <a:t>).</a:t>
            </a:r>
          </a:p>
          <a:p>
            <a:endParaRPr lang="en-US" sz="1800" dirty="0"/>
          </a:p>
          <a:p>
            <a:pPr marL="342900" indent="-342900">
              <a:buFont typeface="Arial"/>
              <a:buChar char="•"/>
            </a:pPr>
            <a:r>
              <a:rPr lang="en-US" sz="1800" dirty="0" smtClean="0"/>
              <a:t>Boys are prepared to be </a:t>
            </a:r>
            <a:r>
              <a:rPr lang="en-US" sz="1800" dirty="0" smtClean="0"/>
              <a:t>the</a:t>
            </a:r>
          </a:p>
          <a:p>
            <a:r>
              <a:rPr lang="en-US" sz="1800" dirty="0" smtClean="0"/>
              <a:t> </a:t>
            </a:r>
            <a:r>
              <a:rPr lang="en-US" sz="1800" dirty="0" smtClean="0"/>
              <a:t>breadwinner</a:t>
            </a:r>
          </a:p>
          <a:p>
            <a:pPr marL="342900" indent="-342900">
              <a:buFont typeface="Arial"/>
              <a:buChar char="•"/>
            </a:pPr>
            <a:r>
              <a:rPr lang="en-US" sz="1800" dirty="0" smtClean="0"/>
              <a:t>Girls to look after the </a:t>
            </a:r>
            <a:r>
              <a:rPr lang="en-US" sz="1800" dirty="0" smtClean="0"/>
              <a:t>family</a:t>
            </a:r>
          </a:p>
          <a:p>
            <a:r>
              <a:rPr lang="en-US" sz="1800" dirty="0" smtClean="0"/>
              <a:t> </a:t>
            </a:r>
            <a:r>
              <a:rPr lang="en-US" sz="1800" dirty="0" smtClean="0"/>
              <a:t>at </a:t>
            </a:r>
            <a:r>
              <a:rPr lang="en-US" sz="1800" dirty="0" smtClean="0"/>
              <a:t>home </a:t>
            </a:r>
            <a:r>
              <a:rPr lang="en-US" sz="1800" dirty="0"/>
              <a:t>(</a:t>
            </a:r>
            <a:r>
              <a:rPr lang="en-US" sz="1800" dirty="0" err="1"/>
              <a:t>Paludi</a:t>
            </a:r>
            <a:r>
              <a:rPr lang="en-US" sz="1800" dirty="0"/>
              <a:t> 2004</a:t>
            </a:r>
            <a:r>
              <a:rPr lang="en-US" sz="1800" dirty="0" smtClean="0"/>
              <a:t>).</a:t>
            </a:r>
          </a:p>
          <a:p>
            <a:endParaRPr lang="en-US" sz="1800" dirty="0"/>
          </a:p>
          <a:p>
            <a:r>
              <a:rPr lang="en-GB" sz="1800" dirty="0" smtClean="0"/>
              <a:t>-This </a:t>
            </a:r>
            <a:r>
              <a:rPr lang="en-GB" sz="1800" dirty="0"/>
              <a:t>is also portrayed in books </a:t>
            </a:r>
            <a:endParaRPr lang="en-GB" sz="1800" dirty="0" smtClean="0"/>
          </a:p>
          <a:p>
            <a:r>
              <a:rPr lang="en-GB" sz="1800" dirty="0" smtClean="0"/>
              <a:t>that </a:t>
            </a:r>
            <a:r>
              <a:rPr lang="en-GB" sz="1800" dirty="0"/>
              <a:t>the pupils </a:t>
            </a:r>
            <a:r>
              <a:rPr lang="en-GB" sz="1800" dirty="0" smtClean="0"/>
              <a:t> </a:t>
            </a:r>
            <a:r>
              <a:rPr lang="en-GB" sz="1800" dirty="0" smtClean="0"/>
              <a:t>are </a:t>
            </a:r>
            <a:r>
              <a:rPr lang="en-GB" sz="1800" dirty="0"/>
              <a:t>exposed to </a:t>
            </a:r>
            <a:endParaRPr lang="en-GB" sz="1800" dirty="0" smtClean="0"/>
          </a:p>
          <a:p>
            <a:r>
              <a:rPr lang="en-GB" sz="1800" dirty="0" smtClean="0"/>
              <a:t>early </a:t>
            </a:r>
            <a:r>
              <a:rPr lang="en-GB" sz="1800" dirty="0"/>
              <a:t>on in </a:t>
            </a:r>
            <a:r>
              <a:rPr lang="en-GB" sz="1800" dirty="0" smtClean="0"/>
              <a:t>education</a:t>
            </a:r>
            <a:r>
              <a:rPr lang="en-GB" sz="1800" dirty="0"/>
              <a:t> </a:t>
            </a:r>
            <a:endParaRPr lang="en-GB" sz="1800" dirty="0" smtClean="0"/>
          </a:p>
          <a:p>
            <a:r>
              <a:rPr lang="en-US" sz="1800" dirty="0" smtClean="0"/>
              <a:t>(</a:t>
            </a:r>
            <a:r>
              <a:rPr lang="en-US" sz="1800" dirty="0"/>
              <a:t>Roberts 2016</a:t>
            </a:r>
            <a:r>
              <a:rPr lang="en-US" sz="1800" dirty="0" smtClean="0"/>
              <a:t>).</a:t>
            </a:r>
            <a:endParaRPr lang="en-GB" sz="1800" dirty="0"/>
          </a:p>
          <a:p>
            <a:endParaRPr lang="en-GB" sz="1800" dirty="0"/>
          </a:p>
          <a:p>
            <a:pPr marL="342900" indent="-342900">
              <a:buFont typeface="Arial"/>
              <a:buChar char="•"/>
            </a:pPr>
            <a:endParaRPr lang="en-GB" sz="1800" dirty="0"/>
          </a:p>
          <a:p>
            <a:endParaRPr lang="en-GB" sz="2000" dirty="0"/>
          </a:p>
          <a:p>
            <a:endParaRPr lang="en-US" sz="2000" dirty="0"/>
          </a:p>
        </p:txBody>
      </p:sp>
      <p:sp>
        <p:nvSpPr>
          <p:cNvPr id="78" name="TextBox 77"/>
          <p:cNvSpPr txBox="1"/>
          <p:nvPr/>
        </p:nvSpPr>
        <p:spPr>
          <a:xfrm>
            <a:off x="127248" y="9113636"/>
            <a:ext cx="9648232" cy="12372613"/>
          </a:xfrm>
          <a:prstGeom prst="rect">
            <a:avLst/>
          </a:prstGeom>
          <a:noFill/>
        </p:spPr>
        <p:txBody>
          <a:bodyPr wrap="none" rtlCol="0">
            <a:spAutoFit/>
          </a:bodyPr>
          <a:lstStyle/>
          <a:p>
            <a:r>
              <a:rPr lang="en-US" sz="1800" dirty="0" smtClean="0">
                <a:solidFill>
                  <a:srgbClr val="000000"/>
                </a:solidFill>
              </a:rPr>
              <a:t>-There </a:t>
            </a:r>
            <a:r>
              <a:rPr lang="en-US" sz="1800" dirty="0">
                <a:solidFill>
                  <a:srgbClr val="000000"/>
                </a:solidFill>
              </a:rPr>
              <a:t>are many different branches </a:t>
            </a:r>
            <a:r>
              <a:rPr lang="en-US" sz="1800" dirty="0" smtClean="0">
                <a:solidFill>
                  <a:srgbClr val="000000"/>
                </a:solidFill>
              </a:rPr>
              <a:t>of how </a:t>
            </a:r>
            <a:r>
              <a:rPr lang="en-US" sz="1800" dirty="0">
                <a:solidFill>
                  <a:srgbClr val="000000"/>
                </a:solidFill>
              </a:rPr>
              <a:t>schools gender stereotype.</a:t>
            </a:r>
          </a:p>
          <a:p>
            <a:r>
              <a:rPr lang="en-US" sz="1800" dirty="0" smtClean="0">
                <a:solidFill>
                  <a:srgbClr val="000000"/>
                </a:solidFill>
              </a:rPr>
              <a:t>-These </a:t>
            </a:r>
            <a:r>
              <a:rPr lang="en-US" sz="1800" dirty="0">
                <a:solidFill>
                  <a:srgbClr val="000000"/>
                </a:solidFill>
              </a:rPr>
              <a:t>are the </a:t>
            </a:r>
            <a:r>
              <a:rPr lang="en-US" sz="1800" dirty="0" smtClean="0">
                <a:solidFill>
                  <a:srgbClr val="000000"/>
                </a:solidFill>
              </a:rPr>
              <a:t>four </a:t>
            </a:r>
            <a:r>
              <a:rPr lang="en-US" sz="1800" dirty="0">
                <a:solidFill>
                  <a:srgbClr val="000000"/>
                </a:solidFill>
              </a:rPr>
              <a:t>I am going to focus on today:</a:t>
            </a:r>
          </a:p>
          <a:p>
            <a:pPr marL="342900" indent="-342900">
              <a:buFont typeface="Arial"/>
              <a:buChar char="•"/>
            </a:pPr>
            <a:r>
              <a:rPr lang="en-US" sz="1800" dirty="0">
                <a:solidFill>
                  <a:srgbClr val="000000"/>
                </a:solidFill>
              </a:rPr>
              <a:t>Uniforms </a:t>
            </a:r>
          </a:p>
          <a:p>
            <a:pPr marL="342900" indent="-342900">
              <a:buFont typeface="Arial"/>
              <a:buChar char="•"/>
            </a:pPr>
            <a:r>
              <a:rPr lang="en-US" sz="1800" dirty="0">
                <a:solidFill>
                  <a:srgbClr val="000000"/>
                </a:solidFill>
              </a:rPr>
              <a:t>Predetermined expectations of the different genders</a:t>
            </a:r>
          </a:p>
          <a:p>
            <a:pPr marL="342900" indent="-342900">
              <a:buFont typeface="Arial"/>
              <a:buChar char="•"/>
            </a:pPr>
            <a:r>
              <a:rPr lang="en-US" sz="1800" dirty="0">
                <a:solidFill>
                  <a:srgbClr val="000000"/>
                </a:solidFill>
              </a:rPr>
              <a:t>Subject </a:t>
            </a:r>
            <a:r>
              <a:rPr lang="en-US" sz="1800" dirty="0" smtClean="0">
                <a:solidFill>
                  <a:srgbClr val="000000"/>
                </a:solidFill>
              </a:rPr>
              <a:t>choices</a:t>
            </a:r>
            <a:endParaRPr lang="en-US" sz="1800" dirty="0">
              <a:solidFill>
                <a:srgbClr val="000000"/>
              </a:solidFill>
            </a:endParaRPr>
          </a:p>
          <a:p>
            <a:pPr marL="342900" indent="-342900">
              <a:buFont typeface="Arial"/>
              <a:buChar char="•"/>
            </a:pPr>
            <a:r>
              <a:rPr lang="en-US" sz="1800" dirty="0">
                <a:solidFill>
                  <a:srgbClr val="000000"/>
                </a:solidFill>
              </a:rPr>
              <a:t>Toilets </a:t>
            </a:r>
          </a:p>
          <a:p>
            <a:pPr marL="342900" indent="-342900">
              <a:buFont typeface="Arial"/>
              <a:buChar char="•"/>
            </a:pPr>
            <a:endParaRPr lang="en-US" sz="1800" dirty="0">
              <a:solidFill>
                <a:srgbClr val="000000"/>
              </a:solidFill>
            </a:endParaRPr>
          </a:p>
          <a:p>
            <a:r>
              <a:rPr lang="en-US" sz="1800" b="1" u="sng" dirty="0">
                <a:solidFill>
                  <a:srgbClr val="000000"/>
                </a:solidFill>
              </a:rPr>
              <a:t>Uniforms</a:t>
            </a:r>
          </a:p>
          <a:p>
            <a:r>
              <a:rPr lang="en-US" sz="1800" dirty="0" smtClean="0">
                <a:solidFill>
                  <a:srgbClr val="000000"/>
                </a:solidFill>
              </a:rPr>
              <a:t>-Uniforms in school have been compulsory in schools for decades, they have since become </a:t>
            </a:r>
            <a:endParaRPr lang="en-US" sz="1800" dirty="0">
              <a:solidFill>
                <a:srgbClr val="000000"/>
              </a:solidFill>
            </a:endParaRPr>
          </a:p>
          <a:p>
            <a:r>
              <a:rPr lang="en-US" sz="1800" dirty="0" smtClean="0">
                <a:solidFill>
                  <a:srgbClr val="000000"/>
                </a:solidFill>
              </a:rPr>
              <a:t>less compulsory but still have a huge impact on the gender stereotype debate. Uniforms can:</a:t>
            </a:r>
          </a:p>
          <a:p>
            <a:pPr marL="285750" indent="-285750">
              <a:buFont typeface="Arial"/>
              <a:buChar char="•"/>
            </a:pPr>
            <a:r>
              <a:rPr lang="en-US" sz="1800" dirty="0" smtClean="0">
                <a:solidFill>
                  <a:srgbClr val="000000"/>
                </a:solidFill>
              </a:rPr>
              <a:t>Create a sense of belonging</a:t>
            </a:r>
          </a:p>
          <a:p>
            <a:pPr marL="285750" indent="-285750">
              <a:buFont typeface="Arial"/>
              <a:buChar char="•"/>
            </a:pPr>
            <a:r>
              <a:rPr lang="en-US" sz="1800" dirty="0" smtClean="0">
                <a:solidFill>
                  <a:srgbClr val="000000"/>
                </a:solidFill>
              </a:rPr>
              <a:t>Prevent bullying</a:t>
            </a:r>
          </a:p>
          <a:p>
            <a:pPr marL="285750" indent="-285750">
              <a:buFont typeface="Arial"/>
              <a:buChar char="•"/>
            </a:pPr>
            <a:r>
              <a:rPr lang="en-US" sz="1800" dirty="0" smtClean="0">
                <a:solidFill>
                  <a:srgbClr val="000000"/>
                </a:solidFill>
              </a:rPr>
              <a:t>Encourage other ways to express oneself</a:t>
            </a:r>
          </a:p>
          <a:p>
            <a:endParaRPr lang="en-US" sz="1800" dirty="0">
              <a:solidFill>
                <a:srgbClr val="000000"/>
              </a:solidFill>
            </a:endParaRPr>
          </a:p>
          <a:p>
            <a:r>
              <a:rPr lang="en-US" sz="1800" dirty="0" smtClean="0">
                <a:solidFill>
                  <a:srgbClr val="000000"/>
                </a:solidFill>
              </a:rPr>
              <a:t>-Pike </a:t>
            </a:r>
            <a:r>
              <a:rPr lang="en-US" sz="1800" dirty="0">
                <a:solidFill>
                  <a:srgbClr val="000000"/>
                </a:solidFill>
              </a:rPr>
              <a:t>(2018) Said, “We passionately believe that a distinctive </a:t>
            </a:r>
            <a:r>
              <a:rPr lang="en-US" sz="1800" dirty="0" smtClean="0">
                <a:solidFill>
                  <a:srgbClr val="000000"/>
                </a:solidFill>
              </a:rPr>
              <a:t>uniform </a:t>
            </a:r>
          </a:p>
          <a:p>
            <a:r>
              <a:rPr lang="en-US" sz="1800" dirty="0" smtClean="0">
                <a:solidFill>
                  <a:srgbClr val="000000"/>
                </a:solidFill>
              </a:rPr>
              <a:t>has </a:t>
            </a:r>
            <a:r>
              <a:rPr lang="en-US" sz="1800" dirty="0">
                <a:solidFill>
                  <a:srgbClr val="000000"/>
                </a:solidFill>
              </a:rPr>
              <a:t>a hugely positive impact on a young persons journey through the school system.” </a:t>
            </a:r>
          </a:p>
          <a:p>
            <a:endParaRPr lang="en-US" sz="1800" dirty="0">
              <a:solidFill>
                <a:srgbClr val="000000"/>
              </a:solidFill>
            </a:endParaRPr>
          </a:p>
          <a:p>
            <a:r>
              <a:rPr lang="en-US" sz="1800" dirty="0" smtClean="0">
                <a:solidFill>
                  <a:srgbClr val="000000"/>
                </a:solidFill>
              </a:rPr>
              <a:t>-Although</a:t>
            </a:r>
            <a:r>
              <a:rPr lang="en-US" sz="1800" dirty="0">
                <a:solidFill>
                  <a:srgbClr val="000000"/>
                </a:solidFill>
              </a:rPr>
              <a:t>, Gregg-Smith (2014) disagrees with this opinion as </a:t>
            </a:r>
            <a:r>
              <a:rPr lang="en-US" sz="1800" dirty="0" smtClean="0">
                <a:solidFill>
                  <a:srgbClr val="000000"/>
                </a:solidFill>
              </a:rPr>
              <a:t>he believes </a:t>
            </a:r>
            <a:r>
              <a:rPr lang="en-US" sz="1800" dirty="0">
                <a:solidFill>
                  <a:srgbClr val="000000"/>
                </a:solidFill>
              </a:rPr>
              <a:t>“uniforms enforce gender </a:t>
            </a:r>
            <a:endParaRPr lang="en-US" sz="1800" dirty="0" smtClean="0">
              <a:solidFill>
                <a:srgbClr val="000000"/>
              </a:solidFill>
            </a:endParaRPr>
          </a:p>
          <a:p>
            <a:r>
              <a:rPr lang="en-US" sz="1800" dirty="0" smtClean="0">
                <a:solidFill>
                  <a:srgbClr val="000000"/>
                </a:solidFill>
              </a:rPr>
              <a:t>stereotypes</a:t>
            </a:r>
            <a:r>
              <a:rPr lang="en-US" sz="1800" dirty="0">
                <a:solidFill>
                  <a:srgbClr val="000000"/>
                </a:solidFill>
              </a:rPr>
              <a:t>.” </a:t>
            </a:r>
          </a:p>
          <a:p>
            <a:r>
              <a:rPr lang="en-US" sz="1800" dirty="0" smtClean="0"/>
              <a:t>(</a:t>
            </a:r>
            <a:r>
              <a:rPr lang="en-US" sz="1800" dirty="0" err="1" smtClean="0"/>
              <a:t>ProCon.org</a:t>
            </a:r>
            <a:r>
              <a:rPr lang="en-US" sz="1800" dirty="0" smtClean="0"/>
              <a:t>, </a:t>
            </a:r>
            <a:r>
              <a:rPr lang="en-US" sz="1800" dirty="0"/>
              <a:t>2017</a:t>
            </a:r>
            <a:r>
              <a:rPr lang="en-US" sz="1800" dirty="0" smtClean="0"/>
              <a:t>) also agrees with this theory, stating that bullying cannot be a factor </a:t>
            </a:r>
          </a:p>
          <a:p>
            <a:r>
              <a:rPr lang="en-US" sz="1800" dirty="0"/>
              <a:t>a</a:t>
            </a:r>
            <a:r>
              <a:rPr lang="en-US" sz="1800" dirty="0" smtClean="0"/>
              <a:t>s to why pupils should wear uniform because bullying occurs whether pupils wear uniform or not.</a:t>
            </a:r>
            <a:endParaRPr lang="en-GB" sz="1800" dirty="0"/>
          </a:p>
          <a:p>
            <a:endParaRPr lang="en-US" sz="1800" dirty="0">
              <a:solidFill>
                <a:srgbClr val="000000"/>
              </a:solidFill>
            </a:endParaRPr>
          </a:p>
          <a:p>
            <a:r>
              <a:rPr lang="en-US" sz="1800" b="1" u="sng" dirty="0" smtClean="0">
                <a:solidFill>
                  <a:srgbClr val="000000"/>
                </a:solidFill>
              </a:rPr>
              <a:t>Predetermined expectations of </a:t>
            </a:r>
            <a:r>
              <a:rPr lang="en-US" sz="1800" b="1" u="sng" dirty="0">
                <a:solidFill>
                  <a:srgbClr val="000000"/>
                </a:solidFill>
              </a:rPr>
              <a:t>the different sexes</a:t>
            </a:r>
          </a:p>
          <a:p>
            <a:r>
              <a:rPr lang="en-US" sz="1800" dirty="0" smtClean="0"/>
              <a:t>-There has always been predetermined expectations linked to the different sexes.</a:t>
            </a:r>
          </a:p>
          <a:p>
            <a:pPr marL="285750" indent="-285750">
              <a:buFont typeface="Arial"/>
              <a:buChar char="•"/>
            </a:pPr>
            <a:r>
              <a:rPr lang="en-US" sz="1800" dirty="0" smtClean="0"/>
              <a:t>Boys are stronger &amp; girls are weaker</a:t>
            </a:r>
          </a:p>
          <a:p>
            <a:pPr marL="285750" indent="-285750">
              <a:buFont typeface="Arial"/>
              <a:buChar char="•"/>
            </a:pPr>
            <a:r>
              <a:rPr lang="en-US" sz="1800" dirty="0" smtClean="0"/>
              <a:t>Boys are louder &amp; girls are quieter</a:t>
            </a:r>
          </a:p>
          <a:p>
            <a:pPr marL="285750" indent="-285750">
              <a:buFont typeface="Arial"/>
              <a:buChar char="•"/>
            </a:pPr>
            <a:r>
              <a:rPr lang="en-US" sz="1800" dirty="0" smtClean="0"/>
              <a:t>Boys cause mischief and don</a:t>
            </a:r>
            <a:r>
              <a:rPr lang="mr-IN" sz="1800" dirty="0" smtClean="0"/>
              <a:t>’</a:t>
            </a:r>
            <a:r>
              <a:rPr lang="en-US" sz="1800" dirty="0" smtClean="0"/>
              <a:t>t want to learn &amp; girls listen and want to do well</a:t>
            </a:r>
          </a:p>
          <a:p>
            <a:endParaRPr lang="en-US" sz="1800" dirty="0" smtClean="0"/>
          </a:p>
          <a:p>
            <a:r>
              <a:rPr lang="en-US" sz="1800" dirty="0" smtClean="0"/>
              <a:t>-Functionalists believe that inequality exists to keep society in order. They believe that with gender</a:t>
            </a:r>
          </a:p>
          <a:p>
            <a:r>
              <a:rPr lang="en-US" sz="1800" dirty="0" smtClean="0"/>
              <a:t>inequality everyone knows their place in life and there is no conflicts about that. So, they state that</a:t>
            </a:r>
          </a:p>
          <a:p>
            <a:r>
              <a:rPr lang="en-US" sz="1800" dirty="0" smtClean="0"/>
              <a:t>with the women being influenced to take the expressive, caring role and </a:t>
            </a:r>
            <a:r>
              <a:rPr lang="en-US" sz="1800" dirty="0"/>
              <a:t>t</a:t>
            </a:r>
            <a:r>
              <a:rPr lang="en-US" sz="1800" dirty="0" smtClean="0"/>
              <a:t>hen men taking the </a:t>
            </a:r>
          </a:p>
          <a:p>
            <a:r>
              <a:rPr lang="en-US" sz="1800" dirty="0" smtClean="0"/>
              <a:t>physical role, everyone has a specific role to fill in life and this allows it to come naturally in life.</a:t>
            </a:r>
          </a:p>
          <a:p>
            <a:r>
              <a:rPr lang="en-US" sz="1800" dirty="0" smtClean="0"/>
              <a:t>For example, men know they must find a job to support the family and women know they must </a:t>
            </a:r>
          </a:p>
          <a:p>
            <a:r>
              <a:rPr lang="en-US" sz="1800" dirty="0" smtClean="0"/>
              <a:t>care for the home and family, this way every role is filled by the designated people </a:t>
            </a:r>
            <a:r>
              <a:rPr lang="en-US" sz="1800" dirty="0"/>
              <a:t>(</a:t>
            </a:r>
            <a:r>
              <a:rPr lang="en-US" sz="1800" dirty="0" smtClean="0"/>
              <a:t>Lumen, n.d).</a:t>
            </a:r>
          </a:p>
          <a:p>
            <a:endParaRPr lang="en-US" sz="1800" dirty="0"/>
          </a:p>
          <a:p>
            <a:r>
              <a:rPr lang="en-US" sz="1800" dirty="0" smtClean="0"/>
              <a:t>-Stokes (2015) said, “Expectations result in realities. The reality is that rigid gender role </a:t>
            </a:r>
          </a:p>
          <a:p>
            <a:r>
              <a:rPr lang="en-US" sz="1800" dirty="0" smtClean="0"/>
              <a:t>expectations limit people from their potential.” This is one of the main reasons for gender inequality,</a:t>
            </a:r>
          </a:p>
          <a:p>
            <a:r>
              <a:rPr lang="en-US" sz="1800" dirty="0" smtClean="0"/>
              <a:t>placing huge disadvantage on opportunities for pupils.</a:t>
            </a:r>
          </a:p>
          <a:p>
            <a:endParaRPr lang="en-US" sz="1800" dirty="0"/>
          </a:p>
          <a:p>
            <a:r>
              <a:rPr lang="en-US" sz="1800" dirty="0" smtClean="0"/>
              <a:t>-Another </a:t>
            </a:r>
            <a:r>
              <a:rPr lang="en-US" sz="1800" dirty="0"/>
              <a:t>example is the gender attainment gap, </a:t>
            </a:r>
            <a:r>
              <a:rPr lang="en-GB" sz="1800" dirty="0"/>
              <a:t>where they describe girls to </a:t>
            </a:r>
            <a:r>
              <a:rPr lang="en-GB" sz="1800" dirty="0" smtClean="0"/>
              <a:t>‘respond </a:t>
            </a:r>
            <a:endParaRPr lang="en-GB" sz="1800" dirty="0"/>
          </a:p>
          <a:p>
            <a:r>
              <a:rPr lang="en-GB" sz="1800" dirty="0"/>
              <a:t>to work more positively and with more effort</a:t>
            </a:r>
            <a:r>
              <a:rPr lang="en-GB" sz="1800" dirty="0" smtClean="0"/>
              <a:t>.’</a:t>
            </a:r>
          </a:p>
          <a:p>
            <a:r>
              <a:rPr lang="en-GB" sz="1800" dirty="0"/>
              <a:t>This may apply to some but it places boys who are not in this category at a disadvantage, </a:t>
            </a:r>
            <a:endParaRPr lang="en-GB" sz="1800" dirty="0" smtClean="0"/>
          </a:p>
          <a:p>
            <a:r>
              <a:rPr lang="en-GB" sz="1800" dirty="0" smtClean="0"/>
              <a:t>putting </a:t>
            </a:r>
            <a:r>
              <a:rPr lang="en-GB" sz="1800" dirty="0"/>
              <a:t>them into the big attainment gap between </a:t>
            </a:r>
            <a:r>
              <a:rPr lang="en-GB" sz="1800" dirty="0" smtClean="0"/>
              <a:t>genders </a:t>
            </a:r>
            <a:r>
              <a:rPr lang="en-US" sz="1800" dirty="0"/>
              <a:t>(Department of education and skills n.d</a:t>
            </a:r>
            <a:r>
              <a:rPr lang="en-US" sz="1800" dirty="0" smtClean="0"/>
              <a:t>).</a:t>
            </a:r>
            <a:endParaRPr lang="en-GB" sz="1800" dirty="0"/>
          </a:p>
          <a:p>
            <a:endParaRPr lang="en-US" sz="2400" dirty="0"/>
          </a:p>
        </p:txBody>
      </p:sp>
      <p:grpSp>
        <p:nvGrpSpPr>
          <p:cNvPr id="17" name="Group 16"/>
          <p:cNvGrpSpPr/>
          <p:nvPr/>
        </p:nvGrpSpPr>
        <p:grpSpPr>
          <a:xfrm>
            <a:off x="4738753" y="2538474"/>
            <a:ext cx="8012101" cy="6325311"/>
            <a:chOff x="4738753" y="1867161"/>
            <a:chExt cx="8012101" cy="6325311"/>
          </a:xfrm>
        </p:grpSpPr>
        <p:sp>
          <p:nvSpPr>
            <p:cNvPr id="15" name="Rectangle 14"/>
            <p:cNvSpPr/>
            <p:nvPr/>
          </p:nvSpPr>
          <p:spPr>
            <a:xfrm>
              <a:off x="4738753" y="2711945"/>
              <a:ext cx="2359276" cy="4611530"/>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sz="2400" b="1" u="sng" dirty="0">
                <a:solidFill>
                  <a:srgbClr val="000000"/>
                </a:solidFill>
              </a:endParaRPr>
            </a:p>
          </p:txBody>
        </p:sp>
        <p:sp>
          <p:nvSpPr>
            <p:cNvPr id="19" name="Rectangle 18"/>
            <p:cNvSpPr/>
            <p:nvPr/>
          </p:nvSpPr>
          <p:spPr>
            <a:xfrm>
              <a:off x="9761730" y="2746008"/>
              <a:ext cx="2783919" cy="2628449"/>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a:p>
          </p:txBody>
        </p:sp>
        <p:sp>
          <p:nvSpPr>
            <p:cNvPr id="45" name="Rectangle 44"/>
            <p:cNvSpPr/>
            <p:nvPr/>
          </p:nvSpPr>
          <p:spPr>
            <a:xfrm>
              <a:off x="7255062" y="2753542"/>
              <a:ext cx="2294287" cy="4604604"/>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sz="2400" dirty="0"/>
            </a:p>
          </p:txBody>
        </p:sp>
        <p:sp>
          <p:nvSpPr>
            <p:cNvPr id="46" name="Rectangle 45"/>
            <p:cNvSpPr/>
            <p:nvPr/>
          </p:nvSpPr>
          <p:spPr>
            <a:xfrm>
              <a:off x="9761730" y="5491549"/>
              <a:ext cx="2783919" cy="1940457"/>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a:p>
          </p:txBody>
        </p:sp>
        <p:sp>
          <p:nvSpPr>
            <p:cNvPr id="58" name="TextBox 57"/>
            <p:cNvSpPr txBox="1"/>
            <p:nvPr/>
          </p:nvSpPr>
          <p:spPr>
            <a:xfrm>
              <a:off x="7250055" y="2729438"/>
              <a:ext cx="2359276" cy="5463034"/>
            </a:xfrm>
            <a:prstGeom prst="rect">
              <a:avLst/>
            </a:prstGeom>
            <a:noFill/>
          </p:spPr>
          <p:txBody>
            <a:bodyPr wrap="square" rtlCol="0">
              <a:spAutoFit/>
            </a:bodyPr>
            <a:lstStyle/>
            <a:p>
              <a:r>
                <a:rPr lang="en-US" sz="1800" b="1" u="sng" dirty="0">
                  <a:solidFill>
                    <a:srgbClr val="000000"/>
                  </a:solidFill>
                </a:rPr>
                <a:t>Robert </a:t>
              </a:r>
              <a:r>
                <a:rPr lang="en-US" sz="1800" b="1" u="sng" dirty="0" err="1" smtClean="0">
                  <a:solidFill>
                    <a:srgbClr val="000000"/>
                  </a:solidFill>
                </a:rPr>
                <a:t>Dreeben</a:t>
              </a:r>
              <a:r>
                <a:rPr lang="en-US" sz="1800" b="1" u="sng" dirty="0" smtClean="0">
                  <a:solidFill>
                    <a:srgbClr val="000000"/>
                  </a:solidFill>
                </a:rPr>
                <a:t> </a:t>
              </a:r>
              <a:r>
                <a:rPr lang="en-US" sz="1800" b="1" u="sng" dirty="0">
                  <a:solidFill>
                    <a:srgbClr val="000000"/>
                  </a:solidFill>
                </a:rPr>
                <a:t>(1967</a:t>
              </a:r>
              <a:r>
                <a:rPr lang="en-US" sz="1800" b="1" u="sng" dirty="0" smtClean="0">
                  <a:solidFill>
                    <a:srgbClr val="000000"/>
                  </a:solidFill>
                </a:rPr>
                <a:t>)</a:t>
              </a:r>
            </a:p>
            <a:p>
              <a:r>
                <a:rPr lang="en-US" sz="1800" dirty="0" err="1" smtClean="0">
                  <a:solidFill>
                    <a:srgbClr val="000000"/>
                  </a:solidFill>
                </a:rPr>
                <a:t>Dreeben</a:t>
              </a:r>
              <a:r>
                <a:rPr lang="en-US" sz="1800" dirty="0" smtClean="0">
                  <a:solidFill>
                    <a:srgbClr val="000000"/>
                  </a:solidFill>
                </a:rPr>
                <a:t>, whom is a Functionalist theorist,</a:t>
              </a:r>
              <a:r>
                <a:rPr lang="en-US" sz="1800" dirty="0" smtClean="0">
                  <a:solidFill>
                    <a:srgbClr val="000000"/>
                  </a:solidFill>
                </a:rPr>
                <a:t> </a:t>
              </a:r>
              <a:r>
                <a:rPr lang="en-US" sz="1800" dirty="0" smtClean="0">
                  <a:solidFill>
                    <a:srgbClr val="000000"/>
                  </a:solidFill>
                </a:rPr>
                <a:t>links school </a:t>
              </a:r>
            </a:p>
            <a:p>
              <a:r>
                <a:rPr lang="en-US" sz="1800" dirty="0" smtClean="0">
                  <a:solidFill>
                    <a:srgbClr val="000000"/>
                  </a:solidFill>
                </a:rPr>
                <a:t>life to public life. He </a:t>
              </a:r>
            </a:p>
            <a:p>
              <a:r>
                <a:rPr lang="en-US" sz="1800" dirty="0" smtClean="0">
                  <a:solidFill>
                    <a:srgbClr val="000000"/>
                  </a:solidFill>
                </a:rPr>
                <a:t>states “The social experiences available </a:t>
              </a:r>
            </a:p>
            <a:p>
              <a:r>
                <a:rPr lang="en-US" sz="1800" dirty="0" smtClean="0">
                  <a:solidFill>
                    <a:srgbClr val="000000"/>
                  </a:solidFill>
                </a:rPr>
                <a:t>to pupils in schools provide opportunities</a:t>
              </a:r>
            </a:p>
            <a:p>
              <a:r>
                <a:rPr lang="en-US" sz="1800" dirty="0" smtClean="0">
                  <a:solidFill>
                    <a:srgbClr val="000000"/>
                  </a:solidFill>
                </a:rPr>
                <a:t>for children to learn </a:t>
              </a:r>
            </a:p>
            <a:p>
              <a:r>
                <a:rPr lang="en-US" sz="1800" dirty="0" smtClean="0">
                  <a:solidFill>
                    <a:srgbClr val="000000"/>
                  </a:solidFill>
                </a:rPr>
                <a:t>norms, characteristic </a:t>
              </a:r>
            </a:p>
            <a:p>
              <a:r>
                <a:rPr lang="en-US" sz="1800" dirty="0" smtClean="0">
                  <a:solidFill>
                    <a:srgbClr val="000000"/>
                  </a:solidFill>
                </a:rPr>
                <a:t>of several facets of </a:t>
              </a:r>
            </a:p>
            <a:p>
              <a:r>
                <a:rPr lang="en-US" sz="1800" dirty="0" smtClean="0">
                  <a:solidFill>
                    <a:srgbClr val="000000"/>
                  </a:solidFill>
                </a:rPr>
                <a:t>adult public life” </a:t>
              </a:r>
              <a:r>
                <a:rPr lang="en-US" sz="1800" dirty="0"/>
                <a:t> </a:t>
              </a:r>
              <a:endParaRPr lang="en-US" sz="1800" dirty="0" smtClean="0"/>
            </a:p>
            <a:p>
              <a:r>
                <a:rPr lang="en-US" sz="1800" dirty="0" smtClean="0"/>
                <a:t>(Lynch,1989, pg. 2).</a:t>
              </a:r>
              <a:endParaRPr lang="en-GB" sz="1800" dirty="0"/>
            </a:p>
            <a:p>
              <a:endParaRPr lang="en-GB" sz="2400" dirty="0"/>
            </a:p>
            <a:p>
              <a:endParaRPr lang="en-US" sz="2400" dirty="0">
                <a:solidFill>
                  <a:srgbClr val="000000"/>
                </a:solidFill>
              </a:endParaRPr>
            </a:p>
            <a:p>
              <a:endParaRPr lang="en-US" dirty="0"/>
            </a:p>
          </p:txBody>
        </p:sp>
        <p:sp>
          <p:nvSpPr>
            <p:cNvPr id="61" name="TextBox 60"/>
            <p:cNvSpPr txBox="1"/>
            <p:nvPr/>
          </p:nvSpPr>
          <p:spPr>
            <a:xfrm>
              <a:off x="4738753" y="2746008"/>
              <a:ext cx="2354269" cy="5093703"/>
            </a:xfrm>
            <a:prstGeom prst="rect">
              <a:avLst/>
            </a:prstGeom>
            <a:noFill/>
          </p:spPr>
          <p:txBody>
            <a:bodyPr wrap="square" rtlCol="0">
              <a:spAutoFit/>
            </a:bodyPr>
            <a:lstStyle/>
            <a:p>
              <a:r>
                <a:rPr lang="en-GB" sz="1800" b="1" u="sng" dirty="0" smtClean="0"/>
                <a:t>Samuel Bowles </a:t>
              </a:r>
            </a:p>
            <a:p>
              <a:r>
                <a:rPr lang="en-GB" sz="1800" b="1" u="sng" dirty="0" smtClean="0"/>
                <a:t>and Herbert </a:t>
              </a:r>
            </a:p>
            <a:p>
              <a:r>
                <a:rPr lang="en-GB" sz="1800" b="1" u="sng" dirty="0" smtClean="0"/>
                <a:t>Gintis (1976)</a:t>
              </a:r>
            </a:p>
            <a:p>
              <a:r>
                <a:rPr lang="en-GB" sz="1800" dirty="0" smtClean="0"/>
                <a:t>Bowles </a:t>
              </a:r>
              <a:r>
                <a:rPr lang="en-GB" sz="1800" dirty="0"/>
                <a:t>and </a:t>
              </a:r>
              <a:r>
                <a:rPr lang="en-GB" sz="1800" dirty="0" smtClean="0"/>
                <a:t>Gintis, whom are Marxists theorists,</a:t>
              </a:r>
              <a:endParaRPr lang="en-GB" sz="1800" dirty="0" smtClean="0"/>
            </a:p>
            <a:p>
              <a:r>
                <a:rPr lang="en-GB" sz="1800" dirty="0" smtClean="0"/>
                <a:t>suggest that </a:t>
              </a:r>
              <a:r>
                <a:rPr lang="en-GB" sz="1800" dirty="0"/>
                <a:t>there </a:t>
              </a:r>
              <a:endParaRPr lang="en-GB" sz="1800" dirty="0" smtClean="0"/>
            </a:p>
            <a:p>
              <a:r>
                <a:rPr lang="en-GB" sz="1800" dirty="0" smtClean="0"/>
                <a:t>is a correspondence </a:t>
              </a:r>
            </a:p>
            <a:p>
              <a:r>
                <a:rPr lang="en-GB" sz="1800" dirty="0" smtClean="0"/>
                <a:t>between </a:t>
              </a:r>
              <a:r>
                <a:rPr lang="en-GB" sz="1800" dirty="0"/>
                <a:t>values </a:t>
              </a:r>
              <a:endParaRPr lang="en-GB" sz="1800" dirty="0" smtClean="0"/>
            </a:p>
            <a:p>
              <a:r>
                <a:rPr lang="en-GB" sz="1800" dirty="0" smtClean="0"/>
                <a:t>learnt </a:t>
              </a:r>
              <a:r>
                <a:rPr lang="en-GB" sz="1800" dirty="0"/>
                <a:t>at </a:t>
              </a:r>
              <a:r>
                <a:rPr lang="en-GB" sz="1800" dirty="0" smtClean="0"/>
                <a:t>school</a:t>
              </a:r>
            </a:p>
            <a:p>
              <a:r>
                <a:rPr lang="en-GB" sz="1800" dirty="0" smtClean="0"/>
                <a:t>and </a:t>
              </a:r>
              <a:r>
                <a:rPr lang="en-GB" sz="1800" dirty="0"/>
                <a:t>the way in </a:t>
              </a:r>
              <a:endParaRPr lang="en-GB" sz="1800" dirty="0" smtClean="0"/>
            </a:p>
            <a:p>
              <a:r>
                <a:rPr lang="en-GB" sz="1800" dirty="0" smtClean="0"/>
                <a:t>which </a:t>
              </a:r>
              <a:r>
                <a:rPr lang="en-GB" sz="1800" dirty="0"/>
                <a:t>the </a:t>
              </a:r>
              <a:r>
                <a:rPr lang="en-GB" sz="1800" dirty="0" smtClean="0"/>
                <a:t>workplace operates </a:t>
              </a:r>
              <a:r>
                <a:rPr lang="en-US" sz="1800" dirty="0"/>
                <a:t>(</a:t>
              </a:r>
              <a:r>
                <a:rPr lang="en-US" sz="1800" dirty="0" smtClean="0"/>
                <a:t>McFarland, 2017</a:t>
              </a:r>
              <a:r>
                <a:rPr lang="en-US" sz="1800" dirty="0"/>
                <a:t>, </a:t>
              </a:r>
              <a:r>
                <a:rPr lang="en-US" sz="1800" dirty="0" smtClean="0"/>
                <a:t>pg. 49).</a:t>
              </a:r>
              <a:endParaRPr lang="en-GB" sz="1800" dirty="0"/>
            </a:p>
            <a:p>
              <a:endParaRPr lang="en-GB" sz="2400" dirty="0"/>
            </a:p>
            <a:p>
              <a:endParaRPr lang="en-US" dirty="0"/>
            </a:p>
          </p:txBody>
        </p:sp>
        <p:sp>
          <p:nvSpPr>
            <p:cNvPr id="64" name="TextBox 63"/>
            <p:cNvSpPr txBox="1"/>
            <p:nvPr/>
          </p:nvSpPr>
          <p:spPr>
            <a:xfrm>
              <a:off x="9725346" y="5491549"/>
              <a:ext cx="3025508" cy="2236510"/>
            </a:xfrm>
            <a:prstGeom prst="rect">
              <a:avLst/>
            </a:prstGeom>
            <a:noFill/>
          </p:spPr>
          <p:txBody>
            <a:bodyPr wrap="square" rtlCol="0">
              <a:spAutoFit/>
            </a:bodyPr>
            <a:lstStyle/>
            <a:p>
              <a:r>
                <a:rPr lang="en-US" sz="1800" b="1" dirty="0" smtClean="0"/>
                <a:t>“Schools </a:t>
              </a:r>
              <a:r>
                <a:rPr lang="en-US" sz="1800" b="1" dirty="0"/>
                <a:t>without even </a:t>
              </a:r>
              <a:r>
                <a:rPr lang="en-US" sz="1800" b="1" dirty="0" smtClean="0"/>
                <a:t>realising it </a:t>
              </a:r>
              <a:r>
                <a:rPr lang="en-US" sz="1800" b="1" dirty="0"/>
                <a:t>are involved in a </a:t>
              </a:r>
              <a:r>
                <a:rPr lang="en-US" sz="1800" b="1" dirty="0" smtClean="0"/>
                <a:t>legitimisation process </a:t>
              </a:r>
              <a:r>
                <a:rPr lang="en-US" sz="1800" b="1" dirty="0"/>
                <a:t>of concerning </a:t>
              </a:r>
              <a:r>
                <a:rPr lang="en-US" sz="1800" b="1" dirty="0" smtClean="0"/>
                <a:t>appropriate</a:t>
              </a:r>
            </a:p>
            <a:p>
              <a:r>
                <a:rPr lang="en-US" sz="1800" b="1" dirty="0" smtClean="0"/>
                <a:t> </a:t>
              </a:r>
              <a:r>
                <a:rPr lang="en-US" sz="1800" b="1" dirty="0"/>
                <a:t>gender behaviour and </a:t>
              </a:r>
              <a:r>
                <a:rPr lang="en-US" sz="1800" b="1" dirty="0" smtClean="0"/>
                <a:t>outcomes” </a:t>
              </a:r>
              <a:r>
                <a:rPr lang="en-US" sz="1800" b="1" dirty="0"/>
                <a:t>(</a:t>
              </a:r>
              <a:r>
                <a:rPr lang="en-US" sz="1800" b="1" dirty="0" err="1"/>
                <a:t>Sociology.org</a:t>
              </a:r>
              <a:r>
                <a:rPr lang="en-US" sz="1800" b="1" dirty="0"/>
                <a:t> n.d</a:t>
              </a:r>
              <a:r>
                <a:rPr lang="en-US" sz="1800" b="1" dirty="0" smtClean="0"/>
                <a:t>).</a:t>
              </a:r>
              <a:endParaRPr lang="en-GB" sz="1800" b="1" dirty="0"/>
            </a:p>
            <a:p>
              <a:endParaRPr lang="en-US" sz="2000" baseline="30000" dirty="0"/>
            </a:p>
          </p:txBody>
        </p:sp>
        <p:sp>
          <p:nvSpPr>
            <p:cNvPr id="65" name="TextBox 64"/>
            <p:cNvSpPr txBox="1"/>
            <p:nvPr/>
          </p:nvSpPr>
          <p:spPr>
            <a:xfrm>
              <a:off x="9775480" y="2733826"/>
              <a:ext cx="2845377" cy="2585323"/>
            </a:xfrm>
            <a:prstGeom prst="rect">
              <a:avLst/>
            </a:prstGeom>
            <a:noFill/>
          </p:spPr>
          <p:txBody>
            <a:bodyPr wrap="square" rtlCol="0">
              <a:spAutoFit/>
            </a:bodyPr>
            <a:lstStyle/>
            <a:p>
              <a:r>
                <a:rPr lang="en-US" sz="1800" b="1" u="sng" dirty="0" smtClean="0"/>
                <a:t>Suzanne Kessler </a:t>
              </a:r>
              <a:r>
                <a:rPr lang="en-US" sz="1800" b="1" u="sng" dirty="0"/>
                <a:t>(1985) </a:t>
              </a:r>
              <a:endParaRPr lang="en-US" sz="1800" b="1" u="sng" dirty="0" smtClean="0"/>
            </a:p>
            <a:p>
              <a:r>
                <a:rPr lang="en-US" sz="1800" dirty="0" smtClean="0"/>
                <a:t>Kessler, a Feminist theorist, </a:t>
              </a:r>
              <a:r>
                <a:rPr lang="en-US" sz="1800" dirty="0" smtClean="0"/>
                <a:t>states </a:t>
              </a:r>
              <a:r>
                <a:rPr lang="en-US" sz="1800" dirty="0"/>
                <a:t>that the </a:t>
              </a:r>
              <a:r>
                <a:rPr lang="en-US" sz="1800" dirty="0" smtClean="0"/>
                <a:t>whole </a:t>
              </a:r>
              <a:r>
                <a:rPr lang="en-US" sz="1800" dirty="0"/>
                <a:t>o</a:t>
              </a:r>
              <a:r>
                <a:rPr lang="en-US" sz="1800" dirty="0" smtClean="0"/>
                <a:t>f </a:t>
              </a:r>
              <a:r>
                <a:rPr lang="en-US" sz="1800" dirty="0"/>
                <a:t>pupils school life they are sent </a:t>
              </a:r>
              <a:r>
                <a:rPr lang="en-US" sz="1800" dirty="0" smtClean="0"/>
                <a:t>messages about </a:t>
              </a:r>
              <a:r>
                <a:rPr lang="en-US" sz="1800" dirty="0"/>
                <a:t>what is correct masculine or feminine behaviour in the schools ‘gender regime</a:t>
              </a:r>
              <a:r>
                <a:rPr lang="en-US" sz="1800" dirty="0" smtClean="0"/>
                <a:t>’ </a:t>
              </a:r>
              <a:r>
                <a:rPr lang="en-US" sz="1400" dirty="0" smtClean="0"/>
                <a:t>(Kessler, 1985).</a:t>
              </a:r>
              <a:endParaRPr lang="en-US" sz="1400" dirty="0"/>
            </a:p>
          </p:txBody>
        </p:sp>
        <p:sp>
          <p:nvSpPr>
            <p:cNvPr id="80" name="Rectangle 79"/>
            <p:cNvSpPr/>
            <p:nvPr/>
          </p:nvSpPr>
          <p:spPr>
            <a:xfrm>
              <a:off x="4738753" y="1867161"/>
              <a:ext cx="7807956" cy="689711"/>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b="1" dirty="0" smtClean="0">
                  <a:solidFill>
                    <a:srgbClr val="000000"/>
                  </a:solidFill>
                </a:rPr>
                <a:t>Theories </a:t>
              </a:r>
              <a:endParaRPr lang="en-US" b="1" dirty="0">
                <a:solidFill>
                  <a:srgbClr val="000000"/>
                </a:solidFill>
              </a:endParaRPr>
            </a:p>
          </p:txBody>
        </p:sp>
      </p:grpSp>
      <p:sp>
        <p:nvSpPr>
          <p:cNvPr id="2" name="TextBox 1"/>
          <p:cNvSpPr txBox="1"/>
          <p:nvPr/>
        </p:nvSpPr>
        <p:spPr>
          <a:xfrm>
            <a:off x="19304337" y="11593409"/>
            <a:ext cx="10595130" cy="11541618"/>
          </a:xfrm>
          <a:prstGeom prst="rect">
            <a:avLst/>
          </a:prstGeom>
          <a:noFill/>
        </p:spPr>
        <p:txBody>
          <a:bodyPr wrap="square" rtlCol="0">
            <a:spAutoFit/>
          </a:bodyPr>
          <a:lstStyle/>
          <a:p>
            <a:r>
              <a:rPr lang="en-US" sz="1800" b="1" dirty="0" smtClean="0"/>
              <a:t>“We need to change awareness amongst girls and boys about </a:t>
            </a:r>
          </a:p>
          <a:p>
            <a:r>
              <a:rPr lang="en-US" sz="1800" b="1" dirty="0" smtClean="0"/>
              <a:t>the gender expectations. What we want to do is give the girls and boys a free choice” </a:t>
            </a:r>
            <a:r>
              <a:rPr lang="en-US" sz="1800" b="1" dirty="0"/>
              <a:t> </a:t>
            </a:r>
            <a:r>
              <a:rPr lang="en-US" sz="1800" b="1" dirty="0" smtClean="0"/>
              <a:t>(</a:t>
            </a:r>
            <a:r>
              <a:rPr lang="en-US" sz="1800" b="1" dirty="0" err="1" smtClean="0"/>
              <a:t>Appel</a:t>
            </a:r>
            <a:r>
              <a:rPr lang="en-US" sz="1800" b="1" dirty="0" smtClean="0"/>
              <a:t>, 2014).</a:t>
            </a:r>
          </a:p>
          <a:p>
            <a:r>
              <a:rPr lang="en-US" sz="1800" dirty="0" smtClean="0"/>
              <a:t>-Extreme gender stereotypes can have a massive effect on a person, these can take  many different aspects.</a:t>
            </a:r>
          </a:p>
          <a:p>
            <a:r>
              <a:rPr lang="en-US" sz="1800" dirty="0" smtClean="0"/>
              <a:t>3 of which I will focus on today:</a:t>
            </a:r>
          </a:p>
          <a:p>
            <a:endParaRPr lang="en-US" sz="1800" dirty="0"/>
          </a:p>
          <a:p>
            <a:r>
              <a:rPr lang="en-US" sz="1800" b="1" u="sng" dirty="0" smtClean="0"/>
              <a:t>Mental Health</a:t>
            </a:r>
          </a:p>
          <a:p>
            <a:r>
              <a:rPr lang="en-US" sz="1800" dirty="0" smtClean="0"/>
              <a:t>-The effects of gender stereotyping can impact a pupils mental health greatly.</a:t>
            </a:r>
          </a:p>
          <a:p>
            <a:r>
              <a:rPr lang="en-US" sz="1800" dirty="0" smtClean="0"/>
              <a:t>In school boys and girls are taught the characteristic ‘norms’ for their gender, </a:t>
            </a:r>
            <a:r>
              <a:rPr lang="en-US" sz="1800" dirty="0" err="1" smtClean="0"/>
              <a:t>eg</a:t>
            </a:r>
            <a:r>
              <a:rPr lang="en-US" sz="1800" dirty="0" smtClean="0"/>
              <a:t>. Boys cannot show emotion as</a:t>
            </a:r>
          </a:p>
          <a:p>
            <a:r>
              <a:rPr lang="en-US" sz="1800" dirty="0" smtClean="0"/>
              <a:t>it makes them ‘weak’. This idea makes it less likely for a boy to want to see someone with regards to a mental health issue.</a:t>
            </a:r>
          </a:p>
          <a:p>
            <a:r>
              <a:rPr lang="en-US" sz="1800" dirty="0" smtClean="0"/>
              <a:t>-If pupils cannot match to the gender ‘norms’ they are more at risk of becoming anxious, depressed or isolated </a:t>
            </a:r>
          </a:p>
          <a:p>
            <a:r>
              <a:rPr lang="en-US" sz="1800" dirty="0"/>
              <a:t>(</a:t>
            </a:r>
            <a:r>
              <a:rPr lang="en-US" sz="1800" dirty="0" smtClean="0"/>
              <a:t>Levine, 2017).</a:t>
            </a:r>
          </a:p>
          <a:p>
            <a:endParaRPr lang="en-US" sz="1800" b="1" u="sng" dirty="0"/>
          </a:p>
          <a:p>
            <a:r>
              <a:rPr lang="en-US" sz="1800" b="1" u="sng" dirty="0" smtClean="0"/>
              <a:t>Impact on careers</a:t>
            </a:r>
            <a:endParaRPr lang="en-US" sz="1800" b="1" u="sng" dirty="0"/>
          </a:p>
          <a:p>
            <a:r>
              <a:rPr lang="en-GB" sz="1800" dirty="0" smtClean="0"/>
              <a:t>-Gender </a:t>
            </a:r>
            <a:r>
              <a:rPr lang="en-GB" sz="1800" dirty="0"/>
              <a:t>stereotyping also has an impact on </a:t>
            </a:r>
            <a:r>
              <a:rPr lang="en-GB" sz="1800" dirty="0" smtClean="0"/>
              <a:t>the aspirations </a:t>
            </a:r>
            <a:r>
              <a:rPr lang="en-GB" sz="1800" dirty="0"/>
              <a:t>of </a:t>
            </a:r>
            <a:r>
              <a:rPr lang="en-GB" sz="1800" dirty="0" smtClean="0"/>
              <a:t>pupils </a:t>
            </a:r>
            <a:r>
              <a:rPr lang="en-GB" sz="1800" dirty="0"/>
              <a:t>and </a:t>
            </a:r>
            <a:r>
              <a:rPr lang="en-GB" sz="1800" dirty="0" smtClean="0"/>
              <a:t>on</a:t>
            </a:r>
          </a:p>
          <a:p>
            <a:r>
              <a:rPr lang="en-GB" sz="1800" dirty="0" smtClean="0"/>
              <a:t>how </a:t>
            </a:r>
            <a:r>
              <a:rPr lang="en-GB" sz="1800" dirty="0"/>
              <a:t>they see themselves. Gender stereotypes can prevent </a:t>
            </a:r>
            <a:r>
              <a:rPr lang="en-GB" sz="1800" dirty="0" smtClean="0"/>
              <a:t>them from following a career</a:t>
            </a:r>
          </a:p>
          <a:p>
            <a:r>
              <a:rPr lang="en-GB" sz="1800" dirty="0" smtClean="0"/>
              <a:t>path they want to. </a:t>
            </a:r>
            <a:r>
              <a:rPr lang="en-US" sz="1800" dirty="0" smtClean="0"/>
              <a:t>F</a:t>
            </a:r>
            <a:r>
              <a:rPr lang="en-GB" sz="1800" dirty="0" smtClean="0"/>
              <a:t>or example, a boy wanting to go into nursing </a:t>
            </a:r>
            <a:r>
              <a:rPr lang="en-US" sz="1800" dirty="0" smtClean="0"/>
              <a:t>is not seen as the </a:t>
            </a:r>
          </a:p>
          <a:p>
            <a:r>
              <a:rPr lang="en-US" sz="1800" dirty="0" smtClean="0"/>
              <a:t>norm, which may put some boys off the idea </a:t>
            </a:r>
            <a:r>
              <a:rPr lang="en-US" sz="1800" dirty="0"/>
              <a:t>(</a:t>
            </a:r>
            <a:r>
              <a:rPr lang="en-US" sz="1800" dirty="0" smtClean="0"/>
              <a:t>16daysactivist, n.d).</a:t>
            </a:r>
          </a:p>
          <a:p>
            <a:r>
              <a:rPr lang="en-US" sz="1800" dirty="0" smtClean="0"/>
              <a:t>-Similar for girls as it is boys, The STEM subjects are 4 of the most important subjects which link to some of the highest paying jobs </a:t>
            </a:r>
            <a:r>
              <a:rPr lang="mr-IN" sz="1800" dirty="0" smtClean="0"/>
              <a:t>–</a:t>
            </a:r>
            <a:r>
              <a:rPr lang="en-US" sz="1800" dirty="0" smtClean="0"/>
              <a:t> and only 14% of women make up all of the people working in STEM jobs in the UK </a:t>
            </a:r>
            <a:r>
              <a:rPr lang="en-US" sz="1800" dirty="0"/>
              <a:t>(</a:t>
            </a:r>
            <a:r>
              <a:rPr lang="en-US" sz="1800" dirty="0" err="1" smtClean="0"/>
              <a:t>Gjersoe</a:t>
            </a:r>
            <a:r>
              <a:rPr lang="en-US" sz="1800" dirty="0" smtClean="0"/>
              <a:t>, </a:t>
            </a:r>
            <a:r>
              <a:rPr lang="en-US" sz="1800" dirty="0"/>
              <a:t>2018</a:t>
            </a:r>
            <a:r>
              <a:rPr lang="en-US" sz="1800" dirty="0" smtClean="0"/>
              <a:t>).</a:t>
            </a:r>
            <a:endParaRPr lang="en-US" sz="1800" dirty="0"/>
          </a:p>
          <a:p>
            <a:endParaRPr lang="en-US" sz="1800" dirty="0"/>
          </a:p>
          <a:p>
            <a:r>
              <a:rPr lang="en-US" sz="1800" b="1" u="sng" dirty="0" smtClean="0"/>
              <a:t>Bullying</a:t>
            </a:r>
          </a:p>
          <a:p>
            <a:r>
              <a:rPr lang="en-US" sz="1800" dirty="0" smtClean="0"/>
              <a:t>-Research by Rawlings (2016)</a:t>
            </a:r>
            <a:r>
              <a:rPr lang="en-GB" sz="1800" dirty="0"/>
              <a:t> </a:t>
            </a:r>
            <a:r>
              <a:rPr lang="en-US" sz="1800" dirty="0" smtClean="0"/>
              <a:t>indicates 80% of students will experience some kind of gender-based bullying during their education. </a:t>
            </a:r>
          </a:p>
          <a:p>
            <a:endParaRPr lang="en-US" sz="1800" dirty="0"/>
          </a:p>
          <a:p>
            <a:r>
              <a:rPr lang="en-US" sz="1800" dirty="0" smtClean="0"/>
              <a:t>-Students discriminate against those who deviate from the expectations of each gender. </a:t>
            </a:r>
          </a:p>
          <a:p>
            <a:r>
              <a:rPr lang="en-US" sz="1800" dirty="0" smtClean="0"/>
              <a:t>Examples:</a:t>
            </a:r>
          </a:p>
          <a:p>
            <a:pPr marL="285750" indent="-285750">
              <a:buFont typeface="Arial"/>
              <a:buChar char="•"/>
            </a:pPr>
            <a:r>
              <a:rPr lang="en-US" sz="1800" dirty="0" smtClean="0"/>
              <a:t>Calling boys wimps or faggots if they do not like sports or wear a purple hoodie</a:t>
            </a:r>
          </a:p>
          <a:p>
            <a:pPr marL="285750" indent="-285750">
              <a:buFont typeface="Arial"/>
              <a:buChar char="•"/>
            </a:pPr>
            <a:r>
              <a:rPr lang="en-US" sz="1800" dirty="0" smtClean="0"/>
              <a:t>Laughing at girls who have football bags or </a:t>
            </a:r>
            <a:r>
              <a:rPr lang="en-US" sz="1800" smtClean="0"/>
              <a:t>red trainers</a:t>
            </a:r>
            <a:endParaRPr lang="en-US" sz="1800" dirty="0"/>
          </a:p>
          <a:p>
            <a:endParaRPr lang="en-US" sz="1800" dirty="0" smtClean="0"/>
          </a:p>
          <a:p>
            <a:r>
              <a:rPr lang="en-US" sz="1800" dirty="0" smtClean="0"/>
              <a:t>-LGBTQ students feel the biggest impact of bullying due to the fact they do not fit into the social norms of </a:t>
            </a:r>
          </a:p>
          <a:p>
            <a:r>
              <a:rPr lang="en-US" sz="1800" dirty="0" smtClean="0"/>
              <a:t>males and females </a:t>
            </a:r>
            <a:r>
              <a:rPr lang="en-US" sz="1800" dirty="0"/>
              <a:t>(Rawlings 2016</a:t>
            </a:r>
            <a:r>
              <a:rPr lang="en-US" sz="1800" dirty="0" smtClean="0"/>
              <a:t>).</a:t>
            </a:r>
            <a:endParaRPr lang="en-GB" sz="1800" dirty="0"/>
          </a:p>
          <a:p>
            <a:endParaRPr lang="en-US" sz="1800" dirty="0" smtClean="0"/>
          </a:p>
          <a:p>
            <a:endParaRPr lang="en-US" sz="1800" dirty="0"/>
          </a:p>
          <a:p>
            <a:endParaRPr lang="en-US" sz="1800" dirty="0" smtClean="0"/>
          </a:p>
          <a:p>
            <a:endParaRPr lang="en-US" sz="2400" dirty="0"/>
          </a:p>
          <a:p>
            <a:endParaRPr lang="en-US" sz="2400" dirty="0"/>
          </a:p>
          <a:p>
            <a:endParaRPr lang="en-GB" sz="2400" dirty="0"/>
          </a:p>
          <a:p>
            <a:endParaRPr lang="en-US" sz="2400" dirty="0"/>
          </a:p>
        </p:txBody>
      </p:sp>
      <p:sp>
        <p:nvSpPr>
          <p:cNvPr id="3" name="Rectangle 2"/>
          <p:cNvSpPr/>
          <p:nvPr/>
        </p:nvSpPr>
        <p:spPr>
          <a:xfrm>
            <a:off x="23503336" y="971607"/>
            <a:ext cx="6108343" cy="895554"/>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800" b="1" dirty="0">
              <a:solidFill>
                <a:schemeClr val="tx1"/>
              </a:solidFill>
            </a:endParaRPr>
          </a:p>
        </p:txBody>
      </p:sp>
      <p:sp>
        <p:nvSpPr>
          <p:cNvPr id="5" name="TextBox 4"/>
          <p:cNvSpPr txBox="1"/>
          <p:nvPr/>
        </p:nvSpPr>
        <p:spPr>
          <a:xfrm>
            <a:off x="23503336" y="869278"/>
            <a:ext cx="5880561" cy="1708160"/>
          </a:xfrm>
          <a:prstGeom prst="rect">
            <a:avLst/>
          </a:prstGeom>
          <a:noFill/>
        </p:spPr>
        <p:txBody>
          <a:bodyPr wrap="none" rtlCol="0">
            <a:spAutoFit/>
          </a:bodyPr>
          <a:lstStyle/>
          <a:p>
            <a:r>
              <a:rPr lang="en-US" sz="2800" b="1" dirty="0"/>
              <a:t>57% of teachers admit to </a:t>
            </a:r>
            <a:r>
              <a:rPr lang="en-US" sz="2800" b="1" dirty="0" smtClean="0"/>
              <a:t>stereotyping</a:t>
            </a:r>
          </a:p>
          <a:p>
            <a:r>
              <a:rPr lang="en-US" sz="2800" b="1" dirty="0" smtClean="0"/>
              <a:t> </a:t>
            </a:r>
            <a:r>
              <a:rPr lang="en-US" sz="2800" b="1" dirty="0"/>
              <a:t>boys and </a:t>
            </a:r>
            <a:r>
              <a:rPr lang="en-US" sz="2800" b="1" dirty="0" smtClean="0">
                <a:solidFill>
                  <a:srgbClr val="000000"/>
                </a:solidFill>
              </a:rPr>
              <a:t>girls </a:t>
            </a:r>
            <a:r>
              <a:rPr lang="en-US" sz="2800" b="1" dirty="0">
                <a:solidFill>
                  <a:srgbClr val="000000"/>
                </a:solidFill>
              </a:rPr>
              <a:t>(</a:t>
            </a:r>
            <a:r>
              <a:rPr lang="en-US" sz="2800" b="1" dirty="0" err="1" smtClean="0">
                <a:solidFill>
                  <a:srgbClr val="000000"/>
                </a:solidFill>
              </a:rPr>
              <a:t>Pells</a:t>
            </a:r>
            <a:r>
              <a:rPr lang="en-US" sz="2800" b="1" dirty="0" smtClean="0">
                <a:solidFill>
                  <a:srgbClr val="000000"/>
                </a:solidFill>
              </a:rPr>
              <a:t>, </a:t>
            </a:r>
            <a:r>
              <a:rPr lang="en-US" sz="2800" b="1" dirty="0">
                <a:solidFill>
                  <a:srgbClr val="000000"/>
                </a:solidFill>
              </a:rPr>
              <a:t>2017</a:t>
            </a:r>
            <a:r>
              <a:rPr lang="en-US" sz="2800" b="1" dirty="0" smtClean="0">
                <a:solidFill>
                  <a:srgbClr val="000000"/>
                </a:solidFill>
              </a:rPr>
              <a:t>).</a:t>
            </a:r>
            <a:endParaRPr lang="en-GB" sz="2800" b="1" dirty="0">
              <a:solidFill>
                <a:srgbClr val="000000"/>
              </a:solidFill>
            </a:endParaRPr>
          </a:p>
          <a:p>
            <a:endParaRPr lang="en-US" dirty="0"/>
          </a:p>
        </p:txBody>
      </p:sp>
      <p:pic>
        <p:nvPicPr>
          <p:cNvPr id="51" name="Picture 5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687782" y="8721739"/>
            <a:ext cx="3211685" cy="1411766"/>
          </a:xfrm>
          <a:prstGeom prst="rect">
            <a:avLst/>
          </a:prstGeom>
        </p:spPr>
      </p:pic>
      <p:pic>
        <p:nvPicPr>
          <p:cNvPr id="18" name="Picture 17" descr="dress-up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681678" y="188277"/>
            <a:ext cx="3606239" cy="2163743"/>
          </a:xfrm>
          <a:prstGeom prst="rect">
            <a:avLst/>
          </a:prstGeom>
        </p:spPr>
      </p:pic>
      <p:sp>
        <p:nvSpPr>
          <p:cNvPr id="20" name="Rectangle 19"/>
          <p:cNvSpPr/>
          <p:nvPr/>
        </p:nvSpPr>
        <p:spPr>
          <a:xfrm>
            <a:off x="14379812" y="2352020"/>
            <a:ext cx="2908105" cy="369332"/>
          </a:xfrm>
          <a:prstGeom prst="rect">
            <a:avLst/>
          </a:prstGeom>
        </p:spPr>
        <p:txBody>
          <a:bodyPr wrap="none">
            <a:spAutoFit/>
          </a:bodyPr>
          <a:lstStyle/>
          <a:p>
            <a:r>
              <a:rPr lang="en-US" sz="1800" dirty="0"/>
              <a:t>(Education Equality Now n.d)</a:t>
            </a:r>
            <a:endParaRPr lang="en-GB" sz="1800" dirty="0"/>
          </a:p>
        </p:txBody>
      </p:sp>
      <p:pic>
        <p:nvPicPr>
          <p:cNvPr id="4" name="Picture 3"/>
          <p:cNvPicPr>
            <a:picLocks noChangeAspect="1"/>
          </p:cNvPicPr>
          <p:nvPr/>
        </p:nvPicPr>
        <p:blipFill>
          <a:blip r:embed="rId6"/>
          <a:stretch>
            <a:fillRect/>
          </a:stretch>
        </p:blipFill>
        <p:spPr>
          <a:xfrm>
            <a:off x="12750854" y="2993603"/>
            <a:ext cx="5375596" cy="3701182"/>
          </a:xfrm>
          <a:prstGeom prst="rect">
            <a:avLst/>
          </a:prstGeom>
        </p:spPr>
      </p:pic>
      <p:sp>
        <p:nvSpPr>
          <p:cNvPr id="8" name="Rectangle 7"/>
          <p:cNvSpPr/>
          <p:nvPr/>
        </p:nvSpPr>
        <p:spPr>
          <a:xfrm>
            <a:off x="12789282" y="6894221"/>
            <a:ext cx="5366790" cy="113523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b="1" dirty="0">
              <a:solidFill>
                <a:schemeClr val="tx1"/>
              </a:solidFill>
            </a:endParaRPr>
          </a:p>
        </p:txBody>
      </p:sp>
      <p:sp>
        <p:nvSpPr>
          <p:cNvPr id="13" name="TextBox 12"/>
          <p:cNvSpPr txBox="1"/>
          <p:nvPr/>
        </p:nvSpPr>
        <p:spPr>
          <a:xfrm>
            <a:off x="12750854" y="6767358"/>
            <a:ext cx="5327099" cy="1954381"/>
          </a:xfrm>
          <a:prstGeom prst="rect">
            <a:avLst/>
          </a:prstGeom>
          <a:noFill/>
        </p:spPr>
        <p:txBody>
          <a:bodyPr wrap="none" rtlCol="0">
            <a:spAutoFit/>
          </a:bodyPr>
          <a:lstStyle/>
          <a:p>
            <a:r>
              <a:rPr lang="en-US" sz="1800" b="1" dirty="0">
                <a:solidFill>
                  <a:srgbClr val="000000"/>
                </a:solidFill>
              </a:rPr>
              <a:t>The amount of children being registered </a:t>
            </a:r>
            <a:r>
              <a:rPr lang="en-US" sz="1800" b="1" dirty="0" smtClean="0">
                <a:solidFill>
                  <a:srgbClr val="000000"/>
                </a:solidFill>
              </a:rPr>
              <a:t>as home </a:t>
            </a:r>
          </a:p>
          <a:p>
            <a:r>
              <a:rPr lang="en-US" sz="1800" b="1" dirty="0" smtClean="0">
                <a:solidFill>
                  <a:srgbClr val="000000"/>
                </a:solidFill>
              </a:rPr>
              <a:t>schooled </a:t>
            </a:r>
            <a:r>
              <a:rPr lang="en-US" sz="1800" b="1" dirty="0">
                <a:solidFill>
                  <a:srgbClr val="000000"/>
                </a:solidFill>
              </a:rPr>
              <a:t>is significantly increasing, </a:t>
            </a:r>
            <a:r>
              <a:rPr lang="en-US" sz="1800" b="1" dirty="0" smtClean="0">
                <a:solidFill>
                  <a:srgbClr val="000000"/>
                </a:solidFill>
              </a:rPr>
              <a:t>which </a:t>
            </a:r>
            <a:r>
              <a:rPr lang="en-US" sz="1800" b="1" dirty="0">
                <a:solidFill>
                  <a:srgbClr val="000000"/>
                </a:solidFill>
              </a:rPr>
              <a:t>is </a:t>
            </a:r>
            <a:r>
              <a:rPr lang="en-US" sz="1800" b="1" dirty="0" smtClean="0">
                <a:solidFill>
                  <a:srgbClr val="000000"/>
                </a:solidFill>
              </a:rPr>
              <a:t>hindering</a:t>
            </a:r>
          </a:p>
          <a:p>
            <a:r>
              <a:rPr lang="en-US" sz="1800" b="1" dirty="0" smtClean="0">
                <a:solidFill>
                  <a:srgbClr val="000000"/>
                </a:solidFill>
              </a:rPr>
              <a:t> their </a:t>
            </a:r>
            <a:r>
              <a:rPr lang="en-US" sz="1800" b="1" dirty="0">
                <a:solidFill>
                  <a:srgbClr val="000000"/>
                </a:solidFill>
              </a:rPr>
              <a:t>acquisition of the </a:t>
            </a:r>
            <a:r>
              <a:rPr lang="en-US" sz="1800" b="1" dirty="0" smtClean="0">
                <a:solidFill>
                  <a:srgbClr val="000000"/>
                </a:solidFill>
              </a:rPr>
              <a:t>hidden </a:t>
            </a:r>
            <a:r>
              <a:rPr lang="en-US" sz="1800" b="1" dirty="0">
                <a:solidFill>
                  <a:srgbClr val="000000"/>
                </a:solidFill>
              </a:rPr>
              <a:t>curriculum. </a:t>
            </a:r>
            <a:endParaRPr lang="en-US" sz="1800" b="1" dirty="0" smtClean="0">
              <a:solidFill>
                <a:srgbClr val="000000"/>
              </a:solidFill>
            </a:endParaRPr>
          </a:p>
          <a:p>
            <a:r>
              <a:rPr lang="en-US" sz="1800" b="1" dirty="0" smtClean="0">
                <a:solidFill>
                  <a:srgbClr val="000000"/>
                </a:solidFill>
              </a:rPr>
              <a:t>(</a:t>
            </a:r>
            <a:r>
              <a:rPr lang="en-US" sz="1800" b="1" dirty="0" err="1">
                <a:solidFill>
                  <a:srgbClr val="000000"/>
                </a:solidFill>
              </a:rPr>
              <a:t>Staufenberg</a:t>
            </a:r>
            <a:r>
              <a:rPr lang="en-US" sz="1800" b="1" dirty="0">
                <a:solidFill>
                  <a:srgbClr val="000000"/>
                </a:solidFill>
              </a:rPr>
              <a:t>, 2017)</a:t>
            </a:r>
            <a:endParaRPr lang="en-GB" sz="1800" b="1" dirty="0">
              <a:solidFill>
                <a:srgbClr val="000000"/>
              </a:solidFill>
            </a:endParaRPr>
          </a:p>
          <a:p>
            <a:endParaRPr lang="en-US" dirty="0"/>
          </a:p>
        </p:txBody>
      </p:sp>
    </p:spTree>
    <p:extLst>
      <p:ext uri="{BB962C8B-B14F-4D97-AF65-F5344CB8AC3E}">
        <p14:creationId xmlns:p14="http://schemas.microsoft.com/office/powerpoint/2010/main" val="187956662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5110" y="156058"/>
            <a:ext cx="26112372" cy="21232330"/>
          </a:xfrm>
        </p:spPr>
        <p:txBody>
          <a:bodyPr>
            <a:normAutofit/>
          </a:bodyPr>
          <a:lstStyle/>
          <a:p>
            <a:r>
              <a:rPr lang="en-US" sz="4000" b="1" dirty="0"/>
              <a:t>Bibliography</a:t>
            </a:r>
            <a:endParaRPr lang="en-GB" sz="4000" b="1" dirty="0"/>
          </a:p>
          <a:p>
            <a:r>
              <a:rPr lang="en-US" sz="4000" dirty="0" err="1"/>
              <a:t>Womens</a:t>
            </a:r>
            <a:r>
              <a:rPr lang="en-US" sz="4000" dirty="0"/>
              <a:t> place UK. </a:t>
            </a:r>
            <a:r>
              <a:rPr lang="en-US" sz="4000" i="1" dirty="0"/>
              <a:t>Gender neutral toilets don’t work.</a:t>
            </a:r>
            <a:r>
              <a:rPr lang="en-US" sz="4000" dirty="0"/>
              <a:t> </a:t>
            </a:r>
            <a:r>
              <a:rPr lang="en-US" sz="4000" dirty="0" err="1"/>
              <a:t>n.d.</a:t>
            </a:r>
            <a:r>
              <a:rPr lang="en-US" sz="4000" dirty="0"/>
              <a:t> https://</a:t>
            </a:r>
            <a:r>
              <a:rPr lang="en-US" sz="4000" dirty="0" err="1"/>
              <a:t>womansplaceuk.org</a:t>
            </a:r>
            <a:r>
              <a:rPr lang="en-US" sz="4000" dirty="0"/>
              <a:t>/gender-neutral-toilets-dont-work-for-women-2/?</a:t>
            </a:r>
            <a:r>
              <a:rPr lang="en-US" sz="4000" dirty="0" err="1"/>
              <a:t>fbclid</a:t>
            </a:r>
            <a:r>
              <a:rPr lang="en-US" sz="4000" dirty="0"/>
              <a:t>=IwAR3mp93ABdqJ7VFPOoAV6_SP3_RLZCv0Jf1QloCVv9-mPhRbEKLV4ywaw5I (accessed December 11, 2018).</a:t>
            </a:r>
            <a:endParaRPr lang="en-GB" sz="4000" dirty="0"/>
          </a:p>
          <a:p>
            <a:r>
              <a:rPr lang="en-US" sz="4000" dirty="0"/>
              <a:t>16daysactivist. </a:t>
            </a:r>
            <a:r>
              <a:rPr lang="en-US" sz="4000" i="1" dirty="0"/>
              <a:t>Reflect on the impact of gender stereotypes on children and young people.</a:t>
            </a:r>
            <a:r>
              <a:rPr lang="en-US" sz="4000" dirty="0"/>
              <a:t> </a:t>
            </a:r>
            <a:r>
              <a:rPr lang="en-US" sz="4000" dirty="0" err="1"/>
              <a:t>n.d.</a:t>
            </a:r>
            <a:r>
              <a:rPr lang="en-US" sz="4000" dirty="0"/>
              <a:t> https://16daysactivist.whwest.org.au/challenges/actions/be-aware-of-the-advantages-men-experience-because-of-their-gender/ (accessed November 20, 2018).</a:t>
            </a:r>
            <a:endParaRPr lang="en-GB" sz="4000" dirty="0"/>
          </a:p>
          <a:p>
            <a:r>
              <a:rPr lang="en-US" sz="4000" dirty="0" err="1"/>
              <a:t>Appel</a:t>
            </a:r>
            <a:r>
              <a:rPr lang="en-US" sz="4000" dirty="0"/>
              <a:t>, </a:t>
            </a:r>
            <a:r>
              <a:rPr lang="en-US" sz="4000" dirty="0" err="1"/>
              <a:t>Kira</a:t>
            </a:r>
            <a:r>
              <a:rPr lang="en-US" sz="4000" dirty="0"/>
              <a:t>. </a:t>
            </a:r>
            <a:r>
              <a:rPr lang="en-US" sz="4000" i="1" dirty="0"/>
              <a:t>Combating Gender Stereotypes in and through Education.</a:t>
            </a:r>
            <a:r>
              <a:rPr lang="en-US" sz="4000" dirty="0"/>
              <a:t> October 9-1, 2014. https://</a:t>
            </a:r>
            <a:r>
              <a:rPr lang="en-US" sz="4000" dirty="0" err="1"/>
              <a:t>rm.coe.int</a:t>
            </a:r>
            <a:r>
              <a:rPr lang="en-US" sz="4000" dirty="0"/>
              <a:t>/1680687d6c (accessed November 20, 2018).</a:t>
            </a:r>
            <a:endParaRPr lang="en-GB" sz="4000" dirty="0"/>
          </a:p>
          <a:p>
            <a:r>
              <a:rPr lang="en-US" sz="4000" dirty="0"/>
              <a:t>Brown, Ken. </a:t>
            </a:r>
            <a:r>
              <a:rPr lang="en-US" sz="4000" i="1" dirty="0"/>
              <a:t>The Hidden Curriculum in Perspectives .</a:t>
            </a:r>
            <a:r>
              <a:rPr lang="en-US" sz="4000" dirty="0"/>
              <a:t> 1998. http://</a:t>
            </a:r>
            <a:r>
              <a:rPr lang="en-US" sz="4000" dirty="0" err="1"/>
              <a:t>vcampus.uom.ac.mu</a:t>
            </a:r>
            <a:r>
              <a:rPr lang="en-US" sz="4000" dirty="0"/>
              <a:t>/soci1101/852the_hidden_curriculum_in_perspectives.html (accessed December 10, 2018).</a:t>
            </a:r>
            <a:endParaRPr lang="en-GB" sz="4000" dirty="0"/>
          </a:p>
          <a:p>
            <a:r>
              <a:rPr lang="en-US" sz="4000" dirty="0"/>
              <a:t>Education Equality Now. </a:t>
            </a:r>
            <a:r>
              <a:rPr lang="en-US" sz="4000" i="1" dirty="0"/>
              <a:t>Gender and Diversity.</a:t>
            </a:r>
            <a:r>
              <a:rPr lang="en-US" sz="4000" dirty="0"/>
              <a:t> </a:t>
            </a:r>
            <a:r>
              <a:rPr lang="en-US" sz="4000" dirty="0" err="1"/>
              <a:t>n.d.</a:t>
            </a:r>
            <a:r>
              <a:rPr lang="en-US" sz="4000" dirty="0"/>
              <a:t> https://tjbrown1982.wordpress.com/tag/hidden-curriculum/ (accessed December 11, 2018).</a:t>
            </a:r>
            <a:endParaRPr lang="en-GB" sz="4000" dirty="0"/>
          </a:p>
          <a:p>
            <a:r>
              <a:rPr lang="en-US" sz="4000" dirty="0"/>
              <a:t>Department of education and skills. </a:t>
            </a:r>
            <a:r>
              <a:rPr lang="en-US" sz="4000" i="1" dirty="0"/>
              <a:t>Gender and education: the evidence on pupils in England.</a:t>
            </a:r>
            <a:r>
              <a:rPr lang="en-US" sz="4000" dirty="0"/>
              <a:t> </a:t>
            </a:r>
            <a:r>
              <a:rPr lang="en-US" sz="4000" dirty="0" err="1"/>
              <a:t>n.d.</a:t>
            </a:r>
            <a:r>
              <a:rPr lang="en-US" sz="4000" dirty="0"/>
              <a:t> https://</a:t>
            </a:r>
            <a:r>
              <a:rPr lang="en-US" sz="4000" dirty="0" err="1"/>
              <a:t>webarchive.nationalarchives.gov.uk</a:t>
            </a:r>
            <a:r>
              <a:rPr lang="en-US" sz="4000" dirty="0"/>
              <a:t>/20090108131527/http://</a:t>
            </a:r>
            <a:r>
              <a:rPr lang="en-US" sz="4000" dirty="0" err="1"/>
              <a:t>www.dcsf.gov.uk</a:t>
            </a:r>
            <a:r>
              <a:rPr lang="en-US" sz="4000" dirty="0"/>
              <a:t>/research/data/</a:t>
            </a:r>
            <a:r>
              <a:rPr lang="en-US" sz="4000" dirty="0" err="1"/>
              <a:t>uploadfiles</a:t>
            </a:r>
            <a:r>
              <a:rPr lang="en-US" sz="4000" dirty="0"/>
              <a:t>/RTP01-07.pdf (accessed November 12, 2018).</a:t>
            </a:r>
            <a:endParaRPr lang="en-GB" sz="4000" dirty="0"/>
          </a:p>
          <a:p>
            <a:r>
              <a:rPr lang="en-US" sz="4000" dirty="0"/>
              <a:t>Gregg-Smith, </a:t>
            </a:r>
            <a:r>
              <a:rPr lang="en-US" sz="4000" dirty="0" err="1"/>
              <a:t>Tilda</a:t>
            </a:r>
            <a:r>
              <a:rPr lang="en-US" sz="4000" dirty="0"/>
              <a:t>. </a:t>
            </a:r>
            <a:r>
              <a:rPr lang="en-US" sz="4000" i="1" dirty="0"/>
              <a:t>School uniforms enforce gender stereotypes.</a:t>
            </a:r>
            <a:r>
              <a:rPr lang="en-US" sz="4000" dirty="0"/>
              <a:t> November 4, 2014. http://</a:t>
            </a:r>
            <a:r>
              <a:rPr lang="en-US" sz="4000" dirty="0" err="1"/>
              <a:t>www.studentnewspaper.org</a:t>
            </a:r>
            <a:r>
              <a:rPr lang="en-US" sz="4000" dirty="0"/>
              <a:t>/school-uniforms-enforce-gender-stereotypes/?</a:t>
            </a:r>
            <a:r>
              <a:rPr lang="en-US" sz="4000" dirty="0" err="1"/>
              <a:t>fbclid</a:t>
            </a:r>
            <a:r>
              <a:rPr lang="en-US" sz="4000" dirty="0"/>
              <a:t>=IwAR0Q26trcYuz8rPPLd5xynZX1wGsMchT3AwylQt9KYA6L8dZxFtei5MlWCI (accessed November 11, 2018).</a:t>
            </a:r>
            <a:endParaRPr lang="en-GB" sz="4000" dirty="0"/>
          </a:p>
          <a:p>
            <a:r>
              <a:rPr lang="en-US" sz="4000" dirty="0" err="1"/>
              <a:t>Institue</a:t>
            </a:r>
            <a:r>
              <a:rPr lang="en-US" sz="4000" dirty="0"/>
              <a:t> of </a:t>
            </a:r>
            <a:r>
              <a:rPr lang="en-US" sz="4000" dirty="0" err="1"/>
              <a:t>Phsyics</a:t>
            </a:r>
            <a:r>
              <a:rPr lang="en-US" sz="4000" dirty="0"/>
              <a:t>. </a:t>
            </a:r>
            <a:r>
              <a:rPr lang="en-US" sz="4000" i="1" dirty="0"/>
              <a:t>Subject choices reveal depth of gender prejudice in schools.</a:t>
            </a:r>
            <a:r>
              <a:rPr lang="en-US" sz="4000" dirty="0"/>
              <a:t> December 9, 2013. http://</a:t>
            </a:r>
            <a:r>
              <a:rPr lang="en-US" sz="4000" dirty="0" err="1"/>
              <a:t>www.iop.org</a:t>
            </a:r>
            <a:r>
              <a:rPr lang="en-US" sz="4000" dirty="0"/>
              <a:t>/news/13/</a:t>
            </a:r>
            <a:r>
              <a:rPr lang="en-US" sz="4000" dirty="0" err="1"/>
              <a:t>dec</a:t>
            </a:r>
            <a:r>
              <a:rPr lang="en-US" sz="4000" dirty="0"/>
              <a:t>/page_62099.html (accessed November 25, 2018).</a:t>
            </a:r>
            <a:endParaRPr lang="en-GB" sz="4000" dirty="0"/>
          </a:p>
          <a:p>
            <a:r>
              <a:rPr lang="en-US" sz="4000" dirty="0" err="1"/>
              <a:t>Kogan</a:t>
            </a:r>
            <a:r>
              <a:rPr lang="en-US" sz="4000" dirty="0"/>
              <a:t>, Terry S. </a:t>
            </a:r>
            <a:r>
              <a:rPr lang="en-US" sz="4000" i="1" dirty="0"/>
              <a:t>How did bathrooms get to be separated by gender in the first place?</a:t>
            </a:r>
            <a:r>
              <a:rPr lang="en-US" sz="4000" dirty="0"/>
              <a:t> June 11, 2016. https://</a:t>
            </a:r>
            <a:r>
              <a:rPr lang="en-US" sz="4000" dirty="0" err="1"/>
              <a:t>www.theguardian.com</a:t>
            </a:r>
            <a:r>
              <a:rPr lang="en-US" sz="4000" dirty="0"/>
              <a:t>/</a:t>
            </a:r>
            <a:r>
              <a:rPr lang="en-US" sz="4000" dirty="0" err="1"/>
              <a:t>commentisfree</a:t>
            </a:r>
            <a:r>
              <a:rPr lang="en-US" sz="4000" dirty="0"/>
              <a:t>/2016/</a:t>
            </a:r>
            <a:r>
              <a:rPr lang="en-US" sz="4000" dirty="0" err="1"/>
              <a:t>jun</a:t>
            </a:r>
            <a:r>
              <a:rPr lang="en-US" sz="4000" dirty="0"/>
              <a:t>/11/gender-bathrooms-transgender-men-women-restrooms (accessed December 11, 2018).</a:t>
            </a:r>
            <a:endParaRPr lang="en-GB" sz="4000" dirty="0"/>
          </a:p>
          <a:p>
            <a:r>
              <a:rPr lang="en-US" sz="4000" dirty="0"/>
              <a:t>Lumen. </a:t>
            </a:r>
            <a:r>
              <a:rPr lang="en-US" sz="4000" i="1" dirty="0"/>
              <a:t>Reading: Theoretical Perspectives on Gender.</a:t>
            </a:r>
            <a:r>
              <a:rPr lang="en-US" sz="4000" dirty="0"/>
              <a:t> </a:t>
            </a:r>
            <a:r>
              <a:rPr lang="en-US" sz="4000" dirty="0" err="1"/>
              <a:t>n.d.</a:t>
            </a:r>
            <a:r>
              <a:rPr lang="en-US" sz="4000" dirty="0"/>
              <a:t> https://</a:t>
            </a:r>
            <a:r>
              <a:rPr lang="en-US" sz="4000" dirty="0" err="1"/>
              <a:t>courses.lumenlearning.com</a:t>
            </a:r>
            <a:r>
              <a:rPr lang="en-US" sz="4000" dirty="0"/>
              <a:t>/</a:t>
            </a:r>
            <a:r>
              <a:rPr lang="en-US" sz="4000" dirty="0" err="1"/>
              <a:t>alamo</a:t>
            </a:r>
            <a:r>
              <a:rPr lang="en-US" sz="4000" dirty="0"/>
              <a:t>-sociology/chapter/reading-theoretical-perspectives-on-gender/ (accessed November 21, 2018).</a:t>
            </a:r>
            <a:endParaRPr lang="en-GB" sz="4000" dirty="0"/>
          </a:p>
          <a:p>
            <a:r>
              <a:rPr lang="en-US" sz="4000" dirty="0"/>
              <a:t>Lynch, Kathleen. </a:t>
            </a:r>
            <a:r>
              <a:rPr lang="en-US" sz="4000" i="1" dirty="0"/>
              <a:t>The Hidden Curriculum: Reproduction in Education.</a:t>
            </a:r>
            <a:r>
              <a:rPr lang="en-US" sz="4000" dirty="0"/>
              <a:t> London: The </a:t>
            </a:r>
            <a:r>
              <a:rPr lang="en-US" sz="4000" dirty="0" err="1"/>
              <a:t>Famler</a:t>
            </a:r>
            <a:r>
              <a:rPr lang="en-US" sz="4000" dirty="0"/>
              <a:t> Press, 1989.</a:t>
            </a:r>
            <a:endParaRPr lang="en-GB" sz="4000" dirty="0"/>
          </a:p>
          <a:p>
            <a:r>
              <a:rPr lang="en-US" sz="4000" dirty="0" err="1"/>
              <a:t>Paludi</a:t>
            </a:r>
            <a:r>
              <a:rPr lang="en-US" sz="4000" dirty="0"/>
              <a:t>, Michelle </a:t>
            </a:r>
            <a:r>
              <a:rPr lang="en-US" sz="4000" dirty="0" err="1"/>
              <a:t>Antionette</a:t>
            </a:r>
            <a:r>
              <a:rPr lang="en-US" sz="4000" dirty="0"/>
              <a:t>. </a:t>
            </a:r>
            <a:r>
              <a:rPr lang="en-US" sz="4000" i="1" dirty="0" err="1"/>
              <a:t>Praeger</a:t>
            </a:r>
            <a:r>
              <a:rPr lang="en-US" sz="4000" i="1" dirty="0"/>
              <a:t> guide to the psychology of gender .</a:t>
            </a:r>
            <a:r>
              <a:rPr lang="en-US" sz="4000" dirty="0"/>
              <a:t> London: </a:t>
            </a:r>
            <a:r>
              <a:rPr lang="en-US" sz="4000" dirty="0" err="1"/>
              <a:t>Praeger</a:t>
            </a:r>
            <a:r>
              <a:rPr lang="en-US" sz="4000" dirty="0"/>
              <a:t> Publisher, 2004</a:t>
            </a:r>
            <a:r>
              <a:rPr lang="en-US" sz="4000" dirty="0" smtClean="0"/>
              <a:t>.</a:t>
            </a:r>
            <a:endParaRPr lang="en-GB" sz="4000" dirty="0"/>
          </a:p>
        </p:txBody>
      </p:sp>
    </p:spTree>
    <p:extLst>
      <p:ext uri="{BB962C8B-B14F-4D97-AF65-F5344CB8AC3E}">
        <p14:creationId xmlns:p14="http://schemas.microsoft.com/office/powerpoint/2010/main" val="2417960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5080" y="422974"/>
            <a:ext cx="26112372" cy="13570735"/>
          </a:xfrm>
        </p:spPr>
        <p:txBody>
          <a:bodyPr>
            <a:normAutofit fontScale="25000" lnSpcReduction="20000"/>
          </a:bodyPr>
          <a:lstStyle/>
          <a:p>
            <a:r>
              <a:rPr lang="en-US" sz="16000" dirty="0" err="1"/>
              <a:t>Pells</a:t>
            </a:r>
            <a:r>
              <a:rPr lang="en-US" sz="16000" dirty="0"/>
              <a:t>, Rachael. </a:t>
            </a:r>
            <a:r>
              <a:rPr lang="en-US" sz="16000" i="1" dirty="0"/>
              <a:t>Sexism in school: 57% of teachers admit to stereotyping girls and boys.</a:t>
            </a:r>
            <a:r>
              <a:rPr lang="en-US" sz="16000" dirty="0"/>
              <a:t> February 8, 2017. https://</a:t>
            </a:r>
            <a:r>
              <a:rPr lang="en-US" sz="16000" dirty="0" err="1"/>
              <a:t>www.independent.co.uk</a:t>
            </a:r>
            <a:r>
              <a:rPr lang="en-US" sz="16000" dirty="0"/>
              <a:t>/news/education/education-news/sexism-schools-poll-teachers-stereotypes-boys-girls-stem-subjects-sciences-maths-tech-a7567896.html (accessed November 21, 2018).</a:t>
            </a:r>
            <a:endParaRPr lang="en-GB" sz="16000" dirty="0"/>
          </a:p>
          <a:p>
            <a:r>
              <a:rPr lang="en-US" sz="16000" dirty="0"/>
              <a:t>Pike, Naomi. </a:t>
            </a:r>
            <a:r>
              <a:rPr lang="en-US" sz="16000" i="1" dirty="0"/>
              <a:t>Don't Hate On School Uniform, It Matters So Much More Than You Think.</a:t>
            </a:r>
            <a:r>
              <a:rPr lang="en-US" sz="16000" dirty="0"/>
              <a:t> September 11, 2018. https://</a:t>
            </a:r>
            <a:r>
              <a:rPr lang="en-US" sz="16000" dirty="0" err="1"/>
              <a:t>www.vogue.co.uk</a:t>
            </a:r>
            <a:r>
              <a:rPr lang="en-US" sz="16000" dirty="0"/>
              <a:t>/article/</a:t>
            </a:r>
            <a:r>
              <a:rPr lang="en-US" sz="16000" dirty="0" err="1"/>
              <a:t>school-uniform-is-important?fbclid</a:t>
            </a:r>
            <a:r>
              <a:rPr lang="en-US" sz="16000" dirty="0"/>
              <a:t>=IwAR3zxiAxrn3UYWgfSvTS2VZTKCkuUIh8NEK2pmmdAInqViyJE6agLq093zE (accessed November 11, 2018).</a:t>
            </a:r>
            <a:endParaRPr lang="en-GB" sz="16000" dirty="0"/>
          </a:p>
          <a:p>
            <a:r>
              <a:rPr lang="en-US" sz="16000" dirty="0" err="1"/>
              <a:t>ProCon.org</a:t>
            </a:r>
            <a:r>
              <a:rPr lang="en-US" sz="16000" dirty="0"/>
              <a:t>. </a:t>
            </a:r>
            <a:r>
              <a:rPr lang="en-US" sz="16000" i="1" dirty="0"/>
              <a:t>Should Students Have to Wear School Uniforms?</a:t>
            </a:r>
            <a:r>
              <a:rPr lang="en-US" sz="16000" dirty="0"/>
              <a:t> January 30, 2017. https://school-</a:t>
            </a:r>
            <a:r>
              <a:rPr lang="en-US" sz="16000" dirty="0" err="1"/>
              <a:t>uniforms.procon.org</a:t>
            </a:r>
            <a:r>
              <a:rPr lang="en-US" sz="16000" dirty="0"/>
              <a:t>/</a:t>
            </a:r>
            <a:r>
              <a:rPr lang="en-US" sz="16000" dirty="0" err="1"/>
              <a:t>view.answers.php?questionID</a:t>
            </a:r>
            <a:r>
              <a:rPr lang="en-US" sz="16000" dirty="0"/>
              <a:t>=001903 (accessed November 20, 2018).</a:t>
            </a:r>
            <a:endParaRPr lang="en-GB" sz="16000" dirty="0"/>
          </a:p>
          <a:p>
            <a:r>
              <a:rPr lang="en-US" sz="16000" dirty="0"/>
              <a:t>Sharp, Gwen. </a:t>
            </a:r>
            <a:r>
              <a:rPr lang="en-US" sz="16000" i="1" dirty="0"/>
              <a:t>Gender in the Hidden Curriculum .</a:t>
            </a:r>
            <a:r>
              <a:rPr lang="en-US" sz="16000" dirty="0"/>
              <a:t> November 16, 2012. https://</a:t>
            </a:r>
            <a:r>
              <a:rPr lang="en-US" sz="16000" dirty="0" err="1"/>
              <a:t>thesocietypages.org</a:t>
            </a:r>
            <a:r>
              <a:rPr lang="en-US" sz="16000" dirty="0"/>
              <a:t>/</a:t>
            </a:r>
            <a:r>
              <a:rPr lang="en-US" sz="16000" dirty="0" err="1"/>
              <a:t>socimages</a:t>
            </a:r>
            <a:r>
              <a:rPr lang="en-US" sz="16000" dirty="0"/>
              <a:t>/2012/11/16/gender-in-the-hidden-curriculum/ (accessed December 10, 2018).</a:t>
            </a:r>
            <a:endParaRPr lang="en-GB" sz="16000" dirty="0"/>
          </a:p>
          <a:p>
            <a:r>
              <a:rPr lang="en-US" sz="16000" dirty="0" err="1"/>
              <a:t>Sociology.org</a:t>
            </a:r>
            <a:r>
              <a:rPr lang="en-US" sz="16000" dirty="0"/>
              <a:t>. </a:t>
            </a:r>
            <a:r>
              <a:rPr lang="en-US" sz="16000" i="1" dirty="0"/>
              <a:t>Inside School Explanations of Differences in Gender Attainment.</a:t>
            </a:r>
            <a:r>
              <a:rPr lang="en-US" sz="16000" dirty="0"/>
              <a:t> </a:t>
            </a:r>
            <a:r>
              <a:rPr lang="en-US" sz="16000" dirty="0" err="1"/>
              <a:t>n.d.</a:t>
            </a:r>
            <a:r>
              <a:rPr lang="en-US" sz="16000" dirty="0"/>
              <a:t> http://</a:t>
            </a:r>
            <a:r>
              <a:rPr lang="en-US" sz="16000" dirty="0" err="1"/>
              <a:t>www.sociology.org.uk</a:t>
            </a:r>
            <a:r>
              <a:rPr lang="en-US" sz="16000" dirty="0"/>
              <a:t>/notes/pcedfem2.pdf (accessed November 11, 2018).</a:t>
            </a:r>
            <a:endParaRPr lang="en-GB" sz="16000" dirty="0"/>
          </a:p>
          <a:p>
            <a:r>
              <a:rPr lang="en-US" sz="16000" dirty="0"/>
              <a:t>Stokes, Valerie. </a:t>
            </a:r>
            <a:r>
              <a:rPr lang="en-US" sz="16000" i="1" dirty="0"/>
              <a:t>The Expectations for Girls and Boys .</a:t>
            </a:r>
            <a:r>
              <a:rPr lang="en-US" sz="16000" dirty="0"/>
              <a:t> September 5, 2015. https://</a:t>
            </a:r>
            <a:r>
              <a:rPr lang="en-US" sz="16000" dirty="0" err="1"/>
              <a:t>inallthings.org</a:t>
            </a:r>
            <a:r>
              <a:rPr lang="en-US" sz="16000" dirty="0"/>
              <a:t>/the-expectations-for-girls-and-boys/?</a:t>
            </a:r>
            <a:r>
              <a:rPr lang="en-US" sz="16000" dirty="0" err="1"/>
              <a:t>fbclid</a:t>
            </a:r>
            <a:r>
              <a:rPr lang="en-US" sz="16000" dirty="0"/>
              <a:t>=IwAR0Q26trcYuz8rPPLd5xynZX1wGsMchT3AwylQt9KYA6L8dZxFtei5MlWCI (accessed November 12, 2018).</a:t>
            </a:r>
            <a:endParaRPr lang="en-GB" sz="16000" dirty="0"/>
          </a:p>
          <a:p>
            <a:r>
              <a:rPr lang="en-US" sz="16000" dirty="0"/>
              <a:t>Stonewall. </a:t>
            </a:r>
            <a:r>
              <a:rPr lang="en-US" sz="16000" i="1" dirty="0"/>
              <a:t>Trans Inclusive Policies and Benefits.</a:t>
            </a:r>
            <a:r>
              <a:rPr lang="en-US" sz="16000" dirty="0"/>
              <a:t> </a:t>
            </a:r>
            <a:r>
              <a:rPr lang="en-US" sz="16000" dirty="0" err="1"/>
              <a:t>n.d.</a:t>
            </a:r>
            <a:r>
              <a:rPr lang="en-US" sz="16000" dirty="0"/>
              <a:t> https://</a:t>
            </a:r>
            <a:r>
              <a:rPr lang="en-US" sz="16000" dirty="0" err="1"/>
              <a:t>www.stonewall.org.uk</a:t>
            </a:r>
            <a:r>
              <a:rPr lang="en-US" sz="16000" dirty="0"/>
              <a:t>/sites/default/files/trans_inclusive_policies_and_benefits_2016.pdf?fbclid=IwAR0iajHb6z5C5aD9fg_rGIxaIK-iEc1-KtY48MhQJrwS3DkFFhYJ1uQKOTs (accessed December 11, 2018).</a:t>
            </a:r>
            <a:endParaRPr lang="en-GB" sz="16000" dirty="0"/>
          </a:p>
          <a:p>
            <a:r>
              <a:rPr lang="en-US" sz="16000" dirty="0" err="1"/>
              <a:t>ReviseSociology</a:t>
            </a:r>
            <a:r>
              <a:rPr lang="en-US" sz="16000" dirty="0"/>
              <a:t>. </a:t>
            </a:r>
            <a:r>
              <a:rPr lang="en-US" sz="16000" i="1" dirty="0"/>
              <a:t>Assess the Marxist View of the Role of Education in Society.</a:t>
            </a:r>
            <a:r>
              <a:rPr lang="en-US" sz="16000" dirty="0"/>
              <a:t> April 2, 2016. https://</a:t>
            </a:r>
            <a:r>
              <a:rPr lang="en-US" sz="16000" dirty="0" err="1"/>
              <a:t>revisesociology.com</a:t>
            </a:r>
            <a:r>
              <a:rPr lang="en-US" sz="16000" dirty="0"/>
              <a:t>/2016/04/02/assess-the-</a:t>
            </a:r>
            <a:r>
              <a:rPr lang="en-US" sz="16000" dirty="0" err="1"/>
              <a:t>marxist</a:t>
            </a:r>
            <a:r>
              <a:rPr lang="en-US" sz="16000" dirty="0"/>
              <a:t>-view-of-the-role-of-education-in-society/ (accessed December 10, 2018).</a:t>
            </a:r>
            <a:endParaRPr lang="en-GB" sz="16000" dirty="0"/>
          </a:p>
          <a:p>
            <a:r>
              <a:rPr lang="en-US" sz="16000" dirty="0"/>
              <a:t>Roberts, </a:t>
            </a:r>
            <a:r>
              <a:rPr lang="en-US" sz="16000" dirty="0" err="1"/>
              <a:t>Tomi</a:t>
            </a:r>
            <a:r>
              <a:rPr lang="en-US" sz="16000" dirty="0"/>
              <a:t>-Ann. </a:t>
            </a:r>
            <a:r>
              <a:rPr lang="en-US" sz="16000" i="1" dirty="0"/>
              <a:t>Feminist Perspectives on Building a Better Psychological Science of Gender.</a:t>
            </a:r>
            <a:r>
              <a:rPr lang="en-US" sz="16000" dirty="0"/>
              <a:t> Switzerland: Springer Nature, 2016.</a:t>
            </a:r>
            <a:endParaRPr lang="en-GB" sz="16000" dirty="0"/>
          </a:p>
          <a:p>
            <a:r>
              <a:rPr lang="en-US" sz="16000" dirty="0"/>
              <a:t>The Council of Europe. "Combatting gender stereotypes in and through education." Helsinki: Council of Europe, 2014.</a:t>
            </a:r>
            <a:endParaRPr lang="en-GB" sz="16000" dirty="0"/>
          </a:p>
          <a:p>
            <a:r>
              <a:rPr lang="en-US" sz="16000" dirty="0"/>
              <a:t>Thorn, Paul. </a:t>
            </a:r>
            <a:r>
              <a:rPr lang="en-US" sz="16000" i="1" dirty="0"/>
              <a:t>School toilets: Guidance and regulations.</a:t>
            </a:r>
            <a:r>
              <a:rPr lang="en-US" sz="16000" dirty="0"/>
              <a:t> November 15, 2017. http://</a:t>
            </a:r>
            <a:r>
              <a:rPr lang="en-US" sz="16000" dirty="0" err="1"/>
              <a:t>www.sec-ed.co.uk</a:t>
            </a:r>
            <a:r>
              <a:rPr lang="en-US" sz="16000" dirty="0"/>
              <a:t>/best-practice/school-toilets-guidance-and-regulations/?</a:t>
            </a:r>
            <a:r>
              <a:rPr lang="en-US" sz="16000" dirty="0" err="1"/>
              <a:t>fbclid</a:t>
            </a:r>
            <a:r>
              <a:rPr lang="en-US" sz="16000" dirty="0"/>
              <a:t>=IwAR0Ld0gas1puu-4GrPiJHtPUM-YkeRSpCrwS0OwLUg5-PLtxZzw7LBeXMXk (accessed December 12, 2018).</a:t>
            </a:r>
            <a:endParaRPr lang="en-GB" sz="16000" dirty="0"/>
          </a:p>
          <a:p>
            <a:endParaRPr lang="en-US" dirty="0"/>
          </a:p>
        </p:txBody>
      </p:sp>
    </p:spTree>
    <p:extLst>
      <p:ext uri="{BB962C8B-B14F-4D97-AF65-F5344CB8AC3E}">
        <p14:creationId xmlns:p14="http://schemas.microsoft.com/office/powerpoint/2010/main" val="16915860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5057</TotalTime>
  <Words>2289</Words>
  <Application>Microsoft Macintosh PowerPoint</Application>
  <PresentationFormat>Custom</PresentationFormat>
  <Paragraphs>213</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davies</dc:creator>
  <cp:lastModifiedBy>Kayleigh Davies</cp:lastModifiedBy>
  <cp:revision>127</cp:revision>
  <cp:lastPrinted>2018-12-15T21:43:59Z</cp:lastPrinted>
  <dcterms:created xsi:type="dcterms:W3CDTF">2018-12-07T17:14:32Z</dcterms:created>
  <dcterms:modified xsi:type="dcterms:W3CDTF">2018-12-17T10:04:50Z</dcterms:modified>
</cp:coreProperties>
</file>