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5" r:id="rId1"/>
  </p:sldMasterIdLst>
  <p:sldIdLst>
    <p:sldId id="256" r:id="rId2"/>
    <p:sldId id="257" r:id="rId3"/>
    <p:sldId id="258" r:id="rId4"/>
    <p:sldId id="259" r:id="rId5"/>
    <p:sldId id="261" r:id="rId6"/>
    <p:sldId id="260" r:id="rId7"/>
    <p:sldId id="273" r:id="rId8"/>
    <p:sldId id="272" r:id="rId9"/>
    <p:sldId id="271" r:id="rId10"/>
    <p:sldId id="279" r:id="rId11"/>
    <p:sldId id="278" r:id="rId12"/>
    <p:sldId id="277" r:id="rId13"/>
    <p:sldId id="276" r:id="rId14"/>
    <p:sldId id="275" r:id="rId15"/>
    <p:sldId id="274" r:id="rId16"/>
    <p:sldId id="283" r:id="rId17"/>
    <p:sldId id="282" r:id="rId18"/>
    <p:sldId id="280" r:id="rId19"/>
    <p:sldId id="281" r:id="rId20"/>
    <p:sldId id="263" r:id="rId21"/>
    <p:sldId id="264" r:id="rId22"/>
    <p:sldId id="262" r:id="rId23"/>
    <p:sldId id="265" r:id="rId24"/>
    <p:sldId id="266" r:id="rId25"/>
    <p:sldId id="267" r:id="rId26"/>
    <p:sldId id="268" r:id="rId27"/>
    <p:sldId id="289" r:id="rId28"/>
    <p:sldId id="269" r:id="rId29"/>
    <p:sldId id="288" r:id="rId30"/>
    <p:sldId id="287" r:id="rId31"/>
    <p:sldId id="286" r:id="rId32"/>
    <p:sldId id="285" r:id="rId33"/>
    <p:sldId id="284" r:id="rId34"/>
    <p:sldId id="290" r:id="rId35"/>
    <p:sldId id="292" r:id="rId36"/>
    <p:sldId id="295" r:id="rId37"/>
    <p:sldId id="294" r:id="rId38"/>
    <p:sldId id="293" r:id="rId39"/>
    <p:sldId id="291" r:id="rId40"/>
    <p:sldId id="297" r:id="rId41"/>
    <p:sldId id="299" r:id="rId42"/>
    <p:sldId id="296" r:id="rId43"/>
    <p:sldId id="298" r:id="rId44"/>
    <p:sldId id="301" r:id="rId45"/>
    <p:sldId id="300" r:id="rId46"/>
    <p:sldId id="270"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1" autoAdjust="0"/>
    <p:restoredTop sz="94660"/>
  </p:normalViewPr>
  <p:slideViewPr>
    <p:cSldViewPr snapToGrid="0">
      <p:cViewPr varScale="1">
        <p:scale>
          <a:sx n="91" d="100"/>
          <a:sy n="91" d="100"/>
        </p:scale>
        <p:origin x="37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9473FDC-547D-416E-800C-D62EB9EB8F0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D3CB930-072D-4FD7-A9C2-FA7B21BDEE97}">
      <dgm:prSet/>
      <dgm:spPr/>
      <dgm:t>
        <a:bodyPr/>
        <a:lstStyle/>
        <a:p>
          <a:r>
            <a:rPr lang="en-GB"/>
            <a:t>The pituitary gland sends a message to the testicles to produce the hormone, testosterone. This will cause the development of the primary and secondary sexual characteristics.</a:t>
          </a:r>
          <a:endParaRPr lang="en-US"/>
        </a:p>
      </dgm:t>
    </dgm:pt>
    <dgm:pt modelId="{169FFDF3-E722-4729-8D3B-63BE3F47DC57}" type="parTrans" cxnId="{35227C6E-8D2F-4495-90B3-F3FB9BD74C3A}">
      <dgm:prSet/>
      <dgm:spPr/>
      <dgm:t>
        <a:bodyPr/>
        <a:lstStyle/>
        <a:p>
          <a:endParaRPr lang="en-US"/>
        </a:p>
      </dgm:t>
    </dgm:pt>
    <dgm:pt modelId="{C6A3021D-A7C0-48B5-A3D7-27F0CE0F1604}" type="sibTrans" cxnId="{35227C6E-8D2F-4495-90B3-F3FB9BD74C3A}">
      <dgm:prSet/>
      <dgm:spPr/>
      <dgm:t>
        <a:bodyPr/>
        <a:lstStyle/>
        <a:p>
          <a:endParaRPr lang="en-US"/>
        </a:p>
      </dgm:t>
    </dgm:pt>
    <dgm:pt modelId="{241C8010-6D6A-4734-A90D-8F192BD0985A}">
      <dgm:prSet/>
      <dgm:spPr/>
      <dgm:t>
        <a:bodyPr/>
        <a:lstStyle/>
        <a:p>
          <a:r>
            <a:rPr lang="en-GB"/>
            <a:t>The first signs of puberty for boys are indicated by pubic hair appearing around the base of the penis and the testicles enlarging.</a:t>
          </a:r>
          <a:endParaRPr lang="en-US"/>
        </a:p>
      </dgm:t>
    </dgm:pt>
    <dgm:pt modelId="{8E7F578D-D98F-4DB2-BE24-4666570D1307}" type="parTrans" cxnId="{628152A5-F741-4201-AF9A-25952BB46962}">
      <dgm:prSet/>
      <dgm:spPr/>
      <dgm:t>
        <a:bodyPr/>
        <a:lstStyle/>
        <a:p>
          <a:endParaRPr lang="en-US"/>
        </a:p>
      </dgm:t>
    </dgm:pt>
    <dgm:pt modelId="{B4F004B6-647C-403E-8999-C746F50F505C}" type="sibTrans" cxnId="{628152A5-F741-4201-AF9A-25952BB46962}">
      <dgm:prSet/>
      <dgm:spPr/>
      <dgm:t>
        <a:bodyPr/>
        <a:lstStyle/>
        <a:p>
          <a:endParaRPr lang="en-US"/>
        </a:p>
      </dgm:t>
    </dgm:pt>
    <dgm:pt modelId="{08067DF5-5EEE-4139-96AC-9D85EB93EAD9}">
      <dgm:prSet/>
      <dgm:spPr/>
      <dgm:t>
        <a:bodyPr/>
        <a:lstStyle/>
        <a:p>
          <a:r>
            <a:rPr lang="en-GB"/>
            <a:t>In a similar way to girls, as boys go through puberty they go through a growth spurt, gain more pubic hair, start to sweat more and may have acne.</a:t>
          </a:r>
          <a:endParaRPr lang="en-US"/>
        </a:p>
      </dgm:t>
    </dgm:pt>
    <dgm:pt modelId="{E1555BCE-B414-4C43-A2C4-0916E382DA62}" type="parTrans" cxnId="{CCF1672D-0538-49D0-B32C-6FD4C0FDEFDF}">
      <dgm:prSet/>
      <dgm:spPr/>
      <dgm:t>
        <a:bodyPr/>
        <a:lstStyle/>
        <a:p>
          <a:endParaRPr lang="en-US"/>
        </a:p>
      </dgm:t>
    </dgm:pt>
    <dgm:pt modelId="{65C19C60-C1DE-4715-9AEC-E41E80D82447}" type="sibTrans" cxnId="{CCF1672D-0538-49D0-B32C-6FD4C0FDEFDF}">
      <dgm:prSet/>
      <dgm:spPr/>
      <dgm:t>
        <a:bodyPr/>
        <a:lstStyle/>
        <a:p>
          <a:endParaRPr lang="en-US"/>
        </a:p>
      </dgm:t>
    </dgm:pt>
    <dgm:pt modelId="{21DC70AB-DF70-4A59-9837-9D2BB177B7FB}">
      <dgm:prSet/>
      <dgm:spPr/>
      <dgm:t>
        <a:bodyPr/>
        <a:lstStyle/>
        <a:p>
          <a:r>
            <a:rPr lang="en-GB"/>
            <a:t>Four years after puberty, boys’ genitals look like an adult’s and pubic hair has spread to the inner thigh. Boys may stop growing at 16 but may start to become more muscular. Many males may also have facial hair at this stage too</a:t>
          </a:r>
          <a:endParaRPr lang="en-US"/>
        </a:p>
      </dgm:t>
    </dgm:pt>
    <dgm:pt modelId="{2AC7A5A9-E8C6-4EFB-AADC-95DFA1F778AE}" type="parTrans" cxnId="{AA79A0C8-D630-4C87-8043-F5B9F8FE7D49}">
      <dgm:prSet/>
      <dgm:spPr/>
      <dgm:t>
        <a:bodyPr/>
        <a:lstStyle/>
        <a:p>
          <a:endParaRPr lang="en-US"/>
        </a:p>
      </dgm:t>
    </dgm:pt>
    <dgm:pt modelId="{E4813144-7DE9-4109-9E30-0377AF702ED8}" type="sibTrans" cxnId="{AA79A0C8-D630-4C87-8043-F5B9F8FE7D49}">
      <dgm:prSet/>
      <dgm:spPr/>
      <dgm:t>
        <a:bodyPr/>
        <a:lstStyle/>
        <a:p>
          <a:endParaRPr lang="en-US"/>
        </a:p>
      </dgm:t>
    </dgm:pt>
    <dgm:pt modelId="{A4D11FEC-4EE0-42FB-9B25-32BEEA9A069C}" type="pres">
      <dgm:prSet presAssocID="{F9473FDC-547D-416E-800C-D62EB9EB8F07}" presName="vert0" presStyleCnt="0">
        <dgm:presLayoutVars>
          <dgm:dir/>
          <dgm:animOne val="branch"/>
          <dgm:animLvl val="lvl"/>
        </dgm:presLayoutVars>
      </dgm:prSet>
      <dgm:spPr/>
    </dgm:pt>
    <dgm:pt modelId="{50F6CE0F-151C-4FF2-BF38-5D6ACD18FBEA}" type="pres">
      <dgm:prSet presAssocID="{3D3CB930-072D-4FD7-A9C2-FA7B21BDEE97}" presName="thickLine" presStyleLbl="alignNode1" presStyleIdx="0" presStyleCnt="4"/>
      <dgm:spPr/>
    </dgm:pt>
    <dgm:pt modelId="{B747C4D5-1772-47A3-A4D9-AC8BB7288264}" type="pres">
      <dgm:prSet presAssocID="{3D3CB930-072D-4FD7-A9C2-FA7B21BDEE97}" presName="horz1" presStyleCnt="0"/>
      <dgm:spPr/>
    </dgm:pt>
    <dgm:pt modelId="{CC8B7D3D-954E-460B-AF38-9EA48A68A933}" type="pres">
      <dgm:prSet presAssocID="{3D3CB930-072D-4FD7-A9C2-FA7B21BDEE97}" presName="tx1" presStyleLbl="revTx" presStyleIdx="0" presStyleCnt="4"/>
      <dgm:spPr/>
    </dgm:pt>
    <dgm:pt modelId="{D1EAAFF9-0674-4622-925A-1E9B5C24128D}" type="pres">
      <dgm:prSet presAssocID="{3D3CB930-072D-4FD7-A9C2-FA7B21BDEE97}" presName="vert1" presStyleCnt="0"/>
      <dgm:spPr/>
    </dgm:pt>
    <dgm:pt modelId="{BF8FA27D-77B8-4432-93BF-A30A8446424F}" type="pres">
      <dgm:prSet presAssocID="{241C8010-6D6A-4734-A90D-8F192BD0985A}" presName="thickLine" presStyleLbl="alignNode1" presStyleIdx="1" presStyleCnt="4"/>
      <dgm:spPr/>
    </dgm:pt>
    <dgm:pt modelId="{4FDA2EFF-EF2B-40D6-AFB5-C4E11A71946F}" type="pres">
      <dgm:prSet presAssocID="{241C8010-6D6A-4734-A90D-8F192BD0985A}" presName="horz1" presStyleCnt="0"/>
      <dgm:spPr/>
    </dgm:pt>
    <dgm:pt modelId="{AC6EAAE7-5860-4BFD-98A6-140BA6366467}" type="pres">
      <dgm:prSet presAssocID="{241C8010-6D6A-4734-A90D-8F192BD0985A}" presName="tx1" presStyleLbl="revTx" presStyleIdx="1" presStyleCnt="4"/>
      <dgm:spPr/>
    </dgm:pt>
    <dgm:pt modelId="{F202F218-388B-4689-9B39-2DADEA5D2F27}" type="pres">
      <dgm:prSet presAssocID="{241C8010-6D6A-4734-A90D-8F192BD0985A}" presName="vert1" presStyleCnt="0"/>
      <dgm:spPr/>
    </dgm:pt>
    <dgm:pt modelId="{FC52E5B9-A837-4320-A659-1D20EC7B39EF}" type="pres">
      <dgm:prSet presAssocID="{08067DF5-5EEE-4139-96AC-9D85EB93EAD9}" presName="thickLine" presStyleLbl="alignNode1" presStyleIdx="2" presStyleCnt="4"/>
      <dgm:spPr/>
    </dgm:pt>
    <dgm:pt modelId="{753D24F6-F117-4C8D-8049-663FC56E9BF4}" type="pres">
      <dgm:prSet presAssocID="{08067DF5-5EEE-4139-96AC-9D85EB93EAD9}" presName="horz1" presStyleCnt="0"/>
      <dgm:spPr/>
    </dgm:pt>
    <dgm:pt modelId="{C275FD2C-EAEE-4515-9AB1-75AC4CE9E641}" type="pres">
      <dgm:prSet presAssocID="{08067DF5-5EEE-4139-96AC-9D85EB93EAD9}" presName="tx1" presStyleLbl="revTx" presStyleIdx="2" presStyleCnt="4"/>
      <dgm:spPr/>
    </dgm:pt>
    <dgm:pt modelId="{7C0DBF77-21AE-46F9-89E5-E44FEB422429}" type="pres">
      <dgm:prSet presAssocID="{08067DF5-5EEE-4139-96AC-9D85EB93EAD9}" presName="vert1" presStyleCnt="0"/>
      <dgm:spPr/>
    </dgm:pt>
    <dgm:pt modelId="{554E9E06-4738-491D-B364-6327AC1B574B}" type="pres">
      <dgm:prSet presAssocID="{21DC70AB-DF70-4A59-9837-9D2BB177B7FB}" presName="thickLine" presStyleLbl="alignNode1" presStyleIdx="3" presStyleCnt="4"/>
      <dgm:spPr/>
    </dgm:pt>
    <dgm:pt modelId="{40094960-1391-4373-9A88-11392898C60A}" type="pres">
      <dgm:prSet presAssocID="{21DC70AB-DF70-4A59-9837-9D2BB177B7FB}" presName="horz1" presStyleCnt="0"/>
      <dgm:spPr/>
    </dgm:pt>
    <dgm:pt modelId="{8F7297B6-C247-4BB3-A20C-3534AABE0845}" type="pres">
      <dgm:prSet presAssocID="{21DC70AB-DF70-4A59-9837-9D2BB177B7FB}" presName="tx1" presStyleLbl="revTx" presStyleIdx="3" presStyleCnt="4"/>
      <dgm:spPr/>
    </dgm:pt>
    <dgm:pt modelId="{DFA26CD7-44D4-46A3-B5EC-B8C2FD1D005F}" type="pres">
      <dgm:prSet presAssocID="{21DC70AB-DF70-4A59-9837-9D2BB177B7FB}" presName="vert1" presStyleCnt="0"/>
      <dgm:spPr/>
    </dgm:pt>
  </dgm:ptLst>
  <dgm:cxnLst>
    <dgm:cxn modelId="{CCF1672D-0538-49D0-B32C-6FD4C0FDEFDF}" srcId="{F9473FDC-547D-416E-800C-D62EB9EB8F07}" destId="{08067DF5-5EEE-4139-96AC-9D85EB93EAD9}" srcOrd="2" destOrd="0" parTransId="{E1555BCE-B414-4C43-A2C4-0916E382DA62}" sibTransId="{65C19C60-C1DE-4715-9AEC-E41E80D82447}"/>
    <dgm:cxn modelId="{A04D0547-7F0C-4109-9BE9-B20E43070F60}" type="presOf" srcId="{241C8010-6D6A-4734-A90D-8F192BD0985A}" destId="{AC6EAAE7-5860-4BFD-98A6-140BA6366467}" srcOrd="0" destOrd="0" presId="urn:microsoft.com/office/officeart/2008/layout/LinedList"/>
    <dgm:cxn modelId="{C42F8169-A636-476A-8F83-6C3FC28D2D78}" type="presOf" srcId="{21DC70AB-DF70-4A59-9837-9D2BB177B7FB}" destId="{8F7297B6-C247-4BB3-A20C-3534AABE0845}" srcOrd="0" destOrd="0" presId="urn:microsoft.com/office/officeart/2008/layout/LinedList"/>
    <dgm:cxn modelId="{35227C6E-8D2F-4495-90B3-F3FB9BD74C3A}" srcId="{F9473FDC-547D-416E-800C-D62EB9EB8F07}" destId="{3D3CB930-072D-4FD7-A9C2-FA7B21BDEE97}" srcOrd="0" destOrd="0" parTransId="{169FFDF3-E722-4729-8D3B-63BE3F47DC57}" sibTransId="{C6A3021D-A7C0-48B5-A3D7-27F0CE0F1604}"/>
    <dgm:cxn modelId="{0E900E52-0D1B-4061-9BAD-8F8C186D1031}" type="presOf" srcId="{3D3CB930-072D-4FD7-A9C2-FA7B21BDEE97}" destId="{CC8B7D3D-954E-460B-AF38-9EA48A68A933}" srcOrd="0" destOrd="0" presId="urn:microsoft.com/office/officeart/2008/layout/LinedList"/>
    <dgm:cxn modelId="{628152A5-F741-4201-AF9A-25952BB46962}" srcId="{F9473FDC-547D-416E-800C-D62EB9EB8F07}" destId="{241C8010-6D6A-4734-A90D-8F192BD0985A}" srcOrd="1" destOrd="0" parTransId="{8E7F578D-D98F-4DB2-BE24-4666570D1307}" sibTransId="{B4F004B6-647C-403E-8999-C746F50F505C}"/>
    <dgm:cxn modelId="{51152FC3-0BFE-455E-B0EB-E02632A9CFE1}" type="presOf" srcId="{F9473FDC-547D-416E-800C-D62EB9EB8F07}" destId="{A4D11FEC-4EE0-42FB-9B25-32BEEA9A069C}" srcOrd="0" destOrd="0" presId="urn:microsoft.com/office/officeart/2008/layout/LinedList"/>
    <dgm:cxn modelId="{AA79A0C8-D630-4C87-8043-F5B9F8FE7D49}" srcId="{F9473FDC-547D-416E-800C-D62EB9EB8F07}" destId="{21DC70AB-DF70-4A59-9837-9D2BB177B7FB}" srcOrd="3" destOrd="0" parTransId="{2AC7A5A9-E8C6-4EFB-AADC-95DFA1F778AE}" sibTransId="{E4813144-7DE9-4109-9E30-0377AF702ED8}"/>
    <dgm:cxn modelId="{DC4A0EE8-025E-412C-9C07-239C7CF9BC3E}" type="presOf" srcId="{08067DF5-5EEE-4139-96AC-9D85EB93EAD9}" destId="{C275FD2C-EAEE-4515-9AB1-75AC4CE9E641}" srcOrd="0" destOrd="0" presId="urn:microsoft.com/office/officeart/2008/layout/LinedList"/>
    <dgm:cxn modelId="{7DC659BF-6E5B-4EF4-974F-1ACD5EE0928C}" type="presParOf" srcId="{A4D11FEC-4EE0-42FB-9B25-32BEEA9A069C}" destId="{50F6CE0F-151C-4FF2-BF38-5D6ACD18FBEA}" srcOrd="0" destOrd="0" presId="urn:microsoft.com/office/officeart/2008/layout/LinedList"/>
    <dgm:cxn modelId="{C2584630-91A9-43DD-8C78-1829800B0DB4}" type="presParOf" srcId="{A4D11FEC-4EE0-42FB-9B25-32BEEA9A069C}" destId="{B747C4D5-1772-47A3-A4D9-AC8BB7288264}" srcOrd="1" destOrd="0" presId="urn:microsoft.com/office/officeart/2008/layout/LinedList"/>
    <dgm:cxn modelId="{2041B4EF-CE23-4C55-991F-4B246E515D8C}" type="presParOf" srcId="{B747C4D5-1772-47A3-A4D9-AC8BB7288264}" destId="{CC8B7D3D-954E-460B-AF38-9EA48A68A933}" srcOrd="0" destOrd="0" presId="urn:microsoft.com/office/officeart/2008/layout/LinedList"/>
    <dgm:cxn modelId="{21AC7E0C-5E60-4E40-BE0A-37948BD98225}" type="presParOf" srcId="{B747C4D5-1772-47A3-A4D9-AC8BB7288264}" destId="{D1EAAFF9-0674-4622-925A-1E9B5C24128D}" srcOrd="1" destOrd="0" presId="urn:microsoft.com/office/officeart/2008/layout/LinedList"/>
    <dgm:cxn modelId="{A6E0CE7D-72A4-4694-8CEA-3A7D216F65F5}" type="presParOf" srcId="{A4D11FEC-4EE0-42FB-9B25-32BEEA9A069C}" destId="{BF8FA27D-77B8-4432-93BF-A30A8446424F}" srcOrd="2" destOrd="0" presId="urn:microsoft.com/office/officeart/2008/layout/LinedList"/>
    <dgm:cxn modelId="{D5480C92-5F6E-409B-A28A-4CF25F17A136}" type="presParOf" srcId="{A4D11FEC-4EE0-42FB-9B25-32BEEA9A069C}" destId="{4FDA2EFF-EF2B-40D6-AFB5-C4E11A71946F}" srcOrd="3" destOrd="0" presId="urn:microsoft.com/office/officeart/2008/layout/LinedList"/>
    <dgm:cxn modelId="{8BD9165C-A1E2-4E8D-956D-0418F08683A5}" type="presParOf" srcId="{4FDA2EFF-EF2B-40D6-AFB5-C4E11A71946F}" destId="{AC6EAAE7-5860-4BFD-98A6-140BA6366467}" srcOrd="0" destOrd="0" presId="urn:microsoft.com/office/officeart/2008/layout/LinedList"/>
    <dgm:cxn modelId="{630397BD-FA22-4CBC-9DEF-5E5CD05C15CD}" type="presParOf" srcId="{4FDA2EFF-EF2B-40D6-AFB5-C4E11A71946F}" destId="{F202F218-388B-4689-9B39-2DADEA5D2F27}" srcOrd="1" destOrd="0" presId="urn:microsoft.com/office/officeart/2008/layout/LinedList"/>
    <dgm:cxn modelId="{824B0EB2-6959-4B2E-887A-33B3A24B1F1D}" type="presParOf" srcId="{A4D11FEC-4EE0-42FB-9B25-32BEEA9A069C}" destId="{FC52E5B9-A837-4320-A659-1D20EC7B39EF}" srcOrd="4" destOrd="0" presId="urn:microsoft.com/office/officeart/2008/layout/LinedList"/>
    <dgm:cxn modelId="{4A6D126A-8D2C-4736-9E44-19EBD59D58AB}" type="presParOf" srcId="{A4D11FEC-4EE0-42FB-9B25-32BEEA9A069C}" destId="{753D24F6-F117-4C8D-8049-663FC56E9BF4}" srcOrd="5" destOrd="0" presId="urn:microsoft.com/office/officeart/2008/layout/LinedList"/>
    <dgm:cxn modelId="{4B321C5D-4772-408E-8B08-350D77265B26}" type="presParOf" srcId="{753D24F6-F117-4C8D-8049-663FC56E9BF4}" destId="{C275FD2C-EAEE-4515-9AB1-75AC4CE9E641}" srcOrd="0" destOrd="0" presId="urn:microsoft.com/office/officeart/2008/layout/LinedList"/>
    <dgm:cxn modelId="{EAE2B086-80A7-4BE4-9B89-FA7986553267}" type="presParOf" srcId="{753D24F6-F117-4C8D-8049-663FC56E9BF4}" destId="{7C0DBF77-21AE-46F9-89E5-E44FEB422429}" srcOrd="1" destOrd="0" presId="urn:microsoft.com/office/officeart/2008/layout/LinedList"/>
    <dgm:cxn modelId="{DB0E6B45-3E46-49F5-9DBC-67B9CD6A4AAA}" type="presParOf" srcId="{A4D11FEC-4EE0-42FB-9B25-32BEEA9A069C}" destId="{554E9E06-4738-491D-B364-6327AC1B574B}" srcOrd="6" destOrd="0" presId="urn:microsoft.com/office/officeart/2008/layout/LinedList"/>
    <dgm:cxn modelId="{DC839F2C-014E-45DB-8161-D3B7FE303BEA}" type="presParOf" srcId="{A4D11FEC-4EE0-42FB-9B25-32BEEA9A069C}" destId="{40094960-1391-4373-9A88-11392898C60A}" srcOrd="7" destOrd="0" presId="urn:microsoft.com/office/officeart/2008/layout/LinedList"/>
    <dgm:cxn modelId="{9B684EF4-6E62-4CA1-A794-0C9FF7535F66}" type="presParOf" srcId="{40094960-1391-4373-9A88-11392898C60A}" destId="{8F7297B6-C247-4BB3-A20C-3534AABE0845}" srcOrd="0" destOrd="0" presId="urn:microsoft.com/office/officeart/2008/layout/LinedList"/>
    <dgm:cxn modelId="{2F13B201-D6D8-43BB-8667-3A8CFB6F3FA2}" type="presParOf" srcId="{40094960-1391-4373-9A88-11392898C60A}" destId="{DFA26CD7-44D4-46A3-B5EC-B8C2FD1D005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F6CE0F-151C-4FF2-BF38-5D6ACD18FBEA}">
      <dsp:nvSpPr>
        <dsp:cNvPr id="0" name=""/>
        <dsp:cNvSpPr/>
      </dsp:nvSpPr>
      <dsp:spPr>
        <a:xfrm>
          <a:off x="0" y="0"/>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8B7D3D-954E-460B-AF38-9EA48A68A933}">
      <dsp:nvSpPr>
        <dsp:cNvPr id="0" name=""/>
        <dsp:cNvSpPr/>
      </dsp:nvSpPr>
      <dsp:spPr>
        <a:xfrm>
          <a:off x="0" y="0"/>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The pituitary gland sends a message to the testicles to produce the hormone, testosterone. This will cause the development of the primary and secondary sexual characteristics.</a:t>
          </a:r>
          <a:endParaRPr lang="en-US" sz="1800" kern="1200"/>
        </a:p>
      </dsp:txBody>
      <dsp:txXfrm>
        <a:off x="0" y="0"/>
        <a:ext cx="6797675" cy="1412477"/>
      </dsp:txXfrm>
    </dsp:sp>
    <dsp:sp modelId="{BF8FA27D-77B8-4432-93BF-A30A8446424F}">
      <dsp:nvSpPr>
        <dsp:cNvPr id="0" name=""/>
        <dsp:cNvSpPr/>
      </dsp:nvSpPr>
      <dsp:spPr>
        <a:xfrm>
          <a:off x="0" y="1412478"/>
          <a:ext cx="6797675" cy="0"/>
        </a:xfrm>
        <a:prstGeom prst="line">
          <a:avLst/>
        </a:prstGeom>
        <a:solidFill>
          <a:schemeClr val="accent2">
            <a:hueOff val="-498328"/>
            <a:satOff val="2159"/>
            <a:lumOff val="-392"/>
            <a:alphaOff val="0"/>
          </a:schemeClr>
        </a:solidFill>
        <a:ln w="15875" cap="flat" cmpd="sng" algn="ctr">
          <a:solidFill>
            <a:schemeClr val="accent2">
              <a:hueOff val="-498328"/>
              <a:satOff val="2159"/>
              <a:lumOff val="-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6EAAE7-5860-4BFD-98A6-140BA6366467}">
      <dsp:nvSpPr>
        <dsp:cNvPr id="0" name=""/>
        <dsp:cNvSpPr/>
      </dsp:nvSpPr>
      <dsp:spPr>
        <a:xfrm>
          <a:off x="0" y="1412477"/>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The first signs of puberty for boys are indicated by pubic hair appearing around the base of the penis and the testicles enlarging.</a:t>
          </a:r>
          <a:endParaRPr lang="en-US" sz="1800" kern="1200"/>
        </a:p>
      </dsp:txBody>
      <dsp:txXfrm>
        <a:off x="0" y="1412477"/>
        <a:ext cx="6797675" cy="1412477"/>
      </dsp:txXfrm>
    </dsp:sp>
    <dsp:sp modelId="{FC52E5B9-A837-4320-A659-1D20EC7B39EF}">
      <dsp:nvSpPr>
        <dsp:cNvPr id="0" name=""/>
        <dsp:cNvSpPr/>
      </dsp:nvSpPr>
      <dsp:spPr>
        <a:xfrm>
          <a:off x="0" y="2824956"/>
          <a:ext cx="6797675" cy="0"/>
        </a:xfrm>
        <a:prstGeom prst="line">
          <a:avLst/>
        </a:prstGeom>
        <a:solidFill>
          <a:schemeClr val="accent2">
            <a:hueOff val="-996655"/>
            <a:satOff val="4318"/>
            <a:lumOff val="-785"/>
            <a:alphaOff val="0"/>
          </a:schemeClr>
        </a:solidFill>
        <a:ln w="15875" cap="flat" cmpd="sng" algn="ctr">
          <a:solidFill>
            <a:schemeClr val="accent2">
              <a:hueOff val="-996655"/>
              <a:satOff val="4318"/>
              <a:lumOff val="-78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75FD2C-EAEE-4515-9AB1-75AC4CE9E641}">
      <dsp:nvSpPr>
        <dsp:cNvPr id="0" name=""/>
        <dsp:cNvSpPr/>
      </dsp:nvSpPr>
      <dsp:spPr>
        <a:xfrm>
          <a:off x="0" y="2824955"/>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In a similar way to girls, as boys go through puberty they go through a growth spurt, gain more pubic hair, start to sweat more and may have acne.</a:t>
          </a:r>
          <a:endParaRPr lang="en-US" sz="1800" kern="1200"/>
        </a:p>
      </dsp:txBody>
      <dsp:txXfrm>
        <a:off x="0" y="2824955"/>
        <a:ext cx="6797675" cy="1412477"/>
      </dsp:txXfrm>
    </dsp:sp>
    <dsp:sp modelId="{554E9E06-4738-491D-B364-6327AC1B574B}">
      <dsp:nvSpPr>
        <dsp:cNvPr id="0" name=""/>
        <dsp:cNvSpPr/>
      </dsp:nvSpPr>
      <dsp:spPr>
        <a:xfrm>
          <a:off x="0" y="4237434"/>
          <a:ext cx="6797675" cy="0"/>
        </a:xfrm>
        <a:prstGeom prst="line">
          <a:avLst/>
        </a:prstGeom>
        <a:solidFill>
          <a:schemeClr val="accent2">
            <a:hueOff val="-1494983"/>
            <a:satOff val="6477"/>
            <a:lumOff val="-1177"/>
            <a:alphaOff val="0"/>
          </a:schemeClr>
        </a:solidFill>
        <a:ln w="15875" cap="flat" cmpd="sng" algn="ctr">
          <a:solidFill>
            <a:schemeClr val="accent2">
              <a:hueOff val="-1494983"/>
              <a:satOff val="6477"/>
              <a:lumOff val="-117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7297B6-C247-4BB3-A20C-3534AABE0845}">
      <dsp:nvSpPr>
        <dsp:cNvPr id="0" name=""/>
        <dsp:cNvSpPr/>
      </dsp:nvSpPr>
      <dsp:spPr>
        <a:xfrm>
          <a:off x="0" y="4237433"/>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Four years after puberty, boys’ genitals look like an adult’s and pubic hair has spread to the inner thigh. Boys may stop growing at 16 but may start to become more muscular. Many males may also have facial hair at this stage too</a:t>
          </a:r>
          <a:endParaRPr lang="en-US" sz="1800" kern="1200"/>
        </a:p>
      </dsp:txBody>
      <dsp:txXfrm>
        <a:off x="0" y="4237433"/>
        <a:ext cx="6797675" cy="14124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3/15/2020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488100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3/15/2020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64663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3/15/2020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08718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3/15/2020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560216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3/15/2020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358525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3/15/2020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9175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3/15/2020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22210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3/15/2020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9088049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3/15/2020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60933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3/15/2020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3750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3/15/2020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378289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3/15/2020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3287125"/>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44" r:id="rId5"/>
    <p:sldLayoutId id="2147483738" r:id="rId6"/>
    <p:sldLayoutId id="2147483739" r:id="rId7"/>
    <p:sldLayoutId id="2147483740" r:id="rId8"/>
    <p:sldLayoutId id="2147483743" r:id="rId9"/>
    <p:sldLayoutId id="2147483741" r:id="rId10"/>
    <p:sldLayoutId id="2147483742" r:id="rId11"/>
  </p:sldLayoutIdLst>
  <p:hf sldNum="0" hdr="0" ftr="0" dt="0"/>
  <p:txStyles>
    <p:titleStyle>
      <a:lvl1pPr algn="l" defTabSz="914400" rtl="0" eaLnBrk="1" latinLnBrk="0" hangingPunct="1">
        <a:lnSpc>
          <a:spcPct val="90000"/>
        </a:lnSpc>
        <a:spcBef>
          <a:spcPct val="0"/>
        </a:spcBef>
        <a:buNone/>
        <a:defRPr sz="44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youtube.com/watch?v=dmBqwWlJg8U"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pearsonschoolsandfecolleges.co.uk/FEAndVocational/HealthAndSocialCare/BTEC/BTECNationalsHealthandSocialCare2016/Samples/Student-Book-1/BTEC-National-in-Health-and-Social-Care-Unit-01-web-ready.pdf" TargetMode="External"/><Relationship Id="rId2" Type="http://schemas.openxmlformats.org/officeDocument/2006/relationships/hyperlink" Target="https://us.sagepub.com/sites/default/files/upm-assets/106359_book_item_106359.pdf" TargetMode="External"/><Relationship Id="rId1" Type="http://schemas.openxmlformats.org/officeDocument/2006/relationships/slideLayout" Target="../slideLayouts/slideLayout2.xml"/><Relationship Id="rId4" Type="http://schemas.openxmlformats.org/officeDocument/2006/relationships/hyperlink" Target="https://www.academia.edu/35548065/Theories_of_Human_Growth_and_Development_Developmental_Psych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3">
            <a:extLst>
              <a:ext uri="{FF2B5EF4-FFF2-40B4-BE49-F238E27FC236}">
                <a16:creationId xmlns:a16="http://schemas.microsoft.com/office/drawing/2014/main" id="{C17E8079-300D-4731-82C6-D60CBD9B34D6}"/>
              </a:ext>
            </a:extLst>
          </p:cNvPr>
          <p:cNvPicPr>
            <a:picLocks noChangeAspect="1"/>
          </p:cNvPicPr>
          <p:nvPr/>
        </p:nvPicPr>
        <p:blipFill rotWithShape="1">
          <a:blip r:embed="rId2"/>
          <a:srcRect t="15731"/>
          <a:stretch/>
        </p:blipFill>
        <p:spPr>
          <a:xfrm>
            <a:off x="-32" y="10"/>
            <a:ext cx="12192031" cy="6857990"/>
          </a:xfrm>
          <a:prstGeom prst="rect">
            <a:avLst/>
          </a:prstGeom>
        </p:spPr>
      </p:pic>
      <p:sp>
        <p:nvSpPr>
          <p:cNvPr id="16" name="Rectangle 8">
            <a:extLst>
              <a:ext uri="{FF2B5EF4-FFF2-40B4-BE49-F238E27FC236}">
                <a16:creationId xmlns:a16="http://schemas.microsoft.com/office/drawing/2014/main" id="{DFD57664-637D-40CA-83F2-B729A932B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915076"/>
            <a:ext cx="12188952" cy="1942924"/>
          </a:xfrm>
          <a:prstGeom prst="rect">
            <a:avLst/>
          </a:prstGeom>
          <a:gradFill>
            <a:gsLst>
              <a:gs pos="43000">
                <a:schemeClr val="tx1">
                  <a:alpha val="20000"/>
                </a:schemeClr>
              </a:gs>
              <a:gs pos="0">
                <a:schemeClr val="tx1">
                  <a:alpha val="0"/>
                </a:schemeClr>
              </a:gs>
              <a:gs pos="100000">
                <a:schemeClr val="tx1">
                  <a:alpha val="3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4F76FD-51FA-4E9B-BC7F-CD7ACFDA1A0D}"/>
              </a:ext>
            </a:extLst>
          </p:cNvPr>
          <p:cNvSpPr>
            <a:spLocks noGrp="1"/>
          </p:cNvSpPr>
          <p:nvPr>
            <p:ph type="ctrTitle"/>
          </p:nvPr>
        </p:nvSpPr>
        <p:spPr>
          <a:xfrm>
            <a:off x="828675" y="5120639"/>
            <a:ext cx="7137263" cy="1280161"/>
          </a:xfrm>
        </p:spPr>
        <p:txBody>
          <a:bodyPr anchor="ctr">
            <a:normAutofit fontScale="90000"/>
          </a:bodyPr>
          <a:lstStyle/>
          <a:p>
            <a:pPr algn="r"/>
            <a:r>
              <a:rPr lang="en-GB" sz="4800" dirty="0">
                <a:solidFill>
                  <a:srgbClr val="FFFFFF"/>
                </a:solidFill>
              </a:rPr>
              <a:t>Theories on Human Growth and Development</a:t>
            </a:r>
          </a:p>
        </p:txBody>
      </p:sp>
      <p:sp>
        <p:nvSpPr>
          <p:cNvPr id="3" name="Subtitle 2">
            <a:extLst>
              <a:ext uri="{FF2B5EF4-FFF2-40B4-BE49-F238E27FC236}">
                <a16:creationId xmlns:a16="http://schemas.microsoft.com/office/drawing/2014/main" id="{E5C4ECA6-F64A-4B16-9571-715BAF7EF1A8}"/>
              </a:ext>
            </a:extLst>
          </p:cNvPr>
          <p:cNvSpPr>
            <a:spLocks noGrp="1"/>
          </p:cNvSpPr>
          <p:nvPr>
            <p:ph type="subTitle" idx="1"/>
          </p:nvPr>
        </p:nvSpPr>
        <p:spPr>
          <a:xfrm>
            <a:off x="8289580" y="5120639"/>
            <a:ext cx="3073745" cy="1280160"/>
          </a:xfrm>
        </p:spPr>
        <p:txBody>
          <a:bodyPr anchor="ctr">
            <a:normAutofit/>
          </a:bodyPr>
          <a:lstStyle/>
          <a:p>
            <a:r>
              <a:rPr lang="en-GB" sz="1500" dirty="0">
                <a:solidFill>
                  <a:srgbClr val="FFFFFF"/>
                </a:solidFill>
              </a:rPr>
              <a:t>Fundamentals</a:t>
            </a:r>
          </a:p>
        </p:txBody>
      </p:sp>
      <p:cxnSp>
        <p:nvCxnSpPr>
          <p:cNvPr id="17" name="Straight Connector 10">
            <a:extLst>
              <a:ext uri="{FF2B5EF4-FFF2-40B4-BE49-F238E27FC236}">
                <a16:creationId xmlns:a16="http://schemas.microsoft.com/office/drawing/2014/main" id="{D5B557D3-D7B4-404B-84A1-9BD182BE5B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7532813" y="5760720"/>
            <a:ext cx="1188720"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31319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7C467-A6AD-49A5-9AC8-D08F8334547A}"/>
              </a:ext>
            </a:extLst>
          </p:cNvPr>
          <p:cNvSpPr>
            <a:spLocks noGrp="1"/>
          </p:cNvSpPr>
          <p:nvPr>
            <p:ph type="title"/>
          </p:nvPr>
        </p:nvSpPr>
        <p:spPr/>
        <p:txBody>
          <a:bodyPr/>
          <a:lstStyle/>
          <a:p>
            <a:r>
              <a:rPr lang="en-GB" b="1" dirty="0"/>
              <a:t>Growth and Development</a:t>
            </a:r>
            <a:r>
              <a:rPr lang="en-GB" dirty="0"/>
              <a:t> </a:t>
            </a:r>
          </a:p>
        </p:txBody>
      </p:sp>
      <p:sp>
        <p:nvSpPr>
          <p:cNvPr id="3" name="Content Placeholder 2">
            <a:extLst>
              <a:ext uri="{FF2B5EF4-FFF2-40B4-BE49-F238E27FC236}">
                <a16:creationId xmlns:a16="http://schemas.microsoft.com/office/drawing/2014/main" id="{B30E3ED1-55CC-40E2-91D2-250FC1044685}"/>
              </a:ext>
            </a:extLst>
          </p:cNvPr>
          <p:cNvSpPr>
            <a:spLocks noGrp="1"/>
          </p:cNvSpPr>
          <p:nvPr>
            <p:ph idx="1"/>
          </p:nvPr>
        </p:nvSpPr>
        <p:spPr/>
        <p:txBody>
          <a:bodyPr/>
          <a:lstStyle/>
          <a:p>
            <a:r>
              <a:rPr lang="en-GB" dirty="0"/>
              <a:t>Growth and development occur across the life stages and focuses on the physical, intellectual, emotional and social changes that humans go through.</a:t>
            </a:r>
          </a:p>
        </p:txBody>
      </p:sp>
    </p:spTree>
    <p:extLst>
      <p:ext uri="{BB962C8B-B14F-4D97-AF65-F5344CB8AC3E}">
        <p14:creationId xmlns:p14="http://schemas.microsoft.com/office/powerpoint/2010/main" val="1799319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6F4A0-33B6-4278-9F52-0AE2F64A3DD7}"/>
              </a:ext>
            </a:extLst>
          </p:cNvPr>
          <p:cNvSpPr>
            <a:spLocks noGrp="1"/>
          </p:cNvSpPr>
          <p:nvPr>
            <p:ph type="title"/>
          </p:nvPr>
        </p:nvSpPr>
        <p:spPr/>
        <p:txBody>
          <a:bodyPr/>
          <a:lstStyle/>
          <a:p>
            <a:r>
              <a:rPr lang="en-GB" dirty="0"/>
              <a:t>GROWTH</a:t>
            </a:r>
          </a:p>
        </p:txBody>
      </p:sp>
      <p:sp>
        <p:nvSpPr>
          <p:cNvPr id="3" name="Content Placeholder 2">
            <a:extLst>
              <a:ext uri="{FF2B5EF4-FFF2-40B4-BE49-F238E27FC236}">
                <a16:creationId xmlns:a16="http://schemas.microsoft.com/office/drawing/2014/main" id="{A22CC5B8-C0DA-4C9B-869D-35B51266E640}"/>
              </a:ext>
            </a:extLst>
          </p:cNvPr>
          <p:cNvSpPr>
            <a:spLocks noGrp="1"/>
          </p:cNvSpPr>
          <p:nvPr>
            <p:ph idx="1"/>
          </p:nvPr>
        </p:nvSpPr>
        <p:spPr/>
        <p:txBody>
          <a:bodyPr/>
          <a:lstStyle/>
          <a:p>
            <a:r>
              <a:rPr lang="en-GB" b="1" dirty="0"/>
              <a:t>Growth</a:t>
            </a:r>
            <a:r>
              <a:rPr lang="en-GB" dirty="0"/>
              <a:t> predominately concentrates on the </a:t>
            </a:r>
            <a:r>
              <a:rPr lang="en-GB" b="1" dirty="0"/>
              <a:t>physical changes</a:t>
            </a:r>
            <a:r>
              <a:rPr lang="en-GB" dirty="0"/>
              <a:t> that take place across different parts of the body. </a:t>
            </a:r>
            <a:r>
              <a:rPr lang="en-GB" b="1" dirty="0"/>
              <a:t>Growth</a:t>
            </a:r>
            <a:r>
              <a:rPr lang="en-GB" dirty="0"/>
              <a:t> is measured using a range of intervals such as height and weight. Centile charts are used to measure changes in growth. Different centile charts are used to measure the height and weight of boys and girls because of the difference in growth patterns, for example, boys tend to be heavier and taller.</a:t>
            </a:r>
          </a:p>
        </p:txBody>
      </p:sp>
    </p:spTree>
    <p:extLst>
      <p:ext uri="{BB962C8B-B14F-4D97-AF65-F5344CB8AC3E}">
        <p14:creationId xmlns:p14="http://schemas.microsoft.com/office/powerpoint/2010/main" val="4658122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636BD-E9D6-42A5-9DA0-C449334E696F}"/>
              </a:ext>
            </a:extLst>
          </p:cNvPr>
          <p:cNvSpPr>
            <a:spLocks noGrp="1"/>
          </p:cNvSpPr>
          <p:nvPr>
            <p:ph type="title"/>
          </p:nvPr>
        </p:nvSpPr>
        <p:spPr/>
        <p:txBody>
          <a:bodyPr/>
          <a:lstStyle/>
          <a:p>
            <a:r>
              <a:rPr lang="en-GB" dirty="0"/>
              <a:t>DEVELOPMENT</a:t>
            </a:r>
          </a:p>
        </p:txBody>
      </p:sp>
      <p:sp>
        <p:nvSpPr>
          <p:cNvPr id="3" name="Content Placeholder 2">
            <a:extLst>
              <a:ext uri="{FF2B5EF4-FFF2-40B4-BE49-F238E27FC236}">
                <a16:creationId xmlns:a16="http://schemas.microsoft.com/office/drawing/2014/main" id="{0169113F-34B9-4BD3-AF1E-44D79A05A971}"/>
              </a:ext>
            </a:extLst>
          </p:cNvPr>
          <p:cNvSpPr>
            <a:spLocks noGrp="1"/>
          </p:cNvSpPr>
          <p:nvPr>
            <p:ph idx="1"/>
          </p:nvPr>
        </p:nvSpPr>
        <p:spPr/>
        <p:txBody>
          <a:bodyPr/>
          <a:lstStyle/>
          <a:p>
            <a:r>
              <a:rPr lang="en-GB" b="1" dirty="0"/>
              <a:t>Development</a:t>
            </a:r>
            <a:r>
              <a:rPr lang="en-GB" dirty="0"/>
              <a:t> refers to the orders of sequence that humans follow and mainly focuses on the attainment of skills and abilities.</a:t>
            </a:r>
          </a:p>
          <a:p>
            <a:r>
              <a:rPr lang="en-GB" dirty="0"/>
              <a:t>The main </a:t>
            </a:r>
            <a:r>
              <a:rPr lang="en-GB" b="1" dirty="0"/>
              <a:t>developmental milestones</a:t>
            </a:r>
            <a:r>
              <a:rPr lang="en-GB" dirty="0"/>
              <a:t> are physical, social, intellectual and emotional.</a:t>
            </a:r>
          </a:p>
          <a:p>
            <a:endParaRPr lang="en-GB" dirty="0"/>
          </a:p>
        </p:txBody>
      </p:sp>
    </p:spTree>
    <p:extLst>
      <p:ext uri="{BB962C8B-B14F-4D97-AF65-F5344CB8AC3E}">
        <p14:creationId xmlns:p14="http://schemas.microsoft.com/office/powerpoint/2010/main" val="20763891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5D816-A944-4E51-AA7D-4414AB71449A}"/>
              </a:ext>
            </a:extLst>
          </p:cNvPr>
          <p:cNvSpPr>
            <a:spLocks noGrp="1"/>
          </p:cNvSpPr>
          <p:nvPr>
            <p:ph type="title"/>
          </p:nvPr>
        </p:nvSpPr>
        <p:spPr/>
        <p:txBody>
          <a:bodyPr/>
          <a:lstStyle/>
          <a:p>
            <a:r>
              <a:rPr lang="en-GB" dirty="0"/>
              <a:t>Importance of Milestones</a:t>
            </a:r>
          </a:p>
        </p:txBody>
      </p:sp>
      <p:sp>
        <p:nvSpPr>
          <p:cNvPr id="3" name="Content Placeholder 2">
            <a:extLst>
              <a:ext uri="{FF2B5EF4-FFF2-40B4-BE49-F238E27FC236}">
                <a16:creationId xmlns:a16="http://schemas.microsoft.com/office/drawing/2014/main" id="{C0AA0FB1-E14E-45EA-B89E-EAAE7111EEE1}"/>
              </a:ext>
            </a:extLst>
          </p:cNvPr>
          <p:cNvSpPr>
            <a:spLocks noGrp="1"/>
          </p:cNvSpPr>
          <p:nvPr>
            <p:ph idx="1"/>
          </p:nvPr>
        </p:nvSpPr>
        <p:spPr/>
        <p:txBody>
          <a:bodyPr>
            <a:normAutofit/>
          </a:bodyPr>
          <a:lstStyle/>
          <a:p>
            <a:r>
              <a:rPr lang="en-GB" sz="2800" dirty="0"/>
              <a:t>Health and Social Care professionals use </a:t>
            </a:r>
            <a:r>
              <a:rPr lang="en-GB" sz="2800" b="1" dirty="0"/>
              <a:t>growth and developmental milestones</a:t>
            </a:r>
            <a:r>
              <a:rPr lang="en-GB" sz="2800" dirty="0"/>
              <a:t> in order to measure whether an individual is in line with the expectation of others at the same age. If an infant or child is not meeting a specific milestone, such as an infant still not being able to sit up by 12 months, this may indicate a developmental condition that requires further investigation.</a:t>
            </a:r>
          </a:p>
        </p:txBody>
      </p:sp>
    </p:spTree>
    <p:extLst>
      <p:ext uri="{BB962C8B-B14F-4D97-AF65-F5344CB8AC3E}">
        <p14:creationId xmlns:p14="http://schemas.microsoft.com/office/powerpoint/2010/main" val="14133053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3EEDE-E852-47CA-AD73-5174A67B6681}"/>
              </a:ext>
            </a:extLst>
          </p:cNvPr>
          <p:cNvSpPr>
            <a:spLocks noGrp="1"/>
          </p:cNvSpPr>
          <p:nvPr>
            <p:ph type="title"/>
          </p:nvPr>
        </p:nvSpPr>
        <p:spPr>
          <a:xfrm>
            <a:off x="1097280" y="0"/>
            <a:ext cx="10058400" cy="1000125"/>
          </a:xfrm>
        </p:spPr>
        <p:txBody>
          <a:bodyPr>
            <a:normAutofit/>
          </a:bodyPr>
          <a:lstStyle/>
          <a:p>
            <a:r>
              <a:rPr lang="en-GB" dirty="0"/>
              <a:t>Types of Development:</a:t>
            </a:r>
          </a:p>
        </p:txBody>
      </p:sp>
      <p:pic>
        <p:nvPicPr>
          <p:cNvPr id="2050" name="Picture 2">
            <a:extLst>
              <a:ext uri="{FF2B5EF4-FFF2-40B4-BE49-F238E27FC236}">
                <a16:creationId xmlns:a16="http://schemas.microsoft.com/office/drawing/2014/main" id="{B69A5BD5-331D-4B6B-9AA7-9FF0E0A72A0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282454" y="933450"/>
            <a:ext cx="9627092" cy="54117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6855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AF11C-D29E-4E09-A1A4-AE5DCB61D3C4}"/>
              </a:ext>
            </a:extLst>
          </p:cNvPr>
          <p:cNvSpPr>
            <a:spLocks noGrp="1"/>
          </p:cNvSpPr>
          <p:nvPr>
            <p:ph type="title"/>
          </p:nvPr>
        </p:nvSpPr>
        <p:spPr/>
        <p:txBody>
          <a:bodyPr/>
          <a:lstStyle/>
          <a:p>
            <a:r>
              <a:rPr lang="en-GB" b="1" dirty="0"/>
              <a:t>Physical Development in Infancy (0-2 years)</a:t>
            </a:r>
            <a:br>
              <a:rPr lang="en-GB" b="1" dirty="0"/>
            </a:br>
            <a:endParaRPr lang="en-GB" dirty="0"/>
          </a:p>
        </p:txBody>
      </p:sp>
      <p:sp>
        <p:nvSpPr>
          <p:cNvPr id="3" name="Content Placeholder 2">
            <a:extLst>
              <a:ext uri="{FF2B5EF4-FFF2-40B4-BE49-F238E27FC236}">
                <a16:creationId xmlns:a16="http://schemas.microsoft.com/office/drawing/2014/main" id="{54F0949C-987E-4A50-82BF-0441FB489B93}"/>
              </a:ext>
            </a:extLst>
          </p:cNvPr>
          <p:cNvSpPr>
            <a:spLocks noGrp="1"/>
          </p:cNvSpPr>
          <p:nvPr>
            <p:ph idx="1"/>
          </p:nvPr>
        </p:nvSpPr>
        <p:spPr/>
        <p:txBody>
          <a:bodyPr>
            <a:normAutofit fontScale="92500" lnSpcReduction="20000"/>
          </a:bodyPr>
          <a:lstStyle/>
          <a:p>
            <a:r>
              <a:rPr lang="en-GB" dirty="0"/>
              <a:t>There is a great deal of physical change during infancy.</a:t>
            </a:r>
          </a:p>
          <a:p>
            <a:r>
              <a:rPr lang="en-GB" dirty="0"/>
              <a:t>It is not unusual for a baby to lose weight after they are born. A baby’s weight is measured during the first two weeks of its life to ensure that the weight is being regained. 80% of babies exceed their birth weight when they are two weeks old. If a baby is not regaining its weight, the midwife or health visitor may support with feeding and possibly observe the baby in case there are any health concerns.</a:t>
            </a:r>
          </a:p>
          <a:p>
            <a:r>
              <a:rPr lang="en-GB" dirty="0"/>
              <a:t>A baby’s weight is usually measured once a month up to their first birthday and is plotted on their individual </a:t>
            </a:r>
            <a:r>
              <a:rPr lang="en-GB" b="1" dirty="0"/>
              <a:t>centile chart </a:t>
            </a:r>
            <a:r>
              <a:rPr lang="en-GB" dirty="0"/>
              <a:t>(growth chart). The curved lines on the centile chart show the average height and weight for different ages. The baby’s weight may not sit exactly on the curved line; however, it is unusual for the measurements to cross two centile lines. A baby’s weight will usually increase up to the age of nine months and slow down when they become more active.</a:t>
            </a:r>
          </a:p>
          <a:p>
            <a:endParaRPr lang="en-GB" dirty="0"/>
          </a:p>
        </p:txBody>
      </p:sp>
    </p:spTree>
    <p:extLst>
      <p:ext uri="{BB962C8B-B14F-4D97-AF65-F5344CB8AC3E}">
        <p14:creationId xmlns:p14="http://schemas.microsoft.com/office/powerpoint/2010/main" val="3624794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9E184-EEA3-49F2-96E7-6B3D3881AAD3}"/>
              </a:ext>
            </a:extLst>
          </p:cNvPr>
          <p:cNvSpPr>
            <a:spLocks noGrp="1"/>
          </p:cNvSpPr>
          <p:nvPr>
            <p:ph type="title"/>
          </p:nvPr>
        </p:nvSpPr>
        <p:spPr>
          <a:xfrm>
            <a:off x="1097280" y="286604"/>
            <a:ext cx="10058400" cy="854300"/>
          </a:xfrm>
        </p:spPr>
        <p:txBody>
          <a:bodyPr/>
          <a:lstStyle/>
          <a:p>
            <a:r>
              <a:rPr lang="en-GB" dirty="0"/>
              <a:t>Physical Reflexes in Infants</a:t>
            </a:r>
          </a:p>
        </p:txBody>
      </p:sp>
      <p:sp>
        <p:nvSpPr>
          <p:cNvPr id="3" name="Content Placeholder 2">
            <a:extLst>
              <a:ext uri="{FF2B5EF4-FFF2-40B4-BE49-F238E27FC236}">
                <a16:creationId xmlns:a16="http://schemas.microsoft.com/office/drawing/2014/main" id="{4447C7EC-CC46-45A7-BCB4-79098FDB6FE9}"/>
              </a:ext>
            </a:extLst>
          </p:cNvPr>
          <p:cNvSpPr>
            <a:spLocks noGrp="1"/>
          </p:cNvSpPr>
          <p:nvPr>
            <p:ph idx="1"/>
          </p:nvPr>
        </p:nvSpPr>
        <p:spPr/>
        <p:txBody>
          <a:bodyPr/>
          <a:lstStyle/>
          <a:p>
            <a:r>
              <a:rPr lang="en-GB" dirty="0"/>
              <a:t>When a baby is born, they display various </a:t>
            </a:r>
            <a:r>
              <a:rPr lang="en-GB" b="1" dirty="0"/>
              <a:t>reflexes.</a:t>
            </a:r>
            <a:r>
              <a:rPr lang="en-GB" dirty="0"/>
              <a:t> These are checked by professionals to determine whether there are any concerns with the interaction of the brain and the nervous system. There are numerous </a:t>
            </a:r>
            <a:r>
              <a:rPr lang="en-GB" b="1" dirty="0"/>
              <a:t>reflexes</a:t>
            </a:r>
            <a:r>
              <a:rPr lang="en-GB" dirty="0"/>
              <a:t> that are present at birth and last for around the first four months.</a:t>
            </a:r>
          </a:p>
          <a:p>
            <a:r>
              <a:rPr lang="en-GB" dirty="0"/>
              <a:t>The </a:t>
            </a:r>
            <a:r>
              <a:rPr lang="en-GB" b="1" dirty="0"/>
              <a:t>rooting reflex</a:t>
            </a:r>
            <a:r>
              <a:rPr lang="en-GB" dirty="0"/>
              <a:t> starts when the side of the baby’s mouth is touched, and they start to move their head and open their mouth in the direction of them being stroked.</a:t>
            </a:r>
          </a:p>
          <a:p>
            <a:r>
              <a:rPr lang="en-GB" dirty="0"/>
              <a:t>The </a:t>
            </a:r>
            <a:r>
              <a:rPr lang="en-GB" b="1" dirty="0"/>
              <a:t>grasping reflex</a:t>
            </a:r>
            <a:r>
              <a:rPr lang="en-GB" dirty="0"/>
              <a:t> occurs when a baby’s palm of the hand is stroked, and they close their fingers in a gripping motion.</a:t>
            </a:r>
          </a:p>
          <a:p>
            <a:endParaRPr lang="en-GB" dirty="0"/>
          </a:p>
        </p:txBody>
      </p:sp>
    </p:spTree>
    <p:extLst>
      <p:ext uri="{BB962C8B-B14F-4D97-AF65-F5344CB8AC3E}">
        <p14:creationId xmlns:p14="http://schemas.microsoft.com/office/powerpoint/2010/main" val="1262966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3423F-18A2-4FA5-932A-6CDE9C0943D2}"/>
              </a:ext>
            </a:extLst>
          </p:cNvPr>
          <p:cNvSpPr>
            <a:spLocks noGrp="1"/>
          </p:cNvSpPr>
          <p:nvPr>
            <p:ph type="title"/>
          </p:nvPr>
        </p:nvSpPr>
        <p:spPr/>
        <p:txBody>
          <a:bodyPr/>
          <a:lstStyle/>
          <a:p>
            <a:r>
              <a:rPr lang="en-GB" dirty="0"/>
              <a:t>Motor Skills in Infants</a:t>
            </a:r>
          </a:p>
        </p:txBody>
      </p:sp>
      <p:sp>
        <p:nvSpPr>
          <p:cNvPr id="3" name="Content Placeholder 2">
            <a:extLst>
              <a:ext uri="{FF2B5EF4-FFF2-40B4-BE49-F238E27FC236}">
                <a16:creationId xmlns:a16="http://schemas.microsoft.com/office/drawing/2014/main" id="{8ED8BCE3-C73E-494E-A585-E913E452239A}"/>
              </a:ext>
            </a:extLst>
          </p:cNvPr>
          <p:cNvSpPr>
            <a:spLocks noGrp="1"/>
          </p:cNvSpPr>
          <p:nvPr>
            <p:ph idx="1"/>
          </p:nvPr>
        </p:nvSpPr>
        <p:spPr/>
        <p:txBody>
          <a:bodyPr>
            <a:normAutofit/>
          </a:bodyPr>
          <a:lstStyle/>
          <a:p>
            <a:r>
              <a:rPr lang="en-GB" sz="2400" dirty="0"/>
              <a:t>Infants also develop many </a:t>
            </a:r>
            <a:r>
              <a:rPr lang="en-GB" sz="2400" b="1" dirty="0"/>
              <a:t>fine and gross motor skills</a:t>
            </a:r>
            <a:r>
              <a:rPr lang="en-GB" sz="2400" dirty="0"/>
              <a:t>. A motor skill involves using specific muscles to complete an action. </a:t>
            </a:r>
            <a:r>
              <a:rPr lang="en-GB" sz="2400" b="1" dirty="0"/>
              <a:t>Fine motor skills</a:t>
            </a:r>
            <a:r>
              <a:rPr lang="en-GB" sz="2400" dirty="0"/>
              <a:t> are small muscle movements, such as grasping and holding, whereas </a:t>
            </a:r>
            <a:r>
              <a:rPr lang="en-GB" sz="2400" b="1" dirty="0"/>
              <a:t>gross motor skills</a:t>
            </a:r>
            <a:r>
              <a:rPr lang="en-GB" sz="2400" dirty="0"/>
              <a:t> rely on large muscle groups for movements such as crawling and walking.</a:t>
            </a:r>
          </a:p>
        </p:txBody>
      </p:sp>
    </p:spTree>
    <p:extLst>
      <p:ext uri="{BB962C8B-B14F-4D97-AF65-F5344CB8AC3E}">
        <p14:creationId xmlns:p14="http://schemas.microsoft.com/office/powerpoint/2010/main" val="40181432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2FB3-BF93-441E-8349-FD05ED1F3AA8}"/>
              </a:ext>
            </a:extLst>
          </p:cNvPr>
          <p:cNvSpPr>
            <a:spLocks noGrp="1"/>
          </p:cNvSpPr>
          <p:nvPr>
            <p:ph type="title"/>
          </p:nvPr>
        </p:nvSpPr>
        <p:spPr>
          <a:xfrm>
            <a:off x="1097280" y="1"/>
            <a:ext cx="10058400" cy="1300293"/>
          </a:xfrm>
        </p:spPr>
        <p:txBody>
          <a:bodyPr>
            <a:normAutofit/>
          </a:bodyPr>
          <a:lstStyle/>
          <a:p>
            <a:r>
              <a:rPr lang="en-GB" b="1" dirty="0"/>
              <a:t>Physical Development in Early Childhood (3-8 years)</a:t>
            </a:r>
            <a:endParaRPr lang="en-GB" dirty="0"/>
          </a:p>
        </p:txBody>
      </p:sp>
      <p:pic>
        <p:nvPicPr>
          <p:cNvPr id="5122" name="Picture 2">
            <a:extLst>
              <a:ext uri="{FF2B5EF4-FFF2-40B4-BE49-F238E27FC236}">
                <a16:creationId xmlns:a16="http://schemas.microsoft.com/office/drawing/2014/main" id="{03B5E622-1025-4984-8762-11DD3029839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3400" y="1190625"/>
            <a:ext cx="11182350" cy="5229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45352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2844267-7E0E-446A-A2D8-730DA334B9BE}"/>
              </a:ext>
            </a:extLst>
          </p:cNvPr>
          <p:cNvSpPr>
            <a:spLocks noGrp="1"/>
          </p:cNvSpPr>
          <p:nvPr>
            <p:ph type="title"/>
          </p:nvPr>
        </p:nvSpPr>
        <p:spPr>
          <a:xfrm>
            <a:off x="492369" y="605896"/>
            <a:ext cx="3642309" cy="5646208"/>
          </a:xfrm>
        </p:spPr>
        <p:txBody>
          <a:bodyPr anchor="ctr">
            <a:normAutofit/>
          </a:bodyPr>
          <a:lstStyle/>
          <a:p>
            <a:r>
              <a:rPr lang="en-GB" b="1" dirty="0">
                <a:solidFill>
                  <a:srgbClr val="FFFFFF"/>
                </a:solidFill>
              </a:rPr>
              <a:t>Physical Development in Adolescence (9-18 years)</a:t>
            </a:r>
            <a:endParaRPr lang="en-GB" dirty="0">
              <a:solidFill>
                <a:srgbClr val="FFFFFF"/>
              </a:solidFill>
            </a:endParaRPr>
          </a:p>
        </p:txBody>
      </p:sp>
      <p:sp>
        <p:nvSpPr>
          <p:cNvPr id="3" name="Content Placeholder 2">
            <a:extLst>
              <a:ext uri="{FF2B5EF4-FFF2-40B4-BE49-F238E27FC236}">
                <a16:creationId xmlns:a16="http://schemas.microsoft.com/office/drawing/2014/main" id="{9ED603BB-6DAF-4AD5-8447-4CDC75D7DBDF}"/>
              </a:ext>
            </a:extLst>
          </p:cNvPr>
          <p:cNvSpPr>
            <a:spLocks noGrp="1"/>
          </p:cNvSpPr>
          <p:nvPr>
            <p:ph idx="1"/>
          </p:nvPr>
        </p:nvSpPr>
        <p:spPr>
          <a:xfrm>
            <a:off x="4648609" y="605896"/>
            <a:ext cx="7537705" cy="5794902"/>
          </a:xfrm>
        </p:spPr>
        <p:txBody>
          <a:bodyPr anchor="ctr">
            <a:normAutofit/>
          </a:bodyPr>
          <a:lstStyle/>
          <a:p>
            <a:pPr>
              <a:lnSpc>
                <a:spcPct val="110000"/>
              </a:lnSpc>
            </a:pPr>
            <a:r>
              <a:rPr lang="en-GB" sz="1700" b="1" dirty="0"/>
              <a:t>Adolescence </a:t>
            </a:r>
            <a:r>
              <a:rPr lang="en-GB" sz="1700" dirty="0"/>
              <a:t>is a time of significant physical change.</a:t>
            </a:r>
          </a:p>
          <a:p>
            <a:pPr>
              <a:lnSpc>
                <a:spcPct val="110000"/>
              </a:lnSpc>
            </a:pPr>
            <a:r>
              <a:rPr lang="en-GB" sz="1700" dirty="0"/>
              <a:t>The major physical change is </a:t>
            </a:r>
            <a:r>
              <a:rPr lang="en-GB" sz="1700" b="1" dirty="0"/>
              <a:t>puberty</a:t>
            </a:r>
            <a:r>
              <a:rPr lang="en-GB" sz="1700" dirty="0"/>
              <a:t>. Puberty happens when a child’s body starts to change in preparation for adulthood. During puberty, physical changes to male and female reproductive systems mean individuals are able to reproduce.</a:t>
            </a:r>
          </a:p>
          <a:p>
            <a:pPr>
              <a:lnSpc>
                <a:spcPct val="110000"/>
              </a:lnSpc>
            </a:pPr>
            <a:r>
              <a:rPr lang="en-GB" sz="1700" dirty="0"/>
              <a:t>Physical changes in puberty include the development of the primary and secondary sexual characteristics.</a:t>
            </a:r>
          </a:p>
          <a:p>
            <a:pPr>
              <a:lnSpc>
                <a:spcPct val="110000"/>
              </a:lnSpc>
            </a:pPr>
            <a:r>
              <a:rPr lang="en-GB" sz="1700" b="1" dirty="0"/>
              <a:t>Primary and Secondary Sexual Characteristics</a:t>
            </a:r>
            <a:endParaRPr lang="en-GB" sz="1700" dirty="0"/>
          </a:p>
          <a:p>
            <a:pPr>
              <a:lnSpc>
                <a:spcPct val="110000"/>
              </a:lnSpc>
            </a:pPr>
            <a:r>
              <a:rPr lang="en-GB" sz="1700" b="1" dirty="0"/>
              <a:t>Primary sexual characteristics</a:t>
            </a:r>
            <a:r>
              <a:rPr lang="en-GB" sz="1700" dirty="0"/>
              <a:t> are </a:t>
            </a:r>
            <a:r>
              <a:rPr lang="en-GB" sz="1700" b="1" dirty="0"/>
              <a:t>processes </a:t>
            </a:r>
            <a:r>
              <a:rPr lang="en-GB" sz="1700" dirty="0"/>
              <a:t>related to the sex organs which are present at birth and mature when sex hormones are released, whereas </a:t>
            </a:r>
            <a:r>
              <a:rPr lang="en-GB" sz="1700" b="1" dirty="0"/>
              <a:t>secondary sexual characteristics</a:t>
            </a:r>
            <a:r>
              <a:rPr lang="en-GB" sz="1700" dirty="0"/>
              <a:t> mature during puberty.</a:t>
            </a:r>
          </a:p>
          <a:p>
            <a:pPr>
              <a:lnSpc>
                <a:spcPct val="110000"/>
              </a:lnSpc>
            </a:pPr>
            <a:endParaRPr lang="en-GB" sz="1700" dirty="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994163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F9BB3D66-FD38-41E5-A493-2A3F0A03E519}"/>
              </a:ext>
            </a:extLst>
          </p:cNvPr>
          <p:cNvSpPr>
            <a:spLocks noGrp="1"/>
          </p:cNvSpPr>
          <p:nvPr>
            <p:ph type="title"/>
          </p:nvPr>
        </p:nvSpPr>
        <p:spPr>
          <a:xfrm>
            <a:off x="1097280" y="286603"/>
            <a:ext cx="10058400" cy="1450757"/>
          </a:xfrm>
        </p:spPr>
        <p:txBody>
          <a:bodyPr anchor="ctr">
            <a:normAutofit/>
          </a:bodyPr>
          <a:lstStyle/>
          <a:p>
            <a:r>
              <a:rPr lang="en-GB" b="1" dirty="0">
                <a:solidFill>
                  <a:srgbClr val="FFFFFF"/>
                </a:solidFill>
              </a:rPr>
              <a:t>Physical Development in Adolescence</a:t>
            </a:r>
            <a:br>
              <a:rPr lang="en-GB" b="1" dirty="0">
                <a:solidFill>
                  <a:srgbClr val="FFFFFF"/>
                </a:solidFill>
              </a:rPr>
            </a:br>
            <a:r>
              <a:rPr lang="en-GB" b="1" dirty="0">
                <a:solidFill>
                  <a:srgbClr val="FFFFFF"/>
                </a:solidFill>
              </a:rPr>
              <a:t> (9-18 years) </a:t>
            </a:r>
            <a:r>
              <a:rPr lang="en-GB" b="1" dirty="0" err="1">
                <a:solidFill>
                  <a:srgbClr val="FFFFFF"/>
                </a:solidFill>
              </a:rPr>
              <a:t>Contd</a:t>
            </a:r>
            <a:r>
              <a:rPr lang="en-GB" b="1" dirty="0">
                <a:solidFill>
                  <a:srgbClr val="FFFFFF"/>
                </a:solidFill>
              </a:rPr>
              <a:t>…</a:t>
            </a:r>
            <a:endParaRPr lang="en-GB" dirty="0">
              <a:solidFill>
                <a:srgbClr val="FFFFFF"/>
              </a:solidFill>
            </a:endParaRPr>
          </a:p>
        </p:txBody>
      </p:sp>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146" name="Picture 2">
            <a:extLst>
              <a:ext uri="{FF2B5EF4-FFF2-40B4-BE49-F238E27FC236}">
                <a16:creationId xmlns:a16="http://schemas.microsoft.com/office/drawing/2014/main" id="{955FBFF1-08BA-4C10-AD01-066B2EFE8BD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8124" y="1905000"/>
            <a:ext cx="11744325" cy="4495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71095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C1E9C0E-D102-4677-AD57-DE23811FAAA9}"/>
              </a:ext>
            </a:extLst>
          </p:cNvPr>
          <p:cNvSpPr>
            <a:spLocks noGrp="1"/>
          </p:cNvSpPr>
          <p:nvPr>
            <p:ph type="title"/>
          </p:nvPr>
        </p:nvSpPr>
        <p:spPr>
          <a:xfrm>
            <a:off x="492369" y="605896"/>
            <a:ext cx="3642309" cy="5646208"/>
          </a:xfrm>
        </p:spPr>
        <p:txBody>
          <a:bodyPr anchor="ctr">
            <a:normAutofit/>
          </a:bodyPr>
          <a:lstStyle/>
          <a:p>
            <a:r>
              <a:rPr lang="en-GB">
                <a:solidFill>
                  <a:srgbClr val="FFFFFF"/>
                </a:solidFill>
              </a:rPr>
              <a:t>Puberty in Females</a:t>
            </a:r>
          </a:p>
        </p:txBody>
      </p:sp>
      <p:sp>
        <p:nvSpPr>
          <p:cNvPr id="3" name="Content Placeholder 2">
            <a:extLst>
              <a:ext uri="{FF2B5EF4-FFF2-40B4-BE49-F238E27FC236}">
                <a16:creationId xmlns:a16="http://schemas.microsoft.com/office/drawing/2014/main" id="{D436C3DB-010A-4362-BFC6-2C4E008F777C}"/>
              </a:ext>
            </a:extLst>
          </p:cNvPr>
          <p:cNvSpPr>
            <a:spLocks noGrp="1"/>
          </p:cNvSpPr>
          <p:nvPr>
            <p:ph idx="1"/>
          </p:nvPr>
        </p:nvSpPr>
        <p:spPr>
          <a:xfrm>
            <a:off x="4627031" y="-1"/>
            <a:ext cx="7559283" cy="7134225"/>
          </a:xfrm>
        </p:spPr>
        <p:txBody>
          <a:bodyPr anchor="ctr">
            <a:normAutofit/>
          </a:bodyPr>
          <a:lstStyle/>
          <a:p>
            <a:pPr>
              <a:lnSpc>
                <a:spcPct val="110000"/>
              </a:lnSpc>
            </a:pPr>
            <a:r>
              <a:rPr lang="en-GB" dirty="0"/>
              <a:t>In females, the pituitary gland sends a message to the ovaries which then produces the hormones, </a:t>
            </a:r>
            <a:r>
              <a:rPr lang="en-GB" b="1" dirty="0"/>
              <a:t>oestrogen</a:t>
            </a:r>
            <a:r>
              <a:rPr lang="en-GB" dirty="0"/>
              <a:t> and </a:t>
            </a:r>
            <a:r>
              <a:rPr lang="en-GB" b="1" dirty="0"/>
              <a:t>progesterone. </a:t>
            </a:r>
            <a:r>
              <a:rPr lang="en-GB" dirty="0"/>
              <a:t>These hormones will cause the development of the primary and secondary sexual characteristics.</a:t>
            </a:r>
          </a:p>
          <a:p>
            <a:pPr>
              <a:lnSpc>
                <a:spcPct val="110000"/>
              </a:lnSpc>
            </a:pPr>
            <a:r>
              <a:rPr lang="en-GB" dirty="0"/>
              <a:t>The initial signs of </a:t>
            </a:r>
            <a:r>
              <a:rPr lang="en-GB" b="1" dirty="0"/>
              <a:t>puberty</a:t>
            </a:r>
            <a:r>
              <a:rPr lang="en-GB" dirty="0"/>
              <a:t> in girls is that their breasts start to develop, and they may notice more hair growing on their arms and their legs.</a:t>
            </a:r>
          </a:p>
          <a:p>
            <a:pPr>
              <a:lnSpc>
                <a:spcPct val="110000"/>
              </a:lnSpc>
            </a:pPr>
            <a:r>
              <a:rPr lang="en-GB" dirty="0"/>
              <a:t>This is followed by further breast development and, usually two years after this, they may experience their first period. Pubic hair starts to grow under the arm pits and becomes coarse. Girls may notice they start to sweat more and may get acne.</a:t>
            </a:r>
          </a:p>
          <a:p>
            <a:pPr>
              <a:lnSpc>
                <a:spcPct val="110000"/>
              </a:lnSpc>
            </a:pPr>
            <a:r>
              <a:rPr lang="en-GB" dirty="0"/>
              <a:t>More white vaginal discharge starts to be produced and they are likely to go through a growth spurt and gain weight. Weight gain is a normal part of puberty and is part of the transition to adulthood. More body fat is found around the arms, thighs and back.</a:t>
            </a:r>
          </a:p>
          <a:p>
            <a:pPr>
              <a:lnSpc>
                <a:spcPct val="110000"/>
              </a:lnSpc>
            </a:pPr>
            <a:r>
              <a:rPr lang="en-GB" dirty="0"/>
              <a:t>Hips become rounder and the waist becomes narrower.</a:t>
            </a:r>
          </a:p>
          <a:p>
            <a:pPr>
              <a:lnSpc>
                <a:spcPct val="110000"/>
              </a:lnSpc>
            </a:pPr>
            <a:r>
              <a:rPr lang="en-GB" dirty="0"/>
              <a:t>Around four years into puberty, girls stop growing, pubic hair grows around the inner thigh area and genitals and breasts are now fully developed.</a:t>
            </a:r>
          </a:p>
          <a:p>
            <a:pPr>
              <a:lnSpc>
                <a:spcPct val="110000"/>
              </a:lnSpc>
            </a:pPr>
            <a:endParaRPr lang="en-GB" sz="1300" dirty="0"/>
          </a:p>
        </p:txBody>
      </p:sp>
    </p:spTree>
    <p:extLst>
      <p:ext uri="{BB962C8B-B14F-4D97-AF65-F5344CB8AC3E}">
        <p14:creationId xmlns:p14="http://schemas.microsoft.com/office/powerpoint/2010/main" val="37101954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3C00357-B77A-464C-AAF6-25D1CF15C7D9}"/>
              </a:ext>
            </a:extLst>
          </p:cNvPr>
          <p:cNvSpPr>
            <a:spLocks noGrp="1"/>
          </p:cNvSpPr>
          <p:nvPr>
            <p:ph type="title"/>
          </p:nvPr>
        </p:nvSpPr>
        <p:spPr>
          <a:xfrm>
            <a:off x="492370" y="516835"/>
            <a:ext cx="3084844" cy="5772840"/>
          </a:xfrm>
        </p:spPr>
        <p:txBody>
          <a:bodyPr anchor="ctr">
            <a:normAutofit/>
          </a:bodyPr>
          <a:lstStyle/>
          <a:p>
            <a:r>
              <a:rPr lang="en-GB" sz="3600">
                <a:solidFill>
                  <a:schemeClr val="bg1"/>
                </a:solidFill>
              </a:rPr>
              <a:t>Puberty in Males</a:t>
            </a:r>
          </a:p>
        </p:txBody>
      </p:sp>
      <p:graphicFrame>
        <p:nvGraphicFramePr>
          <p:cNvPr id="5" name="Content Placeholder 2">
            <a:extLst>
              <a:ext uri="{FF2B5EF4-FFF2-40B4-BE49-F238E27FC236}">
                <a16:creationId xmlns:a16="http://schemas.microsoft.com/office/drawing/2014/main" id="{AC6A2C1C-DE75-4DA8-8E88-6CCB52ACC10A}"/>
              </a:ext>
            </a:extLst>
          </p:cNvPr>
          <p:cNvGraphicFramePr>
            <a:graphicFrameLocks noGrp="1"/>
          </p:cNvGraphicFramePr>
          <p:nvPr>
            <p:ph idx="1"/>
            <p:extLst>
              <p:ext uri="{D42A27DB-BD31-4B8C-83A1-F6EECF244321}">
                <p14:modId xmlns:p14="http://schemas.microsoft.com/office/powerpoint/2010/main" val="2442263824"/>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26601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D1B9B-8449-42D9-8FCE-1CFD9912D3D0}"/>
              </a:ext>
            </a:extLst>
          </p:cNvPr>
          <p:cNvSpPr>
            <a:spLocks noGrp="1"/>
          </p:cNvSpPr>
          <p:nvPr>
            <p:ph type="title"/>
          </p:nvPr>
        </p:nvSpPr>
        <p:spPr/>
        <p:txBody>
          <a:bodyPr>
            <a:normAutofit fontScale="90000"/>
          </a:bodyPr>
          <a:lstStyle/>
          <a:p>
            <a:r>
              <a:rPr lang="en-GB" b="1" dirty="0"/>
              <a:t>Physical Changes in Early Adulthood (19-45 years)</a:t>
            </a:r>
            <a:br>
              <a:rPr lang="en-GB" b="1" dirty="0"/>
            </a:br>
            <a:endParaRPr lang="en-GB" dirty="0"/>
          </a:p>
        </p:txBody>
      </p:sp>
      <p:sp>
        <p:nvSpPr>
          <p:cNvPr id="3" name="Content Placeholder 2">
            <a:extLst>
              <a:ext uri="{FF2B5EF4-FFF2-40B4-BE49-F238E27FC236}">
                <a16:creationId xmlns:a16="http://schemas.microsoft.com/office/drawing/2014/main" id="{015AC358-5B91-4DDD-A406-48FD4D57CF66}"/>
              </a:ext>
            </a:extLst>
          </p:cNvPr>
          <p:cNvSpPr>
            <a:spLocks noGrp="1"/>
          </p:cNvSpPr>
          <p:nvPr>
            <p:ph idx="1"/>
          </p:nvPr>
        </p:nvSpPr>
        <p:spPr>
          <a:xfrm>
            <a:off x="1097280" y="1199626"/>
            <a:ext cx="10058400" cy="5201175"/>
          </a:xfrm>
        </p:spPr>
        <p:txBody>
          <a:bodyPr>
            <a:normAutofit/>
          </a:bodyPr>
          <a:lstStyle/>
          <a:p>
            <a:r>
              <a:rPr lang="en-GB" dirty="0"/>
              <a:t>During early adulthood stage an individual reaches physical maturity (by the age of 28). This is known as </a:t>
            </a:r>
            <a:r>
              <a:rPr lang="en-GB" b="1" dirty="0"/>
              <a:t>maturation</a:t>
            </a:r>
            <a:r>
              <a:rPr lang="en-GB" dirty="0"/>
              <a:t>. Adults have reached their peak level of physical strength and their full height and weight by this time. As the adult reaches the end of this life stage, stamina and strength start to slowly decline :(</a:t>
            </a:r>
            <a:br>
              <a:rPr lang="en-GB" dirty="0"/>
            </a:br>
            <a:br>
              <a:rPr lang="en-GB" dirty="0"/>
            </a:br>
            <a:r>
              <a:rPr lang="en-GB" b="1" dirty="0"/>
              <a:t>Characteristics of Physical Maturity During Early Adulthood include:</a:t>
            </a:r>
            <a:endParaRPr lang="en-GB" dirty="0"/>
          </a:p>
          <a:p>
            <a:r>
              <a:rPr lang="en-GB" dirty="0"/>
              <a:t>Hand-eye coordination is at its best</a:t>
            </a:r>
          </a:p>
          <a:p>
            <a:r>
              <a:rPr lang="en-GB" dirty="0"/>
              <a:t>Individuals have grown to full height</a:t>
            </a:r>
          </a:p>
          <a:p>
            <a:r>
              <a:rPr lang="en-GB" dirty="0"/>
              <a:t>Maximum physical strength and stamina have been reached</a:t>
            </a:r>
          </a:p>
          <a:p>
            <a:r>
              <a:rPr lang="en-GB" dirty="0"/>
              <a:t>Women are at their most fertile</a:t>
            </a:r>
          </a:p>
          <a:p>
            <a:r>
              <a:rPr lang="en-GB" dirty="0"/>
              <a:t>Later phase of early adulthood, perimenopause may occur</a:t>
            </a:r>
          </a:p>
        </p:txBody>
      </p:sp>
    </p:spTree>
    <p:extLst>
      <p:ext uri="{BB962C8B-B14F-4D97-AF65-F5344CB8AC3E}">
        <p14:creationId xmlns:p14="http://schemas.microsoft.com/office/powerpoint/2010/main" val="16748161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05FE4-6864-4137-8AFB-F00FEF36BFA5}"/>
              </a:ext>
            </a:extLst>
          </p:cNvPr>
          <p:cNvSpPr>
            <a:spLocks noGrp="1"/>
          </p:cNvSpPr>
          <p:nvPr>
            <p:ph type="title"/>
          </p:nvPr>
        </p:nvSpPr>
        <p:spPr/>
        <p:txBody>
          <a:bodyPr/>
          <a:lstStyle/>
          <a:p>
            <a:r>
              <a:rPr lang="en-GB" dirty="0"/>
              <a:t>Pregnancy During Early Adulthood</a:t>
            </a:r>
          </a:p>
        </p:txBody>
      </p:sp>
      <p:sp>
        <p:nvSpPr>
          <p:cNvPr id="3" name="Content Placeholder 2">
            <a:extLst>
              <a:ext uri="{FF2B5EF4-FFF2-40B4-BE49-F238E27FC236}">
                <a16:creationId xmlns:a16="http://schemas.microsoft.com/office/drawing/2014/main" id="{24DC4FCA-0B21-4F80-9041-56010028385A}"/>
              </a:ext>
            </a:extLst>
          </p:cNvPr>
          <p:cNvSpPr>
            <a:spLocks noGrp="1"/>
          </p:cNvSpPr>
          <p:nvPr>
            <p:ph idx="1"/>
          </p:nvPr>
        </p:nvSpPr>
        <p:spPr>
          <a:xfrm>
            <a:off x="1097280" y="2108201"/>
            <a:ext cx="10058400" cy="4183542"/>
          </a:xfrm>
        </p:spPr>
        <p:txBody>
          <a:bodyPr/>
          <a:lstStyle/>
          <a:p>
            <a:r>
              <a:rPr lang="en-GB" sz="2000" dirty="0"/>
              <a:t>The early adulthood stage is when women are most likely to become pregnant. </a:t>
            </a:r>
            <a:r>
              <a:rPr lang="en-GB" sz="2000" b="1" dirty="0"/>
              <a:t>Pregnancy </a:t>
            </a:r>
            <a:r>
              <a:rPr lang="en-GB" sz="2000" dirty="0"/>
              <a:t>and lactation are key characteristics of early adulthood.</a:t>
            </a:r>
          </a:p>
          <a:p>
            <a:r>
              <a:rPr lang="en-GB" sz="2000" dirty="0"/>
              <a:t>During pregnancy, hormones change, and the levels of progesterone steadily increase. Progesterone is responsible for maintaining the pregnancy and is produced by the ovaries, the placenta (when a woman is pregnant) and the adrenal glands.</a:t>
            </a:r>
          </a:p>
          <a:p>
            <a:r>
              <a:rPr lang="en-GB" sz="2000" dirty="0"/>
              <a:t>Oestrogen is needed for the correct development of the foetal organs, including the liver, kidneys and lungs.</a:t>
            </a:r>
          </a:p>
          <a:p>
            <a:endParaRPr lang="en-GB" dirty="0"/>
          </a:p>
        </p:txBody>
      </p:sp>
    </p:spTree>
    <p:extLst>
      <p:ext uri="{BB962C8B-B14F-4D97-AF65-F5344CB8AC3E}">
        <p14:creationId xmlns:p14="http://schemas.microsoft.com/office/powerpoint/2010/main" val="1574847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980D8-70D2-429A-BAAE-C28598007C5E}"/>
              </a:ext>
            </a:extLst>
          </p:cNvPr>
          <p:cNvSpPr>
            <a:spLocks noGrp="1"/>
          </p:cNvSpPr>
          <p:nvPr>
            <p:ph type="title"/>
          </p:nvPr>
        </p:nvSpPr>
        <p:spPr/>
        <p:txBody>
          <a:bodyPr>
            <a:normAutofit fontScale="90000"/>
          </a:bodyPr>
          <a:lstStyle/>
          <a:p>
            <a:r>
              <a:rPr lang="en-GB" b="1" dirty="0"/>
              <a:t>Physical Changes in Later Adulthood (65+ years)</a:t>
            </a:r>
            <a:br>
              <a:rPr lang="en-GB" b="1" dirty="0"/>
            </a:br>
            <a:endParaRPr lang="en-GB" dirty="0"/>
          </a:p>
        </p:txBody>
      </p:sp>
      <p:sp>
        <p:nvSpPr>
          <p:cNvPr id="3" name="Content Placeholder 2">
            <a:extLst>
              <a:ext uri="{FF2B5EF4-FFF2-40B4-BE49-F238E27FC236}">
                <a16:creationId xmlns:a16="http://schemas.microsoft.com/office/drawing/2014/main" id="{D2015ACF-95A4-4FDE-90C0-23816A22777F}"/>
              </a:ext>
            </a:extLst>
          </p:cNvPr>
          <p:cNvSpPr>
            <a:spLocks noGrp="1"/>
          </p:cNvSpPr>
          <p:nvPr>
            <p:ph idx="1"/>
          </p:nvPr>
        </p:nvSpPr>
        <p:spPr/>
        <p:txBody>
          <a:bodyPr>
            <a:normAutofit/>
          </a:bodyPr>
          <a:lstStyle/>
          <a:p>
            <a:r>
              <a:rPr lang="en-GB" sz="2800" dirty="0"/>
              <a:t>As individuals age, the likelihood of infections and diseases increases. This can be because of changes to organs such as the heart and the musculoskeletal system. Along with this stamina, strength and suppleness starts to decline, alongside mobility and use of </a:t>
            </a:r>
            <a:r>
              <a:rPr lang="en-GB" sz="2800" b="1" dirty="0"/>
              <a:t>fine motor skills</a:t>
            </a:r>
            <a:r>
              <a:rPr lang="en-GB" sz="2800" dirty="0"/>
              <a:t> that control coordination and dexterity.</a:t>
            </a:r>
          </a:p>
        </p:txBody>
      </p:sp>
    </p:spTree>
    <p:extLst>
      <p:ext uri="{BB962C8B-B14F-4D97-AF65-F5344CB8AC3E}">
        <p14:creationId xmlns:p14="http://schemas.microsoft.com/office/powerpoint/2010/main" val="24568334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2D4D1-57EB-45F0-8E16-245F51113C98}"/>
              </a:ext>
            </a:extLst>
          </p:cNvPr>
          <p:cNvSpPr>
            <a:spLocks noGrp="1"/>
          </p:cNvSpPr>
          <p:nvPr>
            <p:ph type="title"/>
          </p:nvPr>
        </p:nvSpPr>
        <p:spPr/>
        <p:txBody>
          <a:bodyPr/>
          <a:lstStyle/>
          <a:p>
            <a:r>
              <a:rPr lang="en-GB" dirty="0"/>
              <a:t>Examples of Physical Change in Adults 65+</a:t>
            </a:r>
          </a:p>
        </p:txBody>
      </p:sp>
      <p:sp>
        <p:nvSpPr>
          <p:cNvPr id="3" name="Content Placeholder 2">
            <a:extLst>
              <a:ext uri="{FF2B5EF4-FFF2-40B4-BE49-F238E27FC236}">
                <a16:creationId xmlns:a16="http://schemas.microsoft.com/office/drawing/2014/main" id="{BA39511C-86CB-43EF-9932-FB5DE85952E8}"/>
              </a:ext>
            </a:extLst>
          </p:cNvPr>
          <p:cNvSpPr>
            <a:spLocks noGrp="1"/>
          </p:cNvSpPr>
          <p:nvPr>
            <p:ph idx="1"/>
          </p:nvPr>
        </p:nvSpPr>
        <p:spPr>
          <a:xfrm>
            <a:off x="1097280" y="2108201"/>
            <a:ext cx="10058400" cy="4242265"/>
          </a:xfrm>
        </p:spPr>
        <p:txBody>
          <a:bodyPr>
            <a:normAutofit fontScale="85000" lnSpcReduction="20000"/>
          </a:bodyPr>
          <a:lstStyle/>
          <a:p>
            <a:r>
              <a:rPr lang="en-GB" sz="2200" b="1" dirty="0"/>
              <a:t>Stamina, strength and suppleness start to decline</a:t>
            </a:r>
          </a:p>
          <a:p>
            <a:r>
              <a:rPr lang="en-GB" sz="2200" b="1" dirty="0"/>
              <a:t>Mobility becomes more of a challenge</a:t>
            </a:r>
          </a:p>
          <a:p>
            <a:r>
              <a:rPr lang="en-GB" sz="2200" b="1" dirty="0"/>
              <a:t>Difficulties with fine motor skills that control coordination and dexterity</a:t>
            </a:r>
          </a:p>
          <a:p>
            <a:r>
              <a:rPr lang="en-GB" sz="2200" b="1" dirty="0"/>
              <a:t>Skin loses elasticity, resulting in wrinkles</a:t>
            </a:r>
          </a:p>
          <a:p>
            <a:r>
              <a:rPr lang="en-GB" sz="2200" b="1" dirty="0"/>
              <a:t>Hearing loss</a:t>
            </a:r>
          </a:p>
          <a:p>
            <a:r>
              <a:rPr lang="en-GB" sz="2200" b="1" dirty="0"/>
              <a:t>Greying and thinning of hair</a:t>
            </a:r>
          </a:p>
          <a:p>
            <a:r>
              <a:rPr lang="en-GB" sz="2200" b="1" dirty="0"/>
              <a:t>Eyesight deteriorates</a:t>
            </a:r>
          </a:p>
          <a:p>
            <a:r>
              <a:rPr lang="en-GB" sz="2200" b="1" dirty="0"/>
              <a:t>Hair loss.</a:t>
            </a:r>
          </a:p>
          <a:p>
            <a:r>
              <a:rPr lang="en-GB" sz="2200" b="1" dirty="0"/>
              <a:t>Difficulty with gross motor skills</a:t>
            </a:r>
          </a:p>
          <a:p>
            <a:endParaRPr lang="en-GB" dirty="0"/>
          </a:p>
        </p:txBody>
      </p:sp>
    </p:spTree>
    <p:extLst>
      <p:ext uri="{BB962C8B-B14F-4D97-AF65-F5344CB8AC3E}">
        <p14:creationId xmlns:p14="http://schemas.microsoft.com/office/powerpoint/2010/main" val="18145540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A836A-31EE-41D0-9600-65D65E016C56}"/>
              </a:ext>
            </a:extLst>
          </p:cNvPr>
          <p:cNvSpPr>
            <a:spLocks noGrp="1"/>
          </p:cNvSpPr>
          <p:nvPr>
            <p:ph type="title"/>
          </p:nvPr>
        </p:nvSpPr>
        <p:spPr/>
        <p:txBody>
          <a:bodyPr/>
          <a:lstStyle/>
          <a:p>
            <a:r>
              <a:rPr lang="en-GB" dirty="0"/>
              <a:t>The Impact of Aging</a:t>
            </a:r>
          </a:p>
        </p:txBody>
      </p:sp>
      <p:sp>
        <p:nvSpPr>
          <p:cNvPr id="3" name="Content Placeholder 2">
            <a:extLst>
              <a:ext uri="{FF2B5EF4-FFF2-40B4-BE49-F238E27FC236}">
                <a16:creationId xmlns:a16="http://schemas.microsoft.com/office/drawing/2014/main" id="{9EF27639-A0A0-4A8A-82A3-7D67F257C773}"/>
              </a:ext>
            </a:extLst>
          </p:cNvPr>
          <p:cNvSpPr>
            <a:spLocks noGrp="1"/>
          </p:cNvSpPr>
          <p:nvPr>
            <p:ph idx="1"/>
          </p:nvPr>
        </p:nvSpPr>
        <p:spPr>
          <a:xfrm>
            <a:off x="117446" y="2108201"/>
            <a:ext cx="12074554" cy="4275821"/>
          </a:xfrm>
        </p:spPr>
        <p:txBody>
          <a:bodyPr>
            <a:normAutofit/>
          </a:bodyPr>
          <a:lstStyle/>
          <a:p>
            <a:r>
              <a:rPr lang="en-GB" dirty="0"/>
              <a:t>During later adulthood, an individual may experience a deterioration in their cognitive ability. Ageing influences how the individual processes information which affects their memory and recall of information.</a:t>
            </a:r>
          </a:p>
          <a:p>
            <a:r>
              <a:rPr lang="en-GB" dirty="0"/>
              <a:t>The older population are more likely to suffer falls because of a deterioration in mobility and balance. Senses also start to deteriorate which results in poor sight and hearing.</a:t>
            </a:r>
          </a:p>
          <a:p>
            <a:r>
              <a:rPr lang="en-GB" dirty="0"/>
              <a:t>However, there is an increase in the UK of people in later adulthood taking up gentle exercise to combat illness and keep in physical shape. Swimming and taking part in gentle circuit exercise can help maintain good heart health and coordination. Exercise also improves positive mental health and increases social interaction.</a:t>
            </a:r>
          </a:p>
          <a:p>
            <a:r>
              <a:rPr lang="en-GB" dirty="0"/>
              <a:t>The improved understanding, we now have about food and nutrition ensures that people within later adulthood can sustain a healthy lifestyle. The combination of exercise and diet can result in longevity.</a:t>
            </a:r>
          </a:p>
          <a:p>
            <a:endParaRPr lang="en-GB" dirty="0"/>
          </a:p>
        </p:txBody>
      </p:sp>
    </p:spTree>
    <p:extLst>
      <p:ext uri="{BB962C8B-B14F-4D97-AF65-F5344CB8AC3E}">
        <p14:creationId xmlns:p14="http://schemas.microsoft.com/office/powerpoint/2010/main" val="35924488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311EC-9182-43BD-A4ED-1FF9E39DC817}"/>
              </a:ext>
            </a:extLst>
          </p:cNvPr>
          <p:cNvSpPr>
            <a:spLocks noGrp="1"/>
          </p:cNvSpPr>
          <p:nvPr>
            <p:ph type="title"/>
          </p:nvPr>
        </p:nvSpPr>
        <p:spPr/>
        <p:txBody>
          <a:bodyPr/>
          <a:lstStyle/>
          <a:p>
            <a:r>
              <a:rPr lang="en-GB" dirty="0"/>
              <a:t>Intellectual Development</a:t>
            </a:r>
          </a:p>
        </p:txBody>
      </p:sp>
      <p:sp>
        <p:nvSpPr>
          <p:cNvPr id="3" name="Content Placeholder 2">
            <a:extLst>
              <a:ext uri="{FF2B5EF4-FFF2-40B4-BE49-F238E27FC236}">
                <a16:creationId xmlns:a16="http://schemas.microsoft.com/office/drawing/2014/main" id="{1713C34A-002B-41B0-8CA4-FB46ECEDFC0D}"/>
              </a:ext>
            </a:extLst>
          </p:cNvPr>
          <p:cNvSpPr>
            <a:spLocks noGrp="1"/>
          </p:cNvSpPr>
          <p:nvPr>
            <p:ph idx="1"/>
          </p:nvPr>
        </p:nvSpPr>
        <p:spPr/>
        <p:txBody>
          <a:bodyPr>
            <a:normAutofit lnSpcReduction="10000"/>
          </a:bodyPr>
          <a:lstStyle/>
          <a:p>
            <a:r>
              <a:rPr lang="en-GB" b="1" dirty="0"/>
              <a:t>Intellectual development</a:t>
            </a:r>
            <a:r>
              <a:rPr lang="en-GB" dirty="0"/>
              <a:t> refers to the development of language, memory and thinking skills.</a:t>
            </a:r>
          </a:p>
          <a:p>
            <a:r>
              <a:rPr lang="en-GB" dirty="0"/>
              <a:t>There are a number of different types of intellectual development, they include:</a:t>
            </a:r>
          </a:p>
          <a:p>
            <a:r>
              <a:rPr lang="en-GB" dirty="0"/>
              <a:t>Memory</a:t>
            </a:r>
          </a:p>
          <a:p>
            <a:r>
              <a:rPr lang="en-GB" dirty="0"/>
              <a:t>Moral development</a:t>
            </a:r>
          </a:p>
          <a:p>
            <a:r>
              <a:rPr lang="en-GB" dirty="0"/>
              <a:t>Problem solving</a:t>
            </a:r>
          </a:p>
          <a:p>
            <a:r>
              <a:rPr lang="en-GB" dirty="0"/>
              <a:t>Language development</a:t>
            </a:r>
          </a:p>
          <a:p>
            <a:r>
              <a:rPr lang="en-GB" dirty="0"/>
              <a:t>Abstract thinking</a:t>
            </a:r>
          </a:p>
          <a:p>
            <a:endParaRPr lang="en-GB" dirty="0"/>
          </a:p>
        </p:txBody>
      </p:sp>
    </p:spTree>
    <p:extLst>
      <p:ext uri="{BB962C8B-B14F-4D97-AF65-F5344CB8AC3E}">
        <p14:creationId xmlns:p14="http://schemas.microsoft.com/office/powerpoint/2010/main" val="11198917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934C0-610C-4D21-8FD1-C717FB501205}"/>
              </a:ext>
            </a:extLst>
          </p:cNvPr>
          <p:cNvSpPr>
            <a:spLocks noGrp="1"/>
          </p:cNvSpPr>
          <p:nvPr>
            <p:ph type="title"/>
          </p:nvPr>
        </p:nvSpPr>
        <p:spPr>
          <a:xfrm>
            <a:off x="1097280" y="286604"/>
            <a:ext cx="10058400" cy="1122746"/>
          </a:xfrm>
        </p:spPr>
        <p:txBody>
          <a:bodyPr>
            <a:normAutofit fontScale="90000"/>
          </a:bodyPr>
          <a:lstStyle/>
          <a:p>
            <a:r>
              <a:rPr lang="en-GB" b="1" dirty="0"/>
              <a:t>Stages of Intellectual Development During Each Life Stage</a:t>
            </a:r>
            <a:endParaRPr lang="en-GB" dirty="0"/>
          </a:p>
        </p:txBody>
      </p:sp>
      <p:pic>
        <p:nvPicPr>
          <p:cNvPr id="4098" name="Picture 2">
            <a:extLst>
              <a:ext uri="{FF2B5EF4-FFF2-40B4-BE49-F238E27FC236}">
                <a16:creationId xmlns:a16="http://schemas.microsoft.com/office/drawing/2014/main" id="{1055FBA9-F395-4C33-B312-CDE84FD85AD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96963" y="1847851"/>
            <a:ext cx="10058400" cy="3585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26380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96577-A0AC-4FED-A0BB-465AB0C30641}"/>
              </a:ext>
            </a:extLst>
          </p:cNvPr>
          <p:cNvSpPr>
            <a:spLocks noGrp="1"/>
          </p:cNvSpPr>
          <p:nvPr>
            <p:ph type="title"/>
          </p:nvPr>
        </p:nvSpPr>
        <p:spPr>
          <a:xfrm>
            <a:off x="1097280" y="286603"/>
            <a:ext cx="10058400" cy="795577"/>
          </a:xfrm>
        </p:spPr>
        <p:txBody>
          <a:bodyPr/>
          <a:lstStyle/>
          <a:p>
            <a:r>
              <a:rPr lang="en-GB" dirty="0"/>
              <a:t>Emotional Development</a:t>
            </a:r>
          </a:p>
        </p:txBody>
      </p:sp>
      <p:pic>
        <p:nvPicPr>
          <p:cNvPr id="3074" name="Picture 2">
            <a:extLst>
              <a:ext uri="{FF2B5EF4-FFF2-40B4-BE49-F238E27FC236}">
                <a16:creationId xmlns:a16="http://schemas.microsoft.com/office/drawing/2014/main" id="{6575A398-095F-4275-904D-5EC4B0614AD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08557" y="1182688"/>
            <a:ext cx="10035212" cy="468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25146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D277F-EDD3-49B0-8AB2-84A78054587E}"/>
              </a:ext>
            </a:extLst>
          </p:cNvPr>
          <p:cNvSpPr>
            <a:spLocks noGrp="1"/>
          </p:cNvSpPr>
          <p:nvPr>
            <p:ph type="title"/>
          </p:nvPr>
        </p:nvSpPr>
        <p:spPr/>
        <p:txBody>
          <a:bodyPr/>
          <a:lstStyle/>
          <a:p>
            <a:r>
              <a:rPr lang="en-GB" dirty="0"/>
              <a:t>Some </a:t>
            </a:r>
            <a:r>
              <a:rPr lang="en-GB" b="1" dirty="0"/>
              <a:t>BIG</a:t>
            </a:r>
            <a:r>
              <a:rPr lang="en-GB" dirty="0"/>
              <a:t> Theories</a:t>
            </a:r>
          </a:p>
        </p:txBody>
      </p:sp>
      <p:sp>
        <p:nvSpPr>
          <p:cNvPr id="3" name="Content Placeholder 2">
            <a:extLst>
              <a:ext uri="{FF2B5EF4-FFF2-40B4-BE49-F238E27FC236}">
                <a16:creationId xmlns:a16="http://schemas.microsoft.com/office/drawing/2014/main" id="{A1B15885-2561-41B4-9D1C-1E3BD16543AD}"/>
              </a:ext>
            </a:extLst>
          </p:cNvPr>
          <p:cNvSpPr>
            <a:spLocks noGrp="1"/>
          </p:cNvSpPr>
          <p:nvPr>
            <p:ph idx="1"/>
          </p:nvPr>
        </p:nvSpPr>
        <p:spPr>
          <a:xfrm>
            <a:off x="1097280" y="1937857"/>
            <a:ext cx="10058400" cy="3931235"/>
          </a:xfrm>
        </p:spPr>
        <p:txBody>
          <a:bodyPr>
            <a:normAutofit/>
          </a:bodyPr>
          <a:lstStyle/>
          <a:p>
            <a:r>
              <a:rPr lang="en-GB" dirty="0"/>
              <a:t>-</a:t>
            </a:r>
            <a:r>
              <a:rPr lang="en-GB" b="1" dirty="0"/>
              <a:t>Freud's Stages </a:t>
            </a:r>
            <a:r>
              <a:rPr lang="en-GB" dirty="0"/>
              <a:t>of Psychosexual Development</a:t>
            </a:r>
            <a:br>
              <a:rPr lang="en-GB" dirty="0"/>
            </a:br>
            <a:br>
              <a:rPr lang="en-GB" dirty="0"/>
            </a:br>
            <a:r>
              <a:rPr lang="en-GB" dirty="0"/>
              <a:t>-</a:t>
            </a:r>
            <a:r>
              <a:rPr lang="en-GB" b="1" dirty="0"/>
              <a:t>Erik Erikson's </a:t>
            </a:r>
            <a:r>
              <a:rPr lang="en-GB" dirty="0"/>
              <a:t>Theory of Psychosocial Development</a:t>
            </a:r>
            <a:br>
              <a:rPr lang="en-GB" dirty="0"/>
            </a:br>
            <a:br>
              <a:rPr lang="en-GB" dirty="0"/>
            </a:br>
            <a:r>
              <a:rPr lang="en-GB" dirty="0"/>
              <a:t>-</a:t>
            </a:r>
            <a:r>
              <a:rPr lang="en-GB" b="1" dirty="0"/>
              <a:t>Kohlberg’s</a:t>
            </a:r>
            <a:r>
              <a:rPr lang="en-GB" dirty="0"/>
              <a:t> Theory of Moral Development</a:t>
            </a:r>
          </a:p>
          <a:p>
            <a:br>
              <a:rPr lang="en-GB" dirty="0"/>
            </a:br>
            <a:r>
              <a:rPr lang="en-GB" dirty="0"/>
              <a:t>-</a:t>
            </a:r>
            <a:r>
              <a:rPr lang="en-GB" b="1" dirty="0"/>
              <a:t>Bowlby’s</a:t>
            </a:r>
            <a:r>
              <a:rPr lang="en-GB" dirty="0"/>
              <a:t> Attachment Theory</a:t>
            </a:r>
          </a:p>
          <a:p>
            <a:r>
              <a:rPr lang="en-GB" dirty="0"/>
              <a:t>-</a:t>
            </a:r>
            <a:r>
              <a:rPr lang="en-GB" b="1" dirty="0"/>
              <a:t>Nature V’s Nurture</a:t>
            </a:r>
          </a:p>
          <a:p>
            <a:endParaRPr lang="en-GB" dirty="0"/>
          </a:p>
          <a:p>
            <a:endParaRPr lang="en-GB" dirty="0"/>
          </a:p>
        </p:txBody>
      </p:sp>
    </p:spTree>
    <p:extLst>
      <p:ext uri="{BB962C8B-B14F-4D97-AF65-F5344CB8AC3E}">
        <p14:creationId xmlns:p14="http://schemas.microsoft.com/office/powerpoint/2010/main" val="243042870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407A2-8149-4EE1-86B4-E4E167324076}"/>
              </a:ext>
            </a:extLst>
          </p:cNvPr>
          <p:cNvSpPr>
            <a:spLocks noGrp="1"/>
          </p:cNvSpPr>
          <p:nvPr>
            <p:ph type="title"/>
          </p:nvPr>
        </p:nvSpPr>
        <p:spPr/>
        <p:txBody>
          <a:bodyPr/>
          <a:lstStyle/>
          <a:p>
            <a:r>
              <a:rPr lang="en-GB" dirty="0"/>
              <a:t>Nature Vs. Nurture</a:t>
            </a:r>
          </a:p>
        </p:txBody>
      </p:sp>
      <p:sp>
        <p:nvSpPr>
          <p:cNvPr id="3" name="Content Placeholder 2">
            <a:extLst>
              <a:ext uri="{FF2B5EF4-FFF2-40B4-BE49-F238E27FC236}">
                <a16:creationId xmlns:a16="http://schemas.microsoft.com/office/drawing/2014/main" id="{7845C28A-A4BB-434F-8A5C-1BE226F649D9}"/>
              </a:ext>
            </a:extLst>
          </p:cNvPr>
          <p:cNvSpPr>
            <a:spLocks noGrp="1"/>
          </p:cNvSpPr>
          <p:nvPr>
            <p:ph idx="1"/>
          </p:nvPr>
        </p:nvSpPr>
        <p:spPr/>
        <p:txBody>
          <a:bodyPr>
            <a:normAutofit/>
          </a:bodyPr>
          <a:lstStyle/>
          <a:p>
            <a:r>
              <a:rPr lang="en-GB" dirty="0"/>
              <a:t>There have been a number of important debates and issues throughout the history of developmental psychology. Some of the major questions posed by psychologists and researchers are centred on the relative contributions of genetics versus environment and the </a:t>
            </a:r>
            <a:r>
              <a:rPr lang="en-GB" b="1" dirty="0"/>
              <a:t>‘Nature Vs. Nurture’ debate.</a:t>
            </a:r>
            <a:endParaRPr lang="en-GB" dirty="0"/>
          </a:p>
          <a:p>
            <a:r>
              <a:rPr lang="en-GB" dirty="0"/>
              <a:t>. Does genetic inheritance play a larger role in influencing development and behaviour, or does the environment have a stronger effect? Today, most psychologists recognize that both elements play an essential role, but the debate continues.</a:t>
            </a:r>
          </a:p>
          <a:p>
            <a:endParaRPr lang="en-GB" dirty="0"/>
          </a:p>
        </p:txBody>
      </p:sp>
    </p:spTree>
    <p:extLst>
      <p:ext uri="{BB962C8B-B14F-4D97-AF65-F5344CB8AC3E}">
        <p14:creationId xmlns:p14="http://schemas.microsoft.com/office/powerpoint/2010/main" val="20038728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1B9A5-4B0E-4829-B4A8-8902BE57B513}"/>
              </a:ext>
            </a:extLst>
          </p:cNvPr>
          <p:cNvSpPr>
            <a:spLocks noGrp="1"/>
          </p:cNvSpPr>
          <p:nvPr>
            <p:ph type="title"/>
          </p:nvPr>
        </p:nvSpPr>
        <p:spPr/>
        <p:txBody>
          <a:bodyPr/>
          <a:lstStyle/>
          <a:p>
            <a:r>
              <a:rPr lang="en-GB" dirty="0"/>
              <a:t>N Vs. N </a:t>
            </a:r>
            <a:r>
              <a:rPr lang="en-GB" dirty="0" err="1"/>
              <a:t>Contd</a:t>
            </a:r>
            <a:r>
              <a:rPr lang="en-GB" dirty="0"/>
              <a:t>…</a:t>
            </a:r>
          </a:p>
        </p:txBody>
      </p:sp>
      <p:sp>
        <p:nvSpPr>
          <p:cNvPr id="3" name="Content Placeholder 2">
            <a:extLst>
              <a:ext uri="{FF2B5EF4-FFF2-40B4-BE49-F238E27FC236}">
                <a16:creationId xmlns:a16="http://schemas.microsoft.com/office/drawing/2014/main" id="{5ECA7D5D-0076-4AC0-9FAC-6962093FE763}"/>
              </a:ext>
            </a:extLst>
          </p:cNvPr>
          <p:cNvSpPr>
            <a:spLocks noGrp="1"/>
          </p:cNvSpPr>
          <p:nvPr>
            <p:ph idx="1"/>
          </p:nvPr>
        </p:nvSpPr>
        <p:spPr/>
        <p:txBody>
          <a:bodyPr>
            <a:normAutofit lnSpcReduction="10000"/>
          </a:bodyPr>
          <a:lstStyle/>
          <a:p>
            <a:r>
              <a:rPr lang="en-GB" b="1" dirty="0"/>
              <a:t>Height, weight, hair loss (in men), life expectancy and vulnerability to specific illnesses </a:t>
            </a:r>
            <a:r>
              <a:rPr lang="en-GB" dirty="0"/>
              <a:t>(e.g. breast cancer in women) are positively correlated between genetically related individuals. These facts have led many to speculate as to whether psychological characteristics such as behavioural tendencies, personality attributes and mental abilities are also </a:t>
            </a:r>
            <a:r>
              <a:rPr lang="en-GB" b="1" dirty="0"/>
              <a:t>“wired-in” </a:t>
            </a:r>
            <a:r>
              <a:rPr lang="en-GB" dirty="0"/>
              <a:t>before we are even born.</a:t>
            </a:r>
            <a:br>
              <a:rPr lang="en-GB" dirty="0"/>
            </a:br>
            <a:br>
              <a:rPr lang="en-GB" dirty="0"/>
            </a:br>
            <a:br>
              <a:rPr lang="en-GB" dirty="0"/>
            </a:br>
            <a:r>
              <a:rPr lang="en-GB" dirty="0"/>
              <a:t>Is there a conflict between Nature and Nurture when it comes to physical attributes such as height?  What about the other issues above?</a:t>
            </a:r>
          </a:p>
          <a:p>
            <a:br>
              <a:rPr lang="en-GB" dirty="0"/>
            </a:br>
            <a:endParaRPr lang="en-GB" dirty="0"/>
          </a:p>
        </p:txBody>
      </p:sp>
    </p:spTree>
    <p:extLst>
      <p:ext uri="{BB962C8B-B14F-4D97-AF65-F5344CB8AC3E}">
        <p14:creationId xmlns:p14="http://schemas.microsoft.com/office/powerpoint/2010/main" val="41386706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D0B2448-FD82-47CE-A670-3CE80B20926B}"/>
              </a:ext>
            </a:extLst>
          </p:cNvPr>
          <p:cNvSpPr>
            <a:spLocks noGrp="1"/>
          </p:cNvSpPr>
          <p:nvPr>
            <p:ph type="title"/>
          </p:nvPr>
        </p:nvSpPr>
        <p:spPr>
          <a:xfrm>
            <a:off x="492369" y="605896"/>
            <a:ext cx="3642309" cy="5646208"/>
          </a:xfrm>
        </p:spPr>
        <p:txBody>
          <a:bodyPr anchor="ctr">
            <a:normAutofit/>
          </a:bodyPr>
          <a:lstStyle/>
          <a:p>
            <a:r>
              <a:rPr lang="en-GB">
                <a:solidFill>
                  <a:srgbClr val="FFFFFF"/>
                </a:solidFill>
              </a:rPr>
              <a:t>Pro-”Nature”</a:t>
            </a:r>
          </a:p>
        </p:txBody>
      </p:sp>
      <p:sp>
        <p:nvSpPr>
          <p:cNvPr id="3" name="Content Placeholder 2">
            <a:extLst>
              <a:ext uri="{FF2B5EF4-FFF2-40B4-BE49-F238E27FC236}">
                <a16:creationId xmlns:a16="http://schemas.microsoft.com/office/drawing/2014/main" id="{DEC2BDC5-753A-4365-B061-B6E026CC5ADA}"/>
              </a:ext>
            </a:extLst>
          </p:cNvPr>
          <p:cNvSpPr>
            <a:spLocks noGrp="1"/>
          </p:cNvSpPr>
          <p:nvPr>
            <p:ph idx="1"/>
          </p:nvPr>
        </p:nvSpPr>
        <p:spPr>
          <a:xfrm>
            <a:off x="5231958" y="76200"/>
            <a:ext cx="6845742" cy="6686550"/>
          </a:xfrm>
        </p:spPr>
        <p:txBody>
          <a:bodyPr anchor="ctr">
            <a:normAutofit fontScale="92500" lnSpcReduction="10000"/>
          </a:bodyPr>
          <a:lstStyle/>
          <a:p>
            <a:pPr>
              <a:lnSpc>
                <a:spcPct val="110000"/>
              </a:lnSpc>
            </a:pPr>
            <a:endParaRPr lang="en-GB" sz="2400" dirty="0"/>
          </a:p>
          <a:p>
            <a:pPr>
              <a:lnSpc>
                <a:spcPct val="110000"/>
              </a:lnSpc>
            </a:pPr>
            <a:r>
              <a:rPr lang="en-GB" sz="2400" dirty="0"/>
              <a:t>Those who adopt an extreme heredity position are known as </a:t>
            </a:r>
            <a:r>
              <a:rPr lang="en-GB" sz="2400" b="1" dirty="0"/>
              <a:t>nativists.</a:t>
            </a:r>
            <a:endParaRPr lang="en-GB" sz="2400" dirty="0"/>
          </a:p>
          <a:p>
            <a:pPr marL="0" indent="0">
              <a:lnSpc>
                <a:spcPct val="110000"/>
              </a:lnSpc>
              <a:buNone/>
            </a:pPr>
            <a:r>
              <a:rPr lang="en-GB" sz="2400" dirty="0"/>
              <a:t> Their basic assumption is that the characteristics of the human species as a whole are a product of evolution and those individual differences are due to each person’s unique genetic code. </a:t>
            </a:r>
          </a:p>
          <a:p>
            <a:pPr marL="0" indent="0">
              <a:lnSpc>
                <a:spcPct val="110000"/>
              </a:lnSpc>
              <a:buNone/>
            </a:pPr>
            <a:r>
              <a:rPr lang="en-GB" sz="2400" dirty="0"/>
              <a:t>Characteristics and differences that are not observable at birth, but which emerge later in life, are regarded as the product of maturation. The classic example of the way this affects our physical development are the bodily changes that occur in early adolescence at puberty. Nativists also argue that maturation governs the emergence of attachment in infancy, language acquisition and even cognitive development as a whole.</a:t>
            </a:r>
          </a:p>
          <a:p>
            <a:pPr>
              <a:lnSpc>
                <a:spcPct val="110000"/>
              </a:lnSpc>
            </a:pPr>
            <a:r>
              <a:rPr lang="en-GB" sz="1900" b="1" dirty="0"/>
              <a:t> </a:t>
            </a:r>
            <a:endParaRPr lang="en-GB" sz="1900" dirty="0"/>
          </a:p>
          <a:p>
            <a:pPr>
              <a:lnSpc>
                <a:spcPct val="110000"/>
              </a:lnSpc>
            </a:pPr>
            <a:endParaRPr lang="en-GB" sz="1900" dirty="0"/>
          </a:p>
          <a:p>
            <a:pPr>
              <a:lnSpc>
                <a:spcPct val="110000"/>
              </a:lnSpc>
            </a:pPr>
            <a:endParaRPr lang="en-GB" sz="1900" dirty="0"/>
          </a:p>
        </p:txBody>
      </p:sp>
    </p:spTree>
    <p:extLst>
      <p:ext uri="{BB962C8B-B14F-4D97-AF65-F5344CB8AC3E}">
        <p14:creationId xmlns:p14="http://schemas.microsoft.com/office/powerpoint/2010/main" val="6608163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1"/>
            <a:ext cx="4648593"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7BF005E-1F73-4688-A86C-402126167253}"/>
              </a:ext>
            </a:extLst>
          </p:cNvPr>
          <p:cNvSpPr>
            <a:spLocks noGrp="1"/>
          </p:cNvSpPr>
          <p:nvPr>
            <p:ph type="title"/>
          </p:nvPr>
        </p:nvSpPr>
        <p:spPr>
          <a:xfrm>
            <a:off x="492369" y="605896"/>
            <a:ext cx="3642309" cy="5646208"/>
          </a:xfrm>
        </p:spPr>
        <p:txBody>
          <a:bodyPr anchor="ctr">
            <a:normAutofit/>
          </a:bodyPr>
          <a:lstStyle/>
          <a:p>
            <a:r>
              <a:rPr lang="en-GB">
                <a:solidFill>
                  <a:srgbClr val="FFFFFF"/>
                </a:solidFill>
              </a:rPr>
              <a:t>Pro-”Nurture”</a:t>
            </a:r>
          </a:p>
        </p:txBody>
      </p:sp>
      <p:sp>
        <p:nvSpPr>
          <p:cNvPr id="3" name="Content Placeholder 2">
            <a:extLst>
              <a:ext uri="{FF2B5EF4-FFF2-40B4-BE49-F238E27FC236}">
                <a16:creationId xmlns:a16="http://schemas.microsoft.com/office/drawing/2014/main" id="{D5E468FC-BDD7-45D8-BB9D-5B95AB563E55}"/>
              </a:ext>
            </a:extLst>
          </p:cNvPr>
          <p:cNvSpPr>
            <a:spLocks noGrp="1"/>
          </p:cNvSpPr>
          <p:nvPr>
            <p:ph idx="1"/>
          </p:nvPr>
        </p:nvSpPr>
        <p:spPr>
          <a:xfrm>
            <a:off x="5231958" y="605896"/>
            <a:ext cx="5923721" cy="5646208"/>
          </a:xfrm>
        </p:spPr>
        <p:txBody>
          <a:bodyPr anchor="ctr">
            <a:normAutofit/>
          </a:bodyPr>
          <a:lstStyle/>
          <a:p>
            <a:pPr>
              <a:lnSpc>
                <a:spcPct val="110000"/>
              </a:lnSpc>
            </a:pPr>
            <a:r>
              <a:rPr lang="en-GB" sz="2400" dirty="0"/>
              <a:t>At the other end of the spectrum are the environmentalists also known as </a:t>
            </a:r>
            <a:r>
              <a:rPr lang="en-GB" sz="2400" b="1" dirty="0"/>
              <a:t>empiricists </a:t>
            </a:r>
            <a:r>
              <a:rPr lang="en-GB" sz="2400" dirty="0"/>
              <a:t>(not to be confused with the other empirical / scientific approach). Their basic assumption is that at birth the human mind is a </a:t>
            </a:r>
            <a:r>
              <a:rPr lang="en-GB" sz="2400" b="1" dirty="0"/>
              <a:t>tabula rasa (a blank slate) </a:t>
            </a:r>
            <a:r>
              <a:rPr lang="en-GB" sz="2400" dirty="0"/>
              <a:t>and that this is gradually “filled” as a result of experience (e.g. behaviourism).  From this point of view psychological characteristics and behavioural differences that emerge through infancy and childhood are the result of learning.</a:t>
            </a:r>
            <a:endParaRPr lang="en-GB" sz="2400"/>
          </a:p>
          <a:p>
            <a:pPr>
              <a:lnSpc>
                <a:spcPct val="110000"/>
              </a:lnSpc>
            </a:pPr>
            <a:endParaRPr lang="en-GB" sz="2400"/>
          </a:p>
        </p:txBody>
      </p:sp>
      <p:sp>
        <p:nvSpPr>
          <p:cNvPr id="12" name="Rectangle 11">
            <a:extLst>
              <a:ext uri="{FF2B5EF4-FFF2-40B4-BE49-F238E27FC236}">
                <a16:creationId xmlns:a16="http://schemas.microsoft.com/office/drawing/2014/main" id="{FCAEED9E-BB91-43A0-911B-1ACD8803E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964703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924A81-7D09-4E14-BB25-368979A03326}"/>
              </a:ext>
            </a:extLst>
          </p:cNvPr>
          <p:cNvSpPr>
            <a:spLocks noGrp="1"/>
          </p:cNvSpPr>
          <p:nvPr>
            <p:ph type="title"/>
          </p:nvPr>
        </p:nvSpPr>
        <p:spPr>
          <a:xfrm>
            <a:off x="190509" y="83891"/>
            <a:ext cx="3851526" cy="6316910"/>
          </a:xfrm>
        </p:spPr>
        <p:txBody>
          <a:bodyPr anchor="ctr">
            <a:normAutofit/>
          </a:bodyPr>
          <a:lstStyle/>
          <a:p>
            <a:r>
              <a:rPr lang="en-GB" sz="2400" dirty="0"/>
              <a:t>Examples of an</a:t>
            </a:r>
            <a:br>
              <a:rPr lang="en-GB" sz="2400" dirty="0"/>
            </a:br>
            <a:r>
              <a:rPr lang="en-GB" sz="2400" b="1" dirty="0"/>
              <a:t>extreme nature positions</a:t>
            </a:r>
            <a:br>
              <a:rPr lang="en-GB" sz="2400" dirty="0"/>
            </a:br>
            <a:r>
              <a:rPr lang="en-GB" sz="2400" dirty="0"/>
              <a:t>in psychology include Bowlby's (1969)theory of attachment, which views the bond between mother and child as being </a:t>
            </a:r>
            <a:r>
              <a:rPr lang="en-GB" sz="2400" dirty="0" err="1"/>
              <a:t>aninnate</a:t>
            </a:r>
            <a:r>
              <a:rPr lang="en-GB" sz="2400" dirty="0"/>
              <a:t> process that ensures survival. Likewise, Chomsky (1965) proposed </a:t>
            </a:r>
            <a:r>
              <a:rPr lang="en-GB" sz="2400" dirty="0" err="1"/>
              <a:t>languageis</a:t>
            </a:r>
            <a:r>
              <a:rPr lang="en-GB" sz="2400" dirty="0"/>
              <a:t> gained through the use of an innate language acquisition device. Another </a:t>
            </a:r>
            <a:r>
              <a:rPr lang="en-GB" sz="2400" dirty="0" err="1"/>
              <a:t>exampleof</a:t>
            </a:r>
            <a:r>
              <a:rPr lang="en-GB" sz="2400" dirty="0"/>
              <a:t> nature is Freud's theory of aggression as being an innate drive (called </a:t>
            </a:r>
            <a:r>
              <a:rPr lang="en-GB" sz="2400" dirty="0" err="1"/>
              <a:t>thanatos</a:t>
            </a:r>
            <a:r>
              <a:rPr lang="en-GB" sz="2400" dirty="0"/>
              <a:t>).</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5658D5C-A051-4AA4-9BF1-69BA0AC7F017}"/>
              </a:ext>
            </a:extLst>
          </p:cNvPr>
          <p:cNvSpPr>
            <a:spLocks noGrp="1"/>
          </p:cNvSpPr>
          <p:nvPr>
            <p:ph idx="1"/>
          </p:nvPr>
        </p:nvSpPr>
        <p:spPr>
          <a:xfrm>
            <a:off x="4363786" y="621697"/>
            <a:ext cx="6791894" cy="5147973"/>
          </a:xfrm>
        </p:spPr>
        <p:txBody>
          <a:bodyPr anchor="ctr">
            <a:normAutofit/>
          </a:bodyPr>
          <a:lstStyle/>
          <a:p>
            <a:br>
              <a:rPr lang="en-GB" dirty="0"/>
            </a:br>
            <a:r>
              <a:rPr lang="en-GB" sz="2400" dirty="0"/>
              <a:t>In contrast Bandura's (1977) social learning theory states that aggression is a </a:t>
            </a:r>
            <a:r>
              <a:rPr lang="en-GB" sz="2400" dirty="0" err="1"/>
              <a:t>learntfrom</a:t>
            </a:r>
            <a:r>
              <a:rPr lang="en-GB" sz="2400" dirty="0"/>
              <a:t> the environment through observation and imitation. This is seen in his famous bobo doll experiment (Bandura, 1961). Also Skinner (1957) believed that language is learnt from other people via behaviour shaping techniques.</a:t>
            </a:r>
            <a:br>
              <a:rPr lang="en-GB" sz="2400" dirty="0"/>
            </a:br>
            <a:r>
              <a:rPr lang="en-GB" sz="2400" dirty="0">
                <a:hlinkClick r:id="rId2"/>
              </a:rPr>
              <a:t>https://www.youtube.com/watch?v=dmBqwWlJg8U</a:t>
            </a:r>
            <a:endParaRPr lang="en-GB" sz="2400" dirty="0"/>
          </a:p>
          <a:p>
            <a:endParaRPr lang="en-GB" dirty="0"/>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688845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E9C43-00CC-4531-9204-1A1E32418E77}"/>
              </a:ext>
            </a:extLst>
          </p:cNvPr>
          <p:cNvSpPr>
            <a:spLocks noGrp="1"/>
          </p:cNvSpPr>
          <p:nvPr>
            <p:ph type="title"/>
          </p:nvPr>
        </p:nvSpPr>
        <p:spPr/>
        <p:txBody>
          <a:bodyPr/>
          <a:lstStyle/>
          <a:p>
            <a:r>
              <a:rPr lang="en-GB" dirty="0"/>
              <a:t>Question…</a:t>
            </a:r>
          </a:p>
        </p:txBody>
      </p:sp>
      <p:sp>
        <p:nvSpPr>
          <p:cNvPr id="3" name="Content Placeholder 2">
            <a:extLst>
              <a:ext uri="{FF2B5EF4-FFF2-40B4-BE49-F238E27FC236}">
                <a16:creationId xmlns:a16="http://schemas.microsoft.com/office/drawing/2014/main" id="{2D9542B8-BAAE-4B2E-950B-81E662FD0000}"/>
              </a:ext>
            </a:extLst>
          </p:cNvPr>
          <p:cNvSpPr>
            <a:spLocks noGrp="1"/>
          </p:cNvSpPr>
          <p:nvPr>
            <p:ph idx="1"/>
          </p:nvPr>
        </p:nvSpPr>
        <p:spPr/>
        <p:txBody>
          <a:bodyPr>
            <a:normAutofit/>
          </a:bodyPr>
          <a:lstStyle/>
          <a:p>
            <a:pPr marL="0" indent="0">
              <a:buNone/>
            </a:pPr>
            <a:r>
              <a:rPr lang="en-GB" sz="2400" dirty="0"/>
              <a:t>So what is “instinct”, and how does it relate to the “Nature Vs. Nurture” theory?</a:t>
            </a:r>
          </a:p>
        </p:txBody>
      </p:sp>
    </p:spTree>
    <p:extLst>
      <p:ext uri="{BB962C8B-B14F-4D97-AF65-F5344CB8AC3E}">
        <p14:creationId xmlns:p14="http://schemas.microsoft.com/office/powerpoint/2010/main" val="12323764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05035-27E9-4593-B894-828892334FBD}"/>
              </a:ext>
            </a:extLst>
          </p:cNvPr>
          <p:cNvSpPr>
            <a:spLocks noGrp="1"/>
          </p:cNvSpPr>
          <p:nvPr>
            <p:ph type="title"/>
          </p:nvPr>
        </p:nvSpPr>
        <p:spPr/>
        <p:txBody>
          <a:bodyPr/>
          <a:lstStyle/>
          <a:p>
            <a:r>
              <a:rPr lang="en-GB" b="1" dirty="0"/>
              <a:t>Freud's Stages of Psychosexual Development</a:t>
            </a:r>
            <a:endParaRPr lang="en-GB" dirty="0"/>
          </a:p>
        </p:txBody>
      </p:sp>
      <p:sp>
        <p:nvSpPr>
          <p:cNvPr id="3" name="Content Placeholder 2">
            <a:extLst>
              <a:ext uri="{FF2B5EF4-FFF2-40B4-BE49-F238E27FC236}">
                <a16:creationId xmlns:a16="http://schemas.microsoft.com/office/drawing/2014/main" id="{FB45FF81-5A52-4C32-B557-41619EE32632}"/>
              </a:ext>
            </a:extLst>
          </p:cNvPr>
          <p:cNvSpPr>
            <a:spLocks noGrp="1"/>
          </p:cNvSpPr>
          <p:nvPr>
            <p:ph idx="1"/>
          </p:nvPr>
        </p:nvSpPr>
        <p:spPr/>
        <p:txBody>
          <a:bodyPr/>
          <a:lstStyle/>
          <a:p>
            <a:r>
              <a:rPr lang="en-GB" dirty="0"/>
              <a:t>Proposed by psychoanalyst Sigmund Freud(1856-1939), the theory of psychosexual development describes how personality develops during childhood. While the theory is well-known in psychology, it is also one of the most controversial. Freud believed that personality develops through a series of childhood stages in which the pleasure-seeking energies of the id become focused on certain erogenous areas. This psychosexual energy or libido (sexual drives or instincts) is described as the driving force behind behaviour.</a:t>
            </a:r>
            <a:br>
              <a:rPr lang="en-GB" dirty="0"/>
            </a:br>
            <a:br>
              <a:rPr lang="en-GB" dirty="0"/>
            </a:br>
            <a:r>
              <a:rPr lang="en-GB" dirty="0"/>
              <a:t>These are called psychosexual stages because each stage represents the fixation </a:t>
            </a:r>
            <a:r>
              <a:rPr lang="en-GB" dirty="0" err="1"/>
              <a:t>oflibido</a:t>
            </a:r>
            <a:r>
              <a:rPr lang="en-GB" dirty="0"/>
              <a:t> on a different area of the body. As a person grows physically certain areas </a:t>
            </a:r>
            <a:r>
              <a:rPr lang="en-GB" dirty="0" err="1"/>
              <a:t>oftheir</a:t>
            </a:r>
            <a:r>
              <a:rPr lang="en-GB" dirty="0"/>
              <a:t> body become important as sources of potential frustration (erogenous zones),pleasure or both.</a:t>
            </a:r>
          </a:p>
          <a:p>
            <a:endParaRPr lang="en-GB" dirty="0"/>
          </a:p>
        </p:txBody>
      </p:sp>
    </p:spTree>
    <p:extLst>
      <p:ext uri="{BB962C8B-B14F-4D97-AF65-F5344CB8AC3E}">
        <p14:creationId xmlns:p14="http://schemas.microsoft.com/office/powerpoint/2010/main" val="40930002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EEC52-CA69-430F-862F-950FB8F4ED3F}"/>
              </a:ext>
            </a:extLst>
          </p:cNvPr>
          <p:cNvSpPr>
            <a:spLocks noGrp="1"/>
          </p:cNvSpPr>
          <p:nvPr>
            <p:ph type="title"/>
          </p:nvPr>
        </p:nvSpPr>
        <p:spPr/>
        <p:txBody>
          <a:bodyPr/>
          <a:lstStyle/>
          <a:p>
            <a:r>
              <a:rPr lang="en-GB" dirty="0"/>
              <a:t>More Freud</a:t>
            </a:r>
          </a:p>
        </p:txBody>
      </p:sp>
      <p:sp>
        <p:nvSpPr>
          <p:cNvPr id="3" name="Content Placeholder 2">
            <a:extLst>
              <a:ext uri="{FF2B5EF4-FFF2-40B4-BE49-F238E27FC236}">
                <a16:creationId xmlns:a16="http://schemas.microsoft.com/office/drawing/2014/main" id="{B3F4DF9C-9EC4-4CE2-A56A-7398AFBB1C20}"/>
              </a:ext>
            </a:extLst>
          </p:cNvPr>
          <p:cNvSpPr>
            <a:spLocks noGrp="1"/>
          </p:cNvSpPr>
          <p:nvPr>
            <p:ph idx="1"/>
          </p:nvPr>
        </p:nvSpPr>
        <p:spPr/>
        <p:txBody>
          <a:bodyPr/>
          <a:lstStyle/>
          <a:p>
            <a:pPr marL="0" indent="0">
              <a:buNone/>
            </a:pPr>
            <a:r>
              <a:rPr lang="en-GB" dirty="0"/>
              <a:t>Freud believed that life was built round tension and pleasure. He also believed that all tension was due to the build up of libido (sexual energy) and that all pleasure came from its discharge.</a:t>
            </a:r>
            <a:br>
              <a:rPr lang="en-GB" dirty="0"/>
            </a:br>
            <a:r>
              <a:rPr lang="en-GB" dirty="0"/>
              <a:t>-Psychoanalytic theory suggested that personality is mostly established by the age of five. Early experiences play a large role in personality development and continue to influence behaviour later in life. If these psychosexual stages are completed successfully, the result is a healthy personality. If certain issues are not resolved at the appropriate stage, fixation can occur. A fixation is a persistent focus on an earlier psychosexual stage. Until this conflict is resolved, the individual will remain "stuck" in this stage. For example, a person who is fixated at the oral stage may be over-dependent on others and may seek oral stimulation through smoking, drinking, or eating.</a:t>
            </a:r>
          </a:p>
          <a:p>
            <a:endParaRPr lang="en-GB" dirty="0"/>
          </a:p>
        </p:txBody>
      </p:sp>
    </p:spTree>
    <p:extLst>
      <p:ext uri="{BB962C8B-B14F-4D97-AF65-F5344CB8AC3E}">
        <p14:creationId xmlns:p14="http://schemas.microsoft.com/office/powerpoint/2010/main" val="10547574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CCDDE-5BC2-4D46-8378-D5A538102FF8}"/>
              </a:ext>
            </a:extLst>
          </p:cNvPr>
          <p:cNvSpPr>
            <a:spLocks noGrp="1"/>
          </p:cNvSpPr>
          <p:nvPr>
            <p:ph type="title"/>
          </p:nvPr>
        </p:nvSpPr>
        <p:spPr/>
        <p:txBody>
          <a:bodyPr/>
          <a:lstStyle/>
          <a:p>
            <a:r>
              <a:rPr lang="en-GB" b="1" dirty="0"/>
              <a:t>Erik Erikson's Theory of Psychosocial Development</a:t>
            </a:r>
            <a:endParaRPr lang="en-GB" dirty="0"/>
          </a:p>
        </p:txBody>
      </p:sp>
      <p:sp>
        <p:nvSpPr>
          <p:cNvPr id="3" name="Content Placeholder 2">
            <a:extLst>
              <a:ext uri="{FF2B5EF4-FFF2-40B4-BE49-F238E27FC236}">
                <a16:creationId xmlns:a16="http://schemas.microsoft.com/office/drawing/2014/main" id="{611F11C7-981D-4E13-9F96-892B476FBFA4}"/>
              </a:ext>
            </a:extLst>
          </p:cNvPr>
          <p:cNvSpPr>
            <a:spLocks noGrp="1"/>
          </p:cNvSpPr>
          <p:nvPr>
            <p:ph idx="1"/>
          </p:nvPr>
        </p:nvSpPr>
        <p:spPr/>
        <p:txBody>
          <a:bodyPr/>
          <a:lstStyle/>
          <a:p>
            <a:r>
              <a:rPr lang="en-GB" dirty="0"/>
              <a:t>Erik Erikson's (1902-1994) theory of psychosocial development is one of the best-known theories of personality in psychology. Much like Sigmund Freud, Erikson believed that personality develops in a series of stages. Unlike Freud's theory of psychosexual stages, Erikson's theory describes the impact of social experience across the whole lifespan.</a:t>
            </a:r>
          </a:p>
          <a:p>
            <a:r>
              <a:rPr lang="en-GB" dirty="0"/>
              <a:t>One of the main elements of Erikson's psychosocial stage theory is the development of ego identity. Ego identity is the conscious sense of self that we develop through social interaction. According to Erikson, our ego identity is constantly changing due to new experiences and information we acquire in our daily interactions with others</a:t>
            </a:r>
          </a:p>
        </p:txBody>
      </p:sp>
    </p:spTree>
    <p:extLst>
      <p:ext uri="{BB962C8B-B14F-4D97-AF65-F5344CB8AC3E}">
        <p14:creationId xmlns:p14="http://schemas.microsoft.com/office/powerpoint/2010/main" val="3033715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2650FF-F505-439A-AC37-423C9655116D}"/>
              </a:ext>
            </a:extLst>
          </p:cNvPr>
          <p:cNvSpPr>
            <a:spLocks noGrp="1"/>
          </p:cNvSpPr>
          <p:nvPr>
            <p:ph type="title"/>
          </p:nvPr>
        </p:nvSpPr>
        <p:spPr/>
        <p:txBody>
          <a:bodyPr/>
          <a:lstStyle/>
          <a:p>
            <a:r>
              <a:rPr lang="en-GB" b="1" dirty="0"/>
              <a:t>Erikson's Theory of Psychosocial Development </a:t>
            </a:r>
            <a:r>
              <a:rPr lang="en-GB" b="1" dirty="0" err="1"/>
              <a:t>Contd</a:t>
            </a:r>
            <a:r>
              <a:rPr lang="en-GB" b="1" dirty="0"/>
              <a:t>…</a:t>
            </a:r>
            <a:endParaRPr lang="en-GB" dirty="0"/>
          </a:p>
        </p:txBody>
      </p:sp>
      <p:sp>
        <p:nvSpPr>
          <p:cNvPr id="3" name="Content Placeholder 2">
            <a:extLst>
              <a:ext uri="{FF2B5EF4-FFF2-40B4-BE49-F238E27FC236}">
                <a16:creationId xmlns:a16="http://schemas.microsoft.com/office/drawing/2014/main" id="{1A98E26E-DE8B-45C2-A090-0D917D26852C}"/>
              </a:ext>
            </a:extLst>
          </p:cNvPr>
          <p:cNvSpPr>
            <a:spLocks noGrp="1"/>
          </p:cNvSpPr>
          <p:nvPr>
            <p:ph idx="1"/>
          </p:nvPr>
        </p:nvSpPr>
        <p:spPr/>
        <p:txBody>
          <a:bodyPr/>
          <a:lstStyle/>
          <a:p>
            <a:r>
              <a:rPr lang="en-GB" sz="2400" dirty="0"/>
              <a:t>In addition to ego identity, Erikson also believed that a sense of competence motivates behaviours and actions. Each stage in Erikson's theory is concerned with becoming competent in an area of life. If the stage is handled well, the person will  feel a sense of mastery, which is sometimes referred to as ego strength or ego quality. If the stage is managed poorly, the person will emerge with a sense of inadequacy.</a:t>
            </a:r>
          </a:p>
          <a:p>
            <a:endParaRPr lang="en-GB" dirty="0"/>
          </a:p>
          <a:p>
            <a:endParaRPr lang="en-GB" dirty="0"/>
          </a:p>
        </p:txBody>
      </p:sp>
    </p:spTree>
    <p:extLst>
      <p:ext uri="{BB962C8B-B14F-4D97-AF65-F5344CB8AC3E}">
        <p14:creationId xmlns:p14="http://schemas.microsoft.com/office/powerpoint/2010/main" val="4250449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9" name="Rectangle 138">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1" name="Straight Connector 140">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3" name="Rectangle 142">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45" name="Rectangle 144">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7E4DC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AAD23A2-BB62-421C-9FEC-8DFB16F4DE34}"/>
              </a:ext>
            </a:extLst>
          </p:cNvPr>
          <p:cNvSpPr>
            <a:spLocks noGrp="1"/>
          </p:cNvSpPr>
          <p:nvPr>
            <p:ph type="title"/>
          </p:nvPr>
        </p:nvSpPr>
        <p:spPr>
          <a:xfrm>
            <a:off x="435869" y="640080"/>
            <a:ext cx="3659246" cy="2862699"/>
          </a:xfrm>
        </p:spPr>
        <p:txBody>
          <a:bodyPr vert="horz" lIns="91440" tIns="45720" rIns="91440" bIns="45720" rtlCol="0" anchor="b">
            <a:normAutofit/>
          </a:bodyPr>
          <a:lstStyle/>
          <a:p>
            <a:r>
              <a:rPr lang="en-US" b="1" dirty="0">
                <a:solidFill>
                  <a:srgbClr val="FFFFFF"/>
                </a:solidFill>
              </a:rPr>
              <a:t>Erikson's Theory of Psychosocial Development</a:t>
            </a:r>
            <a:endParaRPr lang="en-US" dirty="0">
              <a:solidFill>
                <a:srgbClr val="FFFFFF"/>
              </a:solidFill>
            </a:endParaRPr>
          </a:p>
        </p:txBody>
      </p:sp>
      <p:cxnSp>
        <p:nvCxnSpPr>
          <p:cNvPr id="147" name="Straight Connector 146">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8194" name="Picture 2">
            <a:extLst>
              <a:ext uri="{FF2B5EF4-FFF2-40B4-BE49-F238E27FC236}">
                <a16:creationId xmlns:a16="http://schemas.microsoft.com/office/drawing/2014/main" id="{5E6A8B98-FC9C-4603-A274-09DCBC7A6CB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562350" y="0"/>
            <a:ext cx="8728485" cy="6924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16708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140EC-9435-4E7C-84A9-61ECD01C0A50}"/>
              </a:ext>
            </a:extLst>
          </p:cNvPr>
          <p:cNvSpPr>
            <a:spLocks noGrp="1"/>
          </p:cNvSpPr>
          <p:nvPr>
            <p:ph type="title"/>
          </p:nvPr>
        </p:nvSpPr>
        <p:spPr/>
        <p:txBody>
          <a:bodyPr/>
          <a:lstStyle/>
          <a:p>
            <a:r>
              <a:rPr lang="en-GB" b="1" dirty="0"/>
              <a:t>Kohlberg's Theory of Moral Development</a:t>
            </a:r>
            <a:endParaRPr lang="en-GB" dirty="0"/>
          </a:p>
        </p:txBody>
      </p:sp>
      <p:sp>
        <p:nvSpPr>
          <p:cNvPr id="3" name="Content Placeholder 2">
            <a:extLst>
              <a:ext uri="{FF2B5EF4-FFF2-40B4-BE49-F238E27FC236}">
                <a16:creationId xmlns:a16="http://schemas.microsoft.com/office/drawing/2014/main" id="{1D258BD8-A955-4214-B310-FCBEAB6748C1}"/>
              </a:ext>
            </a:extLst>
          </p:cNvPr>
          <p:cNvSpPr>
            <a:spLocks noGrp="1"/>
          </p:cNvSpPr>
          <p:nvPr>
            <p:ph idx="1"/>
          </p:nvPr>
        </p:nvSpPr>
        <p:spPr/>
        <p:txBody>
          <a:bodyPr/>
          <a:lstStyle/>
          <a:p>
            <a:r>
              <a:rPr lang="en-GB" dirty="0"/>
              <a:t>Moral development is a major topic of interest in both psychology and education. One of the best known theories was developed by psychologist Lawrence Kohlberg(1927-1987) who modified and expanded upon Jean Piaget's work to form a theory that explained the </a:t>
            </a:r>
            <a:r>
              <a:rPr lang="en-GB" b="1" dirty="0"/>
              <a:t>development of moral reasoning.</a:t>
            </a:r>
            <a:br>
              <a:rPr lang="en-GB" b="1" dirty="0"/>
            </a:br>
            <a:br>
              <a:rPr lang="en-GB" b="1" dirty="0"/>
            </a:br>
            <a:r>
              <a:rPr lang="en-GB" dirty="0"/>
              <a:t>Kohlberg's theory of moral development outlined </a:t>
            </a:r>
            <a:r>
              <a:rPr lang="en-GB" b="1" dirty="0"/>
              <a:t>six stages within three different levels. </a:t>
            </a:r>
            <a:r>
              <a:rPr lang="en-GB" dirty="0"/>
              <a:t>Kohlberg extended Piaget's theory, proposing that moral development is a continual process that occurs throughout the lifespan.</a:t>
            </a:r>
          </a:p>
          <a:p>
            <a:endParaRPr lang="en-GB" dirty="0"/>
          </a:p>
          <a:p>
            <a:endParaRPr lang="en-GB" dirty="0"/>
          </a:p>
        </p:txBody>
      </p:sp>
    </p:spTree>
    <p:extLst>
      <p:ext uri="{BB962C8B-B14F-4D97-AF65-F5344CB8AC3E}">
        <p14:creationId xmlns:p14="http://schemas.microsoft.com/office/powerpoint/2010/main" val="20915396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2F903-7817-40EC-9830-983432F98F56}"/>
              </a:ext>
            </a:extLst>
          </p:cNvPr>
          <p:cNvSpPr>
            <a:spLocks noGrp="1"/>
          </p:cNvSpPr>
          <p:nvPr>
            <p:ph type="title"/>
          </p:nvPr>
        </p:nvSpPr>
        <p:spPr/>
        <p:txBody>
          <a:bodyPr/>
          <a:lstStyle/>
          <a:p>
            <a:r>
              <a:rPr lang="en-GB" b="1" dirty="0"/>
              <a:t>"The Heinz Dilemma” (example)</a:t>
            </a:r>
            <a:endParaRPr lang="en-GB" dirty="0"/>
          </a:p>
        </p:txBody>
      </p:sp>
      <p:sp>
        <p:nvSpPr>
          <p:cNvPr id="3" name="Content Placeholder 2">
            <a:extLst>
              <a:ext uri="{FF2B5EF4-FFF2-40B4-BE49-F238E27FC236}">
                <a16:creationId xmlns:a16="http://schemas.microsoft.com/office/drawing/2014/main" id="{42C86B57-36AF-40C0-AB48-C444C2BBE31A}"/>
              </a:ext>
            </a:extLst>
          </p:cNvPr>
          <p:cNvSpPr>
            <a:spLocks noGrp="1"/>
          </p:cNvSpPr>
          <p:nvPr>
            <p:ph idx="1"/>
          </p:nvPr>
        </p:nvSpPr>
        <p:spPr>
          <a:xfrm>
            <a:off x="100668" y="2108201"/>
            <a:ext cx="12091332" cy="4242265"/>
          </a:xfrm>
        </p:spPr>
        <p:txBody>
          <a:bodyPr>
            <a:normAutofit/>
          </a:bodyPr>
          <a:lstStyle/>
          <a:p>
            <a:r>
              <a:rPr lang="en-GB" sz="2000" dirty="0"/>
              <a:t>A woman was near death from cancer. There was one drug that the doctors thought might save her. It was a form of radium that a chemist in the same town had recently discovered. The drug was expensive to make, but the chemist was charging ten times what the drug cost him to make. He paid $200 for the radium and charged $2,000 for a small dose of the drug. The sick woman's husband, Heinz, went to everyone he knew to borrow the money, but he could only get together about $ 1,000 which is half of what it cost. He told the chemist that his wife was dying and asked him to sell it cheaper or let him pay later. But the chemist said: "No, I discovered the drug and I'm going to make money from it." So Heinz got desperate and broke into the man's store to steal the drug-for his wife. Should the husband have done that?" (Kohlberg, 1963).</a:t>
            </a:r>
          </a:p>
          <a:p>
            <a:br>
              <a:rPr lang="en-GB" dirty="0"/>
            </a:br>
            <a:endParaRPr lang="en-GB" dirty="0"/>
          </a:p>
        </p:txBody>
      </p:sp>
    </p:spTree>
    <p:extLst>
      <p:ext uri="{BB962C8B-B14F-4D97-AF65-F5344CB8AC3E}">
        <p14:creationId xmlns:p14="http://schemas.microsoft.com/office/powerpoint/2010/main" val="52100339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E99BA-8AE9-4C9F-AD36-6AE4A18676F6}"/>
              </a:ext>
            </a:extLst>
          </p:cNvPr>
          <p:cNvSpPr>
            <a:spLocks noGrp="1"/>
          </p:cNvSpPr>
          <p:nvPr>
            <p:ph type="title"/>
          </p:nvPr>
        </p:nvSpPr>
        <p:spPr/>
        <p:txBody>
          <a:bodyPr/>
          <a:lstStyle/>
          <a:p>
            <a:r>
              <a:rPr lang="en-GB" dirty="0"/>
              <a:t>More Heinz</a:t>
            </a:r>
          </a:p>
        </p:txBody>
      </p:sp>
      <p:sp>
        <p:nvSpPr>
          <p:cNvPr id="3" name="Content Placeholder 2">
            <a:extLst>
              <a:ext uri="{FF2B5EF4-FFF2-40B4-BE49-F238E27FC236}">
                <a16:creationId xmlns:a16="http://schemas.microsoft.com/office/drawing/2014/main" id="{7CF3E30B-968B-4B2A-9B40-BE680A60C537}"/>
              </a:ext>
            </a:extLst>
          </p:cNvPr>
          <p:cNvSpPr>
            <a:spLocks noGrp="1"/>
          </p:cNvSpPr>
          <p:nvPr>
            <p:ph idx="1"/>
          </p:nvPr>
        </p:nvSpPr>
        <p:spPr/>
        <p:txBody>
          <a:bodyPr/>
          <a:lstStyle/>
          <a:p>
            <a:r>
              <a:rPr lang="en-GB" dirty="0"/>
              <a:t>Kohlberg was not interested so much in the answer to the question of whether Heinz was wrong or right, but in the </a:t>
            </a:r>
            <a:r>
              <a:rPr lang="en-GB" i="1" dirty="0"/>
              <a:t>reasoning </a:t>
            </a:r>
            <a:r>
              <a:rPr lang="en-GB" dirty="0"/>
              <a:t>for each participant's decision. The responses were then classified into various stages of reasoning in his theory of moral development.</a:t>
            </a:r>
          </a:p>
          <a:p>
            <a:endParaRPr lang="en-GB" dirty="0"/>
          </a:p>
          <a:p>
            <a:endParaRPr lang="en-GB" dirty="0"/>
          </a:p>
          <a:p>
            <a:endParaRPr lang="en-GB" dirty="0"/>
          </a:p>
        </p:txBody>
      </p:sp>
    </p:spTree>
    <p:extLst>
      <p:ext uri="{BB962C8B-B14F-4D97-AF65-F5344CB8AC3E}">
        <p14:creationId xmlns:p14="http://schemas.microsoft.com/office/powerpoint/2010/main" val="152870901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2CD0F-E918-4A91-80BA-CF485342B465}"/>
              </a:ext>
            </a:extLst>
          </p:cNvPr>
          <p:cNvSpPr>
            <a:spLocks noGrp="1"/>
          </p:cNvSpPr>
          <p:nvPr>
            <p:ph type="title"/>
          </p:nvPr>
        </p:nvSpPr>
        <p:spPr>
          <a:xfrm>
            <a:off x="1097280" y="260059"/>
            <a:ext cx="10058400" cy="655180"/>
          </a:xfrm>
        </p:spPr>
        <p:txBody>
          <a:bodyPr>
            <a:normAutofit fontScale="90000"/>
          </a:bodyPr>
          <a:lstStyle/>
          <a:p>
            <a:r>
              <a:rPr lang="en-GB" b="1" dirty="0"/>
              <a:t>Level 1: Pre-conventional Morality</a:t>
            </a:r>
            <a:endParaRPr lang="en-GB" dirty="0"/>
          </a:p>
        </p:txBody>
      </p:sp>
      <p:sp>
        <p:nvSpPr>
          <p:cNvPr id="3" name="Content Placeholder 2">
            <a:extLst>
              <a:ext uri="{FF2B5EF4-FFF2-40B4-BE49-F238E27FC236}">
                <a16:creationId xmlns:a16="http://schemas.microsoft.com/office/drawing/2014/main" id="{5998EE02-281B-4B71-AC39-2F676C1B0D22}"/>
              </a:ext>
            </a:extLst>
          </p:cNvPr>
          <p:cNvSpPr>
            <a:spLocks noGrp="1"/>
          </p:cNvSpPr>
          <p:nvPr>
            <p:ph idx="1"/>
          </p:nvPr>
        </p:nvSpPr>
        <p:spPr>
          <a:xfrm>
            <a:off x="1097280" y="1367407"/>
            <a:ext cx="10058400" cy="4501686"/>
          </a:xfrm>
        </p:spPr>
        <p:txBody>
          <a:bodyPr>
            <a:normAutofit/>
          </a:bodyPr>
          <a:lstStyle/>
          <a:p>
            <a:r>
              <a:rPr lang="en-GB" sz="1900" b="1" dirty="0"/>
              <a:t>Stage one: Obedience and Punishment:</a:t>
            </a:r>
            <a:endParaRPr lang="en-GB" sz="1900" dirty="0"/>
          </a:p>
          <a:p>
            <a:r>
              <a:rPr lang="en-GB" sz="1900" dirty="0"/>
              <a:t>The earliest stage of moral development is especially common in young children, but adults are also capable of expressing this type of reasoning. At this stage, children see rules as fixed and absolute. Obeying the rules is important because it is a means to avoid punishment.</a:t>
            </a:r>
          </a:p>
          <a:p>
            <a:r>
              <a:rPr lang="en-GB" sz="1900" b="1" dirty="0"/>
              <a:t>Stage 2 - Individualism and Exchange</a:t>
            </a:r>
            <a:endParaRPr lang="en-GB" sz="1900" dirty="0"/>
          </a:p>
          <a:p>
            <a:r>
              <a:rPr lang="en-GB" sz="1900" dirty="0"/>
              <a:t>At this stage of moral development, children account for individual points of view and judge actions based on how they serve individual needs. In the Heinz dilemma, children argued that the best course of action was the choice that best-served Heinz’s needs. Reciprocity is possible at this point in moral development, but only if it serves one's own </a:t>
            </a:r>
            <a:r>
              <a:rPr lang="en-GB" sz="1900" b="1" dirty="0"/>
              <a:t>interests.</a:t>
            </a:r>
            <a:endParaRPr lang="en-GB" sz="1900" dirty="0"/>
          </a:p>
          <a:p>
            <a:endParaRPr lang="en-GB" dirty="0"/>
          </a:p>
        </p:txBody>
      </p:sp>
    </p:spTree>
    <p:extLst>
      <p:ext uri="{BB962C8B-B14F-4D97-AF65-F5344CB8AC3E}">
        <p14:creationId xmlns:p14="http://schemas.microsoft.com/office/powerpoint/2010/main" val="1357814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21864-5D79-4313-B21A-8E524B9E4D09}"/>
              </a:ext>
            </a:extLst>
          </p:cNvPr>
          <p:cNvSpPr>
            <a:spLocks noGrp="1"/>
          </p:cNvSpPr>
          <p:nvPr>
            <p:ph type="title"/>
          </p:nvPr>
        </p:nvSpPr>
        <p:spPr>
          <a:xfrm>
            <a:off x="1097280" y="286603"/>
            <a:ext cx="10058400" cy="778799"/>
          </a:xfrm>
        </p:spPr>
        <p:txBody>
          <a:bodyPr/>
          <a:lstStyle/>
          <a:p>
            <a:r>
              <a:rPr lang="en-GB" b="1" dirty="0"/>
              <a:t>Level 2: Conventional Morality</a:t>
            </a:r>
            <a:endParaRPr lang="en-GB" dirty="0"/>
          </a:p>
        </p:txBody>
      </p:sp>
      <p:sp>
        <p:nvSpPr>
          <p:cNvPr id="3" name="Content Placeholder 2">
            <a:extLst>
              <a:ext uri="{FF2B5EF4-FFF2-40B4-BE49-F238E27FC236}">
                <a16:creationId xmlns:a16="http://schemas.microsoft.com/office/drawing/2014/main" id="{5434D028-4485-402F-99B0-3CD636621E0E}"/>
              </a:ext>
            </a:extLst>
          </p:cNvPr>
          <p:cNvSpPr>
            <a:spLocks noGrp="1"/>
          </p:cNvSpPr>
          <p:nvPr>
            <p:ph idx="1"/>
          </p:nvPr>
        </p:nvSpPr>
        <p:spPr>
          <a:xfrm>
            <a:off x="1097280" y="1417739"/>
            <a:ext cx="10058400" cy="4451353"/>
          </a:xfrm>
        </p:spPr>
        <p:txBody>
          <a:bodyPr/>
          <a:lstStyle/>
          <a:p>
            <a:r>
              <a:rPr lang="en-GB" b="1" dirty="0"/>
              <a:t>Stage 3: Interpersonal Relationships</a:t>
            </a:r>
            <a:endParaRPr lang="en-GB" dirty="0"/>
          </a:p>
          <a:p>
            <a:r>
              <a:rPr lang="en-GB" dirty="0"/>
              <a:t>Often referred to as the "good boy-good girl" orientation, this stage of moral development is focused on living up to social expectations and roles. There is an emphasis on conformity, being "nice," and consideration of how choices influence relationships.</a:t>
            </a:r>
          </a:p>
          <a:p>
            <a:r>
              <a:rPr lang="en-GB" b="1" dirty="0"/>
              <a:t>Stage 4: Maintaining Social Order</a:t>
            </a:r>
            <a:endParaRPr lang="en-GB" dirty="0"/>
          </a:p>
          <a:p>
            <a:pPr marL="0" indent="0">
              <a:buNone/>
            </a:pPr>
            <a:r>
              <a:rPr lang="en-GB" dirty="0"/>
              <a:t>At this stage of moral development, people begin to consider society as a whole when making judgments. The focus is on maintaining law and order by following the rules, doing one’s duty and respecting authority.</a:t>
            </a:r>
          </a:p>
          <a:p>
            <a:r>
              <a:rPr lang="en-GB" dirty="0"/>
              <a:t> </a:t>
            </a:r>
          </a:p>
          <a:p>
            <a:endParaRPr lang="en-GB" dirty="0"/>
          </a:p>
        </p:txBody>
      </p:sp>
    </p:spTree>
    <p:extLst>
      <p:ext uri="{BB962C8B-B14F-4D97-AF65-F5344CB8AC3E}">
        <p14:creationId xmlns:p14="http://schemas.microsoft.com/office/powerpoint/2010/main" val="349384218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FBE28-62F9-43BE-BD7A-16C5F773D5ED}"/>
              </a:ext>
            </a:extLst>
          </p:cNvPr>
          <p:cNvSpPr>
            <a:spLocks noGrp="1"/>
          </p:cNvSpPr>
          <p:nvPr>
            <p:ph type="title"/>
          </p:nvPr>
        </p:nvSpPr>
        <p:spPr>
          <a:xfrm>
            <a:off x="1097280" y="286604"/>
            <a:ext cx="10058400" cy="871078"/>
          </a:xfrm>
        </p:spPr>
        <p:txBody>
          <a:bodyPr>
            <a:normAutofit/>
          </a:bodyPr>
          <a:lstStyle/>
          <a:p>
            <a:r>
              <a:rPr lang="en-GB" b="1" dirty="0"/>
              <a:t>Level 3: Post-conventional Morality</a:t>
            </a:r>
            <a:endParaRPr lang="en-GB" dirty="0"/>
          </a:p>
        </p:txBody>
      </p:sp>
      <p:sp>
        <p:nvSpPr>
          <p:cNvPr id="3" name="Content Placeholder 2">
            <a:extLst>
              <a:ext uri="{FF2B5EF4-FFF2-40B4-BE49-F238E27FC236}">
                <a16:creationId xmlns:a16="http://schemas.microsoft.com/office/drawing/2014/main" id="{8F13E5A5-EFFF-4FC6-93C2-B5B7C7702014}"/>
              </a:ext>
            </a:extLst>
          </p:cNvPr>
          <p:cNvSpPr>
            <a:spLocks noGrp="1"/>
          </p:cNvSpPr>
          <p:nvPr>
            <p:ph idx="1"/>
          </p:nvPr>
        </p:nvSpPr>
        <p:spPr/>
        <p:txBody>
          <a:bodyPr>
            <a:normAutofit lnSpcReduction="10000"/>
          </a:bodyPr>
          <a:lstStyle/>
          <a:p>
            <a:r>
              <a:rPr lang="en-GB" b="1" dirty="0"/>
              <a:t>Stage 5: Social Contract and Individual Rights</a:t>
            </a:r>
            <a:endParaRPr lang="en-GB" dirty="0"/>
          </a:p>
          <a:p>
            <a:r>
              <a:rPr lang="en-GB" dirty="0"/>
              <a:t> At this stage, people begin to account for the differing values, opinions and beliefs of other people. Rules of law are important for maintaining a society, but members of the society should agree upon these standards.</a:t>
            </a:r>
          </a:p>
          <a:p>
            <a:r>
              <a:rPr lang="en-GB" b="1" dirty="0"/>
              <a:t>Stage 6: Universal Principles</a:t>
            </a:r>
            <a:endParaRPr lang="en-GB" dirty="0"/>
          </a:p>
          <a:p>
            <a:r>
              <a:rPr lang="en-GB" dirty="0" err="1"/>
              <a:t>Kolhberg’s</a:t>
            </a:r>
            <a:r>
              <a:rPr lang="en-GB" dirty="0"/>
              <a:t> final level of moral reasoning is based upon universal ethical principles and abstract reasoning. At this stage, people follow these internalized principles of justice, even if they conflict with laws and rules.</a:t>
            </a:r>
          </a:p>
          <a:p>
            <a:r>
              <a:rPr lang="en-GB" b="1" dirty="0"/>
              <a:t> </a:t>
            </a:r>
            <a:endParaRPr lang="en-GB" dirty="0"/>
          </a:p>
          <a:p>
            <a:endParaRPr lang="en-GB" dirty="0"/>
          </a:p>
        </p:txBody>
      </p:sp>
    </p:spTree>
    <p:extLst>
      <p:ext uri="{BB962C8B-B14F-4D97-AF65-F5344CB8AC3E}">
        <p14:creationId xmlns:p14="http://schemas.microsoft.com/office/powerpoint/2010/main" val="289296530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AB530-D501-44D0-AA4C-62EFF904DD10}"/>
              </a:ext>
            </a:extLst>
          </p:cNvPr>
          <p:cNvSpPr>
            <a:spLocks noGrp="1"/>
          </p:cNvSpPr>
          <p:nvPr>
            <p:ph type="title"/>
          </p:nvPr>
        </p:nvSpPr>
        <p:spPr>
          <a:xfrm>
            <a:off x="1097280" y="286603"/>
            <a:ext cx="10058400" cy="795577"/>
          </a:xfrm>
        </p:spPr>
        <p:txBody>
          <a:bodyPr/>
          <a:lstStyle/>
          <a:p>
            <a:r>
              <a:rPr lang="en-GB" dirty="0"/>
              <a:t>Parenting Styles</a:t>
            </a:r>
          </a:p>
        </p:txBody>
      </p:sp>
      <p:sp>
        <p:nvSpPr>
          <p:cNvPr id="3" name="Content Placeholder 2">
            <a:extLst>
              <a:ext uri="{FF2B5EF4-FFF2-40B4-BE49-F238E27FC236}">
                <a16:creationId xmlns:a16="http://schemas.microsoft.com/office/drawing/2014/main" id="{7A3BC47B-8B88-4032-BA67-60B3937191C3}"/>
              </a:ext>
            </a:extLst>
          </p:cNvPr>
          <p:cNvSpPr>
            <a:spLocks noGrp="1"/>
          </p:cNvSpPr>
          <p:nvPr>
            <p:ph idx="1"/>
          </p:nvPr>
        </p:nvSpPr>
        <p:spPr>
          <a:xfrm>
            <a:off x="478172" y="1174459"/>
            <a:ext cx="11190914" cy="5100505"/>
          </a:xfrm>
        </p:spPr>
        <p:txBody>
          <a:bodyPr>
            <a:normAutofit/>
          </a:bodyPr>
          <a:lstStyle/>
          <a:p>
            <a:r>
              <a:rPr lang="en-GB" sz="2000" b="1" dirty="0"/>
              <a:t>Authoritative Parenting </a:t>
            </a:r>
            <a:r>
              <a:rPr lang="en-GB" sz="2000" dirty="0"/>
              <a:t>is characterized as those parents who have high parental warmth, responsiveness, and demand, and who rate low in negativity and conflict. These parents are assertive but not intrusive or overly restrictive. This method of parenting is associated with more positive social and academic outcomes.</a:t>
            </a:r>
          </a:p>
          <a:p>
            <a:endParaRPr lang="en-GB" sz="2000" dirty="0"/>
          </a:p>
          <a:p>
            <a:r>
              <a:rPr lang="en-GB" sz="2000" b="1" dirty="0"/>
              <a:t>Authoritarian parenting </a:t>
            </a:r>
            <a:r>
              <a:rPr lang="en-GB" sz="2000" dirty="0"/>
              <a:t>is characterized by low levels of warmth and responsiveness with high levels of demanding and firm control. These parents focus on obedience and they monitor their children regularly. In general, this style of parenting is associated with maladaptive outcomes. Furthermore, the negative effects of authoritarian parenting among Asian Americans can be offset by positive peer support. </a:t>
            </a:r>
          </a:p>
          <a:p>
            <a:endParaRPr lang="en-GB" dirty="0"/>
          </a:p>
        </p:txBody>
      </p:sp>
    </p:spTree>
    <p:extLst>
      <p:ext uri="{BB962C8B-B14F-4D97-AF65-F5344CB8AC3E}">
        <p14:creationId xmlns:p14="http://schemas.microsoft.com/office/powerpoint/2010/main" val="289894671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245BB-60D6-4409-A65F-5816E138FD21}"/>
              </a:ext>
            </a:extLst>
          </p:cNvPr>
          <p:cNvSpPr>
            <a:spLocks noGrp="1"/>
          </p:cNvSpPr>
          <p:nvPr>
            <p:ph type="title"/>
          </p:nvPr>
        </p:nvSpPr>
        <p:spPr>
          <a:xfrm>
            <a:off x="1097280" y="286604"/>
            <a:ext cx="10058400" cy="787188"/>
          </a:xfrm>
        </p:spPr>
        <p:txBody>
          <a:bodyPr/>
          <a:lstStyle/>
          <a:p>
            <a:r>
              <a:rPr lang="en-GB" dirty="0"/>
              <a:t>Parenting styles . . .</a:t>
            </a:r>
          </a:p>
        </p:txBody>
      </p:sp>
      <p:sp>
        <p:nvSpPr>
          <p:cNvPr id="3" name="Content Placeholder 2">
            <a:extLst>
              <a:ext uri="{FF2B5EF4-FFF2-40B4-BE49-F238E27FC236}">
                <a16:creationId xmlns:a16="http://schemas.microsoft.com/office/drawing/2014/main" id="{BA37B41A-7D1E-4605-A56A-8C2DA259D04E}"/>
              </a:ext>
            </a:extLst>
          </p:cNvPr>
          <p:cNvSpPr>
            <a:spLocks noGrp="1"/>
          </p:cNvSpPr>
          <p:nvPr>
            <p:ph idx="1"/>
          </p:nvPr>
        </p:nvSpPr>
        <p:spPr>
          <a:xfrm>
            <a:off x="377505" y="1174459"/>
            <a:ext cx="11652308" cy="5108895"/>
          </a:xfrm>
        </p:spPr>
        <p:txBody>
          <a:bodyPr>
            <a:normAutofit lnSpcReduction="10000"/>
          </a:bodyPr>
          <a:lstStyle/>
          <a:p>
            <a:r>
              <a:rPr lang="en-GB" sz="2200" b="1" dirty="0"/>
              <a:t>Permissive parenting </a:t>
            </a:r>
            <a:r>
              <a:rPr lang="en-GB" sz="2200" dirty="0"/>
              <a:t>is characterized by high levels of responsiveness combined with low levels of demand. These parents are lenient and do not necessarily require mature behaviour. They allow for a high degree of self-regulation and typically avoid confrontation. Compared to children raised using the authoritative style, preschool girls raised in permissive families are less assertive. Additionally, preschool children of both sexes are less cognitively competent than those children raised under authoritative parenting styles</a:t>
            </a:r>
          </a:p>
          <a:p>
            <a:r>
              <a:rPr lang="en-GB" sz="2200" b="1" dirty="0"/>
              <a:t>Rejecting or neglectful parenting </a:t>
            </a:r>
            <a:r>
              <a:rPr lang="en-GB" sz="2200" dirty="0"/>
              <a:t>is the final category. This is characterized by low levels of demanding and responsiveness. These parents are typically disengaged in their child’s lives, lacking structure in their parenting styles and are unsupportive. Children in this category are typically the least competent of all the categories.</a:t>
            </a:r>
          </a:p>
          <a:p>
            <a:br>
              <a:rPr lang="en-GB" dirty="0"/>
            </a:br>
            <a:endParaRPr lang="en-GB" dirty="0"/>
          </a:p>
        </p:txBody>
      </p:sp>
    </p:spTree>
    <p:extLst>
      <p:ext uri="{BB962C8B-B14F-4D97-AF65-F5344CB8AC3E}">
        <p14:creationId xmlns:p14="http://schemas.microsoft.com/office/powerpoint/2010/main" val="219597509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0FDC1-50FE-4F62-BA6C-0C5E4FC36F65}"/>
              </a:ext>
            </a:extLst>
          </p:cNvPr>
          <p:cNvSpPr>
            <a:spLocks noGrp="1"/>
          </p:cNvSpPr>
          <p:nvPr>
            <p:ph type="title"/>
          </p:nvPr>
        </p:nvSpPr>
        <p:spPr>
          <a:xfrm>
            <a:off x="1097280" y="286604"/>
            <a:ext cx="10058400" cy="820744"/>
          </a:xfrm>
        </p:spPr>
        <p:txBody>
          <a:bodyPr/>
          <a:lstStyle/>
          <a:p>
            <a:r>
              <a:rPr lang="en-GB" dirty="0"/>
              <a:t>John Bowlby’s Attachment Theory</a:t>
            </a:r>
          </a:p>
        </p:txBody>
      </p:sp>
      <p:sp>
        <p:nvSpPr>
          <p:cNvPr id="3" name="Content Placeholder 2">
            <a:extLst>
              <a:ext uri="{FF2B5EF4-FFF2-40B4-BE49-F238E27FC236}">
                <a16:creationId xmlns:a16="http://schemas.microsoft.com/office/drawing/2014/main" id="{27219DFE-4F7E-4BFF-9D0E-DC74821536EF}"/>
              </a:ext>
            </a:extLst>
          </p:cNvPr>
          <p:cNvSpPr>
            <a:spLocks noGrp="1"/>
          </p:cNvSpPr>
          <p:nvPr>
            <p:ph idx="1"/>
          </p:nvPr>
        </p:nvSpPr>
        <p:spPr>
          <a:xfrm>
            <a:off x="1097280" y="1392572"/>
            <a:ext cx="10058400" cy="4476520"/>
          </a:xfrm>
        </p:spPr>
        <p:txBody>
          <a:bodyPr/>
          <a:lstStyle/>
          <a:p>
            <a:r>
              <a:rPr lang="en-GB" sz="2400" b="1" dirty="0"/>
              <a:t>Attachment theory</a:t>
            </a:r>
            <a:r>
              <a:rPr lang="en-GB" sz="2400" dirty="0"/>
              <a:t> originally developed by John Bowlby (1907-1990), focuses on the importance of open, intimate, emotionally meaningful relationships. Attachment is described as a biological system or powerful survival impulse that evolved to ensure the survival of the infant. A child who is threatened or stressed will move toward caregivers who create a sense of physical, emotional and psychological safety for the individual. Attachment feeds on body contact and familiarity. There are four types of attachment styles: Secure: Anxious-avoidant: Anxious-resistant: Disorganized.</a:t>
            </a:r>
          </a:p>
          <a:p>
            <a:endParaRPr lang="en-GB" dirty="0"/>
          </a:p>
        </p:txBody>
      </p:sp>
    </p:spTree>
    <p:extLst>
      <p:ext uri="{BB962C8B-B14F-4D97-AF65-F5344CB8AC3E}">
        <p14:creationId xmlns:p14="http://schemas.microsoft.com/office/powerpoint/2010/main" val="24991878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56F45-96BE-4F80-B091-83B05CFDD1EE}"/>
              </a:ext>
            </a:extLst>
          </p:cNvPr>
          <p:cNvSpPr>
            <a:spLocks noGrp="1"/>
          </p:cNvSpPr>
          <p:nvPr>
            <p:ph type="title"/>
          </p:nvPr>
        </p:nvSpPr>
        <p:spPr>
          <a:xfrm>
            <a:off x="1097280" y="286603"/>
            <a:ext cx="10058400" cy="702305"/>
          </a:xfrm>
        </p:spPr>
        <p:txBody>
          <a:bodyPr/>
          <a:lstStyle/>
          <a:p>
            <a:r>
              <a:rPr lang="en-GB" dirty="0"/>
              <a:t>Types of Attachment</a:t>
            </a:r>
          </a:p>
        </p:txBody>
      </p:sp>
      <p:sp>
        <p:nvSpPr>
          <p:cNvPr id="3" name="Content Placeholder 2">
            <a:extLst>
              <a:ext uri="{FF2B5EF4-FFF2-40B4-BE49-F238E27FC236}">
                <a16:creationId xmlns:a16="http://schemas.microsoft.com/office/drawing/2014/main" id="{516610CB-9497-4E23-A160-AFFA6B1695AC}"/>
              </a:ext>
            </a:extLst>
          </p:cNvPr>
          <p:cNvSpPr>
            <a:spLocks noGrp="1"/>
          </p:cNvSpPr>
          <p:nvPr>
            <p:ph idx="1"/>
          </p:nvPr>
        </p:nvSpPr>
        <p:spPr>
          <a:xfrm>
            <a:off x="92279" y="1904301"/>
            <a:ext cx="12099721" cy="4471332"/>
          </a:xfrm>
        </p:spPr>
        <p:txBody>
          <a:bodyPr>
            <a:normAutofit/>
          </a:bodyPr>
          <a:lstStyle/>
          <a:p>
            <a:r>
              <a:rPr lang="en-GB" sz="2400" b="1" dirty="0"/>
              <a:t>Secure attachment </a:t>
            </a:r>
            <a:r>
              <a:rPr lang="en-GB" sz="2400" dirty="0"/>
              <a:t>is a healthy attachment between the infant and the caregiver. Itis characterized by trust.</a:t>
            </a:r>
          </a:p>
          <a:p>
            <a:r>
              <a:rPr lang="en-GB" sz="2400" b="1" dirty="0"/>
              <a:t>Anxious-avoidant </a:t>
            </a:r>
            <a:r>
              <a:rPr lang="en-GB" sz="2400" dirty="0"/>
              <a:t>is an insecure attachment between an infant and a care giver. This is characterized by the infant's indifference toward the caregiver.</a:t>
            </a:r>
          </a:p>
          <a:p>
            <a:r>
              <a:rPr lang="en-GB" sz="2400" b="1" dirty="0"/>
              <a:t>Anxious-resistant </a:t>
            </a:r>
            <a:r>
              <a:rPr lang="en-GB" sz="2400" dirty="0"/>
              <a:t>is an insecure attachment between the infant and the caregiver characterized by distress from the infant when separated and anger when reunited.</a:t>
            </a:r>
          </a:p>
          <a:p>
            <a:r>
              <a:rPr lang="en-GB" sz="2400" b="1" dirty="0"/>
              <a:t>Disorganized </a:t>
            </a:r>
            <a:r>
              <a:rPr lang="en-GB" sz="2400" dirty="0"/>
              <a:t>is an attachment style without a consistent pattern of responses upon return of the parent.</a:t>
            </a:r>
          </a:p>
          <a:p>
            <a:endParaRPr lang="en-GB" dirty="0"/>
          </a:p>
        </p:txBody>
      </p:sp>
    </p:spTree>
    <p:extLst>
      <p:ext uri="{BB962C8B-B14F-4D97-AF65-F5344CB8AC3E}">
        <p14:creationId xmlns:p14="http://schemas.microsoft.com/office/powerpoint/2010/main" val="39879748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5221-A42A-4F79-84FE-059AD178540A}"/>
              </a:ext>
            </a:extLst>
          </p:cNvPr>
          <p:cNvSpPr>
            <a:spLocks noGrp="1"/>
          </p:cNvSpPr>
          <p:nvPr>
            <p:ph type="title"/>
          </p:nvPr>
        </p:nvSpPr>
        <p:spPr/>
        <p:txBody>
          <a:bodyPr/>
          <a:lstStyle/>
          <a:p>
            <a:r>
              <a:rPr lang="en-GB" dirty="0"/>
              <a:t>Consequences of Improper-Attachment</a:t>
            </a:r>
          </a:p>
        </p:txBody>
      </p:sp>
      <p:sp>
        <p:nvSpPr>
          <p:cNvPr id="3" name="Content Placeholder 2">
            <a:extLst>
              <a:ext uri="{FF2B5EF4-FFF2-40B4-BE49-F238E27FC236}">
                <a16:creationId xmlns:a16="http://schemas.microsoft.com/office/drawing/2014/main" id="{625440D1-B989-4369-B46F-361A47581E26}"/>
              </a:ext>
            </a:extLst>
          </p:cNvPr>
          <p:cNvSpPr>
            <a:spLocks noGrp="1"/>
          </p:cNvSpPr>
          <p:nvPr>
            <p:ph idx="1"/>
          </p:nvPr>
        </p:nvSpPr>
        <p:spPr/>
        <p:txBody>
          <a:bodyPr>
            <a:normAutofit/>
          </a:bodyPr>
          <a:lstStyle/>
          <a:p>
            <a:r>
              <a:rPr lang="en-GB" sz="2400" dirty="0"/>
              <a:t>A child can be hindered in its natural tendency to form attachments. Some babies are raised without the stimulation and attention of a regular caregiver, or under conditions of abuse or extreme neglect. The possible short-term effects of this deprivation are anger, despair, detachment, and temporary delay in intellectual development. Long-term effects include increased aggression, clinging behaviour, detachment, psychosomatic disorders, and an increased risk of depression as an adult.</a:t>
            </a:r>
          </a:p>
        </p:txBody>
      </p:sp>
    </p:spTree>
    <p:extLst>
      <p:ext uri="{BB962C8B-B14F-4D97-AF65-F5344CB8AC3E}">
        <p14:creationId xmlns:p14="http://schemas.microsoft.com/office/powerpoint/2010/main" val="188471935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BA69C-E0D3-4A5C-A0A5-86AEDA65B78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61937E8-5E42-4DEB-86D7-11CE46C447B7}"/>
              </a:ext>
            </a:extLst>
          </p:cNvPr>
          <p:cNvSpPr>
            <a:spLocks noGrp="1"/>
          </p:cNvSpPr>
          <p:nvPr>
            <p:ph idx="1"/>
          </p:nvPr>
        </p:nvSpPr>
        <p:spPr/>
        <p:txBody>
          <a:bodyPr/>
          <a:lstStyle/>
          <a:p>
            <a:r>
              <a:rPr lang="en-GB" dirty="0">
                <a:hlinkClick r:id="rId2"/>
              </a:rPr>
              <a:t>https://us.sagepub.com/sites/default/files/upm-assets/106359_book_item_106359.pdf</a:t>
            </a:r>
            <a:endParaRPr lang="en-GB" dirty="0"/>
          </a:p>
          <a:p>
            <a:r>
              <a:rPr lang="en-GB" dirty="0">
                <a:hlinkClick r:id="rId3"/>
              </a:rPr>
              <a:t>https://www.pearsonschoolsandfecolleges.co.uk/FEAndVocational/HealthAndSocialCare/BTEC/BTECNationalsHealthandSocialCare2016/Samples/Student-Book-1/BTEC-National-in-Health-and-Social-Care-Unit-01-web-ready.pdf</a:t>
            </a:r>
            <a:endParaRPr lang="en-GB" dirty="0"/>
          </a:p>
          <a:p>
            <a:r>
              <a:rPr lang="en-GB" dirty="0">
                <a:hlinkClick r:id="rId4"/>
              </a:rPr>
              <a:t>https://www.academia.edu/35548065/Theories_of_Human_Growth_and_Development_Developmental_Psychology</a:t>
            </a:r>
            <a:endParaRPr lang="en-GB" dirty="0"/>
          </a:p>
          <a:p>
            <a:r>
              <a:rPr lang="en-GB" dirty="0">
                <a:hlinkClick r:id="rId4"/>
              </a:rPr>
              <a:t>https://www.academia.edu/35548065/Theories_of_Human_Growth_and_Development_Developmental_Psychology</a:t>
            </a:r>
            <a:endParaRPr lang="en-GB" dirty="0"/>
          </a:p>
        </p:txBody>
      </p:sp>
    </p:spTree>
    <p:extLst>
      <p:ext uri="{BB962C8B-B14F-4D97-AF65-F5344CB8AC3E}">
        <p14:creationId xmlns:p14="http://schemas.microsoft.com/office/powerpoint/2010/main" val="2456155446"/>
      </p:ext>
    </p:extLst>
  </p:cSld>
  <p:clrMapOvr>
    <a:masterClrMapping/>
  </p:clrMapOvr>
</p:sld>
</file>

<file path=ppt/theme/theme1.xml><?xml version="1.0" encoding="utf-8"?>
<a:theme xmlns:a="http://schemas.openxmlformats.org/drawingml/2006/main" name="RetrospectVTI">
  <a:themeElements>
    <a:clrScheme name="AnalogousFromRegularSeedLeftStep">
      <a:dk1>
        <a:srgbClr val="000000"/>
      </a:dk1>
      <a:lt1>
        <a:srgbClr val="FFFFFF"/>
      </a:lt1>
      <a:dk2>
        <a:srgbClr val="243C41"/>
      </a:dk2>
      <a:lt2>
        <a:srgbClr val="E5E8E2"/>
      </a:lt2>
      <a:accent1>
        <a:srgbClr val="7E4DC3"/>
      </a:accent1>
      <a:accent2>
        <a:srgbClr val="5959BD"/>
      </a:accent2>
      <a:accent3>
        <a:srgbClr val="4D7EC3"/>
      </a:accent3>
      <a:accent4>
        <a:srgbClr val="3B9DB1"/>
      </a:accent4>
      <a:accent5>
        <a:srgbClr val="47B499"/>
      </a:accent5>
      <a:accent6>
        <a:srgbClr val="3BB163"/>
      </a:accent6>
      <a:hlink>
        <a:srgbClr val="668E2F"/>
      </a:hlink>
      <a:folHlink>
        <a:srgbClr val="828282"/>
      </a:folHlink>
    </a:clrScheme>
    <a:fontScheme name="Retrospect">
      <a:majorFont>
        <a:latin typeface="Univers Condensed"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Univers"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407</TotalTime>
  <Words>3987</Words>
  <Application>Microsoft Office PowerPoint</Application>
  <PresentationFormat>Widescreen</PresentationFormat>
  <Paragraphs>158</Paragraphs>
  <Slides>46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46</vt:i4>
      </vt:variant>
    </vt:vector>
  </HeadingPairs>
  <TitlesOfParts>
    <vt:vector size="50" baseType="lpstr">
      <vt:lpstr>Calibri</vt:lpstr>
      <vt:lpstr>Univers</vt:lpstr>
      <vt:lpstr>Univers Condensed</vt:lpstr>
      <vt:lpstr>RetrospectVTI</vt:lpstr>
      <vt:lpstr>Theories on Human Growth and Development</vt:lpstr>
      <vt:lpstr>Growth and Development </vt:lpstr>
      <vt:lpstr>GROWTH</vt:lpstr>
      <vt:lpstr>DEVELOPMENT</vt:lpstr>
      <vt:lpstr>Importance of Milestones</vt:lpstr>
      <vt:lpstr>Types of Development:</vt:lpstr>
      <vt:lpstr>Physical Development in Infancy (0-2 years) </vt:lpstr>
      <vt:lpstr>Physical Reflexes in Infants</vt:lpstr>
      <vt:lpstr>Motor Skills in Infants</vt:lpstr>
      <vt:lpstr>Physical Development in Early Childhood (3-8 years)</vt:lpstr>
      <vt:lpstr>Physical Development in Adolescence (9-18 years)</vt:lpstr>
      <vt:lpstr>Physical Development in Adolescence  (9-18 years) Contd…</vt:lpstr>
      <vt:lpstr>Puberty in Females</vt:lpstr>
      <vt:lpstr>Puberty in Males</vt:lpstr>
      <vt:lpstr>Physical Changes in Early Adulthood (19-45 years) </vt:lpstr>
      <vt:lpstr>Pregnancy During Early Adulthood</vt:lpstr>
      <vt:lpstr>Physical Changes in Later Adulthood (65+ years) </vt:lpstr>
      <vt:lpstr>Examples of Physical Change in Adults 65+</vt:lpstr>
      <vt:lpstr>The Impact of Aging</vt:lpstr>
      <vt:lpstr>Intellectual Development</vt:lpstr>
      <vt:lpstr>Stages of Intellectual Development During Each Life Stage</vt:lpstr>
      <vt:lpstr>Emotional Development</vt:lpstr>
      <vt:lpstr>Some BIG Theories</vt:lpstr>
      <vt:lpstr>Nature Vs. Nurture</vt:lpstr>
      <vt:lpstr>N Vs. N Contd…</vt:lpstr>
      <vt:lpstr>Pro-”Nature”</vt:lpstr>
      <vt:lpstr>Pro-”Nurture”</vt:lpstr>
      <vt:lpstr>Examples of an extreme nature positions in psychology include Bowlby's (1969)theory of attachment, which views the bond between mother and child as being aninnate process that ensures survival. Likewise, Chomsky (1965) proposed languageis gained through the use of an innate language acquisition device. Another exampleof nature is Freud's theory of aggression as being an innate drive (called thanatos).</vt:lpstr>
      <vt:lpstr>Question…</vt:lpstr>
      <vt:lpstr>Freud's Stages of Psychosexual Development</vt:lpstr>
      <vt:lpstr>More Freud</vt:lpstr>
      <vt:lpstr>Erik Erikson's Theory of Psychosocial Development</vt:lpstr>
      <vt:lpstr>Erikson's Theory of Psychosocial Development Contd…</vt:lpstr>
      <vt:lpstr>Erikson's Theory of Psychosocial Development</vt:lpstr>
      <vt:lpstr>Kohlberg's Theory of Moral Development</vt:lpstr>
      <vt:lpstr>"The Heinz Dilemma” (example)</vt:lpstr>
      <vt:lpstr>More Heinz</vt:lpstr>
      <vt:lpstr>Level 1: Pre-conventional Morality</vt:lpstr>
      <vt:lpstr>Level 2: Conventional Morality</vt:lpstr>
      <vt:lpstr>Level 3: Post-conventional Morality</vt:lpstr>
      <vt:lpstr>Parenting Styles</vt:lpstr>
      <vt:lpstr>Parenting styles . . .</vt:lpstr>
      <vt:lpstr>John Bowlby’s Attachment Theory</vt:lpstr>
      <vt:lpstr>Types of Attachment</vt:lpstr>
      <vt:lpstr>Consequences of Improper-Attachment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on Human Growth and Development</dc:title>
  <dc:creator>Qays Stetkevych</dc:creator>
  <cp:lastModifiedBy>Qays Stetkevych</cp:lastModifiedBy>
  <cp:revision>6</cp:revision>
  <dcterms:created xsi:type="dcterms:W3CDTF">2020-03-14T17:51:54Z</dcterms:created>
  <dcterms:modified xsi:type="dcterms:W3CDTF">2020-03-15T22:44:41Z</dcterms:modified>
</cp:coreProperties>
</file>