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sldIdLst>
    <p:sldId id="256" r:id="rId5"/>
    <p:sldId id="269" r:id="rId6"/>
    <p:sldId id="258" r:id="rId7"/>
    <p:sldId id="259" r:id="rId8"/>
    <p:sldId id="260" r:id="rId9"/>
    <p:sldId id="268" r:id="rId10"/>
    <p:sldId id="261" r:id="rId11"/>
    <p:sldId id="262" r:id="rId12"/>
    <p:sldId id="263" r:id="rId13"/>
    <p:sldId id="264" r:id="rId14"/>
    <p:sldId id="267"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CA3AA2-D325-4F92-8C24-D68B3E4869FA}" v="363" dt="2022-06-30T11:59:01.704"/>
  </p1510:revLst>
</p1510:revInfo>
</file>

<file path=ppt/tableStyles.xml><?xml version="1.0" encoding="utf-8"?>
<a:tblStyleLst xmlns:a="http://schemas.openxmlformats.org/drawingml/2006/main" def="{5C22544A-7EE6-4342-B048-85BDC9FD1C3A}">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94660"/>
  </p:normalViewPr>
  <p:slideViewPr>
    <p:cSldViewPr snapToGrid="0">
      <p:cViewPr varScale="1">
        <p:scale>
          <a:sx n="68" d="100"/>
          <a:sy n="68" d="100"/>
        </p:scale>
        <p:origin x="73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25763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53024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15231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7114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7637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08995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84698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088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936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93648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87526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6/30/2022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66192320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0CF5D652-700E-C977-2785-D92A4C53BE2A}"/>
              </a:ext>
            </a:extLst>
          </p:cNvPr>
          <p:cNvSpPr>
            <a:spLocks noGrp="1"/>
          </p:cNvSpPr>
          <p:nvPr>
            <p:ph idx="1"/>
          </p:nvPr>
        </p:nvSpPr>
        <p:spPr>
          <a:xfrm>
            <a:off x="910382" y="780064"/>
            <a:ext cx="9978012" cy="5297872"/>
          </a:xfrm>
        </p:spPr>
        <p:txBody>
          <a:bodyPr/>
          <a:lstStyle/>
          <a:p>
            <a:pPr marL="0" indent="0">
              <a:buNone/>
            </a:pPr>
            <a:r>
              <a:rPr lang="en-GB" sz="3600" b="1" dirty="0"/>
              <a:t>Student names:</a:t>
            </a:r>
          </a:p>
          <a:p>
            <a:pPr marL="0" indent="0">
              <a:buNone/>
            </a:pPr>
            <a:r>
              <a:rPr lang="en-GB" sz="3600" b="1" dirty="0"/>
              <a:t>Ayesha Khan 2129615</a:t>
            </a:r>
          </a:p>
          <a:p>
            <a:pPr marL="0" indent="0">
              <a:buNone/>
            </a:pPr>
            <a:r>
              <a:rPr lang="en-GB" sz="3600" b="1" dirty="0" err="1"/>
              <a:t>Fozia</a:t>
            </a:r>
            <a:r>
              <a:rPr lang="en-GB" sz="3600" b="1" dirty="0"/>
              <a:t> Malik 2130819</a:t>
            </a:r>
          </a:p>
          <a:p>
            <a:pPr marL="0" indent="0">
              <a:buNone/>
            </a:pPr>
            <a:r>
              <a:rPr lang="en-GB" sz="3600" b="1" dirty="0"/>
              <a:t>Nazma Begum 2129437</a:t>
            </a:r>
          </a:p>
          <a:p>
            <a:pPr marL="0" indent="0">
              <a:buNone/>
            </a:pPr>
            <a:r>
              <a:rPr lang="en-GB" sz="3600" b="1" dirty="0"/>
              <a:t>Module code:LCHS4002</a:t>
            </a:r>
          </a:p>
          <a:p>
            <a:pPr marL="0" indent="0">
              <a:buNone/>
            </a:pPr>
            <a:r>
              <a:rPr lang="en-GB" sz="3600" b="1" dirty="0"/>
              <a:t>Module Title: Digital Skills and Research Methods</a:t>
            </a:r>
          </a:p>
          <a:p>
            <a:pPr marL="0" indent="0">
              <a:buNone/>
            </a:pPr>
            <a:r>
              <a:rPr lang="en-GB" sz="3600" b="1" dirty="0"/>
              <a:t>Lecturer name; Rebecca Kavanagh</a:t>
            </a:r>
          </a:p>
          <a:p>
            <a:pPr marL="0" indent="0">
              <a:buNone/>
            </a:pP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1FC27908-A387-5487-4164-EED51F5BB749}"/>
              </a:ext>
            </a:extLst>
          </p:cNvPr>
          <p:cNvSpPr/>
          <p:nvPr/>
        </p:nvSpPr>
        <p:spPr>
          <a:xfrm flipH="1">
            <a:off x="989428" y="464235"/>
            <a:ext cx="10213144" cy="350285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solidFill>
                  <a:srgbClr val="FF0000"/>
                </a:solidFill>
              </a:rPr>
              <a:t>How do students use Technology to collaborate at UWTSD?</a:t>
            </a:r>
          </a:p>
        </p:txBody>
      </p:sp>
      <p:pic>
        <p:nvPicPr>
          <p:cNvPr id="6" name="Picture 5" descr="People wearing red graduation robes">
            <a:extLst>
              <a:ext uri="{FF2B5EF4-FFF2-40B4-BE49-F238E27FC236}">
                <a16:creationId xmlns:a16="http://schemas.microsoft.com/office/drawing/2014/main" id="{34FD9FFA-CBA8-B0FE-B3A6-AE5C259370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2702" y="4367178"/>
            <a:ext cx="9369083" cy="1907013"/>
          </a:xfrm>
          <a:prstGeom prst="rect">
            <a:avLst/>
          </a:prstGeom>
        </p:spPr>
      </p:pic>
      <p:sp>
        <p:nvSpPr>
          <p:cNvPr id="7" name="TextBox 6">
            <a:extLst>
              <a:ext uri="{FF2B5EF4-FFF2-40B4-BE49-F238E27FC236}">
                <a16:creationId xmlns:a16="http://schemas.microsoft.com/office/drawing/2014/main" id="{227EECEA-937E-BFA8-966E-CD164D8120DF}"/>
              </a:ext>
            </a:extLst>
          </p:cNvPr>
          <p:cNvSpPr txBox="1"/>
          <p:nvPr/>
        </p:nvSpPr>
        <p:spPr>
          <a:xfrm>
            <a:off x="6625883" y="6393765"/>
            <a:ext cx="2349305" cy="369332"/>
          </a:xfrm>
          <a:prstGeom prst="rect">
            <a:avLst/>
          </a:prstGeom>
          <a:noFill/>
        </p:spPr>
        <p:txBody>
          <a:bodyPr wrap="square" rtlCol="0">
            <a:spAutoFit/>
          </a:bodyPr>
          <a:lstStyle/>
          <a:p>
            <a:r>
              <a:rPr lang="en-GB" dirty="0"/>
              <a:t>Stock images(2022)</a:t>
            </a:r>
          </a:p>
        </p:txBody>
      </p:sp>
    </p:spTree>
    <p:extLst>
      <p:ext uri="{BB962C8B-B14F-4D97-AF65-F5344CB8AC3E}">
        <p14:creationId xmlns:p14="http://schemas.microsoft.com/office/powerpoint/2010/main" val="2007441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69946-3F47-57E5-DFA2-7623F2BB1505}"/>
              </a:ext>
            </a:extLst>
          </p:cNvPr>
          <p:cNvSpPr>
            <a:spLocks noGrp="1"/>
          </p:cNvSpPr>
          <p:nvPr>
            <p:ph type="title"/>
          </p:nvPr>
        </p:nvSpPr>
        <p:spPr/>
        <p:txBody>
          <a:bodyPr/>
          <a:lstStyle/>
          <a:p>
            <a:pPr algn="ctr"/>
            <a:r>
              <a:rPr lang="en-US" b="1" u="sng" dirty="0">
                <a:latin typeface="Arial"/>
                <a:cs typeface="Arial"/>
              </a:rPr>
              <a:t>Introduction</a:t>
            </a:r>
          </a:p>
        </p:txBody>
      </p:sp>
      <p:sp>
        <p:nvSpPr>
          <p:cNvPr id="6" name="Content Placeholder 5">
            <a:extLst>
              <a:ext uri="{FF2B5EF4-FFF2-40B4-BE49-F238E27FC236}">
                <a16:creationId xmlns:a16="http://schemas.microsoft.com/office/drawing/2014/main" id="{45643F9D-8FEA-78BD-20AE-A3678FC553F5}"/>
              </a:ext>
            </a:extLst>
          </p:cNvPr>
          <p:cNvSpPr>
            <a:spLocks noGrp="1"/>
          </p:cNvSpPr>
          <p:nvPr>
            <p:ph idx="1"/>
          </p:nvPr>
        </p:nvSpPr>
        <p:spPr>
          <a:xfrm>
            <a:off x="507521" y="1639337"/>
            <a:ext cx="10515599" cy="4939802"/>
          </a:xfrm>
        </p:spPr>
        <p:txBody>
          <a:bodyPr vert="horz" lIns="91440" tIns="45720" rIns="91440" bIns="45720" rtlCol="0" anchor="t">
            <a:normAutofit fontScale="92500" lnSpcReduction="10000"/>
          </a:bodyPr>
          <a:lstStyle/>
          <a:p>
            <a:pPr marL="0" indent="0">
              <a:buNone/>
            </a:pPr>
            <a:r>
              <a:rPr lang="en-GB" sz="2400" dirty="0">
                <a:latin typeface="Arial"/>
                <a:cs typeface="Arial"/>
              </a:rPr>
              <a:t>In our presentation we will be looking into whether there is a need to provide training on how to use technology to collaborate at </a:t>
            </a:r>
            <a:r>
              <a:rPr lang="en-GB" sz="2400" dirty="0" err="1">
                <a:latin typeface="Arial"/>
                <a:cs typeface="Arial"/>
              </a:rPr>
              <a:t>uwtsd</a:t>
            </a:r>
            <a:r>
              <a:rPr lang="en-GB" sz="2400" dirty="0">
                <a:latin typeface="Arial"/>
                <a:cs typeface="Arial"/>
              </a:rPr>
              <a:t>.</a:t>
            </a:r>
          </a:p>
          <a:p>
            <a:pPr marL="0" indent="0">
              <a:buNone/>
            </a:pPr>
            <a:r>
              <a:rPr lang="en-GB" sz="2400" dirty="0">
                <a:latin typeface="Arial"/>
                <a:cs typeface="Arial"/>
              </a:rPr>
              <a:t>Many educational institutions all use technology for almost all types of classwork they do, assignments, projects, tasks, exercises even class lessons are taught using technology not everybody has the skills and confidence to use technology so we will be researching</a:t>
            </a:r>
          </a:p>
          <a:p>
            <a:pPr marL="0" indent="0">
              <a:buNone/>
            </a:pPr>
            <a:endParaRPr lang="en-GB" sz="2400" dirty="0">
              <a:latin typeface="Arial"/>
              <a:cs typeface="Arial"/>
            </a:endParaRPr>
          </a:p>
          <a:p>
            <a:pPr marL="0" indent="0">
              <a:buNone/>
            </a:pPr>
            <a:endParaRPr lang="en-GB" sz="2400" dirty="0">
              <a:latin typeface="Arial"/>
              <a:cs typeface="Arial"/>
            </a:endParaRPr>
          </a:p>
          <a:p>
            <a:pPr marL="0" indent="0">
              <a:buNone/>
            </a:pPr>
            <a:endParaRPr lang="en-GB" sz="2400" dirty="0">
              <a:latin typeface="Arial"/>
              <a:cs typeface="Arial"/>
            </a:endParaRPr>
          </a:p>
          <a:p>
            <a:pPr marL="0" indent="0">
              <a:buNone/>
            </a:pPr>
            <a:endParaRPr lang="en-GB" sz="2400" dirty="0">
              <a:latin typeface="Arial"/>
              <a:cs typeface="Arial"/>
            </a:endParaRPr>
          </a:p>
          <a:p>
            <a:pPr marL="0" indent="0">
              <a:buNone/>
            </a:pPr>
            <a:endParaRPr lang="en-GB" sz="2400" dirty="0">
              <a:latin typeface="Arial"/>
              <a:cs typeface="Arial"/>
            </a:endParaRPr>
          </a:p>
          <a:p>
            <a:pPr marL="0" indent="0" algn="ctr">
              <a:buNone/>
            </a:pPr>
            <a:r>
              <a:rPr lang="en-GB" sz="2000" dirty="0">
                <a:latin typeface="Arial"/>
                <a:cs typeface="Arial"/>
              </a:rPr>
              <a:t>Kilrossps.co.uk</a:t>
            </a:r>
            <a:endParaRPr lang="en-GB" sz="2400" dirty="0">
              <a:latin typeface="Arial" panose="020B0604020202020204" pitchFamily="34" charset="0"/>
              <a:cs typeface="Arial" panose="020B0604020202020204" pitchFamily="34" charset="0"/>
            </a:endParaRPr>
          </a:p>
          <a:p>
            <a:pPr marL="0" indent="0" algn="ctr">
              <a:buNone/>
            </a:pPr>
            <a:r>
              <a:rPr lang="en-GB" sz="2400" dirty="0">
                <a:latin typeface="Arial"/>
                <a:cs typeface="Arial"/>
              </a:rPr>
              <a:t>Kilrossps.co.uk</a:t>
            </a: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4" name="Picture 3" descr="A picture containing text&#10;&#10;Description automatically generated">
            <a:extLst>
              <a:ext uri="{FF2B5EF4-FFF2-40B4-BE49-F238E27FC236}">
                <a16:creationId xmlns:a16="http://schemas.microsoft.com/office/drawing/2014/main" id="{1B87AC97-6E53-08D7-EC79-18F7883021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45331" y="3646160"/>
            <a:ext cx="6724357" cy="2290884"/>
          </a:xfrm>
          <a:prstGeom prst="rect">
            <a:avLst/>
          </a:prstGeom>
        </p:spPr>
      </p:pic>
      <p:sp>
        <p:nvSpPr>
          <p:cNvPr id="5" name="TextBox 4">
            <a:extLst>
              <a:ext uri="{FF2B5EF4-FFF2-40B4-BE49-F238E27FC236}">
                <a16:creationId xmlns:a16="http://schemas.microsoft.com/office/drawing/2014/main" id="{43F08650-5EB5-8B4E-EF6C-C44D843CA586}"/>
              </a:ext>
            </a:extLst>
          </p:cNvPr>
          <p:cNvSpPr txBox="1"/>
          <p:nvPr/>
        </p:nvSpPr>
        <p:spPr>
          <a:xfrm flipH="1">
            <a:off x="2084735" y="3683876"/>
            <a:ext cx="7245551" cy="2253168"/>
          </a:xfrm>
          <a:prstGeom prst="rect">
            <a:avLst/>
          </a:prstGeom>
          <a:noFill/>
        </p:spPr>
        <p:txBody>
          <a:bodyPr wrap="square" rtlCol="0">
            <a:spAutoFit/>
          </a:bodyPr>
          <a:lstStyle/>
          <a:p>
            <a:endParaRPr lang="en-GB"/>
          </a:p>
        </p:txBody>
      </p:sp>
    </p:spTree>
    <p:extLst>
      <p:ext uri="{BB962C8B-B14F-4D97-AF65-F5344CB8AC3E}">
        <p14:creationId xmlns:p14="http://schemas.microsoft.com/office/powerpoint/2010/main" val="206774859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nodePh="1">
                                  <p:stCondLst>
                                    <p:cond delay="0"/>
                                  </p:stCondLst>
                                  <p:endCondLst>
                                    <p:cond evt="begin" delay="0">
                                      <p:tn val="15"/>
                                    </p:cond>
                                  </p:end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uiExpand="1"/>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73A2A-0EA3-91D3-6C77-52CD325E8684}"/>
              </a:ext>
            </a:extLst>
          </p:cNvPr>
          <p:cNvSpPr>
            <a:spLocks noGrp="1"/>
          </p:cNvSpPr>
          <p:nvPr>
            <p:ph type="title"/>
          </p:nvPr>
        </p:nvSpPr>
        <p:spPr/>
        <p:txBody>
          <a:bodyPr>
            <a:normAutofit fontScale="90000"/>
          </a:bodyPr>
          <a:lstStyle/>
          <a:p>
            <a:r>
              <a:rPr lang="en-GB" sz="3200" b="1" dirty="0">
                <a:solidFill>
                  <a:srgbClr val="C00000"/>
                </a:solidFill>
                <a:latin typeface="Arial" panose="020B0604020202020204" pitchFamily="34" charset="0"/>
                <a:cs typeface="Arial" panose="020B0604020202020204" pitchFamily="34" charset="0"/>
              </a:rPr>
              <a:t>Our aim is to evaluate</a:t>
            </a:r>
            <a:r>
              <a:rPr lang="en-GB" sz="3200" dirty="0">
                <a:solidFill>
                  <a:srgbClr val="C00000"/>
                </a:solidFill>
                <a:latin typeface="Arial" panose="020B0604020202020204" pitchFamily="34" charset="0"/>
                <a:cs typeface="Arial" panose="020B0604020202020204" pitchFamily="34" charset="0"/>
              </a:rPr>
              <a:t>:</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Is there a need to provide training on how to collaborate at UWTSD?</a:t>
            </a:r>
          </a:p>
        </p:txBody>
      </p:sp>
      <p:pic>
        <p:nvPicPr>
          <p:cNvPr id="5" name="Content Placeholder 4" descr="A group of people in a room with computers&#10;&#10;Description automatically generated with low confidence">
            <a:extLst>
              <a:ext uri="{FF2B5EF4-FFF2-40B4-BE49-F238E27FC236}">
                <a16:creationId xmlns:a16="http://schemas.microsoft.com/office/drawing/2014/main" id="{1E2F16B2-2A2E-457A-381F-9C52AF34E9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96046" y="1541922"/>
            <a:ext cx="6936297" cy="2761309"/>
          </a:xfrm>
        </p:spPr>
      </p:pic>
      <p:sp>
        <p:nvSpPr>
          <p:cNvPr id="8" name="TextBox 7">
            <a:extLst>
              <a:ext uri="{FF2B5EF4-FFF2-40B4-BE49-F238E27FC236}">
                <a16:creationId xmlns:a16="http://schemas.microsoft.com/office/drawing/2014/main" id="{FB05DD46-485E-48B6-5FAE-FE7209B9061A}"/>
              </a:ext>
            </a:extLst>
          </p:cNvPr>
          <p:cNvSpPr txBox="1"/>
          <p:nvPr/>
        </p:nvSpPr>
        <p:spPr>
          <a:xfrm>
            <a:off x="996046" y="4303231"/>
            <a:ext cx="5099954" cy="369332"/>
          </a:xfrm>
          <a:prstGeom prst="rect">
            <a:avLst/>
          </a:prstGeom>
          <a:noFill/>
        </p:spPr>
        <p:txBody>
          <a:bodyPr wrap="square" rtlCol="0">
            <a:spAutoFit/>
          </a:bodyPr>
          <a:lstStyle/>
          <a:p>
            <a:r>
              <a:rPr lang="en-GB"/>
              <a:t>Istockphoto.com</a:t>
            </a:r>
          </a:p>
        </p:txBody>
      </p:sp>
      <p:sp>
        <p:nvSpPr>
          <p:cNvPr id="4" name="TextBox 3">
            <a:extLst>
              <a:ext uri="{FF2B5EF4-FFF2-40B4-BE49-F238E27FC236}">
                <a16:creationId xmlns:a16="http://schemas.microsoft.com/office/drawing/2014/main" id="{32CFB888-503A-A95B-6FA1-C5D7E5C6B2FA}"/>
              </a:ext>
            </a:extLst>
          </p:cNvPr>
          <p:cNvSpPr txBox="1"/>
          <p:nvPr/>
        </p:nvSpPr>
        <p:spPr>
          <a:xfrm flipV="1">
            <a:off x="841615" y="5437890"/>
            <a:ext cx="66107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7" name="TextBox 6">
            <a:extLst>
              <a:ext uri="{FF2B5EF4-FFF2-40B4-BE49-F238E27FC236}">
                <a16:creationId xmlns:a16="http://schemas.microsoft.com/office/drawing/2014/main" id="{617BDB41-6384-B5D9-1AE3-F3C2F134186B}"/>
              </a:ext>
            </a:extLst>
          </p:cNvPr>
          <p:cNvSpPr txBox="1"/>
          <p:nvPr/>
        </p:nvSpPr>
        <p:spPr>
          <a:xfrm>
            <a:off x="322233" y="5009252"/>
            <a:ext cx="711391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Arial" panose="020B0604020202020204" pitchFamily="34" charset="0"/>
                <a:cs typeface="Arial" panose="020B0604020202020204" pitchFamily="34" charset="0"/>
              </a:rPr>
              <a:t>To determine and analyse </a:t>
            </a:r>
          </a:p>
          <a:p>
            <a:pPr marL="457200" indent="-457200">
              <a:buFont typeface="Arial"/>
              <a:buChar char="•"/>
            </a:pPr>
            <a:r>
              <a:rPr lang="en-GB" sz="2800" dirty="0">
                <a:latin typeface="Arial" panose="020B0604020202020204" pitchFamily="34" charset="0"/>
                <a:cs typeface="Arial" panose="020B0604020202020204" pitchFamily="34" charset="0"/>
              </a:rPr>
              <a:t>Importance</a:t>
            </a:r>
          </a:p>
          <a:p>
            <a:pPr marL="457200" indent="-457200">
              <a:buFont typeface="Arial"/>
              <a:buChar char="•"/>
            </a:pPr>
            <a:r>
              <a:rPr lang="en-GB" sz="2800" dirty="0">
                <a:latin typeface="Arial" panose="020B0604020202020204" pitchFamily="34" charset="0"/>
                <a:cs typeface="Arial" panose="020B0604020202020204" pitchFamily="34" charset="0"/>
              </a:rPr>
              <a:t>Effectiveness</a:t>
            </a:r>
          </a:p>
          <a:p>
            <a:pPr marL="457200" indent="-457200">
              <a:buFont typeface="Arial"/>
              <a:buChar char="•"/>
            </a:pPr>
            <a:r>
              <a:rPr lang="en-GB" sz="2800" dirty="0">
                <a:latin typeface="Arial" panose="020B0604020202020204" pitchFamily="34" charset="0"/>
                <a:cs typeface="Arial" panose="020B0604020202020204" pitchFamily="34" charset="0"/>
              </a:rPr>
              <a:t>Worth</a:t>
            </a:r>
          </a:p>
          <a:p>
            <a:pPr marL="457200" indent="-457200">
              <a:buFont typeface="Arial"/>
              <a:buChar char="•"/>
            </a:pPr>
            <a:endParaRPr lang="en-GB" sz="2800" dirty="0">
              <a:cs typeface="Calibri"/>
            </a:endParaRPr>
          </a:p>
        </p:txBody>
      </p:sp>
    </p:spTree>
    <p:extLst>
      <p:ext uri="{BB962C8B-B14F-4D97-AF65-F5344CB8AC3E}">
        <p14:creationId xmlns:p14="http://schemas.microsoft.com/office/powerpoint/2010/main" val="27880357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37947B5-D00F-35A8-D008-E858FC5E4FE5}"/>
              </a:ext>
            </a:extLst>
          </p:cNvPr>
          <p:cNvSpPr txBox="1"/>
          <p:nvPr/>
        </p:nvSpPr>
        <p:spPr>
          <a:xfrm>
            <a:off x="388591" y="2191043"/>
            <a:ext cx="10780642" cy="3539430"/>
          </a:xfrm>
          <a:prstGeom prst="rect">
            <a:avLst/>
          </a:prstGeom>
          <a:noFill/>
        </p:spPr>
        <p:txBody>
          <a:bodyPr wrap="square" lIns="91440" tIns="45720" rIns="91440" bIns="45720" rtlCol="0" anchor="t">
            <a:spAutoFit/>
          </a:bodyPr>
          <a:lstStyle/>
          <a:p>
            <a:r>
              <a:rPr lang="en-GB" sz="2800" b="1" dirty="0">
                <a:latin typeface="Arial" panose="020B0604020202020204" pitchFamily="34" charset="0"/>
                <a:cs typeface="Arial" panose="020B0604020202020204" pitchFamily="34" charset="0"/>
              </a:rPr>
              <a:t>ICT, Use, Digital Skills and Students’ Academic Performances:</a:t>
            </a:r>
          </a:p>
          <a:p>
            <a:r>
              <a:rPr lang="en-GB" sz="2800" b="1" dirty="0">
                <a:latin typeface="Arial" panose="020B0604020202020204" pitchFamily="34" charset="0"/>
                <a:cs typeface="Arial" panose="020B0604020202020204" pitchFamily="34" charset="0"/>
              </a:rPr>
              <a:t>Exploring the Digital Divide</a:t>
            </a:r>
          </a:p>
          <a:p>
            <a:r>
              <a:rPr lang="en-GB" sz="2800" dirty="0" err="1">
                <a:latin typeface="Arial" panose="020B0604020202020204" pitchFamily="34" charset="0"/>
                <a:cs typeface="Arial" panose="020B0604020202020204" pitchFamily="34" charset="0"/>
              </a:rPr>
              <a:t>Yousseff</a:t>
            </a:r>
            <a:r>
              <a:rPr lang="en-GB" sz="2800" dirty="0">
                <a:latin typeface="Arial" panose="020B0604020202020204" pitchFamily="34" charset="0"/>
                <a:cs typeface="Arial" panose="020B0604020202020204" pitchFamily="34" charset="0"/>
              </a:rPr>
              <a:t> et al, (2022) states “Student performances improves with innovative and collaborative use if ICTS”</a:t>
            </a:r>
          </a:p>
          <a:p>
            <a:r>
              <a:rPr lang="en-GB" sz="2800" dirty="0">
                <a:latin typeface="Arial" panose="020B0604020202020204" pitchFamily="34" charset="0"/>
                <a:cs typeface="Arial" panose="020B0604020202020204" pitchFamily="34" charset="0"/>
              </a:rPr>
              <a:t>This research was done in France with students face to face questionnaire. There results showed that digital divide still exists not everyone has access to the internet or have been provided with training</a:t>
            </a:r>
            <a:r>
              <a:rPr lang="en-GB" sz="2800" dirty="0"/>
              <a:t>.</a:t>
            </a:r>
            <a:endParaRPr lang="en-GB" sz="2800" dirty="0">
              <a:cs typeface="Calibri"/>
            </a:endParaRPr>
          </a:p>
        </p:txBody>
      </p:sp>
      <p:sp>
        <p:nvSpPr>
          <p:cNvPr id="4" name="TextBox 3">
            <a:extLst>
              <a:ext uri="{FF2B5EF4-FFF2-40B4-BE49-F238E27FC236}">
                <a16:creationId xmlns:a16="http://schemas.microsoft.com/office/drawing/2014/main" id="{14F4B57F-DD85-B6A3-A0D9-DAF57196A2B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10" name="Oval 9">
            <a:extLst>
              <a:ext uri="{FF2B5EF4-FFF2-40B4-BE49-F238E27FC236}">
                <a16:creationId xmlns:a16="http://schemas.microsoft.com/office/drawing/2014/main" id="{34DA79A1-155D-EC2E-3115-D0C1714492DE}"/>
              </a:ext>
            </a:extLst>
          </p:cNvPr>
          <p:cNvSpPr/>
          <p:nvPr/>
        </p:nvSpPr>
        <p:spPr>
          <a:xfrm>
            <a:off x="1995268" y="167462"/>
            <a:ext cx="8201464" cy="1744394"/>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solidFill>
                  <a:schemeClr val="tx1"/>
                </a:solidFill>
              </a:rPr>
              <a:t>Research evidence</a:t>
            </a:r>
          </a:p>
        </p:txBody>
      </p:sp>
    </p:spTree>
    <p:extLst>
      <p:ext uri="{BB962C8B-B14F-4D97-AF65-F5344CB8AC3E}">
        <p14:creationId xmlns:p14="http://schemas.microsoft.com/office/powerpoint/2010/main" val="1619446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3FA2E6-927A-F5A3-CAA2-3A54F3DDDE53}"/>
              </a:ext>
            </a:extLst>
          </p:cNvPr>
          <p:cNvSpPr>
            <a:spLocks noGrp="1"/>
          </p:cNvSpPr>
          <p:nvPr>
            <p:ph idx="1"/>
          </p:nvPr>
        </p:nvSpPr>
        <p:spPr>
          <a:xfrm>
            <a:off x="838200" y="4434840"/>
            <a:ext cx="10515600" cy="2113671"/>
          </a:xfrm>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Convenience Matters</a:t>
            </a:r>
          </a:p>
          <a:p>
            <a:pPr marL="0" indent="0">
              <a:buNone/>
            </a:pPr>
            <a:r>
              <a:rPr lang="en-GB" dirty="0">
                <a:latin typeface="Arial" panose="020B0604020202020204" pitchFamily="34" charset="0"/>
                <a:cs typeface="Arial" panose="020B0604020202020204" pitchFamily="34" charset="0"/>
              </a:rPr>
              <a:t>“Social media and collaboration technologies are viewed as valuable tools for creating a new reality of collaborative learning , particularly in higher education facing millennials growing up with various technologies in their daily lives.”(Jang,2015).</a:t>
            </a:r>
          </a:p>
          <a:p>
            <a:endParaRPr lang="en-GB" dirty="0"/>
          </a:p>
        </p:txBody>
      </p:sp>
      <p:pic>
        <p:nvPicPr>
          <p:cNvPr id="4" name="Picture 5" descr="Close-up of hardbound books in various colours standing vertically shot from above">
            <a:extLst>
              <a:ext uri="{FF2B5EF4-FFF2-40B4-BE49-F238E27FC236}">
                <a16:creationId xmlns:a16="http://schemas.microsoft.com/office/drawing/2014/main" id="{D52BFF2D-CBBC-ED3A-D0D3-901D7795AD80}"/>
              </a:ext>
            </a:extLst>
          </p:cNvPr>
          <p:cNvPicPr>
            <a:picLocks noChangeAspect="1"/>
          </p:cNvPicPr>
          <p:nvPr/>
        </p:nvPicPr>
        <p:blipFill>
          <a:blip r:embed="rId2"/>
          <a:stretch>
            <a:fillRect/>
          </a:stretch>
        </p:blipFill>
        <p:spPr>
          <a:xfrm>
            <a:off x="1800665" y="309489"/>
            <a:ext cx="8272730" cy="2546253"/>
          </a:xfrm>
          <a:prstGeom prst="rect">
            <a:avLst/>
          </a:prstGeom>
        </p:spPr>
      </p:pic>
      <p:sp>
        <p:nvSpPr>
          <p:cNvPr id="6" name="TextBox 5">
            <a:extLst>
              <a:ext uri="{FF2B5EF4-FFF2-40B4-BE49-F238E27FC236}">
                <a16:creationId xmlns:a16="http://schemas.microsoft.com/office/drawing/2014/main" id="{C8371893-9039-4C23-16A7-1C12A9D195C3}"/>
              </a:ext>
            </a:extLst>
          </p:cNvPr>
          <p:cNvSpPr txBox="1"/>
          <p:nvPr/>
        </p:nvSpPr>
        <p:spPr>
          <a:xfrm>
            <a:off x="6725286" y="3024553"/>
            <a:ext cx="3459724" cy="369332"/>
          </a:xfrm>
          <a:prstGeom prst="rect">
            <a:avLst/>
          </a:prstGeom>
          <a:noFill/>
        </p:spPr>
        <p:txBody>
          <a:bodyPr wrap="square" rtlCol="0">
            <a:spAutoFit/>
          </a:bodyPr>
          <a:lstStyle/>
          <a:p>
            <a:r>
              <a:rPr lang="en-GB" dirty="0"/>
              <a:t>Stock images (2022)</a:t>
            </a:r>
          </a:p>
        </p:txBody>
      </p:sp>
    </p:spTree>
    <p:extLst>
      <p:ext uri="{BB962C8B-B14F-4D97-AF65-F5344CB8AC3E}">
        <p14:creationId xmlns:p14="http://schemas.microsoft.com/office/powerpoint/2010/main" val="3644908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05D9F-B003-36C8-EC87-AAFCC8AA45D4}"/>
              </a:ext>
            </a:extLst>
          </p:cNvPr>
          <p:cNvSpPr>
            <a:spLocks noGrp="1"/>
          </p:cNvSpPr>
          <p:nvPr>
            <p:ph type="title"/>
          </p:nvPr>
        </p:nvSpPr>
        <p:spPr>
          <a:xfrm>
            <a:off x="838200" y="365125"/>
            <a:ext cx="10515600" cy="2130695"/>
          </a:xfrm>
        </p:spPr>
        <p:txBody>
          <a:bodyPr>
            <a:normAutofit/>
          </a:bodyPr>
          <a:lstStyle/>
          <a:p>
            <a:r>
              <a:rPr lang="en-GB" sz="2800" b="1" dirty="0">
                <a:latin typeface="Arial" panose="020B0604020202020204" pitchFamily="34" charset="0"/>
                <a:cs typeface="Arial" panose="020B0604020202020204" pitchFamily="34" charset="0"/>
              </a:rPr>
              <a:t>Preparing students to collaborate in the virtual work world</a:t>
            </a:r>
            <a:br>
              <a:rPr lang="en-GB" sz="2800" b="1"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The increasing reliance on technology in organisations to enhance organisational communications creates a demand for graduates with skills to effectively use technology to accomplish their work tasks and projects” (Long and Meglich,2013</a:t>
            </a:r>
            <a:r>
              <a:rPr lang="en-GB" sz="2800" b="1" dirty="0">
                <a:latin typeface="Arial" panose="020B0604020202020204" pitchFamily="34" charset="0"/>
                <a:cs typeface="Arial" panose="020B0604020202020204" pitchFamily="34" charset="0"/>
              </a:rPr>
              <a:t>)</a:t>
            </a:r>
          </a:p>
        </p:txBody>
      </p:sp>
      <p:pic>
        <p:nvPicPr>
          <p:cNvPr id="4" name="Picture 4" descr="Closeup of stacked newspapers">
            <a:extLst>
              <a:ext uri="{FF2B5EF4-FFF2-40B4-BE49-F238E27FC236}">
                <a16:creationId xmlns:a16="http://schemas.microsoft.com/office/drawing/2014/main" id="{7334B5B0-F9DD-D882-60BA-9B25E4DCE8AB}"/>
              </a:ext>
            </a:extLst>
          </p:cNvPr>
          <p:cNvPicPr>
            <a:picLocks noGrp="1" noChangeAspect="1"/>
          </p:cNvPicPr>
          <p:nvPr>
            <p:ph idx="1"/>
          </p:nvPr>
        </p:nvPicPr>
        <p:blipFill>
          <a:blip r:embed="rId2"/>
          <a:stretch>
            <a:fillRect/>
          </a:stretch>
        </p:blipFill>
        <p:spPr>
          <a:xfrm>
            <a:off x="1073385" y="3177847"/>
            <a:ext cx="3688880" cy="2833915"/>
          </a:xfrm>
        </p:spPr>
      </p:pic>
      <p:pic>
        <p:nvPicPr>
          <p:cNvPr id="5" name="Picture 5" descr="Close-up of hardbound books in various colours standing vertically shot from above">
            <a:extLst>
              <a:ext uri="{FF2B5EF4-FFF2-40B4-BE49-F238E27FC236}">
                <a16:creationId xmlns:a16="http://schemas.microsoft.com/office/drawing/2014/main" id="{A014A9B7-0866-8D71-4EE6-63BBCE86259D}"/>
              </a:ext>
            </a:extLst>
          </p:cNvPr>
          <p:cNvPicPr>
            <a:picLocks noChangeAspect="1"/>
          </p:cNvPicPr>
          <p:nvPr/>
        </p:nvPicPr>
        <p:blipFill>
          <a:blip r:embed="rId3"/>
          <a:stretch>
            <a:fillRect/>
          </a:stretch>
        </p:blipFill>
        <p:spPr>
          <a:xfrm>
            <a:off x="7086600" y="3352673"/>
            <a:ext cx="3712027" cy="2689024"/>
          </a:xfrm>
          <a:prstGeom prst="rect">
            <a:avLst/>
          </a:prstGeom>
        </p:spPr>
      </p:pic>
      <p:sp>
        <p:nvSpPr>
          <p:cNvPr id="3" name="TextBox 2">
            <a:extLst>
              <a:ext uri="{FF2B5EF4-FFF2-40B4-BE49-F238E27FC236}">
                <a16:creationId xmlns:a16="http://schemas.microsoft.com/office/drawing/2014/main" id="{45AD0FB9-2788-13B6-1A33-D122E949B008}"/>
              </a:ext>
            </a:extLst>
          </p:cNvPr>
          <p:cNvSpPr txBox="1"/>
          <p:nvPr/>
        </p:nvSpPr>
        <p:spPr>
          <a:xfrm>
            <a:off x="1291772" y="6183086"/>
            <a:ext cx="3149600" cy="369332"/>
          </a:xfrm>
          <a:prstGeom prst="rect">
            <a:avLst/>
          </a:prstGeom>
          <a:noFill/>
        </p:spPr>
        <p:txBody>
          <a:bodyPr wrap="square" rtlCol="0">
            <a:spAutoFit/>
          </a:bodyPr>
          <a:lstStyle/>
          <a:p>
            <a:r>
              <a:rPr lang="en-GB" dirty="0"/>
              <a:t>Stock images(2022)</a:t>
            </a:r>
          </a:p>
        </p:txBody>
      </p:sp>
      <p:sp>
        <p:nvSpPr>
          <p:cNvPr id="6" name="TextBox 5">
            <a:extLst>
              <a:ext uri="{FF2B5EF4-FFF2-40B4-BE49-F238E27FC236}">
                <a16:creationId xmlns:a16="http://schemas.microsoft.com/office/drawing/2014/main" id="{7ADB18AE-7B61-3FEB-2901-41EB3CE252BA}"/>
              </a:ext>
            </a:extLst>
          </p:cNvPr>
          <p:cNvSpPr txBox="1"/>
          <p:nvPr/>
        </p:nvSpPr>
        <p:spPr>
          <a:xfrm>
            <a:off x="7086600" y="6183086"/>
            <a:ext cx="3523343" cy="369332"/>
          </a:xfrm>
          <a:prstGeom prst="rect">
            <a:avLst/>
          </a:prstGeom>
          <a:noFill/>
        </p:spPr>
        <p:txBody>
          <a:bodyPr wrap="square" rtlCol="0">
            <a:spAutoFit/>
          </a:bodyPr>
          <a:lstStyle/>
          <a:p>
            <a:r>
              <a:rPr lang="en-GB" dirty="0"/>
              <a:t>Stock images (2022)</a:t>
            </a:r>
          </a:p>
        </p:txBody>
      </p:sp>
    </p:spTree>
    <p:extLst>
      <p:ext uri="{BB962C8B-B14F-4D97-AF65-F5344CB8AC3E}">
        <p14:creationId xmlns:p14="http://schemas.microsoft.com/office/powerpoint/2010/main" val="3827626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AE935E-16FB-32C4-933F-296E03E6AA8B}"/>
              </a:ext>
            </a:extLst>
          </p:cNvPr>
          <p:cNvSpPr>
            <a:spLocks noGrp="1"/>
          </p:cNvSpPr>
          <p:nvPr>
            <p:ph idx="1"/>
          </p:nvPr>
        </p:nvSpPr>
        <p:spPr>
          <a:xfrm>
            <a:off x="838200" y="1797964"/>
            <a:ext cx="10515600" cy="745298"/>
          </a:xfrm>
        </p:spPr>
        <p:txBody>
          <a:bodyPr>
            <a:normAutofit/>
          </a:bodyPr>
          <a:lstStyle/>
          <a:p>
            <a:pPr marL="0" indent="0">
              <a:buNone/>
            </a:pPr>
            <a:endParaRPr lang="en-GB">
              <a:solidFill>
                <a:schemeClr val="tx1">
                  <a:lumMod val="85000"/>
                  <a:lumOff val="15000"/>
                </a:schemeClr>
              </a:solidFill>
            </a:endParaRPr>
          </a:p>
          <a:p>
            <a:pPr marL="0" indent="0">
              <a:buNone/>
            </a:pPr>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p:txBody>
      </p:sp>
      <p:sp>
        <p:nvSpPr>
          <p:cNvPr id="4" name="TextBox 3">
            <a:extLst>
              <a:ext uri="{FF2B5EF4-FFF2-40B4-BE49-F238E27FC236}">
                <a16:creationId xmlns:a16="http://schemas.microsoft.com/office/drawing/2014/main" id="{8B5187D3-C504-3A79-EA2E-A9A0E690E20D}"/>
              </a:ext>
            </a:extLst>
          </p:cNvPr>
          <p:cNvSpPr txBox="1"/>
          <p:nvPr/>
        </p:nvSpPr>
        <p:spPr>
          <a:xfrm>
            <a:off x="838200" y="2378498"/>
            <a:ext cx="4788877" cy="1815882"/>
          </a:xfrm>
          <a:prstGeom prst="rect">
            <a:avLst/>
          </a:prstGeom>
          <a:noFill/>
        </p:spPr>
        <p:txBody>
          <a:bodyPr wrap="square" rtlCol="0">
            <a:spAutoFit/>
          </a:bodyPr>
          <a:lstStyle/>
          <a:p>
            <a:r>
              <a:rPr lang="en-GB" sz="2800" dirty="0">
                <a:highlight>
                  <a:srgbClr val="FFFF00"/>
                </a:highlight>
              </a:rPr>
              <a:t>Quantitative method</a:t>
            </a:r>
          </a:p>
          <a:p>
            <a:r>
              <a:rPr lang="en-GB" sz="2800" dirty="0"/>
              <a:t>We'd like to do a questionnaire asking students at </a:t>
            </a:r>
            <a:r>
              <a:rPr lang="en-GB" sz="2800" dirty="0" err="1"/>
              <a:t>Uwtsd</a:t>
            </a:r>
            <a:r>
              <a:rPr lang="en-GB" sz="2800" dirty="0"/>
              <a:t> (spark hill campus)  </a:t>
            </a:r>
          </a:p>
        </p:txBody>
      </p:sp>
      <p:sp>
        <p:nvSpPr>
          <p:cNvPr id="6" name="TextBox 5">
            <a:extLst>
              <a:ext uri="{FF2B5EF4-FFF2-40B4-BE49-F238E27FC236}">
                <a16:creationId xmlns:a16="http://schemas.microsoft.com/office/drawing/2014/main" id="{1352BE97-BE51-F435-727B-ED3FA3E75BE0}"/>
              </a:ext>
            </a:extLst>
          </p:cNvPr>
          <p:cNvSpPr txBox="1"/>
          <p:nvPr/>
        </p:nvSpPr>
        <p:spPr>
          <a:xfrm>
            <a:off x="838200" y="4563908"/>
            <a:ext cx="5088834" cy="1815882"/>
          </a:xfrm>
          <a:prstGeom prst="rect">
            <a:avLst/>
          </a:prstGeom>
          <a:noFill/>
        </p:spPr>
        <p:txBody>
          <a:bodyPr wrap="square" rtlCol="0">
            <a:spAutoFit/>
          </a:bodyPr>
          <a:lstStyle/>
          <a:p>
            <a:r>
              <a:rPr lang="en-GB" sz="2800" dirty="0">
                <a:highlight>
                  <a:srgbClr val="FFFF00"/>
                </a:highlight>
              </a:rPr>
              <a:t>Types of questions</a:t>
            </a:r>
          </a:p>
          <a:p>
            <a:pPr marL="457200" indent="-457200">
              <a:buFont typeface="Arial" panose="020B0604020202020204" pitchFamily="34" charset="0"/>
              <a:buChar char="•"/>
            </a:pPr>
            <a:r>
              <a:rPr lang="en-GB" sz="2800" dirty="0"/>
              <a:t>Closed questions</a:t>
            </a:r>
          </a:p>
          <a:p>
            <a:pPr marL="457200" indent="-457200">
              <a:buFont typeface="Arial" panose="020B0604020202020204" pitchFamily="34" charset="0"/>
              <a:buChar char="•"/>
            </a:pPr>
            <a:r>
              <a:rPr lang="en-GB" sz="2800" dirty="0"/>
              <a:t>Rank order questions</a:t>
            </a:r>
          </a:p>
          <a:p>
            <a:pPr marL="457200" indent="-457200">
              <a:buFont typeface="Arial" panose="020B0604020202020204" pitchFamily="34" charset="0"/>
              <a:buChar char="•"/>
            </a:pPr>
            <a:r>
              <a:rPr lang="en-GB" sz="2800" dirty="0"/>
              <a:t>Likert Scale</a:t>
            </a:r>
          </a:p>
        </p:txBody>
      </p:sp>
      <p:pic>
        <p:nvPicPr>
          <p:cNvPr id="7" name="Picture 6">
            <a:extLst>
              <a:ext uri="{FF2B5EF4-FFF2-40B4-BE49-F238E27FC236}">
                <a16:creationId xmlns:a16="http://schemas.microsoft.com/office/drawing/2014/main" id="{39A43E73-10F7-5E86-CC20-B47CCB9914BD}"/>
              </a:ext>
            </a:extLst>
          </p:cNvPr>
          <p:cNvPicPr>
            <a:picLocks noChangeAspect="1"/>
          </p:cNvPicPr>
          <p:nvPr/>
        </p:nvPicPr>
        <p:blipFill>
          <a:blip r:embed="rId2"/>
          <a:stretch>
            <a:fillRect/>
          </a:stretch>
        </p:blipFill>
        <p:spPr>
          <a:xfrm>
            <a:off x="6564925" y="2170613"/>
            <a:ext cx="5088834" cy="3509779"/>
          </a:xfrm>
          <a:prstGeom prst="rect">
            <a:avLst/>
          </a:prstGeom>
        </p:spPr>
      </p:pic>
      <p:sp>
        <p:nvSpPr>
          <p:cNvPr id="12" name="Oval 11">
            <a:extLst>
              <a:ext uri="{FF2B5EF4-FFF2-40B4-BE49-F238E27FC236}">
                <a16:creationId xmlns:a16="http://schemas.microsoft.com/office/drawing/2014/main" id="{E12D35BE-75A5-1639-52DC-7DD257F3A75F}"/>
              </a:ext>
            </a:extLst>
          </p:cNvPr>
          <p:cNvSpPr/>
          <p:nvPr/>
        </p:nvSpPr>
        <p:spPr>
          <a:xfrm>
            <a:off x="2069416" y="218614"/>
            <a:ext cx="7115322" cy="1294228"/>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ln w="0"/>
                <a:solidFill>
                  <a:schemeClr val="tx1"/>
                </a:solidFill>
                <a:effectLst>
                  <a:outerShdw blurRad="38100" dist="19050" dir="2700000" algn="tl" rotWithShape="0">
                    <a:schemeClr val="dk1">
                      <a:alpha val="40000"/>
                    </a:schemeClr>
                  </a:outerShdw>
                </a:effectLst>
              </a:rPr>
              <a:t>Proposed Method</a:t>
            </a:r>
            <a:endParaRPr lang="en-GB" sz="4800" dirty="0"/>
          </a:p>
        </p:txBody>
      </p:sp>
    </p:spTree>
    <p:extLst>
      <p:ext uri="{BB962C8B-B14F-4D97-AF65-F5344CB8AC3E}">
        <p14:creationId xmlns:p14="http://schemas.microsoft.com/office/powerpoint/2010/main" val="3228778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829FD-0E2B-83CF-0443-DA2D24B8D1C9}"/>
              </a:ext>
            </a:extLst>
          </p:cNvPr>
          <p:cNvSpPr>
            <a:spLocks noGrp="1"/>
          </p:cNvSpPr>
          <p:nvPr>
            <p:ph type="title"/>
          </p:nvPr>
        </p:nvSpPr>
        <p:spPr>
          <a:xfrm>
            <a:off x="838200" y="365126"/>
            <a:ext cx="10515600" cy="933588"/>
          </a:xfrm>
        </p:spPr>
        <p:txBody>
          <a:bodyPr/>
          <a:lstStyle/>
          <a:p>
            <a:r>
              <a:rPr lang="en-GB"/>
              <a:t>Ethical considerations</a:t>
            </a:r>
          </a:p>
        </p:txBody>
      </p:sp>
      <p:sp>
        <p:nvSpPr>
          <p:cNvPr id="3" name="Content Placeholder 2">
            <a:extLst>
              <a:ext uri="{FF2B5EF4-FFF2-40B4-BE49-F238E27FC236}">
                <a16:creationId xmlns:a16="http://schemas.microsoft.com/office/drawing/2014/main" id="{545C208A-2BF0-F232-F7AD-1420EEFB7974}"/>
              </a:ext>
            </a:extLst>
          </p:cNvPr>
          <p:cNvSpPr>
            <a:spLocks noGrp="1"/>
          </p:cNvSpPr>
          <p:nvPr>
            <p:ph idx="1"/>
          </p:nvPr>
        </p:nvSpPr>
        <p:spPr>
          <a:xfrm>
            <a:off x="838200" y="1298715"/>
            <a:ext cx="10515600" cy="523220"/>
          </a:xfrm>
        </p:spPr>
        <p:txBody>
          <a:bodyPr/>
          <a:lstStyle/>
          <a:p>
            <a:pPr marL="0" indent="0">
              <a:buNone/>
            </a:pPr>
            <a:r>
              <a:rPr lang="en-GB"/>
              <a:t>We have considered the following</a:t>
            </a:r>
          </a:p>
        </p:txBody>
      </p:sp>
      <p:sp>
        <p:nvSpPr>
          <p:cNvPr id="4" name="TextBox 3">
            <a:extLst>
              <a:ext uri="{FF2B5EF4-FFF2-40B4-BE49-F238E27FC236}">
                <a16:creationId xmlns:a16="http://schemas.microsoft.com/office/drawing/2014/main" id="{C95A5163-8FE0-E668-822A-316265ECA7A1}"/>
              </a:ext>
            </a:extLst>
          </p:cNvPr>
          <p:cNvSpPr txBox="1"/>
          <p:nvPr/>
        </p:nvSpPr>
        <p:spPr>
          <a:xfrm>
            <a:off x="745434" y="2051470"/>
            <a:ext cx="8213035" cy="523220"/>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800" dirty="0">
                <a:latin typeface="Arial"/>
                <a:cs typeface="Arial"/>
              </a:rPr>
              <a:t>Student names will be kept anonymous</a:t>
            </a:r>
          </a:p>
        </p:txBody>
      </p:sp>
      <p:sp>
        <p:nvSpPr>
          <p:cNvPr id="5" name="TextBox 4">
            <a:extLst>
              <a:ext uri="{FF2B5EF4-FFF2-40B4-BE49-F238E27FC236}">
                <a16:creationId xmlns:a16="http://schemas.microsoft.com/office/drawing/2014/main" id="{03862EF2-AD3A-66E4-9322-BB1273137854}"/>
              </a:ext>
            </a:extLst>
          </p:cNvPr>
          <p:cNvSpPr txBox="1"/>
          <p:nvPr/>
        </p:nvSpPr>
        <p:spPr>
          <a:xfrm>
            <a:off x="751935" y="2966540"/>
            <a:ext cx="6940827" cy="1384995"/>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800" dirty="0">
                <a:latin typeface="Arial"/>
                <a:cs typeface="Arial"/>
              </a:rPr>
              <a:t>Students will be informed about the</a:t>
            </a:r>
            <a:r>
              <a:rPr lang="en-GB" sz="2800"/>
              <a:t> </a:t>
            </a:r>
            <a:r>
              <a:rPr lang="en-GB" sz="2800" dirty="0">
                <a:latin typeface="Arial"/>
                <a:cs typeface="Arial"/>
              </a:rPr>
              <a:t>questionnaire and how long it will take</a:t>
            </a:r>
            <a:r>
              <a:rPr lang="en-GB" sz="2800"/>
              <a:t>.</a:t>
            </a:r>
          </a:p>
          <a:p>
            <a:endParaRPr lang="en-GB" sz="2800"/>
          </a:p>
        </p:txBody>
      </p:sp>
      <p:sp>
        <p:nvSpPr>
          <p:cNvPr id="6" name="TextBox 5">
            <a:extLst>
              <a:ext uri="{FF2B5EF4-FFF2-40B4-BE49-F238E27FC236}">
                <a16:creationId xmlns:a16="http://schemas.microsoft.com/office/drawing/2014/main" id="{620C4BEC-80AF-14C0-9E87-5919847F5523}"/>
              </a:ext>
            </a:extLst>
          </p:cNvPr>
          <p:cNvSpPr txBox="1"/>
          <p:nvPr/>
        </p:nvSpPr>
        <p:spPr>
          <a:xfrm>
            <a:off x="745434" y="3892519"/>
            <a:ext cx="7166114" cy="954107"/>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800" dirty="0">
                <a:latin typeface="Arial"/>
                <a:cs typeface="Arial"/>
              </a:rPr>
              <a:t>Students will be asked for consent prior to questioning</a:t>
            </a:r>
          </a:p>
        </p:txBody>
      </p:sp>
      <p:sp>
        <p:nvSpPr>
          <p:cNvPr id="7" name="TextBox 6">
            <a:extLst>
              <a:ext uri="{FF2B5EF4-FFF2-40B4-BE49-F238E27FC236}">
                <a16:creationId xmlns:a16="http://schemas.microsoft.com/office/drawing/2014/main" id="{FC9B50FD-9B57-9075-F994-90950727BE7F}"/>
              </a:ext>
            </a:extLst>
          </p:cNvPr>
          <p:cNvSpPr txBox="1"/>
          <p:nvPr/>
        </p:nvSpPr>
        <p:spPr>
          <a:xfrm>
            <a:off x="751935" y="5059879"/>
            <a:ext cx="8481392" cy="52322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800" dirty="0"/>
              <a:t> </a:t>
            </a:r>
            <a:r>
              <a:rPr lang="en-GB" sz="2800" dirty="0">
                <a:latin typeface="Arial"/>
                <a:cs typeface="Arial"/>
              </a:rPr>
              <a:t>Report will be conducted accurately</a:t>
            </a:r>
            <a:endParaRPr lang="en-GB" dirty="0">
              <a:latin typeface="Arial"/>
              <a:cs typeface="Arial"/>
            </a:endParaRPr>
          </a:p>
        </p:txBody>
      </p:sp>
      <p:sp>
        <p:nvSpPr>
          <p:cNvPr id="9" name="TextBox 8">
            <a:extLst>
              <a:ext uri="{FF2B5EF4-FFF2-40B4-BE49-F238E27FC236}">
                <a16:creationId xmlns:a16="http://schemas.microsoft.com/office/drawing/2014/main" id="{2C6F2D9F-35C2-0E75-9028-F83FBAB0DC40}"/>
              </a:ext>
            </a:extLst>
          </p:cNvPr>
          <p:cNvSpPr txBox="1"/>
          <p:nvPr/>
        </p:nvSpPr>
        <p:spPr>
          <a:xfrm>
            <a:off x="751935" y="5906857"/>
            <a:ext cx="8292549" cy="954107"/>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800" dirty="0">
                <a:latin typeface="Arial"/>
                <a:cs typeface="Arial"/>
              </a:rPr>
              <a:t>Stored safely on MS forms will not be published</a:t>
            </a:r>
            <a:r>
              <a:rPr lang="en-GB" sz="2800"/>
              <a:t> </a:t>
            </a:r>
            <a:r>
              <a:rPr lang="en-GB" sz="2800" dirty="0">
                <a:latin typeface="Arial"/>
                <a:cs typeface="Arial"/>
              </a:rPr>
              <a:t>elsewhere.</a:t>
            </a:r>
          </a:p>
        </p:txBody>
      </p:sp>
      <p:sp>
        <p:nvSpPr>
          <p:cNvPr id="10" name="Oval 9">
            <a:extLst>
              <a:ext uri="{FF2B5EF4-FFF2-40B4-BE49-F238E27FC236}">
                <a16:creationId xmlns:a16="http://schemas.microsoft.com/office/drawing/2014/main" id="{A07BE30B-F8D8-6900-70B3-1A8D383C25B4}"/>
              </a:ext>
            </a:extLst>
          </p:cNvPr>
          <p:cNvSpPr/>
          <p:nvPr/>
        </p:nvSpPr>
        <p:spPr>
          <a:xfrm>
            <a:off x="649857" y="240101"/>
            <a:ext cx="9115245" cy="1063923"/>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a:cs typeface="Calibri"/>
              </a:rPr>
              <a:t>Ethical considerations</a:t>
            </a:r>
          </a:p>
        </p:txBody>
      </p:sp>
    </p:spTree>
    <p:extLst>
      <p:ext uri="{BB962C8B-B14F-4D97-AF65-F5344CB8AC3E}">
        <p14:creationId xmlns:p14="http://schemas.microsoft.com/office/powerpoint/2010/main" val="2968248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P spid="6" grpId="0"/>
      <p:bldP spid="7"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39DBAC35-D3E5-37FE-0EDF-2C39689ED820}"/>
              </a:ext>
            </a:extLst>
          </p:cNvPr>
          <p:cNvSpPr/>
          <p:nvPr/>
        </p:nvSpPr>
        <p:spPr>
          <a:xfrm>
            <a:off x="2440898" y="248587"/>
            <a:ext cx="7407637" cy="1461539"/>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latin typeface="Arial"/>
                <a:cs typeface="Calibri"/>
              </a:rPr>
              <a:t>Timeline Table</a:t>
            </a:r>
          </a:p>
        </p:txBody>
      </p:sp>
      <p:graphicFrame>
        <p:nvGraphicFramePr>
          <p:cNvPr id="10" name="Table 10">
            <a:extLst>
              <a:ext uri="{FF2B5EF4-FFF2-40B4-BE49-F238E27FC236}">
                <a16:creationId xmlns:a16="http://schemas.microsoft.com/office/drawing/2014/main" id="{39901549-B37A-CCB4-0285-24ED0F988A79}"/>
              </a:ext>
            </a:extLst>
          </p:cNvPr>
          <p:cNvGraphicFramePr>
            <a:graphicFrameLocks noGrp="1"/>
          </p:cNvGraphicFramePr>
          <p:nvPr>
            <p:extLst>
              <p:ext uri="{D42A27DB-BD31-4B8C-83A1-F6EECF244321}">
                <p14:modId xmlns:p14="http://schemas.microsoft.com/office/powerpoint/2010/main" val="3590231053"/>
              </p:ext>
            </p:extLst>
          </p:nvPr>
        </p:nvGraphicFramePr>
        <p:xfrm>
          <a:off x="605498" y="2017780"/>
          <a:ext cx="10875718" cy="2406421"/>
        </p:xfrm>
        <a:graphic>
          <a:graphicData uri="http://schemas.openxmlformats.org/drawingml/2006/table">
            <a:tbl>
              <a:tblPr firstRow="1" bandRow="1">
                <a:tableStyleId>{073A0DAA-6AF3-43AB-8588-CEC1D06C72B9}</a:tableStyleId>
              </a:tblPr>
              <a:tblGrid>
                <a:gridCol w="2718930">
                  <a:extLst>
                    <a:ext uri="{9D8B030D-6E8A-4147-A177-3AD203B41FA5}">
                      <a16:colId xmlns:a16="http://schemas.microsoft.com/office/drawing/2014/main" val="2903312107"/>
                    </a:ext>
                  </a:extLst>
                </a:gridCol>
                <a:gridCol w="2390931">
                  <a:extLst>
                    <a:ext uri="{9D8B030D-6E8A-4147-A177-3AD203B41FA5}">
                      <a16:colId xmlns:a16="http://schemas.microsoft.com/office/drawing/2014/main" val="3828774267"/>
                    </a:ext>
                  </a:extLst>
                </a:gridCol>
                <a:gridCol w="3046927">
                  <a:extLst>
                    <a:ext uri="{9D8B030D-6E8A-4147-A177-3AD203B41FA5}">
                      <a16:colId xmlns:a16="http://schemas.microsoft.com/office/drawing/2014/main" val="2767157031"/>
                    </a:ext>
                  </a:extLst>
                </a:gridCol>
                <a:gridCol w="2718930">
                  <a:extLst>
                    <a:ext uri="{9D8B030D-6E8A-4147-A177-3AD203B41FA5}">
                      <a16:colId xmlns:a16="http://schemas.microsoft.com/office/drawing/2014/main" val="3246552900"/>
                    </a:ext>
                  </a:extLst>
                </a:gridCol>
              </a:tblGrid>
              <a:tr h="851941">
                <a:tc>
                  <a:txBody>
                    <a:bodyPr/>
                    <a:lstStyle/>
                    <a:p>
                      <a:pPr algn="ctr"/>
                      <a:r>
                        <a:rPr lang="en-GB" sz="2400" b="1" dirty="0">
                          <a:latin typeface="Arial"/>
                        </a:rPr>
                        <a:t>Week 7</a:t>
                      </a:r>
                    </a:p>
                  </a:txBody>
                  <a:tcPr/>
                </a:tc>
                <a:tc>
                  <a:txBody>
                    <a:bodyPr/>
                    <a:lstStyle/>
                    <a:p>
                      <a:pPr algn="ctr"/>
                      <a:r>
                        <a:rPr lang="en-GB" sz="2400" dirty="0">
                          <a:latin typeface="Arial"/>
                        </a:rPr>
                        <a:t>Week 8</a:t>
                      </a:r>
                    </a:p>
                  </a:txBody>
                  <a:tcPr/>
                </a:tc>
                <a:tc>
                  <a:txBody>
                    <a:bodyPr/>
                    <a:lstStyle/>
                    <a:p>
                      <a:pPr algn="ctr"/>
                      <a:r>
                        <a:rPr lang="en-GB" sz="2400" dirty="0">
                          <a:latin typeface="Arial"/>
                        </a:rPr>
                        <a:t>Week 9</a:t>
                      </a:r>
                    </a:p>
                  </a:txBody>
                  <a:tcPr/>
                </a:tc>
                <a:tc>
                  <a:txBody>
                    <a:bodyPr/>
                    <a:lstStyle/>
                    <a:p>
                      <a:pPr algn="ctr"/>
                      <a:r>
                        <a:rPr lang="en-GB" sz="2400" dirty="0">
                          <a:latin typeface="Arial"/>
                        </a:rPr>
                        <a:t>Week 10</a:t>
                      </a:r>
                    </a:p>
                  </a:txBody>
                  <a:tcPr/>
                </a:tc>
                <a:extLst>
                  <a:ext uri="{0D108BD9-81ED-4DB2-BD59-A6C34878D82A}">
                    <a16:rowId xmlns:a16="http://schemas.microsoft.com/office/drawing/2014/main" val="2568542402"/>
                  </a:ext>
                </a:extLst>
              </a:tr>
              <a:tr h="894234">
                <a:tc>
                  <a:txBody>
                    <a:bodyPr/>
                    <a:lstStyle/>
                    <a:p>
                      <a:r>
                        <a:rPr lang="en-GB" sz="2400" dirty="0">
                          <a:latin typeface="Arial"/>
                        </a:rPr>
                        <a:t>On campus look for our 5 students and collect data</a:t>
                      </a:r>
                    </a:p>
                  </a:txBody>
                  <a:tcPr/>
                </a:tc>
                <a:tc>
                  <a:txBody>
                    <a:bodyPr/>
                    <a:lstStyle/>
                    <a:p>
                      <a:r>
                        <a:rPr lang="en-GB" sz="2400" dirty="0">
                          <a:latin typeface="Arial"/>
                        </a:rPr>
                        <a:t>Analyse our research with the data collected</a:t>
                      </a:r>
                    </a:p>
                  </a:txBody>
                  <a:tcPr/>
                </a:tc>
                <a:tc>
                  <a:txBody>
                    <a:bodyPr/>
                    <a:lstStyle/>
                    <a:p>
                      <a:r>
                        <a:rPr lang="en-GB" sz="2400" dirty="0">
                          <a:latin typeface="Arial"/>
                        </a:rPr>
                        <a:t> Summarise everything we have done so far.</a:t>
                      </a:r>
                    </a:p>
                  </a:txBody>
                  <a:tcPr/>
                </a:tc>
                <a:tc>
                  <a:txBody>
                    <a:bodyPr/>
                    <a:lstStyle/>
                    <a:p>
                      <a:r>
                        <a:rPr lang="en-GB" sz="2400" dirty="0">
                          <a:latin typeface="Arial"/>
                        </a:rPr>
                        <a:t>Write up final report and submit.</a:t>
                      </a:r>
                    </a:p>
                  </a:txBody>
                  <a:tcPr/>
                </a:tc>
                <a:extLst>
                  <a:ext uri="{0D108BD9-81ED-4DB2-BD59-A6C34878D82A}">
                    <a16:rowId xmlns:a16="http://schemas.microsoft.com/office/drawing/2014/main" val="4193061292"/>
                  </a:ext>
                </a:extLst>
              </a:tr>
            </a:tbl>
          </a:graphicData>
        </a:graphic>
      </p:graphicFrame>
      <p:pic>
        <p:nvPicPr>
          <p:cNvPr id="11" name="Picture 11" descr="Top view of a calendar with a red pen on top">
            <a:extLst>
              <a:ext uri="{FF2B5EF4-FFF2-40B4-BE49-F238E27FC236}">
                <a16:creationId xmlns:a16="http://schemas.microsoft.com/office/drawing/2014/main" id="{2E05AD23-AF47-46F9-D800-5EF254B84739}"/>
              </a:ext>
            </a:extLst>
          </p:cNvPr>
          <p:cNvPicPr>
            <a:picLocks noChangeAspect="1"/>
          </p:cNvPicPr>
          <p:nvPr/>
        </p:nvPicPr>
        <p:blipFill>
          <a:blip r:embed="rId2"/>
          <a:stretch>
            <a:fillRect/>
          </a:stretch>
        </p:blipFill>
        <p:spPr>
          <a:xfrm>
            <a:off x="1650932" y="4758250"/>
            <a:ext cx="3102425" cy="2164280"/>
          </a:xfrm>
          <a:prstGeom prst="rect">
            <a:avLst/>
          </a:prstGeom>
        </p:spPr>
      </p:pic>
      <p:pic>
        <p:nvPicPr>
          <p:cNvPr id="12" name="Picture 12" descr="Red retro alarm clock on red background">
            <a:extLst>
              <a:ext uri="{FF2B5EF4-FFF2-40B4-BE49-F238E27FC236}">
                <a16:creationId xmlns:a16="http://schemas.microsoft.com/office/drawing/2014/main" id="{C02474FE-4CE9-F607-2712-78F886897201}"/>
              </a:ext>
            </a:extLst>
          </p:cNvPr>
          <p:cNvPicPr>
            <a:picLocks noChangeAspect="1"/>
          </p:cNvPicPr>
          <p:nvPr/>
        </p:nvPicPr>
        <p:blipFill>
          <a:blip r:embed="rId3"/>
          <a:stretch>
            <a:fillRect/>
          </a:stretch>
        </p:blipFill>
        <p:spPr>
          <a:xfrm>
            <a:off x="6574972" y="4742886"/>
            <a:ext cx="3592285" cy="2166257"/>
          </a:xfrm>
          <a:prstGeom prst="rect">
            <a:avLst/>
          </a:prstGeom>
        </p:spPr>
      </p:pic>
      <p:sp>
        <p:nvSpPr>
          <p:cNvPr id="3" name="TextBox 2">
            <a:extLst>
              <a:ext uri="{FF2B5EF4-FFF2-40B4-BE49-F238E27FC236}">
                <a16:creationId xmlns:a16="http://schemas.microsoft.com/office/drawing/2014/main" id="{88379B50-88FA-1BDE-590C-589858546850}"/>
              </a:ext>
            </a:extLst>
          </p:cNvPr>
          <p:cNvSpPr txBox="1"/>
          <p:nvPr/>
        </p:nvSpPr>
        <p:spPr>
          <a:xfrm>
            <a:off x="10541068" y="5767647"/>
            <a:ext cx="1298634" cy="923330"/>
          </a:xfrm>
          <a:prstGeom prst="rect">
            <a:avLst/>
          </a:prstGeom>
          <a:noFill/>
        </p:spPr>
        <p:txBody>
          <a:bodyPr wrap="square" rtlCol="0">
            <a:spAutoFit/>
          </a:bodyPr>
          <a:lstStyle/>
          <a:p>
            <a:r>
              <a:rPr lang="en-GB" dirty="0"/>
              <a:t>Stock images (2022)</a:t>
            </a:r>
          </a:p>
        </p:txBody>
      </p:sp>
      <p:sp>
        <p:nvSpPr>
          <p:cNvPr id="4" name="TextBox 3">
            <a:extLst>
              <a:ext uri="{FF2B5EF4-FFF2-40B4-BE49-F238E27FC236}">
                <a16:creationId xmlns:a16="http://schemas.microsoft.com/office/drawing/2014/main" id="{C1A82565-8E0C-0F96-DC27-E9D7769E92F3}"/>
              </a:ext>
            </a:extLst>
          </p:cNvPr>
          <p:cNvSpPr txBox="1"/>
          <p:nvPr/>
        </p:nvSpPr>
        <p:spPr>
          <a:xfrm flipH="1">
            <a:off x="254653" y="5767647"/>
            <a:ext cx="1277257" cy="923330"/>
          </a:xfrm>
          <a:prstGeom prst="rect">
            <a:avLst/>
          </a:prstGeom>
          <a:noFill/>
        </p:spPr>
        <p:txBody>
          <a:bodyPr wrap="square" rtlCol="0">
            <a:spAutoFit/>
          </a:bodyPr>
          <a:lstStyle/>
          <a:p>
            <a:r>
              <a:rPr lang="en-GB" dirty="0"/>
              <a:t>Stock images (2022)</a:t>
            </a:r>
          </a:p>
        </p:txBody>
      </p:sp>
    </p:spTree>
    <p:extLst>
      <p:ext uri="{BB962C8B-B14F-4D97-AF65-F5344CB8AC3E}">
        <p14:creationId xmlns:p14="http://schemas.microsoft.com/office/powerpoint/2010/main" val="582349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2519D2A7-6D00-AED1-AB76-C684EBBE592F}"/>
              </a:ext>
            </a:extLst>
          </p:cNvPr>
          <p:cNvSpPr/>
          <p:nvPr/>
        </p:nvSpPr>
        <p:spPr>
          <a:xfrm>
            <a:off x="1841292" y="289096"/>
            <a:ext cx="6326026" cy="107518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cs typeface="Calibri"/>
              </a:rPr>
              <a:t>HYPOTHESIS</a:t>
            </a:r>
          </a:p>
        </p:txBody>
      </p:sp>
      <p:sp>
        <p:nvSpPr>
          <p:cNvPr id="3" name="TextBox 2">
            <a:extLst>
              <a:ext uri="{FF2B5EF4-FFF2-40B4-BE49-F238E27FC236}">
                <a16:creationId xmlns:a16="http://schemas.microsoft.com/office/drawing/2014/main" id="{FF85BA48-789C-7B13-9240-B0118262C9D2}"/>
              </a:ext>
            </a:extLst>
          </p:cNvPr>
          <p:cNvSpPr txBox="1"/>
          <p:nvPr/>
        </p:nvSpPr>
        <p:spPr>
          <a:xfrm>
            <a:off x="859972" y="1621972"/>
            <a:ext cx="660762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alibri"/>
                <a:cs typeface="Calibri"/>
              </a:rPr>
              <a:t>Our hypothesis is we believe majority students will need training to collaborate at UWTSD</a:t>
            </a:r>
          </a:p>
        </p:txBody>
      </p:sp>
      <p:sp>
        <p:nvSpPr>
          <p:cNvPr id="4" name="TextBox 3">
            <a:extLst>
              <a:ext uri="{FF2B5EF4-FFF2-40B4-BE49-F238E27FC236}">
                <a16:creationId xmlns:a16="http://schemas.microsoft.com/office/drawing/2014/main" id="{60FBBE7F-DBB1-8884-8C31-467E0612D90E}"/>
              </a:ext>
            </a:extLst>
          </p:cNvPr>
          <p:cNvSpPr txBox="1"/>
          <p:nvPr/>
        </p:nvSpPr>
        <p:spPr>
          <a:xfrm>
            <a:off x="762950" y="2365820"/>
            <a:ext cx="6279654"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cs typeface="Calibri"/>
              </a:rPr>
              <a:t>All students will come with different levels of abilities</a:t>
            </a:r>
          </a:p>
          <a:p>
            <a:pPr marL="285750" indent="-285750">
              <a:buFont typeface="Arial"/>
              <a:buChar char="•"/>
            </a:pPr>
            <a:endParaRPr lang="en-GB" dirty="0">
              <a:cs typeface="Calibri"/>
            </a:endParaRPr>
          </a:p>
        </p:txBody>
      </p:sp>
      <p:sp>
        <p:nvSpPr>
          <p:cNvPr id="5" name="TextBox 4">
            <a:extLst>
              <a:ext uri="{FF2B5EF4-FFF2-40B4-BE49-F238E27FC236}">
                <a16:creationId xmlns:a16="http://schemas.microsoft.com/office/drawing/2014/main" id="{6F96A8E5-6822-C700-8EA9-FFB15B116EEA}"/>
              </a:ext>
            </a:extLst>
          </p:cNvPr>
          <p:cNvSpPr txBox="1"/>
          <p:nvPr/>
        </p:nvSpPr>
        <p:spPr>
          <a:xfrm>
            <a:off x="765629" y="3082471"/>
            <a:ext cx="65405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cs typeface="Calibri"/>
              </a:rPr>
              <a:t>Strengths and gaps will need to be identified with each student</a:t>
            </a:r>
          </a:p>
        </p:txBody>
      </p:sp>
      <p:sp>
        <p:nvSpPr>
          <p:cNvPr id="6" name="TextBox 5">
            <a:extLst>
              <a:ext uri="{FF2B5EF4-FFF2-40B4-BE49-F238E27FC236}">
                <a16:creationId xmlns:a16="http://schemas.microsoft.com/office/drawing/2014/main" id="{F7130D09-4142-E520-D861-C516F829CCFE}"/>
              </a:ext>
            </a:extLst>
          </p:cNvPr>
          <p:cNvSpPr txBox="1"/>
          <p:nvPr/>
        </p:nvSpPr>
        <p:spPr>
          <a:xfrm>
            <a:off x="745218" y="3753304"/>
            <a:ext cx="68453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cs typeface="Calibri"/>
              </a:rPr>
              <a:t>University apps are new to all students e.g. Moodle, Ms streams etc.</a:t>
            </a:r>
          </a:p>
        </p:txBody>
      </p:sp>
      <p:sp>
        <p:nvSpPr>
          <p:cNvPr id="7" name="TextBox 6">
            <a:extLst>
              <a:ext uri="{FF2B5EF4-FFF2-40B4-BE49-F238E27FC236}">
                <a16:creationId xmlns:a16="http://schemas.microsoft.com/office/drawing/2014/main" id="{3D7CCB8B-0D8A-5880-E72F-B0197C4AF84D}"/>
              </a:ext>
            </a:extLst>
          </p:cNvPr>
          <p:cNvSpPr txBox="1"/>
          <p:nvPr/>
        </p:nvSpPr>
        <p:spPr>
          <a:xfrm>
            <a:off x="764723" y="4465864"/>
            <a:ext cx="586739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cs typeface="Calibri"/>
              </a:rPr>
              <a:t>Students will not be confident using all collaboration tools.</a:t>
            </a:r>
            <a:endParaRPr lang="en-US" sz="2000" dirty="0">
              <a:latin typeface="Arial"/>
              <a:cs typeface="Calibri" panose="020F0502020204030204"/>
            </a:endParaRPr>
          </a:p>
        </p:txBody>
      </p:sp>
      <p:sp>
        <p:nvSpPr>
          <p:cNvPr id="8" name="TextBox 7">
            <a:extLst>
              <a:ext uri="{FF2B5EF4-FFF2-40B4-BE49-F238E27FC236}">
                <a16:creationId xmlns:a16="http://schemas.microsoft.com/office/drawing/2014/main" id="{377F6273-17D9-61F7-43CE-74BB14BB7B34}"/>
              </a:ext>
            </a:extLst>
          </p:cNvPr>
          <p:cNvSpPr txBox="1"/>
          <p:nvPr/>
        </p:nvSpPr>
        <p:spPr>
          <a:xfrm>
            <a:off x="766084" y="5250996"/>
            <a:ext cx="656408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cs typeface="Calibri"/>
              </a:rPr>
              <a:t>Students will be determined to want this training in order to collaborate with university and excel in their courses.</a:t>
            </a:r>
          </a:p>
        </p:txBody>
      </p:sp>
    </p:spTree>
    <p:extLst>
      <p:ext uri="{BB962C8B-B14F-4D97-AF65-F5344CB8AC3E}">
        <p14:creationId xmlns:p14="http://schemas.microsoft.com/office/powerpoint/2010/main" val="23267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p:bldP spid="5" grpId="0"/>
      <p:bldP spid="6" grpId="0"/>
      <p:bldP spid="7"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A9279979-721E-D8AA-9FA2-27C92350AD72}"/>
              </a:ext>
            </a:extLst>
          </p:cNvPr>
          <p:cNvSpPr/>
          <p:nvPr/>
        </p:nvSpPr>
        <p:spPr>
          <a:xfrm>
            <a:off x="2274498" y="340743"/>
            <a:ext cx="6570451" cy="977660"/>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latin typeface="Arial"/>
                <a:cs typeface="Calibri"/>
              </a:rPr>
              <a:t>Reference list</a:t>
            </a:r>
            <a:endParaRPr lang="en-GB" sz="2800" b="1" dirty="0">
              <a:solidFill>
                <a:schemeClr val="tx1"/>
              </a:solidFill>
              <a:latin typeface="Arial"/>
              <a:cs typeface="Calibri"/>
            </a:endParaRPr>
          </a:p>
        </p:txBody>
      </p:sp>
      <p:sp>
        <p:nvSpPr>
          <p:cNvPr id="3" name="TextBox 2">
            <a:extLst>
              <a:ext uri="{FF2B5EF4-FFF2-40B4-BE49-F238E27FC236}">
                <a16:creationId xmlns:a16="http://schemas.microsoft.com/office/drawing/2014/main" id="{B7C2DDE9-2966-8371-7728-20151ED68C14}"/>
              </a:ext>
            </a:extLst>
          </p:cNvPr>
          <p:cNvSpPr txBox="1"/>
          <p:nvPr/>
        </p:nvSpPr>
        <p:spPr>
          <a:xfrm>
            <a:off x="493555" y="1823666"/>
            <a:ext cx="10737010"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err="1">
                <a:latin typeface="Arial"/>
                <a:cs typeface="Calibri"/>
              </a:rPr>
              <a:t>Jang,Yeona</a:t>
            </a:r>
            <a:r>
              <a:rPr lang="en-GB" sz="2400" dirty="0">
                <a:latin typeface="Arial"/>
                <a:cs typeface="Calibri"/>
              </a:rPr>
              <a:t>.(2015)' A qualitative study on the impact of use of social media and collaboration technologies on learning experience and performance in higher education</a:t>
            </a:r>
            <a:r>
              <a:rPr lang="en-GB" sz="2800" dirty="0">
                <a:latin typeface="Arial"/>
                <a:cs typeface="Calibri"/>
              </a:rPr>
              <a:t>' </a:t>
            </a:r>
            <a:r>
              <a:rPr lang="en-GB" sz="2400" i="1" dirty="0">
                <a:latin typeface="Arial"/>
                <a:cs typeface="Calibri"/>
              </a:rPr>
              <a:t>Convenience matters</a:t>
            </a:r>
            <a:r>
              <a:rPr lang="en-GB" sz="2800" dirty="0">
                <a:cs typeface="Calibri"/>
              </a:rPr>
              <a:t>.73-98.</a:t>
            </a:r>
          </a:p>
        </p:txBody>
      </p:sp>
      <p:sp>
        <p:nvSpPr>
          <p:cNvPr id="4" name="TextBox 3">
            <a:extLst>
              <a:ext uri="{FF2B5EF4-FFF2-40B4-BE49-F238E27FC236}">
                <a16:creationId xmlns:a16="http://schemas.microsoft.com/office/drawing/2014/main" id="{173C9E06-920F-FD13-7035-6E389ED5B84A}"/>
              </a:ext>
            </a:extLst>
          </p:cNvPr>
          <p:cNvSpPr txBox="1"/>
          <p:nvPr/>
        </p:nvSpPr>
        <p:spPr>
          <a:xfrm>
            <a:off x="487838" y="3304858"/>
            <a:ext cx="11105164"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err="1">
                <a:cs typeface="Calibri"/>
              </a:rPr>
              <a:t>Long,L.K</a:t>
            </a:r>
            <a:r>
              <a:rPr lang="en-GB" sz="2800" dirty="0">
                <a:cs typeface="Calibri"/>
              </a:rPr>
              <a:t> and </a:t>
            </a:r>
            <a:r>
              <a:rPr lang="en-GB" sz="2800" dirty="0" err="1">
                <a:cs typeface="Calibri"/>
              </a:rPr>
              <a:t>Medlich,P.A</a:t>
            </a:r>
            <a:r>
              <a:rPr lang="en-GB" sz="2800" dirty="0">
                <a:cs typeface="Calibri"/>
              </a:rPr>
              <a:t>. (2013) 'Preparing students to collaborate in the virtual work world' </a:t>
            </a:r>
            <a:r>
              <a:rPr lang="en-GB" sz="2800" i="1" dirty="0">
                <a:cs typeface="Calibri"/>
              </a:rPr>
              <a:t>Higher education ,skills and work-based learning,</a:t>
            </a:r>
            <a:r>
              <a:rPr lang="en-GB" sz="2800" dirty="0">
                <a:cs typeface="Calibri"/>
              </a:rPr>
              <a:t>Vol.3</a:t>
            </a:r>
            <a:r>
              <a:rPr lang="en-GB" sz="2800" i="1" dirty="0">
                <a:cs typeface="Calibri"/>
              </a:rPr>
              <a:t> </a:t>
            </a:r>
            <a:r>
              <a:rPr lang="en-GB" sz="2800" dirty="0">
                <a:cs typeface="Calibri"/>
              </a:rPr>
              <a:t>No.1,pp.6-16.</a:t>
            </a:r>
          </a:p>
        </p:txBody>
      </p:sp>
      <p:sp>
        <p:nvSpPr>
          <p:cNvPr id="5" name="TextBox 4">
            <a:extLst>
              <a:ext uri="{FF2B5EF4-FFF2-40B4-BE49-F238E27FC236}">
                <a16:creationId xmlns:a16="http://schemas.microsoft.com/office/drawing/2014/main" id="{C1A384D2-98C4-97B1-B74E-8A66F560C091}"/>
              </a:ext>
            </a:extLst>
          </p:cNvPr>
          <p:cNvSpPr txBox="1"/>
          <p:nvPr/>
        </p:nvSpPr>
        <p:spPr>
          <a:xfrm>
            <a:off x="488117" y="4760315"/>
            <a:ext cx="1098778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err="1">
                <a:latin typeface="Arial"/>
                <a:cs typeface="Arial"/>
              </a:rPr>
              <a:t>Youseff,A.B</a:t>
            </a:r>
            <a:r>
              <a:rPr lang="en-GB" sz="2400" dirty="0">
                <a:latin typeface="Arial"/>
                <a:cs typeface="Arial"/>
              </a:rPr>
              <a:t>, </a:t>
            </a:r>
            <a:r>
              <a:rPr lang="en-GB" sz="2400" dirty="0" err="1">
                <a:latin typeface="Arial"/>
                <a:cs typeface="Arial"/>
              </a:rPr>
              <a:t>Dahmani,M,R</a:t>
            </a:r>
            <a:r>
              <a:rPr lang="en-GB" sz="2400" dirty="0">
                <a:latin typeface="Arial"/>
                <a:cs typeface="Arial"/>
              </a:rPr>
              <a:t>. (2022).ICT Use, Digital Skills and Students Academic Performance: Exploring the digital divide.</a:t>
            </a:r>
            <a:r>
              <a:rPr lang="en-GB" sz="2400" i="1" dirty="0">
                <a:latin typeface="Arial"/>
                <a:cs typeface="Arial"/>
              </a:rPr>
              <a:t> Information, </a:t>
            </a:r>
            <a:r>
              <a:rPr lang="en-GB" sz="2400" dirty="0">
                <a:latin typeface="Arial"/>
                <a:cs typeface="Arial"/>
              </a:rPr>
              <a:t>Vol.13 pp.129.</a:t>
            </a:r>
          </a:p>
        </p:txBody>
      </p:sp>
    </p:spTree>
    <p:extLst>
      <p:ext uri="{BB962C8B-B14F-4D97-AF65-F5344CB8AC3E}">
        <p14:creationId xmlns:p14="http://schemas.microsoft.com/office/powerpoint/2010/main" val="24727686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7" ma:contentTypeDescription="Create a new document." ma:contentTypeScope="" ma:versionID="0770fdd50d3a8c3ae3787d6139506d7b">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4e17ca6e227aef40618665d35e50ec6e"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3AEB775-952B-4C23-B5E3-DC1DFBB6387D}">
  <ds:schemaRefs>
    <ds:schemaRef ds:uri="http://schemas.microsoft.com/sharepoint/v3/contenttype/forms"/>
  </ds:schemaRefs>
</ds:datastoreItem>
</file>

<file path=customXml/itemProps2.xml><?xml version="1.0" encoding="utf-8"?>
<ds:datastoreItem xmlns:ds="http://schemas.openxmlformats.org/officeDocument/2006/customXml" ds:itemID="{8144A488-381D-47B4-8201-266BEE913ECF}">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7B3611F-7721-45D5-97EE-65530A778C90}">
  <ds:schemaRefs>
    <ds:schemaRef ds:uri="8ecffad1-7cd6-4418-bee0-2d8591d139cb"/>
    <ds:schemaRef ds:uri="ac030f0c-32f4-4761-8968-de7f208a415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112</TotalTime>
  <Words>672</Words>
  <Application>Microsoft Office PowerPoint</Application>
  <PresentationFormat>Widescreen</PresentationFormat>
  <Paragraphs>81</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Introduction</vt:lpstr>
      <vt:lpstr>Our aim is to evaluate: Is there a need to provide training on how to collaborate at UWTSD?</vt:lpstr>
      <vt:lpstr>PowerPoint Presentation</vt:lpstr>
      <vt:lpstr>PowerPoint Presentation</vt:lpstr>
      <vt:lpstr>Preparing students to collaborate in the virtual work world “ The increasing reliance on technology in organisations to enhance organisational communications creates a demand for graduates with skills to effectively use technology to accomplish their work tasks and projects” (Long and Meglich,2013)</vt:lpstr>
      <vt:lpstr>PowerPoint Presentation</vt:lpstr>
      <vt:lpstr>Ethical considerations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Nazma</cp:lastModifiedBy>
  <cp:revision>2</cp:revision>
  <dcterms:created xsi:type="dcterms:W3CDTF">2022-06-16T12:03:59Z</dcterms:created>
  <dcterms:modified xsi:type="dcterms:W3CDTF">2022-06-30T12:03:59Z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