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12" r:id="rId21"/>
    <p:sldId id="295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5342" autoAdjust="0"/>
  </p:normalViewPr>
  <p:slideViewPr>
    <p:cSldViewPr>
      <p:cViewPr varScale="1">
        <p:scale>
          <a:sx n="78" d="100"/>
          <a:sy n="78" d="100"/>
        </p:scale>
        <p:origin x="1533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https://1stwebdesigner.com/responsive-design-breakpoints/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https://medium.freecodecamp.org/the-100-correct-way-to-do-css-breakpoints-88d6a5ba1862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680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Adapted From: </a:t>
            </a:r>
            <a:r>
              <a:rPr lang="en-GB" dirty="0"/>
              <a:t>https://medium.freecodecamp.org/the-100-correct-way-to-do-css-breakpoints-88d6a5ba1862</a:t>
            </a:r>
          </a:p>
          <a:p>
            <a:r>
              <a:rPr lang="en-GB" dirty="0" smtClean="0"/>
              <a:t>Original Image </a:t>
            </a:r>
            <a:r>
              <a:rPr lang="en-GB" dirty="0"/>
              <a:t>Url: https://cdn-images-1.medium.com/max/2000/1*7YeOvzoYgUEDJdfQy2ERXg.png</a:t>
            </a:r>
          </a:p>
          <a:p>
            <a:endParaRPr lang="en-GB" dirty="0"/>
          </a:p>
          <a:p>
            <a:r>
              <a:rPr lang="en-GB" dirty="0"/>
              <a:t>See more:</a:t>
            </a:r>
          </a:p>
          <a:p>
            <a:r>
              <a:rPr lang="en-GB" dirty="0"/>
              <a:t>https://responsivedesign.is/develop/browser-feature-support/media-queries-for-common-device-breakpoints/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2455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https://www.w3schools.com/howto/howto_css_media_query_breakpoints.asp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https://css-tricks.com/snippets/css/media-queries-for-standard-devices/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https://getflywheel.com/layout/css-breakpoints-responsive-design-how-to/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https://getbootstrap.com/docs/4.1/layout/overview/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https://material-ui.com/layout/breakpoints/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7497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baseline="30000" dirty="0"/>
              <a:t>1</a:t>
            </a:r>
            <a:r>
              <a:rPr lang="en-GB" sz="1200" dirty="0"/>
              <a:t>Responsive Web Design with HTML5 and CSS3, 2</a:t>
            </a:r>
            <a:r>
              <a:rPr lang="en-GB" sz="1200" baseline="30000" dirty="0"/>
              <a:t>nd</a:t>
            </a:r>
            <a:r>
              <a:rPr lang="en-GB" sz="1200" dirty="0"/>
              <a:t> Edition, </a:t>
            </a:r>
            <a:r>
              <a:rPr lang="en-GB" sz="1200" dirty="0" err="1"/>
              <a:t>Packt</a:t>
            </a:r>
            <a:r>
              <a:rPr lang="en-GB" sz="1200" dirty="0"/>
              <a:t> (2015), By Ben Frain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495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https://www.w3schools.com/howto/howto_css_image_responsive.asp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6882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8525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https://getbootstrap.com/docs/4.1/utilities/embed/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2112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https://www.w3schools.com/tags/att_source_srcset.asp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https://www.w3schools.com/tags/tryit.asp?filename=tryhtml5_picture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262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the w suffixed value isn't a 'real' size. It's merely an indication to the browser, roughly equivalent to the width in 'CSS pixels‘ – it is</a:t>
            </a:r>
            <a:r>
              <a:rPr lang="en-GB" baseline="0" dirty="0"/>
              <a:t> the image resolution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https://webkit.org/demos/srcset/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http://www.mydevice.io/devices/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https://cloudfour.com/thinks/responsive-images-101-part-4-srcset-width-descriptors/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http://www.webdesignerdepot.com/2015/08/the-state-of-responsive-images/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https://responsiveimages.org/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https://developer.mozilla.org/en-US/docs/Web/HTML/Element/img#Example_3_Using_the_srcset_attribute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https://www.sitepoint.com/how-to-build-responsive-images-with-srcset/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230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the w suffixed value isn't a 'real' size. It's merely an indication to the browser, equivalent to the width of the image source in 'CSS pixels‘.</a:t>
            </a:r>
          </a:p>
          <a:p>
            <a:endParaRPr lang="en-GB" dirty="0"/>
          </a:p>
          <a:p>
            <a:r>
              <a:rPr lang="en-GB" dirty="0"/>
              <a:t>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https://webkit.org/demos/srcset/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https://cloudfour.com/thinks/responsive-images-101-part-4-srcset-width-descriptors/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https://responsiveimages.org/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https://developer.mozilla.org/en-US/docs/Web/HTML/Element/img#Example_3_Using_the_srcset_attribute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572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RWD%20Standard%20Breakpoints.pn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howto/howto_css_media_query_breakpoints.asp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howto/tryit.asp?filename=tryhow_css_image_responsive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1/content/image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1/utilities/embed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att_source_srcset.asp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3schools.com/tags/tryit.asp?filename=tryhtml5_picture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M4dXsASXaQ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More Responsive Web Design (RWD)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1: </a:t>
            </a:r>
            <a:r>
              <a:rPr lang="en-GB" dirty="0" smtClean="0"/>
              <a:t>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28-Jan-2019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Flexible </a:t>
            </a:r>
            <a:r>
              <a:rPr lang="en-GB" dirty="0" smtClean="0"/>
              <a:t>Grids Formula</a:t>
            </a:r>
            <a:endParaRPr lang="en-GB" dirty="0"/>
          </a:p>
          <a:p>
            <a:r>
              <a:rPr lang="en-GB" dirty="0"/>
              <a:t>Flexible Images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967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Flexible Grid: An Important Formula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Constrain the grid width to a max-width value – this is where your </a:t>
            </a:r>
            <a:r>
              <a:rPr lang="en-GB" b="1" dirty="0"/>
              <a:t>breakpoints</a:t>
            </a:r>
            <a:r>
              <a:rPr lang="en-GB" dirty="0"/>
              <a:t> come in.</a:t>
            </a:r>
          </a:p>
          <a:p>
            <a:r>
              <a:rPr lang="en-GB" dirty="0"/>
              <a:t>Then use the formula:</a:t>
            </a:r>
          </a:p>
          <a:p>
            <a:pPr marL="365760" lvl="1" indent="0" algn="ctr">
              <a:buNone/>
            </a:pPr>
            <a:r>
              <a:rPr lang="en-GB" b="1" i="1" dirty="0"/>
              <a:t>target / context = result</a:t>
            </a:r>
            <a:r>
              <a:rPr lang="en-GB" b="1" i="1" baseline="30000" dirty="0"/>
              <a:t>1</a:t>
            </a:r>
          </a:p>
          <a:p>
            <a:r>
              <a:rPr lang="en-GB" b="1" i="1" dirty="0"/>
              <a:t>target</a:t>
            </a:r>
            <a:r>
              <a:rPr lang="en-GB" i="1" dirty="0"/>
              <a:t>:</a:t>
            </a:r>
            <a:r>
              <a:rPr lang="en-GB" dirty="0"/>
              <a:t> is the width of the target element to be sized i.e. width, padding, margin, border.</a:t>
            </a:r>
          </a:p>
          <a:p>
            <a:r>
              <a:rPr lang="en-GB" b="1" i="1" dirty="0"/>
              <a:t>context</a:t>
            </a:r>
            <a:r>
              <a:rPr lang="en-GB" i="1" dirty="0"/>
              <a:t>:</a:t>
            </a:r>
            <a:r>
              <a:rPr lang="en-GB" dirty="0"/>
              <a:t> is the width of target’s parent.</a:t>
            </a:r>
          </a:p>
          <a:p>
            <a:r>
              <a:rPr lang="en-GB" b="1" i="1" dirty="0"/>
              <a:t>result</a:t>
            </a:r>
            <a:r>
              <a:rPr lang="en-GB" i="1" dirty="0"/>
              <a:t>:</a:t>
            </a:r>
            <a:r>
              <a:rPr lang="en-GB" dirty="0"/>
              <a:t> is the resulting flexible width. </a:t>
            </a:r>
            <a:r>
              <a:rPr lang="en-GB" i="1" dirty="0"/>
              <a:t>Multiply by 100 to get the percentage (%) width (do </a:t>
            </a:r>
            <a:r>
              <a:rPr lang="en-GB" i="1" u="sng" dirty="0"/>
              <a:t>not</a:t>
            </a:r>
            <a:r>
              <a:rPr lang="en-GB" i="1" dirty="0"/>
              <a:t> round)</a:t>
            </a:r>
            <a:r>
              <a:rPr lang="en-GB" dirty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074636" y="6500083"/>
            <a:ext cx="46914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baseline="30000" dirty="0"/>
              <a:t>1</a:t>
            </a:r>
            <a:r>
              <a:rPr lang="en-GB" sz="1600" dirty="0"/>
              <a:t>Ethan </a:t>
            </a:r>
            <a:r>
              <a:rPr lang="en-GB" sz="1600" dirty="0" err="1"/>
              <a:t>Marcotte</a:t>
            </a:r>
            <a:r>
              <a:rPr lang="en-GB" sz="1600" dirty="0"/>
              <a:t>, pioneer of Responsive Web Design</a:t>
            </a:r>
          </a:p>
        </p:txBody>
      </p:sp>
    </p:spTree>
    <p:extLst>
      <p:ext uri="{BB962C8B-B14F-4D97-AF65-F5344CB8AC3E}">
        <p14:creationId xmlns:p14="http://schemas.microsoft.com/office/powerpoint/2010/main" val="155307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Flexible </a:t>
            </a:r>
            <a:r>
              <a:rPr lang="en-GB" dirty="0" smtClean="0"/>
              <a:t>Grid Formula Demo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Formula</a:t>
            </a:r>
          </a:p>
          <a:p>
            <a:pPr marL="365760" lvl="1" indent="0" algn="ctr">
              <a:buNone/>
            </a:pPr>
            <a:r>
              <a:rPr lang="en-GB" b="1" i="1" dirty="0"/>
              <a:t>target / context = result</a:t>
            </a:r>
            <a:r>
              <a:rPr lang="en-GB" b="1" i="1" baseline="30000" dirty="0"/>
              <a:t>1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02171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/>
          <a:lstStyle/>
          <a:p>
            <a:r>
              <a:rPr lang="en-GB" dirty="0"/>
              <a:t>Define the point at which a responsive design should change significantly.</a:t>
            </a:r>
          </a:p>
          <a:p>
            <a:r>
              <a:rPr lang="en-GB" dirty="0"/>
              <a:t>You may be tempted to define your breakpoints only based on popular device widths.</a:t>
            </a:r>
          </a:p>
          <a:p>
            <a:pPr marL="0" indent="0" algn="ctr">
              <a:buNone/>
            </a:pPr>
            <a:r>
              <a:rPr lang="en-GB" dirty="0"/>
              <a:t>Avoid doing just this!</a:t>
            </a:r>
          </a:p>
          <a:p>
            <a:r>
              <a:rPr lang="en-GB" dirty="0"/>
              <a:t>Instead:</a:t>
            </a:r>
          </a:p>
          <a:p>
            <a:pPr lvl="1"/>
            <a:r>
              <a:rPr lang="en-GB" dirty="0"/>
              <a:t>The Standard breakpoints based on common screen sizes provide a good starting point.</a:t>
            </a:r>
          </a:p>
          <a:p>
            <a:pPr lvl="1"/>
            <a:r>
              <a:rPr lang="en-GB" b="1" i="1" dirty="0"/>
              <a:t>But ultimately</a:t>
            </a:r>
            <a:r>
              <a:rPr lang="en-GB" dirty="0"/>
              <a:t>, you should let your </a:t>
            </a:r>
            <a:r>
              <a:rPr lang="en-GB" b="1" dirty="0"/>
              <a:t>content and design</a:t>
            </a:r>
            <a:r>
              <a:rPr lang="en-GB" dirty="0"/>
              <a:t> determine your breakpoints.</a:t>
            </a:r>
          </a:p>
        </p:txBody>
      </p:sp>
    </p:spTree>
    <p:extLst>
      <p:ext uri="{BB962C8B-B14F-4D97-AF65-F5344CB8AC3E}">
        <p14:creationId xmlns:p14="http://schemas.microsoft.com/office/powerpoint/2010/main" val="292169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Typical Device Breakpoints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C:\Users\sc-ka\AppData\Local\Temp\SNAGHTML6737d556.PN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9142857" cy="3346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8318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D7C0D-A69D-4262-BC98-9DB519C7C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Typical Device Breakpoints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9F956-B500-436E-86FB-10390F05BA6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Extra small devices (phones, 600px and smaller)</a:t>
            </a:r>
          </a:p>
          <a:p>
            <a:pPr marL="68580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max-width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600px)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6400"/>
                </a:solidFill>
                <a:latin typeface="Consolas" panose="020B0609020204030204" pitchFamily="49" charset="0"/>
              </a:rPr>
              <a:t>…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}</a:t>
            </a:r>
            <a:endParaRPr lang="en-GB" sz="1800" dirty="0"/>
          </a:p>
          <a:p>
            <a:r>
              <a:rPr lang="en-GB" dirty="0"/>
              <a:t>Small Devices (portrait tablets &amp; large phones)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min-width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600px)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6400"/>
                </a:solidFill>
                <a:latin typeface="Consolas" panose="020B0609020204030204" pitchFamily="49" charset="0"/>
              </a:rPr>
              <a:t>…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}</a:t>
            </a:r>
            <a:endParaRPr lang="en-GB" sz="1800" dirty="0"/>
          </a:p>
          <a:p>
            <a:r>
              <a:rPr lang="en-GB" dirty="0"/>
              <a:t>Medium Devices (landscape tablets, …)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min-width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768px)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6400"/>
                </a:solidFill>
                <a:latin typeface="Consolas" panose="020B0609020204030204" pitchFamily="49" charset="0"/>
              </a:rPr>
              <a:t>…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}</a:t>
            </a:r>
            <a:endParaRPr lang="en-GB" sz="1800" dirty="0"/>
          </a:p>
          <a:p>
            <a:r>
              <a:rPr lang="en-GB" dirty="0"/>
              <a:t>Large Devices (laptops/desktops, 992px and up)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min-width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992px)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6400"/>
                </a:solidFill>
                <a:latin typeface="Consolas" panose="020B0609020204030204" pitchFamily="49" charset="0"/>
              </a:rPr>
              <a:t>… 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r>
              <a:rPr lang="en-GB" dirty="0"/>
              <a:t>Extra Large Devices (large laptops/desktops, 1200px and up)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only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min-width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1200px)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6400"/>
                </a:solidFill>
                <a:latin typeface="Consolas" panose="020B0609020204030204" pitchFamily="49" charset="0"/>
              </a:rPr>
              <a:t>… 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2006D1-5715-4664-A415-38C7CA5E7E6C}"/>
              </a:ext>
            </a:extLst>
          </p:cNvPr>
          <p:cNvSpPr txBox="1"/>
          <p:nvPr/>
        </p:nvSpPr>
        <p:spPr>
          <a:xfrm>
            <a:off x="4966482" y="6308742"/>
            <a:ext cx="37995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>
                <a:hlinkClick r:id="rId3"/>
              </a:rPr>
              <a:t>W3 Schools Typical Device Breakpoints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3612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 Breakpoints: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Remember that: Responsive Web Design (RWD) is the presentation of web content in the most relevant format </a:t>
            </a:r>
            <a:r>
              <a:rPr lang="en-GB" b="1" i="1" dirty="0"/>
              <a:t>for the viewport and device accessing it</a:t>
            </a:r>
            <a:r>
              <a:rPr lang="en-GB" dirty="0"/>
              <a:t>.</a:t>
            </a:r>
          </a:p>
          <a:p>
            <a:pPr marL="0" indent="0" algn="r">
              <a:buNone/>
            </a:pPr>
            <a:r>
              <a:rPr lang="en-GB" i="1" dirty="0"/>
              <a:t>Ben Frain</a:t>
            </a:r>
            <a:r>
              <a:rPr lang="en-GB" i="1" baseline="30000" dirty="0"/>
              <a:t>1</a:t>
            </a:r>
          </a:p>
          <a:p>
            <a:r>
              <a:rPr lang="en-GB" dirty="0"/>
              <a:t>In other words, your responsive design needs to look good at any possible viewing resolution, </a:t>
            </a:r>
            <a:r>
              <a:rPr lang="en-GB" b="1" i="1" dirty="0"/>
              <a:t>not just the standards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294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issues with flexible images and media:</a:t>
            </a:r>
          </a:p>
          <a:p>
            <a:pPr lvl="1"/>
            <a:r>
              <a:rPr lang="en-GB" dirty="0"/>
              <a:t>Resizing/scaling to fit the current viewport region.</a:t>
            </a:r>
          </a:p>
          <a:p>
            <a:pPr lvl="1"/>
            <a:r>
              <a:rPr lang="en-GB" dirty="0"/>
              <a:t>Serving up different images based on device capabilities e.g. higher res images for larger screens.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0476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Scaling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Setting the image/media width property to 100% will make it responsive and scale it up and down based on parent element’s width: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Setting max-width to 100% will make it responsive. Image will scale down, but prevents the image from scaling up to be larger than its original size: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EE3CBE-089D-4F36-AE9D-B03F61CF3406}"/>
              </a:ext>
            </a:extLst>
          </p:cNvPr>
          <p:cNvSpPr txBox="1"/>
          <p:nvPr/>
        </p:nvSpPr>
        <p:spPr>
          <a:xfrm>
            <a:off x="5782346" y="6276032"/>
            <a:ext cx="2983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Heck! What’s the difference?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134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0BBA4-E105-402A-ADA3-6743EBD6A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Flexible Image Class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5C94D-7E3E-4FC1-939B-353EB89853C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.</a:t>
            </a:r>
            <a:r>
              <a:rPr lang="en-GB" b="1" dirty="0" err="1"/>
              <a:t>img</a:t>
            </a:r>
            <a:r>
              <a:rPr lang="en-GB" b="1" dirty="0"/>
              <a:t>-fluid</a:t>
            </a:r>
            <a:r>
              <a:rPr lang="en-GB" dirty="0"/>
              <a:t>: will apply the following CSS styles:</a:t>
            </a:r>
          </a:p>
          <a:p>
            <a:pPr lvl="1"/>
            <a:r>
              <a:rPr lang="en-GB" dirty="0"/>
              <a:t>max-width: 100%</a:t>
            </a:r>
          </a:p>
          <a:p>
            <a:pPr lvl="1"/>
            <a:r>
              <a:rPr lang="en-GB" dirty="0"/>
              <a:t>height: auto</a:t>
            </a:r>
          </a:p>
          <a:p>
            <a:pPr marL="0" indent="0" algn="r">
              <a:buNone/>
            </a:pPr>
            <a:r>
              <a:rPr lang="en-GB" dirty="0">
                <a:hlinkClick r:id="rId3"/>
              </a:rPr>
              <a:t>See more here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56133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5D2A0-8861-41BE-B064-31A06544D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Bootstrap’s Responsive Embedded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B1263-E5B9-4D5B-BF26-0BFC522180A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To create responsive video or slideshow (</a:t>
            </a:r>
            <a:r>
              <a:rPr lang="en-GB" dirty="0">
                <a:hlinkClick r:id="rId3"/>
              </a:rPr>
              <a:t>embed content</a:t>
            </a:r>
            <a:r>
              <a:rPr lang="en-GB" dirty="0"/>
              <a:t>) use:</a:t>
            </a:r>
          </a:p>
          <a:p>
            <a:r>
              <a:rPr lang="en-GB" b="1" dirty="0"/>
              <a:t>embed-responsive</a:t>
            </a:r>
            <a:r>
              <a:rPr lang="en-GB" dirty="0"/>
              <a:t>: on the parent container element</a:t>
            </a:r>
          </a:p>
          <a:p>
            <a:pPr lvl="1"/>
            <a:r>
              <a:rPr lang="en-GB" dirty="0"/>
              <a:t>You can also add one of the aspect ratio size classes to determine the display size</a:t>
            </a:r>
          </a:p>
          <a:p>
            <a:r>
              <a:rPr lang="en-GB" b="1" dirty="0"/>
              <a:t>embed-responsive-item</a:t>
            </a:r>
            <a:r>
              <a:rPr lang="en-GB" dirty="0"/>
              <a:t>: on the iframe, video, etc. that you want to make responsive.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embed-responsive</a:t>
            </a:r>
            <a:r>
              <a:rPr lang="en-GB" sz="1900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embed-responsive-16by9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  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iframe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embed-responsive-item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b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="..."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allowfullscreen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iframe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7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442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0C83D-67DA-4810-8E72-6432705AA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Different Images for Different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CC609-42BA-4F25-8098-C9DDDA0C8B1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can use media queries to display different images or media on different devices.</a:t>
            </a:r>
          </a:p>
          <a:p>
            <a:pPr lvl="1"/>
            <a:r>
              <a:rPr lang="en-GB" dirty="0"/>
              <a:t>Uses a combination of media queries and setting</a:t>
            </a:r>
          </a:p>
          <a:p>
            <a:pPr lvl="2"/>
            <a:r>
              <a:rPr lang="en-GB" dirty="0"/>
              <a:t>display: none;</a:t>
            </a:r>
          </a:p>
          <a:p>
            <a:r>
              <a:rPr lang="en-GB" dirty="0"/>
              <a:t>Alternatively:</a:t>
            </a:r>
          </a:p>
          <a:p>
            <a:pPr lvl="1"/>
            <a:r>
              <a:rPr lang="en-GB" dirty="0"/>
              <a:t>You can add the new HTML5 </a:t>
            </a:r>
            <a:r>
              <a:rPr lang="en-GB" b="1" dirty="0" err="1"/>
              <a:t>srcset</a:t>
            </a:r>
            <a:r>
              <a:rPr lang="en-GB" b="1" dirty="0"/>
              <a:t> attribute </a:t>
            </a:r>
            <a:r>
              <a:rPr lang="en-GB" dirty="0"/>
              <a:t>to an &lt;</a:t>
            </a:r>
            <a:r>
              <a:rPr lang="en-GB" dirty="0" err="1"/>
              <a:t>img</a:t>
            </a:r>
            <a:r>
              <a:rPr lang="en-GB" dirty="0"/>
              <a:t> /&gt; element.</a:t>
            </a:r>
          </a:p>
          <a:p>
            <a:pPr lvl="1"/>
            <a:r>
              <a:rPr lang="en-GB" dirty="0"/>
              <a:t>You can use the new HTML </a:t>
            </a:r>
            <a:r>
              <a:rPr lang="en-GB" b="1" dirty="0"/>
              <a:t>&lt;picture&gt;</a:t>
            </a:r>
            <a:r>
              <a:rPr lang="en-GB" dirty="0"/>
              <a:t> element which uses its child &lt;source /&gt; element to specify alternative images.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250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srcset</a:t>
            </a:r>
            <a:r>
              <a:rPr lang="en-GB" dirty="0"/>
              <a:t> Attribute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>
                <a:hlinkClick r:id="rId3"/>
              </a:rPr>
              <a:t>srcset</a:t>
            </a:r>
            <a:r>
              <a:rPr lang="en-GB" dirty="0">
                <a:hlinkClick r:id="rId3"/>
              </a:rPr>
              <a:t> attribute</a:t>
            </a:r>
            <a:r>
              <a:rPr lang="en-GB" dirty="0"/>
              <a:t> allows you to specify:</a:t>
            </a:r>
          </a:p>
          <a:p>
            <a:pPr lvl="1"/>
            <a:r>
              <a:rPr lang="en-GB" dirty="0"/>
              <a:t>different image sources, and </a:t>
            </a:r>
          </a:p>
          <a:p>
            <a:pPr lvl="1"/>
            <a:r>
              <a:rPr lang="en-GB" dirty="0"/>
              <a:t>additional information that will allow the browser to decide on the most appropriate image to display.</a:t>
            </a:r>
          </a:p>
          <a:p>
            <a:r>
              <a:rPr lang="en-GB" dirty="0"/>
              <a:t>You can target images based on:</a:t>
            </a:r>
          </a:p>
          <a:p>
            <a:pPr lvl="1"/>
            <a:r>
              <a:rPr lang="en-GB" dirty="0"/>
              <a:t>Device pixel ratio using the </a:t>
            </a:r>
            <a:r>
              <a:rPr lang="en-GB" b="1" dirty="0"/>
              <a:t>x</a:t>
            </a:r>
            <a:r>
              <a:rPr lang="en-GB" dirty="0"/>
              <a:t> descriptor</a:t>
            </a:r>
          </a:p>
          <a:p>
            <a:pPr lvl="1"/>
            <a:r>
              <a:rPr lang="en-GB" dirty="0"/>
              <a:t>Image widths using the </a:t>
            </a:r>
            <a:r>
              <a:rPr lang="en-GB" b="1" dirty="0"/>
              <a:t>w</a:t>
            </a:r>
            <a:r>
              <a:rPr lang="en-GB" dirty="0"/>
              <a:t> descriptor - requires an additional “sizes” attribute to specify width media queries.</a:t>
            </a:r>
          </a:p>
          <a:p>
            <a:r>
              <a:rPr lang="en-GB" i="1" dirty="0"/>
              <a:t>Remember to add the standard </a:t>
            </a:r>
            <a:r>
              <a:rPr lang="en-GB" b="1" i="1" dirty="0" err="1"/>
              <a:t>src</a:t>
            </a:r>
            <a:r>
              <a:rPr lang="en-GB" i="1" dirty="0"/>
              <a:t> attribute as a </a:t>
            </a:r>
            <a:r>
              <a:rPr lang="en-GB" i="1" dirty="0" err="1"/>
              <a:t>fallback</a:t>
            </a:r>
            <a:r>
              <a:rPr lang="en-GB" i="1" dirty="0"/>
              <a:t> for older browsers</a:t>
            </a:r>
            <a:r>
              <a:rPr lang="en-GB" dirty="0"/>
              <a:t>.</a:t>
            </a:r>
          </a:p>
        </p:txBody>
      </p:sp>
      <p:sp>
        <p:nvSpPr>
          <p:cNvPr id="4" name="Right Arrow 3">
            <a:hlinkClick r:id="rId4"/>
          </p:cNvPr>
          <p:cNvSpPr/>
          <p:nvPr/>
        </p:nvSpPr>
        <p:spPr>
          <a:xfrm>
            <a:off x="8316416" y="6525344"/>
            <a:ext cx="288032" cy="216024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639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Using the  </a:t>
            </a:r>
            <a:r>
              <a:rPr lang="en-GB" b="1" dirty="0"/>
              <a:t>x descriptor</a:t>
            </a:r>
            <a:r>
              <a:rPr lang="en-GB" dirty="0"/>
              <a:t>: device pixel ratio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="small.jpg 1x, large.jpg 2x"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="small.jpg"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/>
          </a:p>
          <a:p>
            <a:pPr lvl="1"/>
            <a:r>
              <a:rPr lang="en-GB" dirty="0"/>
              <a:t>1x for regular resolution screens</a:t>
            </a:r>
          </a:p>
          <a:p>
            <a:pPr lvl="1"/>
            <a:r>
              <a:rPr lang="en-GB" dirty="0"/>
              <a:t>2x on displays with 2 device pixels per CSS pixel (higher resolution devices)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5426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Using the </a:t>
            </a:r>
            <a:r>
              <a:rPr lang="en-GB" b="1" dirty="0"/>
              <a:t>w descriptor</a:t>
            </a:r>
            <a:r>
              <a:rPr lang="en-GB" dirty="0"/>
              <a:t>: images of different resolution widths available, browser picks best one: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7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pl-PL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cat-320.jpg 320w, cat-640.jpg 640w, cat-1280.jpg 1280w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sizes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="(max-width: 480px) 100vw, (max-width: 900px) 33vw, 254px"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17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="cat-160.jpg"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="Cat" /&gt;</a:t>
            </a:r>
            <a:endParaRPr lang="en-GB" sz="1700" dirty="0"/>
          </a:p>
          <a:p>
            <a:r>
              <a:rPr lang="en-GB" b="1" dirty="0" err="1"/>
              <a:t>vw</a:t>
            </a:r>
            <a:r>
              <a:rPr lang="en-GB" dirty="0"/>
              <a:t> stands for viewport width, where 1vw = 1% of the viewport width.</a:t>
            </a:r>
          </a:p>
          <a:p>
            <a:pPr lvl="1"/>
            <a:r>
              <a:rPr lang="en-GB" dirty="0"/>
              <a:t>480px wide or smaller, image will be 100% of viewport width</a:t>
            </a:r>
          </a:p>
          <a:p>
            <a:pPr lvl="1"/>
            <a:r>
              <a:rPr lang="en-GB" dirty="0"/>
              <a:t>Between 481px to 900px, 33% of viewport width. </a:t>
            </a:r>
          </a:p>
          <a:p>
            <a:pPr lvl="1"/>
            <a:r>
              <a:rPr lang="en-GB" dirty="0"/>
              <a:t>Anything else, image will be 254px wide.</a:t>
            </a:r>
          </a:p>
          <a:p>
            <a:r>
              <a:rPr lang="en-GB" dirty="0"/>
              <a:t>The width descriptor ‘</a:t>
            </a:r>
            <a:r>
              <a:rPr lang="en-GB" b="1" dirty="0"/>
              <a:t>w</a:t>
            </a:r>
            <a:r>
              <a:rPr lang="en-GB" dirty="0"/>
              <a:t>’ is divided by the source size given in the sizes attribute to determine the effective pixel density.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64829" y="2564904"/>
            <a:ext cx="705678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564829" y="2852936"/>
            <a:ext cx="721838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763494" y="6596390"/>
            <a:ext cx="13805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hlinkClick r:id="rId3"/>
              </a:rPr>
              <a:t>Video Example Link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93191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Uses the </a:t>
            </a:r>
            <a:r>
              <a:rPr lang="en-GB" dirty="0" err="1"/>
              <a:t>srcset</a:t>
            </a:r>
            <a:r>
              <a:rPr lang="en-GB" dirty="0"/>
              <a:t> and media/type attributes on its to achieve responsive images.</a:t>
            </a:r>
          </a:p>
          <a:p>
            <a:r>
              <a:rPr lang="en-GB" dirty="0"/>
              <a:t>Use the child &lt;source&gt; elements to set up different sources - the first source that fits preferences is used.</a:t>
            </a:r>
          </a:p>
          <a:p>
            <a:r>
              <a:rPr lang="en-GB" dirty="0"/>
              <a:t>Add the </a:t>
            </a:r>
            <a:r>
              <a:rPr lang="en-GB" dirty="0" err="1"/>
              <a:t>fallback</a:t>
            </a:r>
            <a:r>
              <a:rPr lang="en-GB" dirty="0"/>
              <a:t>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=“…”… /&gt; for browsers that don’t understand </a:t>
            </a:r>
            <a:r>
              <a:rPr lang="en-GB" dirty="0" err="1"/>
              <a:t>srcset</a:t>
            </a:r>
            <a:r>
              <a:rPr lang="en-GB" dirty="0"/>
              <a:t>.</a:t>
            </a:r>
          </a:p>
          <a:p>
            <a:r>
              <a:rPr lang="en-GB" dirty="0"/>
              <a:t>The same principle also applies to the &lt;video&gt; element.</a:t>
            </a:r>
          </a:p>
        </p:txBody>
      </p:sp>
    </p:spTree>
    <p:extLst>
      <p:ext uri="{BB962C8B-B14F-4D97-AF65-F5344CB8AC3E}">
        <p14:creationId xmlns:p14="http://schemas.microsoft.com/office/powerpoint/2010/main" val="2977957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Serving based on type: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opera.webp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="image/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="opera.jpg"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="The Oslo Opera House"&gt;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500" dirty="0"/>
          </a:p>
          <a:p>
            <a:r>
              <a:rPr lang="en-GB" dirty="0"/>
              <a:t>Serving based on media queries: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30em)"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="cake-table.jpg"&gt;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60em)"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="cake-shop.jpg"&gt;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="scones.jpg"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="One way or another, you WILL get cake."&gt;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2780928"/>
            <a:ext cx="6912768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15616" y="4869160"/>
            <a:ext cx="7650432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483768" y="5911334"/>
            <a:ext cx="608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Remember to add the fall-back traditional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 …/&gt;</a:t>
            </a:r>
          </a:p>
        </p:txBody>
      </p:sp>
      <p:cxnSp>
        <p:nvCxnSpPr>
          <p:cNvPr id="8" name="Straight Arrow Connector 7"/>
          <p:cNvCxnSpPr>
            <a:stCxn id="6" idx="0"/>
          </p:cNvCxnSpPr>
          <p:nvPr/>
        </p:nvCxnSpPr>
        <p:spPr>
          <a:xfrm flipH="1" flipV="1">
            <a:off x="5004048" y="5229200"/>
            <a:ext cx="523278" cy="6821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6" idx="0"/>
          </p:cNvCxnSpPr>
          <p:nvPr/>
        </p:nvCxnSpPr>
        <p:spPr>
          <a:xfrm flipV="1">
            <a:off x="5527326" y="3140968"/>
            <a:ext cx="772866" cy="27703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626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14146</TotalTime>
  <Words>1336</Words>
  <Application>Microsoft Office PowerPoint</Application>
  <PresentationFormat>On-screen Show (4:3)</PresentationFormat>
  <Paragraphs>170</Paragraphs>
  <Slides>19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More Responsive Web Design (RWD)</vt:lpstr>
      <vt:lpstr>Content</vt:lpstr>
      <vt:lpstr>Flexible Grid: An Important Formula</vt:lpstr>
      <vt:lpstr>Flexible Grid Formula Demo</vt:lpstr>
      <vt:lpstr>Breakpoints</vt:lpstr>
      <vt:lpstr>Typical Device Breakpoints Examples</vt:lpstr>
      <vt:lpstr>Typical Device Breakpoints Examples</vt:lpstr>
      <vt:lpstr>Custom Breakpoints: Content</vt:lpstr>
      <vt:lpstr>Flexible Images and Media</vt:lpstr>
      <vt:lpstr>Scaling Images and Media</vt:lpstr>
      <vt:lpstr>Bootstrap’s Flexible Image Class</vt:lpstr>
      <vt:lpstr>Bootstrap’s Responsive Embedded Content</vt:lpstr>
      <vt:lpstr>Different Images for Different Devices</vt:lpstr>
      <vt:lpstr>The srcset Attribute</vt:lpstr>
      <vt:lpstr>Using the srcset: Examples</vt:lpstr>
      <vt:lpstr>Using the srcset: Examples</vt:lpstr>
      <vt:lpstr>The &lt;picture&gt; Element</vt:lpstr>
      <vt:lpstr>The &lt;picture&gt; Element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1480</cp:revision>
  <cp:lastPrinted>2014-09-29T16:21:25Z</cp:lastPrinted>
  <dcterms:created xsi:type="dcterms:W3CDTF">2013-09-18T07:00:31Z</dcterms:created>
  <dcterms:modified xsi:type="dcterms:W3CDTF">2019-01-29T20:52:26Z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