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C79D63-BBED-4EC5-8C13-A259BE92DE8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D44546-0907-473A-AEB8-F6E2AA7E22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23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Information systems combine people and procedures to convert data into insightful knowledge; they are more than simply IT tools.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D44546-0907-473A-AEB8-F6E2AA7E223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001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Businesses use IS to automate processes, cut down on mistakes, and react fast to changes in the market.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D44546-0907-473A-AEB8-F6E2AA7E223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0630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Every system fulfils a certain level of business and management requirements.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D44546-0907-473A-AEB8-F6E2AA7E223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5880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D44546-0907-473A-AEB8-F6E2AA7E223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0938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 smtClean="0"/>
              <a:t>Organisations need to strike a balance between ethical responsibilities and innovation.</a:t>
            </a:r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D44546-0907-473A-AEB8-F6E2AA7E223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731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 mix of systems designed to meet business requirements is the best strategy.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D44546-0907-473A-AEB8-F6E2AA7E223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960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467BD-FE2B-4DB4-8ED5-50A4A4A9479C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7C9F-21F2-4223-AD86-271DA62E1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8488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467BD-FE2B-4DB4-8ED5-50A4A4A9479C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7C9F-21F2-4223-AD86-271DA62E1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830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467BD-FE2B-4DB4-8ED5-50A4A4A9479C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7C9F-21F2-4223-AD86-271DA62E1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1836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467BD-FE2B-4DB4-8ED5-50A4A4A9479C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7C9F-21F2-4223-AD86-271DA62E1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79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467BD-FE2B-4DB4-8ED5-50A4A4A9479C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7C9F-21F2-4223-AD86-271DA62E118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4905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467BD-FE2B-4DB4-8ED5-50A4A4A9479C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7C9F-21F2-4223-AD86-271DA62E1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123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467BD-FE2B-4DB4-8ED5-50A4A4A9479C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7C9F-21F2-4223-AD86-271DA62E1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727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467BD-FE2B-4DB4-8ED5-50A4A4A9479C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7C9F-21F2-4223-AD86-271DA62E1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735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68467BD-FE2B-4DB4-8ED5-50A4A4A9479C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7C9F-21F2-4223-AD86-271DA62E1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057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467BD-FE2B-4DB4-8ED5-50A4A4A9479C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7C9F-21F2-4223-AD86-271DA62E1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428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467BD-FE2B-4DB4-8ED5-50A4A4A9479C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87C9F-21F2-4223-AD86-271DA62E1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766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B68467BD-FE2B-4DB4-8ED5-50A4A4A9479C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ABB87C9F-21F2-4223-AD86-271DA62E11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518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commission.europa.eu/law/law-topic/data-protection_e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765762"/>
            <a:ext cx="8991600" cy="164592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Information Systems in Modern </a:t>
            </a:r>
            <a:r>
              <a:rPr lang="en-GB" b="1" dirty="0" smtClean="0"/>
              <a:t>Business</a:t>
            </a:r>
            <a:br>
              <a:rPr lang="en-GB" b="1" dirty="0" smtClean="0"/>
            </a:br>
            <a:r>
              <a:rPr lang="en-US" sz="1800" b="1" dirty="0"/>
              <a:t>Improving Efficiency, Decision-Making &amp; Customer Experience</a:t>
            </a:r>
            <a:endParaRPr lang="en-GB" sz="1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9364" y="3839926"/>
            <a:ext cx="8991600" cy="2145238"/>
          </a:xfrm>
        </p:spPr>
        <p:txBody>
          <a:bodyPr>
            <a:normAutofit/>
          </a:bodyPr>
          <a:lstStyle/>
          <a:p>
            <a:pPr algn="just"/>
            <a:r>
              <a:rPr lang="en-GB" dirty="0" smtClean="0"/>
              <a:t>Student Name: 		</a:t>
            </a:r>
            <a:r>
              <a:rPr lang="en-GB" dirty="0" err="1" smtClean="0"/>
              <a:t>Madiha</a:t>
            </a:r>
            <a:r>
              <a:rPr lang="en-GB" dirty="0" smtClean="0"/>
              <a:t> Ahmed</a:t>
            </a:r>
          </a:p>
          <a:p>
            <a:pPr algn="just"/>
            <a:r>
              <a:rPr lang="en-GB" dirty="0" smtClean="0"/>
              <a:t>Student ID:		 2328486</a:t>
            </a:r>
          </a:p>
          <a:p>
            <a:pPr algn="just"/>
            <a:r>
              <a:rPr lang="en-GB" dirty="0" smtClean="0"/>
              <a:t>Module Name: 		Managing Business Information</a:t>
            </a:r>
          </a:p>
          <a:p>
            <a:pPr algn="just"/>
            <a:r>
              <a:rPr lang="en-GB" dirty="0" smtClean="0"/>
              <a:t>Assignment Title: 		</a:t>
            </a:r>
            <a:r>
              <a:rPr lang="en-US" dirty="0" smtClean="0"/>
              <a:t>Component </a:t>
            </a:r>
            <a:r>
              <a:rPr lang="en-US" dirty="0"/>
              <a:t>1- Group Presentation on </a:t>
            </a:r>
            <a:r>
              <a:rPr lang="en-US" dirty="0" smtClean="0"/>
              <a:t>Different 				Information Systems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1648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44256"/>
            <a:ext cx="7729728" cy="1188720"/>
          </a:xfrm>
        </p:spPr>
        <p:txBody>
          <a:bodyPr/>
          <a:lstStyle/>
          <a:p>
            <a:r>
              <a:rPr lang="en-GB" b="1" dirty="0"/>
              <a:t>Introduction to Information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21536" y="1848334"/>
            <a:ext cx="5541264" cy="4801847"/>
          </a:xfrm>
        </p:spPr>
        <p:txBody>
          <a:bodyPr>
            <a:noAutofit/>
          </a:bodyPr>
          <a:lstStyle/>
          <a:p>
            <a:r>
              <a:rPr lang="en-US" sz="3000" dirty="0"/>
              <a:t>Technology (</a:t>
            </a:r>
            <a:r>
              <a:rPr lang="en-US" sz="3000" dirty="0" smtClean="0"/>
              <a:t>hardware and software) is combined into </a:t>
            </a:r>
            <a:r>
              <a:rPr lang="en-US" sz="3000" dirty="0"/>
              <a:t>an information system (IS</a:t>
            </a:r>
            <a:r>
              <a:rPr lang="en-US" sz="3000" dirty="0" smtClean="0"/>
              <a:t>) (Laudon and Laudon, 2020).</a:t>
            </a:r>
            <a:endParaRPr lang="en-US" sz="3000" dirty="0"/>
          </a:p>
          <a:p>
            <a:r>
              <a:rPr lang="en-US" sz="3000" dirty="0"/>
              <a:t>People</a:t>
            </a:r>
          </a:p>
          <a:p>
            <a:r>
              <a:rPr lang="en-US" sz="3000" dirty="0"/>
              <a:t>Processes</a:t>
            </a:r>
          </a:p>
          <a:p>
            <a:r>
              <a:rPr lang="en-US" sz="3000" dirty="0" smtClean="0"/>
              <a:t>Supports </a:t>
            </a:r>
            <a:r>
              <a:rPr lang="en-US" sz="3000" dirty="0"/>
              <a:t>in decision-making and business operations </a:t>
            </a:r>
            <a:r>
              <a:rPr lang="en-US" sz="3000" dirty="0" smtClean="0"/>
              <a:t>(O’Brien and </a:t>
            </a:r>
            <a:r>
              <a:rPr lang="en-US" sz="3000" dirty="0" err="1" smtClean="0"/>
              <a:t>Marakas</a:t>
            </a:r>
            <a:r>
              <a:rPr lang="en-US" sz="3000" dirty="0"/>
              <a:t>, 2011)</a:t>
            </a:r>
            <a:endParaRPr lang="en-GB" sz="3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1537" y="1954165"/>
            <a:ext cx="4448258" cy="3601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456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The Function of Business Information Systems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1" y="2555539"/>
            <a:ext cx="4782640" cy="4067556"/>
          </a:xfrm>
        </p:spPr>
        <p:txBody>
          <a:bodyPr>
            <a:noAutofit/>
          </a:bodyPr>
          <a:lstStyle/>
          <a:p>
            <a:r>
              <a:rPr lang="en-US" sz="2800" dirty="0"/>
              <a:t>Boost the effectiveness of operations </a:t>
            </a:r>
            <a:r>
              <a:rPr lang="en-US" sz="2800" dirty="0" smtClean="0"/>
              <a:t>(Stair and </a:t>
            </a:r>
            <a:r>
              <a:rPr lang="en-US" sz="2800" dirty="0"/>
              <a:t>Reynolds, 2018)</a:t>
            </a:r>
          </a:p>
          <a:p>
            <a:r>
              <a:rPr lang="en-US" sz="2800" dirty="0"/>
              <a:t>Make data-driven decisions possible</a:t>
            </a:r>
          </a:p>
          <a:p>
            <a:r>
              <a:rPr lang="en-US" sz="2800" dirty="0"/>
              <a:t>Improve the client experience</a:t>
            </a:r>
          </a:p>
          <a:p>
            <a:r>
              <a:rPr lang="en-US" sz="2800" dirty="0"/>
              <a:t>Give </a:t>
            </a:r>
            <a:r>
              <a:rPr lang="en-US" sz="2800" dirty="0" smtClean="0"/>
              <a:t>users a competitive edge (Porter, 2008)</a:t>
            </a:r>
            <a:endParaRPr lang="en-GB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1223" y="2555539"/>
            <a:ext cx="5066282" cy="3789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960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Information Systems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6227" y="2507673"/>
            <a:ext cx="4502173" cy="4350327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/>
              <a:t>Transaction Processing Systems (TPS</a:t>
            </a:r>
            <a:r>
              <a:rPr lang="en-GB" sz="2800" dirty="0" smtClean="0"/>
              <a:t>)</a:t>
            </a:r>
          </a:p>
          <a:p>
            <a:r>
              <a:rPr lang="en-GB" sz="2800" dirty="0" smtClean="0"/>
              <a:t>Management </a:t>
            </a:r>
            <a:r>
              <a:rPr lang="en-GB" sz="2800" dirty="0"/>
              <a:t>Information Systems (MIS</a:t>
            </a:r>
            <a:r>
              <a:rPr lang="en-GB" sz="2800" dirty="0" smtClean="0"/>
              <a:t>)</a:t>
            </a:r>
          </a:p>
          <a:p>
            <a:r>
              <a:rPr lang="en-GB" sz="2800" dirty="0" smtClean="0"/>
              <a:t>Decision </a:t>
            </a:r>
            <a:r>
              <a:rPr lang="en-GB" sz="2800" dirty="0"/>
              <a:t>Support Systems (DSS</a:t>
            </a:r>
            <a:r>
              <a:rPr lang="en-GB" sz="2800" dirty="0" smtClean="0"/>
              <a:t>)</a:t>
            </a:r>
          </a:p>
          <a:p>
            <a:r>
              <a:rPr lang="en-GB" sz="2800" dirty="0" smtClean="0"/>
              <a:t>Enterprise </a:t>
            </a:r>
            <a:r>
              <a:rPr lang="en-GB" sz="2800" dirty="0"/>
              <a:t>Resource Planning (ERP</a:t>
            </a:r>
            <a:r>
              <a:rPr lang="en-GB" sz="2800" dirty="0" smtClean="0"/>
              <a:t>)</a:t>
            </a:r>
          </a:p>
          <a:p>
            <a:r>
              <a:rPr lang="en-GB" sz="2800" dirty="0" smtClean="0"/>
              <a:t>Customer Relationship Management (CRM) (</a:t>
            </a:r>
            <a:r>
              <a:rPr lang="en-US" sz="2800" dirty="0"/>
              <a:t>Laudon and Laudon, </a:t>
            </a:r>
            <a:r>
              <a:rPr lang="en-US" sz="2800" dirty="0" smtClean="0"/>
              <a:t>2020)</a:t>
            </a:r>
            <a:endParaRPr lang="en-GB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5437" y="2609849"/>
            <a:ext cx="4429016" cy="3001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024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5" y="244256"/>
            <a:ext cx="7729728" cy="1188720"/>
          </a:xfrm>
        </p:spPr>
        <p:txBody>
          <a:bodyPr/>
          <a:lstStyle/>
          <a:p>
            <a:r>
              <a:rPr lang="en-GB" b="1" dirty="0"/>
              <a:t>SYSTEM ANALYSIS SECTION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656" y="1731818"/>
            <a:ext cx="5098472" cy="4696691"/>
          </a:xfrm>
        </p:spPr>
        <p:txBody>
          <a:bodyPr>
            <a:noAutofit/>
          </a:bodyPr>
          <a:lstStyle/>
          <a:p>
            <a:r>
              <a:rPr lang="en-US" sz="2000" dirty="0" smtClean="0"/>
              <a:t>Manages </a:t>
            </a:r>
            <a:r>
              <a:rPr lang="en-US" sz="2000" dirty="0"/>
              <a:t>standard transactions</a:t>
            </a:r>
          </a:p>
          <a:p>
            <a:r>
              <a:rPr lang="en-US" sz="2000" dirty="0"/>
              <a:t>Sales, payroll, and inventory are a few examples.</a:t>
            </a:r>
          </a:p>
          <a:p>
            <a:r>
              <a:rPr lang="en-US" sz="2000" dirty="0"/>
              <a:t>Real-time, </a:t>
            </a:r>
            <a:r>
              <a:rPr lang="en-US" sz="2000" dirty="0" smtClean="0"/>
              <a:t>high-volume </a:t>
            </a:r>
            <a:r>
              <a:rPr lang="en-US" sz="2000" dirty="0"/>
              <a:t>processing </a:t>
            </a:r>
            <a:r>
              <a:rPr lang="en-US" sz="2000" dirty="0" smtClean="0"/>
              <a:t>(Stair and </a:t>
            </a:r>
            <a:r>
              <a:rPr lang="en-US" sz="2000" dirty="0"/>
              <a:t>Reynolds, 2018)</a:t>
            </a:r>
          </a:p>
          <a:p>
            <a:pPr marL="0" indent="0">
              <a:buNone/>
            </a:pPr>
            <a:r>
              <a:rPr lang="en-US" sz="2000" b="1" dirty="0" smtClean="0"/>
              <a:t>Advantages</a:t>
            </a:r>
            <a:endParaRPr lang="en-US" sz="2000" b="1" dirty="0"/>
          </a:p>
          <a:p>
            <a:r>
              <a:rPr lang="en-US" sz="2000" dirty="0" smtClean="0"/>
              <a:t>Accuracy</a:t>
            </a:r>
          </a:p>
          <a:p>
            <a:r>
              <a:rPr lang="en-US" sz="2000" dirty="0" smtClean="0"/>
              <a:t>Speed</a:t>
            </a:r>
          </a:p>
          <a:p>
            <a:r>
              <a:rPr lang="en-US" sz="2000" dirty="0" smtClean="0"/>
              <a:t>Efficiency</a:t>
            </a:r>
            <a:endParaRPr lang="en-US" sz="2000" dirty="0"/>
          </a:p>
          <a:p>
            <a:pPr marL="0" indent="0">
              <a:buNone/>
            </a:pPr>
            <a:r>
              <a:rPr lang="en-US" sz="2000" b="1" dirty="0" smtClean="0"/>
              <a:t>Limitations</a:t>
            </a:r>
            <a:endParaRPr lang="en-US" sz="2000" b="1" dirty="0"/>
          </a:p>
          <a:p>
            <a:r>
              <a:rPr lang="en-US" sz="2000" dirty="0" smtClean="0"/>
              <a:t>Limited </a:t>
            </a:r>
            <a:r>
              <a:rPr lang="en-US" sz="2000" dirty="0"/>
              <a:t>capacity for analysis</a:t>
            </a:r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3734" y="1938770"/>
            <a:ext cx="4831931" cy="2769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729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341238"/>
            <a:ext cx="7729728" cy="1188720"/>
          </a:xfrm>
        </p:spPr>
        <p:txBody>
          <a:bodyPr/>
          <a:lstStyle/>
          <a:p>
            <a:r>
              <a:rPr lang="en-GB" b="1" dirty="0"/>
              <a:t>Management Information Systems (MIS)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3055" y="1793195"/>
            <a:ext cx="5056909" cy="4973781"/>
          </a:xfrm>
        </p:spPr>
        <p:txBody>
          <a:bodyPr>
            <a:noAutofit/>
          </a:bodyPr>
          <a:lstStyle/>
          <a:p>
            <a:r>
              <a:rPr lang="en-US" sz="2800" dirty="0" smtClean="0"/>
              <a:t>Creates </a:t>
            </a:r>
            <a:r>
              <a:rPr lang="en-US" sz="2800" dirty="0"/>
              <a:t>reports from data</a:t>
            </a:r>
          </a:p>
          <a:p>
            <a:r>
              <a:rPr lang="en-US" sz="2800" dirty="0" smtClean="0"/>
              <a:t>Supports in </a:t>
            </a:r>
            <a:r>
              <a:rPr lang="en-US" sz="2800" dirty="0"/>
              <a:t>middle management (O’Brien </a:t>
            </a:r>
            <a:r>
              <a:rPr lang="en-US" sz="2800" dirty="0" smtClean="0"/>
              <a:t>and </a:t>
            </a:r>
            <a:r>
              <a:rPr lang="en-US" sz="2800" dirty="0" err="1"/>
              <a:t>Marakas</a:t>
            </a:r>
            <a:r>
              <a:rPr lang="en-US" sz="2800" dirty="0"/>
              <a:t>, </a:t>
            </a:r>
            <a:r>
              <a:rPr lang="en-US" sz="2800" dirty="0" smtClean="0"/>
              <a:t>2011)</a:t>
            </a:r>
            <a:endParaRPr lang="en-US" sz="2800" dirty="0"/>
          </a:p>
          <a:p>
            <a:pPr marL="0" indent="0">
              <a:buNone/>
            </a:pPr>
            <a:r>
              <a:rPr lang="en-US" sz="2800" dirty="0" smtClean="0"/>
              <a:t>Advantages</a:t>
            </a:r>
            <a:endParaRPr lang="en-US" sz="2800" dirty="0"/>
          </a:p>
          <a:p>
            <a:r>
              <a:rPr lang="en-US" sz="2800" dirty="0" smtClean="0"/>
              <a:t>Improved </a:t>
            </a:r>
            <a:r>
              <a:rPr lang="en-US" sz="2800" dirty="0"/>
              <a:t>preparation</a:t>
            </a:r>
          </a:p>
          <a:p>
            <a:r>
              <a:rPr lang="en-US" sz="2800" dirty="0"/>
              <a:t>Monitoring performance</a:t>
            </a:r>
          </a:p>
          <a:p>
            <a:pPr marL="0" indent="0">
              <a:buNone/>
            </a:pPr>
            <a:r>
              <a:rPr lang="en-US" sz="2800" dirty="0" smtClean="0"/>
              <a:t>Restrictions</a:t>
            </a:r>
            <a:endParaRPr lang="en-US" sz="2800" dirty="0"/>
          </a:p>
          <a:p>
            <a:r>
              <a:rPr lang="en-US" sz="2800" dirty="0" smtClean="0"/>
              <a:t>restricted </a:t>
            </a:r>
            <a:r>
              <a:rPr lang="en-US" sz="2800" dirty="0"/>
              <a:t>adaptability</a:t>
            </a:r>
          </a:p>
          <a:p>
            <a:r>
              <a:rPr lang="en-US" sz="2800" dirty="0"/>
              <a:t>TPS data is required.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9964" y="2005446"/>
            <a:ext cx="5276296" cy="2899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0207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99674"/>
            <a:ext cx="7729728" cy="1188720"/>
          </a:xfrm>
        </p:spPr>
        <p:txBody>
          <a:bodyPr/>
          <a:lstStyle/>
          <a:p>
            <a:r>
              <a:rPr lang="en-GB" b="1" dirty="0"/>
              <a:t>Decision Support Systems (DSS)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2437" y="1717964"/>
            <a:ext cx="4516581" cy="5015345"/>
          </a:xfrm>
        </p:spPr>
        <p:txBody>
          <a:bodyPr>
            <a:normAutofit/>
          </a:bodyPr>
          <a:lstStyle/>
          <a:p>
            <a:r>
              <a:rPr lang="en-US" sz="2400" dirty="0" smtClean="0"/>
              <a:t>Supports </a:t>
            </a:r>
            <a:r>
              <a:rPr lang="en-US" sz="2400" dirty="0"/>
              <a:t>in making difficult decisions</a:t>
            </a:r>
          </a:p>
          <a:p>
            <a:r>
              <a:rPr lang="en-US" sz="2400" dirty="0"/>
              <a:t>M</a:t>
            </a:r>
            <a:r>
              <a:rPr lang="en-US" sz="2400" dirty="0" smtClean="0"/>
              <a:t>akes </a:t>
            </a:r>
            <a:r>
              <a:rPr lang="en-US" sz="2400" dirty="0"/>
              <a:t>use of analytics and data </a:t>
            </a:r>
            <a:r>
              <a:rPr lang="en-US" sz="2400" dirty="0" smtClean="0"/>
              <a:t>models (Turban et al., 2018)</a:t>
            </a:r>
            <a:endParaRPr lang="en-US" sz="2400" dirty="0"/>
          </a:p>
          <a:p>
            <a:pPr marL="0" indent="0">
              <a:buNone/>
            </a:pPr>
            <a:r>
              <a:rPr lang="en-US" sz="2400" dirty="0" smtClean="0"/>
              <a:t>Advantages</a:t>
            </a:r>
            <a:endParaRPr lang="en-US" sz="2400" dirty="0"/>
          </a:p>
          <a:p>
            <a:r>
              <a:rPr lang="en-US" sz="2400" dirty="0" smtClean="0"/>
              <a:t>Enhances </a:t>
            </a:r>
            <a:r>
              <a:rPr lang="en-US" sz="2400" dirty="0"/>
              <a:t>strategic </a:t>
            </a:r>
            <a:r>
              <a:rPr lang="en-US" sz="2400" dirty="0" smtClean="0"/>
              <a:t>choices (Davenport et al., 2013)</a:t>
            </a:r>
            <a:endParaRPr lang="en-US" sz="2400" dirty="0"/>
          </a:p>
          <a:p>
            <a:r>
              <a:rPr lang="en-US" sz="2400" dirty="0"/>
              <a:t>Analysis of scenarios</a:t>
            </a:r>
          </a:p>
          <a:p>
            <a:pPr marL="0" indent="0">
              <a:buNone/>
            </a:pPr>
            <a:r>
              <a:rPr lang="en-US" sz="2400" dirty="0" smtClean="0"/>
              <a:t>Restrictions</a:t>
            </a:r>
            <a:endParaRPr lang="en-US" sz="2400" dirty="0"/>
          </a:p>
          <a:p>
            <a:r>
              <a:rPr lang="en-US" sz="2400" dirty="0" smtClean="0"/>
              <a:t>Expensive</a:t>
            </a:r>
            <a:endParaRPr lang="en-US" sz="2400" dirty="0"/>
          </a:p>
          <a:p>
            <a:r>
              <a:rPr lang="en-US" sz="2400" dirty="0" smtClean="0"/>
              <a:t>Requires </a:t>
            </a:r>
            <a:r>
              <a:rPr lang="en-US" sz="2400" dirty="0"/>
              <a:t>knowledgeable users</a:t>
            </a: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9018" y="2167371"/>
            <a:ext cx="5764524" cy="3208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41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161128"/>
            <a:ext cx="7729728" cy="1188720"/>
          </a:xfrm>
        </p:spPr>
        <p:txBody>
          <a:bodyPr/>
          <a:lstStyle/>
          <a:p>
            <a:r>
              <a:rPr lang="en-GB" b="1" dirty="0"/>
              <a:t>Enterprise Resource Planning  </a:t>
            </a:r>
            <a:r>
              <a:rPr lang="en-GB" b="1" dirty="0" smtClean="0"/>
              <a:t>Systems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7528" y="1607128"/>
            <a:ext cx="5597236" cy="5250872"/>
          </a:xfrm>
        </p:spPr>
        <p:txBody>
          <a:bodyPr>
            <a:noAutofit/>
          </a:bodyPr>
          <a:lstStyle/>
          <a:p>
            <a:r>
              <a:rPr lang="en-US" sz="2800" dirty="0" smtClean="0"/>
              <a:t>Incorporates </a:t>
            </a:r>
            <a:r>
              <a:rPr lang="en-US" sz="2800" dirty="0"/>
              <a:t>every business procedure.</a:t>
            </a:r>
          </a:p>
          <a:p>
            <a:r>
              <a:rPr lang="en-US" sz="2800" dirty="0"/>
              <a:t>HR, supply chain, and finance</a:t>
            </a:r>
          </a:p>
          <a:p>
            <a:pPr marL="0" indent="0">
              <a:buNone/>
            </a:pPr>
            <a:r>
              <a:rPr lang="en-US" sz="2800" dirty="0" smtClean="0"/>
              <a:t>Advantages</a:t>
            </a:r>
            <a:r>
              <a:rPr lang="en-US" sz="2800" dirty="0"/>
              <a:t>: </a:t>
            </a:r>
          </a:p>
          <a:p>
            <a:r>
              <a:rPr lang="en-US" sz="2800" dirty="0"/>
              <a:t>Advantages: </a:t>
            </a:r>
            <a:r>
              <a:rPr lang="en-GB" sz="2800" dirty="0" smtClean="0"/>
              <a:t>Centralised</a:t>
            </a:r>
            <a:r>
              <a:rPr lang="en-US" sz="2800" dirty="0" smtClean="0"/>
              <a:t> </a:t>
            </a:r>
            <a:r>
              <a:rPr lang="en-US" sz="2800" dirty="0"/>
              <a:t>data</a:t>
            </a:r>
          </a:p>
          <a:p>
            <a:r>
              <a:rPr lang="en-US" sz="2800" dirty="0"/>
              <a:t>Better </a:t>
            </a:r>
            <a:r>
              <a:rPr lang="en-GB" sz="2800" dirty="0"/>
              <a:t>synchronisation (Laudon </a:t>
            </a:r>
            <a:r>
              <a:rPr lang="en-GB" sz="2800" dirty="0" smtClean="0"/>
              <a:t>and </a:t>
            </a:r>
            <a:r>
              <a:rPr lang="en-GB" sz="2800" dirty="0"/>
              <a:t>Laudon, 2020) </a:t>
            </a:r>
          </a:p>
          <a:p>
            <a:pPr marL="0" indent="0">
              <a:buNone/>
            </a:pPr>
            <a:r>
              <a:rPr lang="en-US" sz="2800" dirty="0" smtClean="0"/>
              <a:t>Limitations:</a:t>
            </a:r>
            <a:r>
              <a:rPr lang="en-US" sz="2800" dirty="0"/>
              <a:t> </a:t>
            </a:r>
          </a:p>
          <a:p>
            <a:r>
              <a:rPr lang="en-US" sz="2800" dirty="0"/>
              <a:t>Limitations: Expensive</a:t>
            </a:r>
          </a:p>
          <a:p>
            <a:r>
              <a:rPr lang="en-US" sz="2800" dirty="0"/>
              <a:t>Intricate execution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4764" y="1884219"/>
            <a:ext cx="5385090" cy="400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5915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30401"/>
            <a:ext cx="7729728" cy="1188720"/>
          </a:xfrm>
        </p:spPr>
        <p:txBody>
          <a:bodyPr/>
          <a:lstStyle/>
          <a:p>
            <a:r>
              <a:rPr lang="en-GB" b="1" dirty="0" smtClean="0"/>
              <a:t>Customer Relationship Management </a:t>
            </a:r>
            <a:r>
              <a:rPr lang="en-GB" b="1" dirty="0"/>
              <a:t>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7309" y="1690255"/>
            <a:ext cx="5708073" cy="4946072"/>
          </a:xfrm>
        </p:spPr>
        <p:txBody>
          <a:bodyPr>
            <a:noAutofit/>
          </a:bodyPr>
          <a:lstStyle/>
          <a:p>
            <a:r>
              <a:rPr lang="en-US" sz="2800" dirty="0" smtClean="0"/>
              <a:t>Controls </a:t>
            </a:r>
            <a:r>
              <a:rPr lang="en-US" sz="2800" dirty="0"/>
              <a:t>communications with customers (Turban et al., 2018)</a:t>
            </a:r>
          </a:p>
          <a:p>
            <a:r>
              <a:rPr lang="en-US" sz="2800" dirty="0" smtClean="0"/>
              <a:t>Keeps </a:t>
            </a:r>
            <a:r>
              <a:rPr lang="en-GB" sz="2800" dirty="0" smtClean="0"/>
              <a:t>tabs</a:t>
            </a:r>
            <a:r>
              <a:rPr lang="en-US" sz="2800" dirty="0" smtClean="0"/>
              <a:t> </a:t>
            </a:r>
            <a:r>
              <a:rPr lang="en-US" sz="2800" dirty="0"/>
              <a:t>on </a:t>
            </a:r>
            <a:r>
              <a:rPr lang="en-GB" sz="2800" dirty="0" smtClean="0"/>
              <a:t>behaviour</a:t>
            </a:r>
            <a:r>
              <a:rPr lang="en-US" sz="2800" dirty="0" smtClean="0"/>
              <a:t> </a:t>
            </a:r>
            <a:r>
              <a:rPr lang="en-US" sz="2800" dirty="0"/>
              <a:t>and sales</a:t>
            </a:r>
          </a:p>
          <a:p>
            <a:pPr marL="0" indent="0">
              <a:buNone/>
            </a:pPr>
            <a:r>
              <a:rPr lang="en-US" sz="2800" dirty="0" smtClean="0"/>
              <a:t>Advantages</a:t>
            </a:r>
            <a:r>
              <a:rPr lang="en-US" sz="2800" dirty="0"/>
              <a:t>:</a:t>
            </a:r>
          </a:p>
          <a:p>
            <a:r>
              <a:rPr lang="en-US" sz="2800" dirty="0" smtClean="0"/>
              <a:t>Higher </a:t>
            </a:r>
            <a:r>
              <a:rPr lang="en-US" sz="2800" dirty="0"/>
              <a:t>levels of client satisfaction</a:t>
            </a:r>
          </a:p>
          <a:p>
            <a:r>
              <a:rPr lang="en-US" sz="2800" dirty="0"/>
              <a:t>Higher revenue</a:t>
            </a:r>
          </a:p>
          <a:p>
            <a:pPr marL="0" indent="0">
              <a:buNone/>
            </a:pPr>
            <a:r>
              <a:rPr lang="en-US" sz="2800" dirty="0" smtClean="0"/>
              <a:t>Limitations </a:t>
            </a:r>
            <a:endParaRPr lang="en-US" sz="2800" dirty="0"/>
          </a:p>
          <a:p>
            <a:r>
              <a:rPr lang="en-US" sz="2800" dirty="0" smtClean="0"/>
              <a:t>Data </a:t>
            </a:r>
            <a:r>
              <a:rPr lang="en-US" sz="2800" dirty="0"/>
              <a:t>confidentiality issues</a:t>
            </a:r>
          </a:p>
          <a:p>
            <a:r>
              <a:rPr lang="en-US" sz="2800" dirty="0"/>
              <a:t>necessitates upkeep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891" y="1995056"/>
            <a:ext cx="5275040" cy="2964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8647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1971" y="161127"/>
            <a:ext cx="7729728" cy="919528"/>
          </a:xfrm>
        </p:spPr>
        <p:txBody>
          <a:bodyPr/>
          <a:lstStyle/>
          <a:p>
            <a:r>
              <a:rPr lang="en-GB" b="1" dirty="0"/>
              <a:t>Comparison of Systems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243105"/>
              </p:ext>
            </p:extLst>
          </p:nvPr>
        </p:nvGraphicFramePr>
        <p:xfrm>
          <a:off x="0" y="1233054"/>
          <a:ext cx="12192000" cy="5319234"/>
        </p:xfrm>
        <a:graphic>
          <a:graphicData uri="http://schemas.openxmlformats.org/drawingml/2006/table">
            <a:tbl>
              <a:tblPr/>
              <a:tblGrid>
                <a:gridCol w="2438400">
                  <a:extLst>
                    <a:ext uri="{9D8B030D-6E8A-4147-A177-3AD203B41FA5}">
                      <a16:colId xmlns:a16="http://schemas.microsoft.com/office/drawing/2014/main" val="794443216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4155585021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761887735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1888052292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2833765127"/>
                    </a:ext>
                  </a:extLst>
                </a:gridCol>
              </a:tblGrid>
              <a:tr h="940786">
                <a:tc>
                  <a:txBody>
                    <a:bodyPr/>
                    <a:lstStyle/>
                    <a:p>
                      <a:r>
                        <a:rPr lang="en-GB" sz="2000" b="1" dirty="0"/>
                        <a:t>System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 smtClean="0"/>
                        <a:t>Drive</a:t>
                      </a:r>
                      <a:endParaRPr lang="en-GB" sz="2000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Users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 smtClean="0"/>
                        <a:t>Strong point</a:t>
                      </a:r>
                      <a:endParaRPr lang="en-GB" sz="2000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 smtClean="0"/>
                        <a:t>Restriction</a:t>
                      </a:r>
                      <a:endParaRPr lang="en-GB" sz="2000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10523541"/>
                  </a:ext>
                </a:extLst>
              </a:tr>
              <a:tr h="655162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Transaction Processing Systems </a:t>
                      </a:r>
                      <a:endParaRPr lang="en-GB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Transactions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Operational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Speed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No analysis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5515518"/>
                  </a:ext>
                </a:extLst>
              </a:tr>
              <a:tr h="1128795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Management Information System</a:t>
                      </a:r>
                      <a:endParaRPr lang="en-GB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Reports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Middle </a:t>
                      </a:r>
                      <a:r>
                        <a:rPr lang="en-GB" sz="2000" dirty="0" smtClean="0"/>
                        <a:t>Management</a:t>
                      </a:r>
                      <a:endParaRPr lang="en-GB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Planning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Rigid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8749913"/>
                  </a:ext>
                </a:extLst>
              </a:tr>
              <a:tr h="655162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Decision Support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dirty="0" smtClean="0"/>
                        <a:t>Systems</a:t>
                      </a:r>
                      <a:endParaRPr lang="en-GB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Decisions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Senior </a:t>
                      </a:r>
                      <a:r>
                        <a:rPr lang="en-GB" sz="2000" dirty="0" smtClean="0"/>
                        <a:t>Management</a:t>
                      </a:r>
                      <a:endParaRPr lang="en-GB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Insight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28008339"/>
                  </a:ext>
                </a:extLst>
              </a:tr>
              <a:tr h="655162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Enterprise Resource Planning</a:t>
                      </a:r>
                      <a:endParaRPr lang="en-GB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Integration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All levels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Efficiency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Complex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238929"/>
                  </a:ext>
                </a:extLst>
              </a:tr>
              <a:tr h="1146533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Customer Relationship Management</a:t>
                      </a:r>
                      <a:endParaRPr lang="en-GB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Customer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Sales/Marketing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Engagement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Privacy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504273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6786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Ethical Issues in Information Systems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3382" y="2840182"/>
            <a:ext cx="4668982" cy="3435927"/>
          </a:xfrm>
        </p:spPr>
        <p:txBody>
          <a:bodyPr>
            <a:noAutofit/>
          </a:bodyPr>
          <a:lstStyle/>
          <a:p>
            <a:r>
              <a:rPr lang="en-US" sz="3200" dirty="0"/>
              <a:t>Risks to data privacy</a:t>
            </a:r>
          </a:p>
          <a:p>
            <a:r>
              <a:rPr lang="en-US" sz="3200" dirty="0"/>
              <a:t>Risks to cybersecurity</a:t>
            </a:r>
          </a:p>
          <a:p>
            <a:r>
              <a:rPr lang="en-US" sz="3200" dirty="0"/>
              <a:t>AI prejudice</a:t>
            </a:r>
          </a:p>
          <a:p>
            <a:r>
              <a:rPr lang="en-US" sz="3200" dirty="0"/>
              <a:t>Concerns about employee monitoring </a:t>
            </a:r>
            <a:r>
              <a:rPr lang="en-US" sz="3200" dirty="0" smtClean="0"/>
              <a:t>(Cremer et </a:t>
            </a:r>
            <a:r>
              <a:rPr lang="en-US" sz="3200" dirty="0"/>
              <a:t>al</a:t>
            </a:r>
            <a:r>
              <a:rPr lang="en-US" sz="3200" dirty="0" smtClean="0"/>
              <a:t>., 2022)</a:t>
            </a:r>
            <a:endParaRPr lang="en-GB" sz="3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1564" y="2962275"/>
            <a:ext cx="4153591" cy="2510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381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16547"/>
            <a:ext cx="7729728" cy="1188720"/>
          </a:xfrm>
        </p:spPr>
        <p:txBody>
          <a:bodyPr/>
          <a:lstStyle/>
          <a:p>
            <a:r>
              <a:rPr lang="en-GB" b="1" dirty="0" smtClean="0"/>
              <a:t>Artificial Intelligence (AI) and Ethical issues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6736" y="1962149"/>
            <a:ext cx="5089259" cy="4663302"/>
          </a:xfrm>
        </p:spPr>
        <p:txBody>
          <a:bodyPr>
            <a:noAutofit/>
          </a:bodyPr>
          <a:lstStyle/>
          <a:p>
            <a:r>
              <a:rPr lang="en-US" sz="2800" dirty="0"/>
              <a:t>Bias in algorithms</a:t>
            </a:r>
          </a:p>
          <a:p>
            <a:r>
              <a:rPr lang="en-US" sz="2800" dirty="0"/>
              <a:t>Insufficient transparency</a:t>
            </a:r>
          </a:p>
          <a:p>
            <a:r>
              <a:rPr lang="en-US" sz="2800" dirty="0"/>
              <a:t>Risks associated with automated decision-making</a:t>
            </a:r>
          </a:p>
          <a:p>
            <a:pPr marL="0" indent="0">
              <a:buNone/>
            </a:pPr>
            <a:r>
              <a:rPr lang="en-US" sz="2800" dirty="0" smtClean="0"/>
              <a:t>Solutions</a:t>
            </a:r>
            <a:endParaRPr lang="en-US" sz="2800" dirty="0"/>
          </a:p>
          <a:p>
            <a:r>
              <a:rPr lang="en-US" sz="2800" dirty="0"/>
              <a:t>Fair algorithms </a:t>
            </a:r>
          </a:p>
          <a:p>
            <a:r>
              <a:rPr lang="en-US" sz="2800" dirty="0"/>
              <a:t>Frequent audits</a:t>
            </a:r>
          </a:p>
          <a:p>
            <a:r>
              <a:rPr lang="en-US" sz="2800" dirty="0"/>
              <a:t>Policies for ethical AI </a:t>
            </a:r>
            <a:r>
              <a:rPr lang="en-US" sz="2800" dirty="0" smtClean="0"/>
              <a:t>(</a:t>
            </a:r>
            <a:r>
              <a:rPr lang="en-US" sz="2800" dirty="0" err="1" smtClean="0"/>
              <a:t>Brynjolfsson</a:t>
            </a:r>
            <a:r>
              <a:rPr lang="en-US" sz="2800" dirty="0" smtClean="0"/>
              <a:t> and </a:t>
            </a:r>
            <a:r>
              <a:rPr lang="en-US" sz="2800" dirty="0"/>
              <a:t>McAfee, 2014</a:t>
            </a:r>
            <a:r>
              <a:rPr lang="en-US" sz="2800" dirty="0" smtClean="0"/>
              <a:t>)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1014" y="1962149"/>
            <a:ext cx="3737494" cy="2789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623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554" y="313528"/>
            <a:ext cx="7729728" cy="1188720"/>
          </a:xfrm>
        </p:spPr>
        <p:txBody>
          <a:bodyPr/>
          <a:lstStyle/>
          <a:p>
            <a:r>
              <a:rPr lang="en-US" b="1" dirty="0"/>
              <a:t>Protection and Security of Data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7128" y="1931461"/>
            <a:ext cx="5036991" cy="4095265"/>
          </a:xfrm>
        </p:spPr>
        <p:txBody>
          <a:bodyPr>
            <a:noAutofit/>
          </a:bodyPr>
          <a:lstStyle/>
          <a:p>
            <a:r>
              <a:rPr lang="en-US" sz="2800" dirty="0"/>
              <a:t>Cryptography</a:t>
            </a:r>
          </a:p>
          <a:p>
            <a:r>
              <a:rPr lang="en-US" sz="2800" dirty="0"/>
              <a:t>Compliance with access control (GDPR principles</a:t>
            </a:r>
            <a:r>
              <a:rPr lang="en-US" sz="2800" dirty="0" smtClean="0"/>
              <a:t>) (</a:t>
            </a:r>
            <a:r>
              <a:rPr lang="en-US" sz="2800" dirty="0"/>
              <a:t>European </a:t>
            </a:r>
            <a:r>
              <a:rPr lang="en-US" sz="2800" dirty="0" smtClean="0"/>
              <a:t>Commission, 2025</a:t>
            </a:r>
            <a:r>
              <a:rPr lang="en-US" sz="2800" dirty="0"/>
              <a:t>)</a:t>
            </a:r>
            <a:r>
              <a:rPr lang="en-US" sz="2800" dirty="0" smtClean="0"/>
              <a:t> </a:t>
            </a:r>
          </a:p>
          <a:p>
            <a:r>
              <a:rPr lang="en-US" sz="2800" dirty="0" smtClean="0"/>
              <a:t>Strategies </a:t>
            </a:r>
            <a:r>
              <a:rPr lang="en-US" sz="2800" dirty="0"/>
              <a:t>for Mitigation:</a:t>
            </a:r>
          </a:p>
          <a:p>
            <a:r>
              <a:rPr lang="en-US" sz="2800" dirty="0" smtClean="0"/>
              <a:t>Security </a:t>
            </a:r>
            <a:r>
              <a:rPr lang="en-US" sz="2800" dirty="0"/>
              <a:t>systems and employee training</a:t>
            </a:r>
          </a:p>
          <a:p>
            <a:r>
              <a:rPr lang="en-US" sz="2800" dirty="0"/>
              <a:t>Frequent </a:t>
            </a:r>
            <a:r>
              <a:rPr lang="en-US" sz="2800" dirty="0" smtClean="0"/>
              <a:t>audits </a:t>
            </a:r>
            <a:endParaRPr lang="en-GB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4119" y="2493409"/>
            <a:ext cx="5297369" cy="2971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0701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58110"/>
            <a:ext cx="7729728" cy="1188720"/>
          </a:xfrm>
        </p:spPr>
        <p:txBody>
          <a:bodyPr/>
          <a:lstStyle/>
          <a:p>
            <a:r>
              <a:rPr lang="en-US" b="1" dirty="0"/>
              <a:t>Case Study 1 – Amazon (ERP &amp; AI Systems)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517" y="1620981"/>
            <a:ext cx="4258475" cy="5237019"/>
          </a:xfrm>
        </p:spPr>
        <p:txBody>
          <a:bodyPr>
            <a:noAutofit/>
          </a:bodyPr>
          <a:lstStyle/>
          <a:p>
            <a:r>
              <a:rPr lang="en-US" sz="2800" dirty="0"/>
              <a:t>ERP is used throughout the supply </a:t>
            </a:r>
            <a:r>
              <a:rPr lang="en-US" sz="2800" dirty="0" smtClean="0"/>
              <a:t>chain </a:t>
            </a:r>
            <a:r>
              <a:rPr lang="en-GB" sz="2800" dirty="0"/>
              <a:t>(Laudon and Laudon, 2020</a:t>
            </a:r>
            <a:r>
              <a:rPr lang="en-GB" sz="2800" dirty="0" smtClean="0"/>
              <a:t>)</a:t>
            </a:r>
            <a:r>
              <a:rPr lang="en-US" sz="2800" dirty="0" smtClean="0"/>
              <a:t>.</a:t>
            </a:r>
            <a:endParaRPr lang="en-US" sz="2800" dirty="0"/>
          </a:p>
          <a:p>
            <a:r>
              <a:rPr lang="en-US" sz="2800" dirty="0" smtClean="0"/>
              <a:t>Recommendations for AI</a:t>
            </a:r>
            <a:endParaRPr lang="en-US" sz="2800" dirty="0"/>
          </a:p>
          <a:p>
            <a:pPr marL="0" indent="0">
              <a:buNone/>
            </a:pPr>
            <a:r>
              <a:rPr lang="en-US" sz="2800" dirty="0" smtClean="0"/>
              <a:t>Issues:</a:t>
            </a:r>
            <a:endParaRPr lang="en-US" sz="2800" dirty="0"/>
          </a:p>
          <a:p>
            <a:r>
              <a:rPr lang="en-US" sz="2800" dirty="0" smtClean="0"/>
              <a:t>Data </a:t>
            </a:r>
            <a:r>
              <a:rPr lang="en-US" sz="2800" dirty="0"/>
              <a:t>privacy issues</a:t>
            </a:r>
          </a:p>
          <a:p>
            <a:pPr marL="0" indent="0">
              <a:buNone/>
            </a:pPr>
            <a:r>
              <a:rPr lang="en-US" sz="2800" dirty="0" smtClean="0"/>
              <a:t>Effect</a:t>
            </a:r>
            <a:r>
              <a:rPr lang="en-US" sz="2800" dirty="0"/>
              <a:t>:</a:t>
            </a:r>
          </a:p>
          <a:p>
            <a:r>
              <a:rPr lang="en-US" sz="2800" dirty="0" smtClean="0"/>
              <a:t>Quicker </a:t>
            </a:r>
            <a:r>
              <a:rPr lang="en-US" sz="2800" dirty="0"/>
              <a:t>delivery</a:t>
            </a:r>
          </a:p>
          <a:p>
            <a:r>
              <a:rPr lang="en-GB" sz="2800" dirty="0" smtClean="0"/>
              <a:t>Customised</a:t>
            </a:r>
            <a:r>
              <a:rPr lang="en-US" sz="2800" dirty="0" smtClean="0"/>
              <a:t> encounter (Davenport et al., 2013)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2993" y="2071687"/>
            <a:ext cx="7739007" cy="2805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516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10510"/>
            <a:ext cx="7729728" cy="1188720"/>
          </a:xfrm>
        </p:spPr>
        <p:txBody>
          <a:bodyPr/>
          <a:lstStyle/>
          <a:p>
            <a:r>
              <a:rPr lang="en-US" b="1" dirty="0"/>
              <a:t>Case Study 2 – Netflix (DSS &amp; AI)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20982" y="2222408"/>
            <a:ext cx="4795837" cy="3873592"/>
          </a:xfrm>
        </p:spPr>
        <p:txBody>
          <a:bodyPr>
            <a:noAutofit/>
          </a:bodyPr>
          <a:lstStyle/>
          <a:p>
            <a:r>
              <a:rPr lang="en-US" sz="2400" dirty="0" smtClean="0"/>
              <a:t>Makes </a:t>
            </a:r>
            <a:r>
              <a:rPr lang="en-US" sz="2400" dirty="0"/>
              <a:t>content </a:t>
            </a:r>
            <a:r>
              <a:rPr lang="en-US" sz="2400" dirty="0" smtClean="0"/>
              <a:t>decisions using </a:t>
            </a:r>
            <a:r>
              <a:rPr lang="en-US" sz="2400" dirty="0"/>
              <a:t>DSS</a:t>
            </a:r>
          </a:p>
          <a:p>
            <a:r>
              <a:rPr lang="en-US" sz="2400" dirty="0" smtClean="0"/>
              <a:t>Recommendations for AI </a:t>
            </a:r>
            <a:endParaRPr lang="en-US" sz="2400" dirty="0"/>
          </a:p>
          <a:p>
            <a:pPr marL="0" indent="0">
              <a:buNone/>
            </a:pPr>
            <a:r>
              <a:rPr lang="en-US" sz="2400" dirty="0" smtClean="0"/>
              <a:t>Issues</a:t>
            </a:r>
            <a:endParaRPr lang="en-US" sz="2400" dirty="0"/>
          </a:p>
          <a:p>
            <a:r>
              <a:rPr lang="en-US" sz="2400" dirty="0" smtClean="0"/>
              <a:t>Bias </a:t>
            </a:r>
            <a:r>
              <a:rPr lang="en-US" sz="2400" dirty="0"/>
              <a:t>in algorithms</a:t>
            </a:r>
          </a:p>
          <a:p>
            <a:pPr marL="0" indent="0">
              <a:buNone/>
            </a:pPr>
            <a:r>
              <a:rPr lang="en-US" sz="2400" dirty="0" smtClean="0"/>
              <a:t>Effect</a:t>
            </a:r>
            <a:r>
              <a:rPr lang="en-US" sz="2400" dirty="0"/>
              <a:t>:</a:t>
            </a:r>
          </a:p>
          <a:p>
            <a:r>
              <a:rPr lang="en-US" sz="2400" dirty="0" smtClean="0"/>
              <a:t>High </a:t>
            </a:r>
            <a:r>
              <a:rPr lang="en-US" sz="2400" dirty="0"/>
              <a:t>levels of </a:t>
            </a:r>
            <a:r>
              <a:rPr lang="en-US" sz="2400" dirty="0" smtClean="0"/>
              <a:t>customer engagement (Davenport et al., 2013)</a:t>
            </a: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0892" y="2560302"/>
            <a:ext cx="4242754" cy="319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1545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396655"/>
            <a:ext cx="7729728" cy="1188720"/>
          </a:xfrm>
        </p:spPr>
        <p:txBody>
          <a:bodyPr/>
          <a:lstStyle/>
          <a:p>
            <a:r>
              <a:rPr lang="en-US" b="1" dirty="0"/>
              <a:t>Case Study 3 – Walmart (TPS &amp; ERP)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15500" y="2130109"/>
            <a:ext cx="4280500" cy="4109120"/>
          </a:xfrm>
        </p:spPr>
        <p:txBody>
          <a:bodyPr>
            <a:noAutofit/>
          </a:bodyPr>
          <a:lstStyle/>
          <a:p>
            <a:r>
              <a:rPr lang="en-US" sz="2800" dirty="0"/>
              <a:t>TPS for transactions</a:t>
            </a:r>
          </a:p>
          <a:p>
            <a:r>
              <a:rPr lang="en-US" sz="2800" dirty="0"/>
              <a:t>ERP for stock</a:t>
            </a:r>
          </a:p>
          <a:p>
            <a:pPr marL="0" indent="0">
              <a:buNone/>
            </a:pPr>
            <a:r>
              <a:rPr lang="en-US" sz="2800" dirty="0" smtClean="0"/>
              <a:t>Issues: </a:t>
            </a:r>
          </a:p>
          <a:p>
            <a:pPr marL="0" indent="0">
              <a:buNone/>
            </a:pPr>
            <a:r>
              <a:rPr lang="en-US" sz="2800" dirty="0" smtClean="0"/>
              <a:t>Integrating </a:t>
            </a:r>
            <a:r>
              <a:rPr lang="en-US" sz="2800" dirty="0"/>
              <a:t>systems</a:t>
            </a:r>
          </a:p>
          <a:p>
            <a:pPr marL="0" indent="0">
              <a:buNone/>
            </a:pPr>
            <a:r>
              <a:rPr lang="en-US" sz="2800" dirty="0" smtClean="0"/>
              <a:t>Effect</a:t>
            </a:r>
            <a:r>
              <a:rPr lang="en-US" sz="2800" dirty="0"/>
              <a:t>:</a:t>
            </a:r>
          </a:p>
          <a:p>
            <a:r>
              <a:rPr lang="en-US" sz="2800" dirty="0" smtClean="0"/>
              <a:t>Effective </a:t>
            </a:r>
            <a:r>
              <a:rPr lang="en-US" sz="2800" dirty="0"/>
              <a:t>supply chain </a:t>
            </a:r>
            <a:r>
              <a:rPr lang="en-US" sz="2800" dirty="0" smtClean="0"/>
              <a:t>(Laudon  and Laudon</a:t>
            </a:r>
            <a:r>
              <a:rPr lang="en-US" sz="2800" dirty="0"/>
              <a:t>, 2020)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4119" y="2314575"/>
            <a:ext cx="4190135" cy="3740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1290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17282" y="340961"/>
            <a:ext cx="7729728" cy="1188720"/>
          </a:xfrm>
        </p:spPr>
        <p:txBody>
          <a:bodyPr/>
          <a:lstStyle/>
          <a:p>
            <a:r>
              <a:rPr lang="en-GB" b="1" dirty="0" smtClean="0"/>
              <a:t>Important lessons learned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9309" y="1931462"/>
            <a:ext cx="5555673" cy="3915156"/>
          </a:xfrm>
        </p:spPr>
        <p:txBody>
          <a:bodyPr>
            <a:noAutofit/>
          </a:bodyPr>
          <a:lstStyle/>
          <a:p>
            <a:r>
              <a:rPr lang="en-US" sz="2800" dirty="0"/>
              <a:t>IS enhances decision-making and efficiency.</a:t>
            </a:r>
          </a:p>
          <a:p>
            <a:r>
              <a:rPr lang="en-US" sz="2800" dirty="0"/>
              <a:t>Different systems have distinct functions.</a:t>
            </a:r>
          </a:p>
          <a:p>
            <a:r>
              <a:rPr lang="en-US" sz="2800" dirty="0"/>
              <a:t>The importance of ethical </a:t>
            </a:r>
            <a:r>
              <a:rPr lang="en-US" sz="2800" dirty="0" smtClean="0"/>
              <a:t>considerations.</a:t>
            </a:r>
            <a:endParaRPr lang="en-US" sz="2800" dirty="0"/>
          </a:p>
          <a:p>
            <a:r>
              <a:rPr lang="en-US" sz="2800" dirty="0"/>
              <a:t>Systems must be carefully chosen by businesses (Porter, 2008</a:t>
            </a:r>
            <a:r>
              <a:rPr lang="en-US" sz="2800" dirty="0" smtClean="0"/>
              <a:t>).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4982" y="2485160"/>
            <a:ext cx="3154643" cy="2419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2652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17282" y="341238"/>
            <a:ext cx="7729728" cy="1188720"/>
          </a:xfrm>
        </p:spPr>
        <p:txBody>
          <a:bodyPr/>
          <a:lstStyle/>
          <a:p>
            <a:r>
              <a:rPr lang="en-GB" b="1" dirty="0" smtClean="0"/>
              <a:t>Recommendations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7636" y="1882971"/>
            <a:ext cx="5292437" cy="3845883"/>
          </a:xfrm>
        </p:spPr>
        <p:txBody>
          <a:bodyPr>
            <a:noAutofit/>
          </a:bodyPr>
          <a:lstStyle/>
          <a:p>
            <a:r>
              <a:rPr lang="en-US" sz="3200" dirty="0"/>
              <a:t>Use ERP to facilitate integration</a:t>
            </a:r>
          </a:p>
          <a:p>
            <a:r>
              <a:rPr lang="en-US" sz="3200" dirty="0"/>
              <a:t>For the customer experience, use CRM.</a:t>
            </a:r>
          </a:p>
          <a:p>
            <a:r>
              <a:rPr lang="en-US" sz="3200" dirty="0"/>
              <a:t>Use DSS as a strategy.</a:t>
            </a:r>
          </a:p>
          <a:p>
            <a:r>
              <a:rPr lang="en-US" sz="3200" dirty="0"/>
              <a:t>Make sure cybersecurity is robust.</a:t>
            </a:r>
            <a:endParaRPr lang="en-GB" sz="3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7318" y="2388662"/>
            <a:ext cx="5396155" cy="2030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8998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7" y="244255"/>
            <a:ext cx="7729728" cy="1188720"/>
          </a:xfrm>
        </p:spPr>
        <p:txBody>
          <a:bodyPr/>
          <a:lstStyle/>
          <a:p>
            <a:r>
              <a:rPr lang="en-GB" b="1" dirty="0" smtClean="0"/>
              <a:t>Conclusion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7" y="2153134"/>
            <a:ext cx="7729728" cy="3942865"/>
          </a:xfrm>
        </p:spPr>
        <p:txBody>
          <a:bodyPr>
            <a:noAutofit/>
          </a:bodyPr>
          <a:lstStyle/>
          <a:p>
            <a:r>
              <a:rPr lang="en-US" sz="4400" dirty="0"/>
              <a:t>Information systems are critical to contemporary business.</a:t>
            </a:r>
          </a:p>
          <a:p>
            <a:r>
              <a:rPr lang="en-US" sz="4400" dirty="0" smtClean="0"/>
              <a:t>Provide a competitive </a:t>
            </a:r>
            <a:r>
              <a:rPr lang="en-US" sz="4400" dirty="0"/>
              <a:t>edge</a:t>
            </a:r>
          </a:p>
          <a:p>
            <a:r>
              <a:rPr lang="en-US" sz="4400" dirty="0"/>
              <a:t>It must be </a:t>
            </a:r>
            <a:r>
              <a:rPr lang="en-US" sz="4400" dirty="0" smtClean="0"/>
              <a:t>implemented sensibly</a:t>
            </a:r>
            <a:r>
              <a:rPr lang="en-US" sz="4400" dirty="0"/>
              <a:t>.</a:t>
            </a:r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2543522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133419"/>
            <a:ext cx="7729728" cy="725563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3672"/>
            <a:ext cx="12192000" cy="6248401"/>
          </a:xfrm>
        </p:spPr>
        <p:txBody>
          <a:bodyPr>
            <a:noAutofit/>
          </a:bodyPr>
          <a:lstStyle/>
          <a:p>
            <a:r>
              <a:rPr lang="en-US" sz="1900" dirty="0" err="1" smtClean="0"/>
              <a:t>Brynjolfsson</a:t>
            </a:r>
            <a:r>
              <a:rPr lang="en-US" sz="1900" dirty="0"/>
              <a:t>, E</a:t>
            </a:r>
            <a:r>
              <a:rPr lang="en-US" sz="1900" dirty="0" smtClean="0"/>
              <a:t>. and </a:t>
            </a:r>
            <a:r>
              <a:rPr lang="en-US" sz="1900" dirty="0"/>
              <a:t>McAfee, A. (</a:t>
            </a:r>
            <a:r>
              <a:rPr lang="en-US" sz="1900" dirty="0" smtClean="0"/>
              <a:t>2014) </a:t>
            </a:r>
            <a:r>
              <a:rPr lang="en-US" sz="1900" i="1" dirty="0" smtClean="0"/>
              <a:t>The </a:t>
            </a:r>
            <a:r>
              <a:rPr lang="en-US" sz="1900" i="1" dirty="0"/>
              <a:t>Second Machine Age: Work, Progress, and Prosperity in a Time of Brilliant Technologies</a:t>
            </a:r>
            <a:r>
              <a:rPr lang="en-US" sz="1900" dirty="0"/>
              <a:t>. </a:t>
            </a:r>
            <a:r>
              <a:rPr lang="en-US" sz="1900" dirty="0" smtClean="0"/>
              <a:t> New York: W</a:t>
            </a:r>
            <a:r>
              <a:rPr lang="en-US" sz="1900" dirty="0"/>
              <a:t>. W. Norton &amp; </a:t>
            </a:r>
            <a:r>
              <a:rPr lang="en-US" sz="1900" dirty="0" smtClean="0"/>
              <a:t>Company</a:t>
            </a:r>
            <a:r>
              <a:rPr lang="en-GB" sz="1900" dirty="0" smtClean="0"/>
              <a:t>.</a:t>
            </a:r>
          </a:p>
          <a:p>
            <a:r>
              <a:rPr lang="en-US" sz="1900" dirty="0" smtClean="0"/>
              <a:t>Cremer, F. et al. (2022) ‘Cyber risk and cybersecurity: a systematic review of data availability’, </a:t>
            </a:r>
            <a:r>
              <a:rPr lang="en-US" sz="1900" i="1" dirty="0" smtClean="0"/>
              <a:t>The Geneva papers on risk and insurance. Issues and practice</a:t>
            </a:r>
            <a:r>
              <a:rPr lang="en-US" sz="1900" dirty="0" smtClean="0"/>
              <a:t>, 47(3), 698–736</a:t>
            </a:r>
            <a:r>
              <a:rPr lang="en-GB" sz="1900" dirty="0" smtClean="0"/>
              <a:t>.</a:t>
            </a:r>
          </a:p>
          <a:p>
            <a:r>
              <a:rPr lang="en-GB" sz="1900" dirty="0"/>
              <a:t>Davenport, T. H.  Harris, J.G. and Morrison, R. (2013) </a:t>
            </a:r>
            <a:r>
              <a:rPr lang="en-US" sz="1900" i="1" dirty="0"/>
              <a:t>Analytics at Work: Smarter Decisions, Better Results</a:t>
            </a:r>
            <a:r>
              <a:rPr lang="en-GB" sz="1900" i="1" dirty="0"/>
              <a:t>. </a:t>
            </a:r>
            <a:r>
              <a:rPr lang="en-GB" sz="1900" dirty="0"/>
              <a:t>MA: Harvard Business Review Press.</a:t>
            </a:r>
          </a:p>
          <a:p>
            <a:r>
              <a:rPr lang="en-US" sz="1900" dirty="0" smtClean="0"/>
              <a:t>European Commission (2025) </a:t>
            </a:r>
            <a:r>
              <a:rPr lang="en-US" sz="1900" i="1" dirty="0" smtClean="0"/>
              <a:t>Data Protection</a:t>
            </a:r>
            <a:r>
              <a:rPr lang="en-US" sz="1900" dirty="0" smtClean="0"/>
              <a:t>. Available at</a:t>
            </a:r>
            <a:r>
              <a:rPr lang="en-US" sz="1900" dirty="0"/>
              <a:t>: </a:t>
            </a:r>
            <a:r>
              <a:rPr lang="en-US" sz="1900" dirty="0">
                <a:hlinkClick r:id="rId2"/>
              </a:rPr>
              <a:t>https://</a:t>
            </a:r>
            <a:r>
              <a:rPr lang="en-US" sz="1900" dirty="0" smtClean="0">
                <a:hlinkClick r:id="rId2"/>
              </a:rPr>
              <a:t>commission.europa.eu/law/law-topic/data-protection_en</a:t>
            </a:r>
            <a:r>
              <a:rPr lang="en-US" sz="1900" dirty="0" smtClean="0"/>
              <a:t> (Accessed: 20 March 2026).</a:t>
            </a:r>
          </a:p>
          <a:p>
            <a:r>
              <a:rPr lang="en-US" sz="1900" dirty="0" smtClean="0"/>
              <a:t>Laudon</a:t>
            </a:r>
            <a:r>
              <a:rPr lang="en-US" sz="1900" dirty="0"/>
              <a:t>, K. C., and Laudon, J. P. (2020).</a:t>
            </a:r>
            <a:r>
              <a:rPr lang="en-US" sz="1900" i="1" dirty="0"/>
              <a:t>Management Information Systems: Managing the Digital Firm </a:t>
            </a:r>
            <a:r>
              <a:rPr lang="en-US" sz="1900" dirty="0"/>
              <a:t>16</a:t>
            </a:r>
            <a:r>
              <a:rPr lang="en-US" sz="1900" baseline="30000" dirty="0"/>
              <a:t>th</a:t>
            </a:r>
            <a:r>
              <a:rPr lang="en-US" sz="1900" dirty="0"/>
              <a:t> </a:t>
            </a:r>
            <a:r>
              <a:rPr lang="en-US" sz="1900" dirty="0" err="1"/>
              <a:t>edn</a:t>
            </a:r>
            <a:r>
              <a:rPr lang="en-US" sz="1900" dirty="0"/>
              <a:t>. London: Pearson.</a:t>
            </a:r>
          </a:p>
          <a:p>
            <a:r>
              <a:rPr lang="en-US" sz="1900" dirty="0"/>
              <a:t>O’Brien, J.A. and </a:t>
            </a:r>
            <a:r>
              <a:rPr lang="en-US" sz="1900" dirty="0" err="1"/>
              <a:t>Marakas</a:t>
            </a:r>
            <a:r>
              <a:rPr lang="en-US" sz="1900" dirty="0"/>
              <a:t>, G.M. (2010) </a:t>
            </a:r>
            <a:r>
              <a:rPr lang="en-US" sz="1900" i="1" dirty="0"/>
              <a:t>Management Information Systems: Managing Information Technology in the Business Enterprise</a:t>
            </a:r>
            <a:r>
              <a:rPr lang="en-US" sz="1900" dirty="0"/>
              <a:t>. 10</a:t>
            </a:r>
            <a:r>
              <a:rPr lang="en-US" sz="1900" baseline="30000" dirty="0"/>
              <a:t>th</a:t>
            </a:r>
            <a:r>
              <a:rPr lang="en-US" sz="1900" dirty="0"/>
              <a:t> </a:t>
            </a:r>
            <a:r>
              <a:rPr lang="en-US" sz="1900" dirty="0" err="1"/>
              <a:t>edn</a:t>
            </a:r>
            <a:r>
              <a:rPr lang="en-US" sz="1900" dirty="0"/>
              <a:t>. New York: McGraw-Hill</a:t>
            </a:r>
            <a:r>
              <a:rPr lang="en-GB" sz="1900" dirty="0"/>
              <a:t>.</a:t>
            </a:r>
          </a:p>
          <a:p>
            <a:r>
              <a:rPr lang="en-US" sz="1900" dirty="0"/>
              <a:t>Stair, R. and Reynolds, G. (2011) </a:t>
            </a:r>
            <a:r>
              <a:rPr lang="en-US" sz="1900" i="1" dirty="0"/>
              <a:t>Principles of Information Systems (with Printed Access Card). </a:t>
            </a:r>
            <a:r>
              <a:rPr lang="en-US" sz="1900" dirty="0"/>
              <a:t>Boston: Course Technology Press.</a:t>
            </a:r>
            <a:endParaRPr lang="en-GB" sz="1900" dirty="0"/>
          </a:p>
          <a:p>
            <a:r>
              <a:rPr lang="en-US" sz="1900" dirty="0"/>
              <a:t>Turban, E. Pollard, C. and Wood, G. (2018) </a:t>
            </a:r>
            <a:r>
              <a:rPr lang="en-US" sz="1900" i="1" dirty="0"/>
              <a:t>Information technology for management: On-demand strategies for performance, growth and sustainability</a:t>
            </a:r>
            <a:r>
              <a:rPr lang="en-US" sz="1900" dirty="0"/>
              <a:t>. New York: John Wiley &amp; Sons</a:t>
            </a:r>
            <a:r>
              <a:rPr lang="en-GB" sz="1900" dirty="0"/>
              <a:t>.</a:t>
            </a:r>
          </a:p>
          <a:p>
            <a:r>
              <a:rPr lang="en-US" sz="1900" dirty="0"/>
              <a:t>Porter, M.E. (2008) </a:t>
            </a:r>
            <a:r>
              <a:rPr lang="en-US" sz="1900" i="1" dirty="0"/>
              <a:t>Competitive Strategy: Techniques for Analyzing Industries and Competitors</a:t>
            </a:r>
            <a:r>
              <a:rPr lang="en-US" sz="1900" dirty="0"/>
              <a:t>. New York: Simon and Schuster,</a:t>
            </a:r>
            <a:endParaRPr lang="en-GB" sz="1900" dirty="0"/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85766804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211</TotalTime>
  <Words>1001</Words>
  <Application>Microsoft Office PowerPoint</Application>
  <PresentationFormat>Widescreen</PresentationFormat>
  <Paragraphs>174</Paragraphs>
  <Slides>20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Gill Sans MT</vt:lpstr>
      <vt:lpstr>Parcel</vt:lpstr>
      <vt:lpstr>Information Systems in Modern Business Improving Efficiency, Decision-Making &amp; Customer Experience</vt:lpstr>
      <vt:lpstr>Introduction to Information Systems</vt:lpstr>
      <vt:lpstr>The Function of Business Information Systems</vt:lpstr>
      <vt:lpstr>Information Systems Types</vt:lpstr>
      <vt:lpstr>SYSTEM ANALYSIS SECTION</vt:lpstr>
      <vt:lpstr>Management Information Systems (MIS)</vt:lpstr>
      <vt:lpstr>Decision Support Systems (DSS)</vt:lpstr>
      <vt:lpstr>Enterprise Resource Planning  Systems</vt:lpstr>
      <vt:lpstr>Customer Relationship Management Systems</vt:lpstr>
      <vt:lpstr>Comparison of Systems</vt:lpstr>
      <vt:lpstr>Ethical Issues in Information Systems</vt:lpstr>
      <vt:lpstr>Artificial Intelligence (AI) and Ethical issues</vt:lpstr>
      <vt:lpstr>Protection and Security of Data</vt:lpstr>
      <vt:lpstr>Case Study 1 – Amazon (ERP &amp; AI Systems)</vt:lpstr>
      <vt:lpstr>Case Study 2 – Netflix (DSS &amp; AI)</vt:lpstr>
      <vt:lpstr>Case Study 3 – Walmart (TPS &amp; ERP)</vt:lpstr>
      <vt:lpstr>Important lessons learned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Systems in Modern Business</dc:title>
  <dc:creator>Madiha Ahmed</dc:creator>
  <cp:lastModifiedBy>Dell</cp:lastModifiedBy>
  <cp:revision>39</cp:revision>
  <dcterms:created xsi:type="dcterms:W3CDTF">2026-03-22T20:59:40Z</dcterms:created>
  <dcterms:modified xsi:type="dcterms:W3CDTF">2026-03-23T00:31:21Z</dcterms:modified>
</cp:coreProperties>
</file>