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12"/>
  </p:notesMasterIdLst>
  <p:sldIdLst>
    <p:sldId id="256" r:id="rId2"/>
    <p:sldId id="265" r:id="rId3"/>
    <p:sldId id="257" r:id="rId4"/>
    <p:sldId id="258" r:id="rId5"/>
    <p:sldId id="259" r:id="rId6"/>
    <p:sldId id="260" r:id="rId7"/>
    <p:sldId id="261" r:id="rId8"/>
    <p:sldId id="262" r:id="rId9"/>
    <p:sldId id="263" r:id="rId10"/>
    <p:sldId id="264"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rgbClr val="000000"/>
        </a:fontRef>
        <a:srgbClr val="000000"/>
      </a:tcTxStyle>
      <a:tcStyle>
        <a:tcBdr>
          <a:left>
            <a:ln w="12700" cmpd="sng">
              <a:solidFill>
                <a:srgbClr val="000000"/>
              </a:solidFill>
            </a:ln>
          </a:left>
          <a:right>
            <a:ln w="12700" cmpd="sng">
              <a:solidFill>
                <a:srgbClr val="000000"/>
              </a:solidFill>
            </a:ln>
          </a:right>
          <a:top>
            <a:ln w="12700" cmpd="sng">
              <a:solidFill>
                <a:srgbClr val="000000"/>
              </a:solidFill>
            </a:ln>
          </a:top>
          <a:bottom>
            <a:ln w="12700" cmpd="sng">
              <a:solidFill>
                <a:srgbClr val="000000"/>
              </a:solidFill>
            </a:ln>
          </a:bottom>
          <a:insideH>
            <a:ln w="12700" cmpd="sng">
              <a:solidFill>
                <a:srgbClr val="000000"/>
              </a:solidFill>
            </a:ln>
          </a:insideH>
          <a:insideV>
            <a:ln w="12700" cmpd="sng">
              <a:solidFill>
                <a:srgbClr val="000000"/>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786"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659" name="Rectangle 2"/>
          <p:cNvSpPr>
            <a:spLocks noGrp="1" noChangeArrowheads="1"/>
          </p:cNvSpPr>
          <p:nvPr>
            <p:ph type="hdr" sz="quarter"/>
          </p:nvPr>
        </p:nvSpPr>
        <p:spPr bwMode="auto">
          <a:xfrm>
            <a:off x="2"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60" name="Rectangle 3"/>
          <p:cNvSpPr>
            <a:spLocks noGrp="1" noChangeArrowheads="1"/>
          </p:cNvSpPr>
          <p:nvPr>
            <p:ph type="dt" idx="1"/>
          </p:nvPr>
        </p:nvSpPr>
        <p:spPr bwMode="auto">
          <a:xfrm>
            <a:off x="4021139"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61"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headEnd/>
            <a:tailEnd/>
          </a:ln>
          <a:effectLst/>
        </p:spPr>
      </p:sp>
      <p:sp>
        <p:nvSpPr>
          <p:cNvPr id="1048662" name="Rectangle 5"/>
          <p:cNvSpPr>
            <a:spLocks noGrp="1" noChangeArrowheads="1"/>
          </p:cNvSpPr>
          <p:nvPr>
            <p:ph type="body" sz="quarter" idx="3"/>
          </p:nvPr>
        </p:nvSpPr>
        <p:spPr bwMode="auto">
          <a:xfrm>
            <a:off x="709614" y="4862514"/>
            <a:ext cx="5680075" cy="4605337"/>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63" name="Rectangle 6"/>
          <p:cNvSpPr>
            <a:spLocks noGrp="1" noChangeArrowheads="1"/>
          </p:cNvSpPr>
          <p:nvPr>
            <p:ph type="ftr" sz="quarter" idx="4"/>
          </p:nvPr>
        </p:nvSpPr>
        <p:spPr bwMode="auto">
          <a:xfrm>
            <a:off x="2"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64" name="Rectangle 7"/>
          <p:cNvSpPr>
            <a:spLocks noGrp="1" noChangeArrowheads="1"/>
          </p:cNvSpPr>
          <p:nvPr>
            <p:ph type="sldNum" sz="quarter" idx="5"/>
          </p:nvPr>
        </p:nvSpPr>
        <p:spPr bwMode="auto">
          <a:xfrm>
            <a:off x="4021139"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7" name="Notes Placeholder 1048596"/>
          <p:cNvSpPr>
            <a:spLocks noGrp="1"/>
          </p:cNvSpPr>
          <p:nvPr>
            <p:ph type="body"/>
          </p:nvPr>
        </p:nvSpPr>
        <p:spPr/>
        <p:txBody>
          <a:bodyPr/>
          <a:lstStyle/>
          <a:p>
            <a:r>
              <a:rPr lang="zh-CN" altLang="en-US"/>
              <a:t> 
Note-making: Effective note taking involves reviewing, connecting, and synthesising ideas. My excellent note taking skills help me to remain active when reading, revising, and during lectures
Active reading: This involves a planned approach that enables one to understand the meaning of a text. 
Paraphrasing
Paraphrasing is very important skill in academics. To paraphrase is to take another person's words, ideas, or opinions and put them in your own words, ensuring that the original meaning is not lost. Citing the source of the information is required (Driscoll and Brizee, 2012). I have learned to paraphrase when completing class assignments including essays and reports. Through paraphrasing I am able to demonstrate that I understand the information from the original source.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4" name="Notes Placeholder 1048603"/>
          <p:cNvSpPr>
            <a:spLocks noGrp="1"/>
          </p:cNvSpPr>
          <p:nvPr>
            <p:ph type="body"/>
          </p:nvPr>
        </p:nvSpPr>
        <p:spPr/>
        <p:txBody>
          <a:bodyPr/>
          <a:lstStyle/>
          <a:p>
            <a:r>
              <a:rPr lang="zh-CN" altLang="en-US"/>
              <a:t>The following are the key employability skills that are essential in business:
Public speaking skills: These skills helps one establish him or herself as approachable, likeable, and competent in articulating issues.
Communication and teamwork skills: The ability to work together requires effective communication among colleagues and customers (Swain, 2019).
I have improved my communication skills by working collaboratively on coursework and projects while at university, and even by forming study groups with other students.
Time management skills: This set of skills help me use my time in the most effective and productive way. Time management help one to achieve more and to use your time wisely (Hill, 2011). My assignments are completed in time, and I always follow a schedule in most activities I undertake.
Computer literacy: Computer skills are critical in the current digital world. I have excellent computer skills which will help me succeed as a businesswoman. At college I have had plenty of opportunities to utilize computers on coursework and for research. I have gained experience using  Excel, Outlook, and other Microsoft Office programmes. I am better prepared for the business world.
Teamwork skills: Teamwork is an essential skill both in academics and in a work environment. As a businesswoman, this skill will help me get along well with co-workers so I can collaborate on projects (Bortz, 2020).
Customer service skills: I have worked as hotel attendant during holidays in one five-star hotel, and I always received complements from my manager and customers I served. As Buffalo (2020) points out, customers and clients are the cornerstone of any business and with good customer service a business is able to retain customers and attract new ones.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pPr/>
              <a:t>2020/12/4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pPr/>
              <a:t>‹#›</a:t>
            </a:fld>
            <a:endParaRPr lang="zh-CN" altLang="en-US"/>
          </a:p>
        </p:txBody>
      </p:sp>
    </p:spTree>
    <p:extLst>
      <p:ext uri="{BB962C8B-B14F-4D97-AF65-F5344CB8AC3E}">
        <p14:creationId xmlns:p14="http://schemas.microsoft.com/office/powerpoint/2010/main" val="3955194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pPr/>
              <a:t>2020/12/4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pPr/>
              <a:t>‹#›</a:t>
            </a:fld>
            <a:endParaRPr lang="zh-CN" altLang="en-US"/>
          </a:p>
        </p:txBody>
      </p:sp>
    </p:spTree>
    <p:extLst>
      <p:ext uri="{BB962C8B-B14F-4D97-AF65-F5344CB8AC3E}">
        <p14:creationId xmlns:p14="http://schemas.microsoft.com/office/powerpoint/2010/main" val="946131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BC1078-46ED-40F9-8930-935BAD7C2B02}" type="datetimeFigureOut">
              <a:rPr lang="zh-CN" altLang="en-US" smtClean="0"/>
              <a:pPr/>
              <a:t>2020/12/4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pPr/>
              <a:t>‹#›</a:t>
            </a:fld>
            <a:endParaRPr lang="zh-CN" altLang="en-US"/>
          </a:p>
        </p:txBody>
      </p:sp>
    </p:spTree>
    <p:extLst>
      <p:ext uri="{BB962C8B-B14F-4D97-AF65-F5344CB8AC3E}">
        <p14:creationId xmlns:p14="http://schemas.microsoft.com/office/powerpoint/2010/main" val="4142914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BC1078-46ED-40F9-8930-935BAD7C2B02}" type="datetimeFigureOut">
              <a:rPr lang="zh-CN" altLang="en-US" smtClean="0"/>
              <a:pPr/>
              <a:t>2020/12/4</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pPr/>
              <a:t>‹#›</a:t>
            </a:fld>
            <a:endParaRPr lang="zh-CN" altLang="en-US"/>
          </a:p>
        </p:txBody>
      </p:sp>
    </p:spTree>
    <p:extLst>
      <p:ext uri="{BB962C8B-B14F-4D97-AF65-F5344CB8AC3E}">
        <p14:creationId xmlns:p14="http://schemas.microsoft.com/office/powerpoint/2010/main" val="30423698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BC1078-46ED-40F9-8930-935BAD7C2B02}" type="datetimeFigureOut">
              <a:rPr lang="zh-CN" altLang="en-US" smtClean="0"/>
              <a:pPr/>
              <a:t>2020/12/4</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D5B52ADC-5BFA-4FBD-BEE2-16096B7F4166}" type="slidenum">
              <a:rPr lang="zh-CN" altLang="en-US" smtClean="0"/>
              <a:pPr/>
              <a:t>‹#›</a:t>
            </a:fld>
            <a:endParaRPr lang="zh-CN" altLang="en-US"/>
          </a:p>
        </p:txBody>
      </p:sp>
    </p:spTree>
    <p:extLst>
      <p:ext uri="{BB962C8B-B14F-4D97-AF65-F5344CB8AC3E}">
        <p14:creationId xmlns:p14="http://schemas.microsoft.com/office/powerpoint/2010/main" val="1757331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BC1078-46ED-40F9-8930-935BAD7C2B02}" type="datetimeFigureOut">
              <a:rPr lang="zh-CN" altLang="en-US" smtClean="0"/>
              <a:pPr/>
              <a:t>2020/12/4</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D5B52ADC-5BFA-4FBD-BEE2-16096B7F4166}" type="slidenum">
              <a:rPr lang="zh-CN" altLang="en-US" smtClean="0"/>
              <a:pPr/>
              <a:t>‹#›</a:t>
            </a:fld>
            <a:endParaRPr lang="zh-CN" altLang="en-US"/>
          </a:p>
        </p:txBody>
      </p:sp>
    </p:spTree>
    <p:extLst>
      <p:ext uri="{BB962C8B-B14F-4D97-AF65-F5344CB8AC3E}">
        <p14:creationId xmlns:p14="http://schemas.microsoft.com/office/powerpoint/2010/main" val="3747027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BC1078-46ED-40F9-8930-935BAD7C2B02}" type="datetimeFigureOut">
              <a:rPr lang="zh-CN" altLang="en-US" smtClean="0"/>
              <a:pPr/>
              <a:t>2020/12/4</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D5B52ADC-5BFA-4FBD-BEE2-16096B7F4166}" type="slidenum">
              <a:rPr lang="zh-CN" altLang="en-US" smtClean="0"/>
              <a:pPr/>
              <a:t>‹#›</a:t>
            </a:fld>
            <a:endParaRPr lang="zh-CN" altLang="en-US"/>
          </a:p>
        </p:txBody>
      </p:sp>
    </p:spTree>
    <p:extLst>
      <p:ext uri="{BB962C8B-B14F-4D97-AF65-F5344CB8AC3E}">
        <p14:creationId xmlns:p14="http://schemas.microsoft.com/office/powerpoint/2010/main" val="2049193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0BC1078-46ED-40F9-8930-935BAD7C2B02}" type="datetimeFigureOut">
              <a:rPr lang="zh-CN" altLang="en-US" smtClean="0"/>
              <a:pPr/>
              <a:t>2020/12/4</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pPr/>
              <a:t>‹#›</a:t>
            </a:fld>
            <a:endParaRPr lang="zh-CN" altLang="en-US"/>
          </a:p>
        </p:txBody>
      </p:sp>
    </p:spTree>
    <p:extLst>
      <p:ext uri="{BB962C8B-B14F-4D97-AF65-F5344CB8AC3E}">
        <p14:creationId xmlns:p14="http://schemas.microsoft.com/office/powerpoint/2010/main" val="2305067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0BC1078-46ED-40F9-8930-935BAD7C2B02}" type="datetimeFigureOut">
              <a:rPr lang="zh-CN" altLang="en-US" smtClean="0"/>
              <a:pPr/>
              <a:t>2020/12/4</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pPr/>
              <a:t>‹#›</a:t>
            </a:fld>
            <a:endParaRPr lang="zh-CN" altLang="en-US"/>
          </a:p>
        </p:txBody>
      </p:sp>
    </p:spTree>
    <p:extLst>
      <p:ext uri="{BB962C8B-B14F-4D97-AF65-F5344CB8AC3E}">
        <p14:creationId xmlns:p14="http://schemas.microsoft.com/office/powerpoint/2010/main" val="1464051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pPr/>
              <a:t>2020/12/4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pPr/>
              <a:t>‹#›</a:t>
            </a:fld>
            <a:endParaRPr lang="zh-CN" altLang="en-US"/>
          </a:p>
        </p:txBody>
      </p:sp>
    </p:spTree>
    <p:extLst>
      <p:ext uri="{BB962C8B-B14F-4D97-AF65-F5344CB8AC3E}">
        <p14:creationId xmlns:p14="http://schemas.microsoft.com/office/powerpoint/2010/main" val="3540013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pPr/>
              <a:t>2020/12/4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pPr/>
              <a:t>‹#›</a:t>
            </a:fld>
            <a:endParaRPr lang="zh-CN" altLang="en-US"/>
          </a:p>
        </p:txBody>
      </p:sp>
    </p:spTree>
    <p:extLst>
      <p:ext uri="{BB962C8B-B14F-4D97-AF65-F5344CB8AC3E}">
        <p14:creationId xmlns:p14="http://schemas.microsoft.com/office/powerpoint/2010/main" val="3911175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BC1078-46ED-40F9-8930-935BAD7C2B02}" type="datetimeFigureOut">
              <a:rPr lang="zh-CN" altLang="en-US" smtClean="0"/>
              <a:pPr/>
              <a:t>2020/12/4</a:t>
            </a:fld>
            <a:endParaRPr lang="zh-CN" alt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B52ADC-5BFA-4FBD-BEE2-16096B7F4166}" type="slidenum">
              <a:rPr lang="zh-CN" altLang="en-US" smtClean="0"/>
              <a:pPr/>
              <a:t>‹#›</a:t>
            </a:fld>
            <a:endParaRPr lang="zh-CN" altLang="en-US"/>
          </a:p>
        </p:txBody>
      </p:sp>
    </p:spTree>
    <p:extLst>
      <p:ext uri="{BB962C8B-B14F-4D97-AF65-F5344CB8AC3E}">
        <p14:creationId xmlns:p14="http://schemas.microsoft.com/office/powerpoint/2010/main" val="572807407"/>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monster.com/career-advice/article/skills-hiring-manager-wants" TargetMode="External"/><Relationship Id="rId2" Type="http://schemas.openxmlformats.org/officeDocument/2006/relationships/hyperlink" Target="https://www.monster.com/career-advice/article/business-skills-for-new-graduates" TargetMode="External"/><Relationship Id="rId1" Type="http://schemas.openxmlformats.org/officeDocument/2006/relationships/slideLayout" Target="../slideLayouts/slideLayout2.xml"/><Relationship Id="rId5" Type="http://schemas.openxmlformats.org/officeDocument/2006/relationships/hyperlink" Target="https://www.prospects.ac.uk/careers-advice/applying-for-jobs/what-skills-do-employers-want" TargetMode="External"/><Relationship Id="rId4" Type="http://schemas.openxmlformats.org/officeDocument/2006/relationships/hyperlink" Target="https://www.business.com/articles/12-business-skills-you-need-to-mast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48586" name="Title 1"/>
          <p:cNvSpPr>
            <a:spLocks noGrp="1"/>
          </p:cNvSpPr>
          <p:nvPr>
            <p:ph type="ctrTitle"/>
          </p:nvPr>
        </p:nvSpPr>
        <p:spPr>
          <a:xfrm>
            <a:off x="858078" y="2888974"/>
            <a:ext cx="7772400" cy="3039474"/>
          </a:xfrm>
        </p:spPr>
        <p:txBody>
          <a:bodyPr>
            <a:normAutofit fontScale="90000"/>
          </a:bodyPr>
          <a:lstStyle/>
          <a:p>
            <a:r>
              <a:rPr lang="en-US" altLang="zh-CN" sz="3600" dirty="0"/>
              <a:t>                  </a:t>
            </a:r>
            <a:br>
              <a:rPr lang="ro-RO" altLang="zh-CN" sz="3600" dirty="0"/>
            </a:br>
            <a:br>
              <a:rPr lang="ro-RO" altLang="zh-CN" sz="3600" dirty="0"/>
            </a:br>
            <a:br>
              <a:rPr lang="ro-RO" altLang="zh-CN" sz="3600" dirty="0"/>
            </a:br>
            <a:r>
              <a:rPr lang="en-US" altLang="zh-CN" sz="3600" dirty="0"/>
              <a:t>Name:</a:t>
            </a:r>
            <a:r>
              <a:rPr lang="ro-RO" altLang="zh-CN" sz="3600" dirty="0"/>
              <a:t>Stefania Denisa Georgiana Dragan</a:t>
            </a:r>
            <a:br>
              <a:rPr lang="en-US" altLang="zh-CN" sz="3600" dirty="0"/>
            </a:br>
            <a:br>
              <a:rPr lang="en-US" altLang="zh-CN" sz="3600" dirty="0"/>
            </a:br>
            <a:r>
              <a:rPr lang="ro-RO" altLang="zh-CN" sz="3600" dirty="0"/>
              <a:t>I.D</a:t>
            </a:r>
            <a:r>
              <a:rPr lang="en-US" altLang="zh-CN" sz="3600" dirty="0"/>
              <a:t>:</a:t>
            </a:r>
            <a:r>
              <a:rPr lang="ro-RO" altLang="zh-CN" sz="3600" dirty="0"/>
              <a:t> 2013428</a:t>
            </a:r>
            <a:br>
              <a:rPr lang="en-US" altLang="zh-CN" sz="3600" dirty="0"/>
            </a:br>
            <a:br>
              <a:rPr lang="en-US" altLang="zh-CN" sz="3600" dirty="0"/>
            </a:br>
            <a:r>
              <a:rPr lang="ro-RO" altLang="zh-CN" sz="3600" dirty="0"/>
              <a:t>Tutor</a:t>
            </a:r>
            <a:r>
              <a:rPr lang="en-US" altLang="zh-CN" sz="3600" dirty="0"/>
              <a:t>’</a:t>
            </a:r>
            <a:r>
              <a:rPr lang="ro-RO" altLang="zh-CN" sz="3600" dirty="0"/>
              <a:t>s </a:t>
            </a:r>
            <a:r>
              <a:rPr lang="en-US" altLang="zh-CN" sz="3600" dirty="0"/>
              <a:t>name: Lloyd Beharry</a:t>
            </a:r>
          </a:p>
        </p:txBody>
      </p:sp>
      <p:sp>
        <p:nvSpPr>
          <p:cNvPr id="1048587" name="Subtitle 2"/>
          <p:cNvSpPr>
            <a:spLocks noGrp="1"/>
          </p:cNvSpPr>
          <p:nvPr>
            <p:ph type="subTitle" idx="1"/>
          </p:nvPr>
        </p:nvSpPr>
        <p:spPr>
          <a:xfrm>
            <a:off x="1023731" y="407403"/>
            <a:ext cx="6858000" cy="1964735"/>
          </a:xfrm>
        </p:spPr>
        <p:txBody>
          <a:bodyPr>
            <a:normAutofit fontScale="85000" lnSpcReduction="10000"/>
          </a:bodyPr>
          <a:lstStyle/>
          <a:p>
            <a:endParaRPr lang="en-US" altLang="zh-CN" sz="4400" dirty="0"/>
          </a:p>
          <a:p>
            <a:r>
              <a:rPr lang="ro-RO" altLang="zh-CN" sz="4400" dirty="0"/>
              <a:t>BMSW 4001</a:t>
            </a:r>
            <a:endParaRPr lang="en-US" altLang="zh-CN" sz="4400" dirty="0"/>
          </a:p>
          <a:p>
            <a:r>
              <a:rPr lang="ro-RO" altLang="zh-CN" sz="4400" dirty="0"/>
              <a:t>Academic and Employabitlity Skills </a:t>
            </a:r>
            <a:endParaRPr lang="en-US" altLang="zh-CN" sz="4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0396A-5D90-40A7-A55E-460CCD87F515}"/>
              </a:ext>
            </a:extLst>
          </p:cNvPr>
          <p:cNvSpPr>
            <a:spLocks noGrp="1"/>
          </p:cNvSpPr>
          <p:nvPr>
            <p:ph type="title"/>
          </p:nvPr>
        </p:nvSpPr>
        <p:spPr/>
        <p:txBody>
          <a:bodyPr/>
          <a:lstStyle/>
          <a:p>
            <a:r>
              <a:rPr lang="en-US" dirty="0"/>
              <a:t>              Table of content </a:t>
            </a:r>
          </a:p>
        </p:txBody>
      </p:sp>
      <p:sp>
        <p:nvSpPr>
          <p:cNvPr id="3" name="Content Placeholder 2">
            <a:extLst>
              <a:ext uri="{FF2B5EF4-FFF2-40B4-BE49-F238E27FC236}">
                <a16:creationId xmlns:a16="http://schemas.microsoft.com/office/drawing/2014/main" id="{8EB8D7F0-BCB1-4316-8284-D935D3E01C0F}"/>
              </a:ext>
            </a:extLst>
          </p:cNvPr>
          <p:cNvSpPr>
            <a:spLocks noGrp="1"/>
          </p:cNvSpPr>
          <p:nvPr>
            <p:ph idx="1"/>
          </p:nvPr>
        </p:nvSpPr>
        <p:spPr/>
        <p:txBody>
          <a:bodyPr/>
          <a:lstStyle/>
          <a:p>
            <a:r>
              <a:rPr lang="en-US" dirty="0"/>
              <a:t>Introduction </a:t>
            </a:r>
          </a:p>
          <a:p>
            <a:r>
              <a:rPr lang="en-US" dirty="0"/>
              <a:t>Academic skills </a:t>
            </a:r>
          </a:p>
          <a:p>
            <a:r>
              <a:rPr lang="en-US" dirty="0"/>
              <a:t>SWOT Analysis </a:t>
            </a:r>
          </a:p>
          <a:p>
            <a:r>
              <a:rPr lang="en-US" dirty="0"/>
              <a:t>Career Plan</a:t>
            </a:r>
          </a:p>
          <a:p>
            <a:r>
              <a:rPr lang="en-US" dirty="0"/>
              <a:t>Employability skills </a:t>
            </a:r>
          </a:p>
          <a:p>
            <a:r>
              <a:rPr lang="en-US" dirty="0"/>
              <a:t>PDP – Personal Development Plan</a:t>
            </a:r>
          </a:p>
          <a:p>
            <a:r>
              <a:rPr lang="en-US" dirty="0"/>
              <a:t>Conclusion </a:t>
            </a:r>
          </a:p>
          <a:p>
            <a:r>
              <a:rPr lang="en-US" dirty="0"/>
              <a:t>References </a:t>
            </a:r>
          </a:p>
          <a:p>
            <a:endParaRPr lang="en-US" dirty="0"/>
          </a:p>
        </p:txBody>
      </p:sp>
    </p:spTree>
    <p:extLst>
      <p:ext uri="{BB962C8B-B14F-4D97-AF65-F5344CB8AC3E}">
        <p14:creationId xmlns:p14="http://schemas.microsoft.com/office/powerpoint/2010/main" val="3412563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48593" name="Title 1048592"/>
          <p:cNvSpPr>
            <a:spLocks noGrp="1"/>
          </p:cNvSpPr>
          <p:nvPr>
            <p:ph type="title"/>
          </p:nvPr>
        </p:nvSpPr>
        <p:spPr/>
        <p:txBody>
          <a:bodyPr/>
          <a:lstStyle/>
          <a:p>
            <a:pPr algn="ctr"/>
            <a:r>
              <a:rPr lang="en-US" dirty="0"/>
              <a:t>Introduction</a:t>
            </a:r>
          </a:p>
        </p:txBody>
      </p:sp>
      <p:sp>
        <p:nvSpPr>
          <p:cNvPr id="1048594" name="Content Placeholder 1048593"/>
          <p:cNvSpPr>
            <a:spLocks noGrp="1"/>
          </p:cNvSpPr>
          <p:nvPr>
            <p:ph idx="1"/>
          </p:nvPr>
        </p:nvSpPr>
        <p:spPr/>
        <p:txBody>
          <a:bodyPr>
            <a:normAutofit fontScale="96071"/>
          </a:bodyPr>
          <a:lstStyle/>
          <a:p>
            <a:pPr>
              <a:lnSpc>
                <a:spcPct val="110000"/>
              </a:lnSpc>
              <a:buFont typeface="Wingdings"/>
              <a:buChar char="u"/>
            </a:pPr>
            <a:r>
              <a:rPr lang="en-US" dirty="0"/>
              <a:t>Skills refer to competencies, abilities, and the knowledge that enable a person to perform a certain task.</a:t>
            </a:r>
          </a:p>
          <a:p>
            <a:pPr>
              <a:lnSpc>
                <a:spcPct val="110000"/>
              </a:lnSpc>
              <a:buFont typeface="Wingdings"/>
              <a:buChar char="u"/>
            </a:pPr>
            <a:r>
              <a:rPr lang="en-US" dirty="0"/>
              <a:t>A person can develop skills by learning and through work and life experiences.</a:t>
            </a:r>
          </a:p>
          <a:p>
            <a:pPr>
              <a:lnSpc>
                <a:spcPct val="110000"/>
              </a:lnSpc>
              <a:buFont typeface="Wingdings"/>
              <a:buChar char="u"/>
            </a:pPr>
            <a:r>
              <a:rPr lang="en-US" dirty="0"/>
              <a:t>Academic and employability skills are essential for one to succeed in academics and career.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48595" name="Title 1048594"/>
          <p:cNvSpPr>
            <a:spLocks noGrp="1"/>
          </p:cNvSpPr>
          <p:nvPr>
            <p:ph type="title"/>
          </p:nvPr>
        </p:nvSpPr>
        <p:spPr>
          <a:xfrm>
            <a:off x="589738" y="-212416"/>
            <a:ext cx="7886700" cy="1325563"/>
          </a:xfrm>
        </p:spPr>
        <p:txBody>
          <a:bodyPr/>
          <a:lstStyle/>
          <a:p>
            <a:pPr algn="ctr"/>
            <a:r>
              <a:rPr lang="en-US"/>
              <a:t>Academic skills</a:t>
            </a:r>
          </a:p>
        </p:txBody>
      </p:sp>
      <p:sp>
        <p:nvSpPr>
          <p:cNvPr id="1048596" name="Content Placeholder 1048595"/>
          <p:cNvSpPr>
            <a:spLocks noGrp="1"/>
          </p:cNvSpPr>
          <p:nvPr>
            <p:ph idx="1"/>
          </p:nvPr>
        </p:nvSpPr>
        <p:spPr>
          <a:xfrm>
            <a:off x="304383" y="696494"/>
            <a:ext cx="8717797" cy="6233221"/>
          </a:xfrm>
        </p:spPr>
        <p:txBody>
          <a:bodyPr>
            <a:noAutofit/>
          </a:bodyPr>
          <a:lstStyle/>
          <a:p>
            <a:pPr marL="0" indent="0">
              <a:lnSpc>
                <a:spcPct val="100000"/>
              </a:lnSpc>
              <a:buNone/>
            </a:pPr>
            <a:r>
              <a:rPr lang="en-US" sz="2400" dirty="0"/>
              <a:t>After starting this course I possess the following key academic skills:</a:t>
            </a:r>
          </a:p>
          <a:p>
            <a:pPr>
              <a:lnSpc>
                <a:spcPct val="100000"/>
              </a:lnSpc>
              <a:buFont typeface="Wingdings"/>
              <a:buChar char="u"/>
            </a:pPr>
            <a:r>
              <a:rPr lang="en-US" sz="2400" dirty="0"/>
              <a:t>Excellent communication skills- including written, listening, and reading.</a:t>
            </a:r>
          </a:p>
          <a:p>
            <a:pPr>
              <a:lnSpc>
                <a:spcPct val="100000"/>
              </a:lnSpc>
              <a:buFont typeface="Wingdings"/>
              <a:buChar char="u"/>
            </a:pPr>
            <a:r>
              <a:rPr lang="en-US" sz="2400" dirty="0"/>
              <a:t>Note-taking skills: I take good notes when reading and listening to lectures.</a:t>
            </a:r>
          </a:p>
          <a:p>
            <a:pPr>
              <a:lnSpc>
                <a:spcPct val="100000"/>
              </a:lnSpc>
              <a:buFont typeface="Wingdings"/>
              <a:buChar char="u"/>
            </a:pPr>
            <a:r>
              <a:rPr lang="en-US" sz="2400" dirty="0"/>
              <a:t>Paraphrasing:. I have learned to paraphrase when completing class assignments including essays and reports.</a:t>
            </a:r>
          </a:p>
          <a:p>
            <a:pPr>
              <a:lnSpc>
                <a:spcPct val="100000"/>
              </a:lnSpc>
              <a:buFont typeface="Wingdings"/>
              <a:buChar char="u"/>
            </a:pPr>
            <a:r>
              <a:rPr lang="en-US" sz="2400" dirty="0"/>
              <a:t>Referencing skills: I have mastered different referencing styles (APA, MLA, Harvard, and Vancouver).</a:t>
            </a:r>
          </a:p>
          <a:p>
            <a:pPr>
              <a:lnSpc>
                <a:spcPct val="100000"/>
              </a:lnSpc>
              <a:buFont typeface="Wingdings"/>
              <a:buChar char="u"/>
            </a:pPr>
            <a:r>
              <a:rPr lang="en-US" sz="2400" dirty="0"/>
              <a:t>Teamwork skills: Enjoy working as a team when given class assignments.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48598" name="Title 1048597"/>
          <p:cNvSpPr>
            <a:spLocks noGrp="1"/>
          </p:cNvSpPr>
          <p:nvPr>
            <p:ph type="title"/>
          </p:nvPr>
        </p:nvSpPr>
        <p:spPr>
          <a:xfrm>
            <a:off x="628650" y="-335711"/>
            <a:ext cx="7886700" cy="1325563"/>
          </a:xfrm>
        </p:spPr>
        <p:txBody>
          <a:bodyPr/>
          <a:lstStyle/>
          <a:p>
            <a:pPr algn="ctr"/>
            <a:r>
              <a:rPr lang="en-US"/>
              <a:t>SWOT Analysis</a:t>
            </a:r>
          </a:p>
        </p:txBody>
      </p:sp>
      <p:sp>
        <p:nvSpPr>
          <p:cNvPr id="1048599" name="Content Placeholder 1048598"/>
          <p:cNvSpPr>
            <a:spLocks noGrp="1"/>
          </p:cNvSpPr>
          <p:nvPr>
            <p:ph idx="1"/>
          </p:nvPr>
        </p:nvSpPr>
        <p:spPr>
          <a:xfrm>
            <a:off x="408149" y="436925"/>
            <a:ext cx="7886700" cy="5493446"/>
          </a:xfrm>
        </p:spPr>
        <p:txBody>
          <a:bodyPr/>
          <a:lstStyle/>
          <a:p>
            <a:pPr marL="0" indent="0">
              <a:buNone/>
            </a:pPr>
            <a:r>
              <a:rPr lang="en-US"/>
              <a:t>Swot analysis</a:t>
            </a:r>
          </a:p>
        </p:txBody>
      </p:sp>
      <p:graphicFrame>
        <p:nvGraphicFramePr>
          <p:cNvPr id="4194304" name="Table 4194303"/>
          <p:cNvGraphicFramePr>
            <a:graphicFrameLocks/>
          </p:cNvGraphicFramePr>
          <p:nvPr>
            <p:extLst>
              <p:ext uri="{D42A27DB-BD31-4B8C-83A1-F6EECF244321}">
                <p14:modId xmlns:p14="http://schemas.microsoft.com/office/powerpoint/2010/main" val="1521600885"/>
              </p:ext>
            </p:extLst>
          </p:nvPr>
        </p:nvGraphicFramePr>
        <p:xfrm>
          <a:off x="273967" y="944355"/>
          <a:ext cx="8689834" cy="6083710"/>
        </p:xfrm>
        <a:graphic>
          <a:graphicData uri="http://schemas.openxmlformats.org/drawingml/2006/table">
            <a:tbl>
              <a:tblPr firstRow="1" bandRow="1">
                <a:tableStyleId>{5940675A-B579-460E-94D1-54222C63F5DA}</a:tableStyleId>
              </a:tblPr>
              <a:tblGrid>
                <a:gridCol w="4344917">
                  <a:extLst>
                    <a:ext uri="{9D8B030D-6E8A-4147-A177-3AD203B41FA5}">
                      <a16:colId xmlns:a16="http://schemas.microsoft.com/office/drawing/2014/main" val="20000"/>
                    </a:ext>
                  </a:extLst>
                </a:gridCol>
                <a:gridCol w="4344917">
                  <a:extLst>
                    <a:ext uri="{9D8B030D-6E8A-4147-A177-3AD203B41FA5}">
                      <a16:colId xmlns:a16="http://schemas.microsoft.com/office/drawing/2014/main" val="20001"/>
                    </a:ext>
                  </a:extLst>
                </a:gridCol>
              </a:tblGrid>
              <a:tr h="3138846">
                <a:tc>
                  <a:txBody>
                    <a:bodyPr/>
                    <a:lstStyle/>
                    <a:p>
                      <a:r>
                        <a:rPr lang="en-US" altLang="en-US" b="1" dirty="0"/>
                        <a:t>Strengths</a:t>
                      </a:r>
                    </a:p>
                    <a:p>
                      <a:pPr marL="285750" indent="-285750">
                        <a:buFont typeface="Wingdings"/>
                        <a:buChar char="u"/>
                      </a:pPr>
                      <a:r>
                        <a:rPr lang="en-US" altLang="en-US" dirty="0"/>
                        <a:t>I have  excellent communication skills</a:t>
                      </a:r>
                    </a:p>
                    <a:p>
                      <a:pPr marL="285750" indent="-285750">
                        <a:buFont typeface="Wingdings"/>
                        <a:buChar char="u"/>
                      </a:pPr>
                      <a:r>
                        <a:rPr lang="en-US" altLang="en-US" dirty="0"/>
                        <a:t>I manage my time well</a:t>
                      </a:r>
                    </a:p>
                    <a:p>
                      <a:pPr marL="285750" indent="-285750">
                        <a:buFont typeface="Wingdings"/>
                        <a:buChar char="u"/>
                      </a:pPr>
                      <a:r>
                        <a:rPr lang="en-US" altLang="en-US" dirty="0"/>
                        <a:t>I enjoy working as a team</a:t>
                      </a:r>
                    </a:p>
                    <a:p>
                      <a:pPr marL="285750" indent="-285750">
                        <a:buFont typeface="Wingdings"/>
                        <a:buChar char="u"/>
                      </a:pPr>
                      <a:r>
                        <a:rPr lang="en-US" altLang="en-US" dirty="0"/>
                        <a:t>Good at public speaking</a:t>
                      </a:r>
                    </a:p>
                    <a:p>
                      <a:pPr marL="285750" indent="-285750">
                        <a:buFont typeface="Wingdings"/>
                        <a:buChar char="u"/>
                      </a:pPr>
                      <a:r>
                        <a:rPr lang="en-US" altLang="en-US" dirty="0"/>
                        <a:t>I have mastered various academic skills like note-taking, referencing, and paraphrasing</a:t>
                      </a:r>
                    </a:p>
                    <a:p>
                      <a:pPr marL="285750" indent="-285750">
                        <a:buFont typeface="Wingdings"/>
                        <a:buChar char="u"/>
                      </a:pPr>
                      <a:r>
                        <a:rPr lang="en-US" altLang="en-US" dirty="0"/>
                        <a:t>Proficient in computer skills</a:t>
                      </a:r>
                    </a:p>
                  </a:txBody>
                  <a:tcPr/>
                </a:tc>
                <a:tc>
                  <a:txBody>
                    <a:bodyPr/>
                    <a:lstStyle/>
                    <a:p>
                      <a:r>
                        <a:rPr lang="en-US" altLang="en-US" b="1" dirty="0"/>
                        <a:t>Weaknesses</a:t>
                      </a:r>
                    </a:p>
                    <a:p>
                      <a:pPr marL="285750" indent="-285750">
                        <a:buFont typeface="Wingdings"/>
                        <a:buChar char="u"/>
                      </a:pPr>
                      <a:r>
                        <a:rPr lang="en-US" altLang="en-US" dirty="0"/>
                        <a:t>I lack sufficient sales and marketing skills</a:t>
                      </a:r>
                    </a:p>
                    <a:p>
                      <a:pPr marL="285750" indent="-285750">
                        <a:buFont typeface="Wingdings"/>
                        <a:buChar char="u"/>
                      </a:pPr>
                      <a:r>
                        <a:rPr lang="en-US" altLang="en-US" dirty="0"/>
                        <a:t>I lack negotiation skills</a:t>
                      </a:r>
                    </a:p>
                    <a:p>
                      <a:pPr marL="285750" indent="-285750">
                        <a:buFont typeface="Wingdings"/>
                        <a:buChar char="u"/>
                      </a:pPr>
                      <a:r>
                        <a:rPr lang="en-US" altLang="en-US" dirty="0"/>
                        <a:t>I am poor at handling conflicts</a:t>
                      </a:r>
                    </a:p>
                    <a:p>
                      <a:pPr marL="285750" indent="-285750">
                        <a:buFont typeface="Wingdings"/>
                        <a:buChar char="u"/>
                      </a:pPr>
                      <a:r>
                        <a:rPr lang="en-US" altLang="en-US" dirty="0"/>
                        <a:t>Easily forget things not applied or used frequently </a:t>
                      </a:r>
                    </a:p>
                  </a:txBody>
                  <a:tcPr/>
                </a:tc>
                <a:extLst>
                  <a:ext uri="{0D108BD9-81ED-4DB2-BD59-A6C34878D82A}">
                    <a16:rowId xmlns:a16="http://schemas.microsoft.com/office/drawing/2014/main" val="10000"/>
                  </a:ext>
                </a:extLst>
              </a:tr>
              <a:tr h="2944864">
                <a:tc>
                  <a:txBody>
                    <a:bodyPr/>
                    <a:lstStyle/>
                    <a:p>
                      <a:r>
                        <a:rPr lang="en-US" altLang="en-US" b="1"/>
                        <a:t>Opportunities</a:t>
                      </a:r>
                    </a:p>
                    <a:p>
                      <a:pPr marL="285750" indent="-285750">
                        <a:buFont typeface="Wingdings"/>
                        <a:buChar char="u"/>
                      </a:pPr>
                      <a:r>
                        <a:rPr lang="en-US" altLang="en-US" b="0"/>
                        <a:t>My strengths could help perform well in academics and running my business</a:t>
                      </a:r>
                    </a:p>
                    <a:p>
                      <a:pPr marL="285750" indent="-285750">
                        <a:buFont typeface="Wingdings"/>
                        <a:buChar char="u"/>
                      </a:pPr>
                      <a:r>
                        <a:rPr lang="en-US" altLang="en-US" b="0"/>
                        <a:t>Able to learn new information and knowledge</a:t>
                      </a:r>
                    </a:p>
                    <a:p>
                      <a:pPr marL="285750" indent="-285750">
                        <a:buFont typeface="Wingdings"/>
                        <a:buChar char="u"/>
                      </a:pPr>
                      <a:r>
                        <a:rPr lang="en-US" altLang="en-US" b="0"/>
                        <a:t>Able to enroll for business related trainings</a:t>
                      </a:r>
                    </a:p>
                  </a:txBody>
                  <a:tcPr/>
                </a:tc>
                <a:tc>
                  <a:txBody>
                    <a:bodyPr/>
                    <a:lstStyle/>
                    <a:p>
                      <a:r>
                        <a:rPr lang="en-US" altLang="en-US" b="1" dirty="0"/>
                        <a:t>Threats</a:t>
                      </a:r>
                    </a:p>
                    <a:p>
                      <a:pPr marL="285750" indent="-285750">
                        <a:buFont typeface="Wingdings"/>
                        <a:buChar char="u"/>
                      </a:pPr>
                      <a:r>
                        <a:rPr lang="en-US" altLang="en-US" b="0" dirty="0"/>
                        <a:t>Economic situation downtowns</a:t>
                      </a:r>
                    </a:p>
                    <a:p>
                      <a:pPr marL="285750" indent="-285750">
                        <a:buFont typeface="Wingdings"/>
                        <a:buChar char="u"/>
                      </a:pPr>
                      <a:r>
                        <a:rPr lang="en-US" altLang="en-US" b="0" dirty="0"/>
                        <a:t>Too many business graduates and hotels in the marke</a:t>
                      </a:r>
                      <a:r>
                        <a:rPr lang="en-US" altLang="en-US" b="1" dirty="0"/>
                        <a:t>t</a:t>
                      </a:r>
                      <a:endParaRPr lang="en-US" altLang="en-US" b="0" dirty="0"/>
                    </a:p>
                  </a:txBody>
                  <a:tcPr/>
                </a:tc>
                <a:extLst>
                  <a:ext uri="{0D108BD9-81ED-4DB2-BD59-A6C34878D82A}">
                    <a16:rowId xmlns:a16="http://schemas.microsoft.com/office/drawing/2014/main" val="10001"/>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48600" name="Title 1048599"/>
          <p:cNvSpPr>
            <a:spLocks noGrp="1"/>
          </p:cNvSpPr>
          <p:nvPr>
            <p:ph type="title"/>
          </p:nvPr>
        </p:nvSpPr>
        <p:spPr/>
        <p:txBody>
          <a:bodyPr/>
          <a:lstStyle/>
          <a:p>
            <a:pPr algn="ctr"/>
            <a:r>
              <a:rPr lang="en-US" dirty="0"/>
              <a:t>My career plan</a:t>
            </a:r>
          </a:p>
        </p:txBody>
      </p:sp>
      <p:sp>
        <p:nvSpPr>
          <p:cNvPr id="1048601" name="Content Placeholder 1048600"/>
          <p:cNvSpPr>
            <a:spLocks noGrp="1"/>
          </p:cNvSpPr>
          <p:nvPr>
            <p:ph idx="1"/>
          </p:nvPr>
        </p:nvSpPr>
        <p:spPr/>
        <p:txBody>
          <a:bodyPr/>
          <a:lstStyle/>
          <a:p>
            <a:pPr>
              <a:lnSpc>
                <a:spcPct val="200000"/>
              </a:lnSpc>
              <a:buFont typeface="Wingdings"/>
              <a:buChar char="u"/>
            </a:pPr>
            <a:r>
              <a:rPr lang="en-US" sz="2400" dirty="0"/>
              <a:t>My career plan is to become a successful businesswoman.</a:t>
            </a:r>
          </a:p>
          <a:p>
            <a:pPr>
              <a:lnSpc>
                <a:spcPct val="200000"/>
              </a:lnSpc>
              <a:buFont typeface="Wingdings"/>
              <a:buChar char="u"/>
            </a:pPr>
            <a:r>
              <a:rPr lang="en-US" sz="2400" dirty="0"/>
              <a:t>I plan to exploit opportunities in the tourism industry by running a hotel and restaurant.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48602" name="Title 1048601"/>
          <p:cNvSpPr>
            <a:spLocks noGrp="1"/>
          </p:cNvSpPr>
          <p:nvPr>
            <p:ph type="title"/>
          </p:nvPr>
        </p:nvSpPr>
        <p:spPr>
          <a:xfrm>
            <a:off x="745386" y="-342201"/>
            <a:ext cx="7886700" cy="1325563"/>
          </a:xfrm>
        </p:spPr>
        <p:txBody>
          <a:bodyPr/>
          <a:lstStyle/>
          <a:p>
            <a:pPr algn="ctr"/>
            <a:r>
              <a:rPr lang="en-US"/>
              <a:t>Employability skills</a:t>
            </a:r>
          </a:p>
        </p:txBody>
      </p:sp>
      <p:sp>
        <p:nvSpPr>
          <p:cNvPr id="1048603" name="Content Placeholder 1048602"/>
          <p:cNvSpPr>
            <a:spLocks noGrp="1"/>
          </p:cNvSpPr>
          <p:nvPr>
            <p:ph idx="1"/>
          </p:nvPr>
        </p:nvSpPr>
        <p:spPr>
          <a:xfrm>
            <a:off x="576768" y="605646"/>
            <a:ext cx="7886700" cy="4351338"/>
          </a:xfrm>
        </p:spPr>
        <p:txBody>
          <a:bodyPr>
            <a:noAutofit/>
          </a:bodyPr>
          <a:lstStyle/>
          <a:p>
            <a:pPr marL="0" indent="0">
              <a:lnSpc>
                <a:spcPct val="100000"/>
              </a:lnSpc>
              <a:buNone/>
            </a:pPr>
            <a:r>
              <a:rPr lang="en-US" sz="2000" dirty="0"/>
              <a:t>The following skills will help me succeed as a businesswoman in the future:</a:t>
            </a:r>
          </a:p>
          <a:p>
            <a:pPr>
              <a:lnSpc>
                <a:spcPct val="100000"/>
              </a:lnSpc>
              <a:buFont typeface="Wingdings"/>
              <a:buChar char="u"/>
            </a:pPr>
            <a:r>
              <a:rPr lang="en-US" sz="2000" dirty="0"/>
              <a:t> Good communication and teamwork skills</a:t>
            </a:r>
          </a:p>
          <a:p>
            <a:pPr>
              <a:lnSpc>
                <a:spcPct val="100000"/>
              </a:lnSpc>
              <a:buFont typeface="Wingdings"/>
              <a:buChar char="u"/>
            </a:pPr>
            <a:r>
              <a:rPr lang="en-US" sz="2000" dirty="0"/>
              <a:t>Public speaking skills</a:t>
            </a:r>
          </a:p>
          <a:p>
            <a:pPr>
              <a:lnSpc>
                <a:spcPct val="100000"/>
              </a:lnSpc>
              <a:buFont typeface="Wingdings"/>
              <a:buChar char="u"/>
            </a:pPr>
            <a:r>
              <a:rPr lang="en-US" sz="2000" dirty="0"/>
              <a:t>Sales and marketing skills</a:t>
            </a:r>
          </a:p>
          <a:p>
            <a:pPr>
              <a:lnSpc>
                <a:spcPct val="100000"/>
              </a:lnSpc>
              <a:buFont typeface="Wingdings"/>
              <a:buChar char="u"/>
            </a:pPr>
            <a:r>
              <a:rPr lang="en-US" sz="2000" dirty="0"/>
              <a:t>Negotiation skills</a:t>
            </a:r>
          </a:p>
          <a:p>
            <a:pPr>
              <a:lnSpc>
                <a:spcPct val="100000"/>
              </a:lnSpc>
              <a:buFont typeface="Wingdings"/>
              <a:buChar char="u"/>
            </a:pPr>
            <a:r>
              <a:rPr lang="en-US" sz="2000" dirty="0"/>
              <a:t>Computer skills</a:t>
            </a:r>
          </a:p>
          <a:p>
            <a:pPr>
              <a:lnSpc>
                <a:spcPct val="100000"/>
              </a:lnSpc>
              <a:buFont typeface="Wingdings"/>
              <a:buChar char="u"/>
            </a:pPr>
            <a:r>
              <a:rPr lang="en-US" sz="2000" dirty="0"/>
              <a:t>Time management</a:t>
            </a:r>
          </a:p>
          <a:p>
            <a:pPr>
              <a:lnSpc>
                <a:spcPct val="100000"/>
              </a:lnSpc>
              <a:buFont typeface="Wingdings"/>
              <a:buChar char="u"/>
            </a:pPr>
            <a:r>
              <a:rPr lang="en-US" sz="2000" dirty="0"/>
              <a:t>Customer service skills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48605" name="Title 1048604"/>
          <p:cNvSpPr>
            <a:spLocks noGrp="1"/>
          </p:cNvSpPr>
          <p:nvPr>
            <p:ph type="title"/>
          </p:nvPr>
        </p:nvSpPr>
        <p:spPr>
          <a:xfrm>
            <a:off x="382208" y="-296777"/>
            <a:ext cx="7886700" cy="1325563"/>
          </a:xfrm>
        </p:spPr>
        <p:txBody>
          <a:bodyPr>
            <a:normAutofit fontScale="90000"/>
          </a:bodyPr>
          <a:lstStyle/>
          <a:p>
            <a:pPr algn="ctr"/>
            <a:br>
              <a:rPr lang="en-US"/>
            </a:br>
            <a:r>
              <a:rPr lang="en-US"/>
              <a:t>Personal Development Portfolio 
</a:t>
            </a:r>
          </a:p>
        </p:txBody>
      </p:sp>
      <p:sp>
        <p:nvSpPr>
          <p:cNvPr id="1048606" name="Content Placeholder 1048605"/>
          <p:cNvSpPr>
            <a:spLocks noGrp="1"/>
          </p:cNvSpPr>
          <p:nvPr>
            <p:ph idx="1"/>
          </p:nvPr>
        </p:nvSpPr>
        <p:spPr>
          <a:xfrm>
            <a:off x="365777" y="852237"/>
            <a:ext cx="8603545" cy="5347220"/>
          </a:xfrm>
        </p:spPr>
        <p:txBody>
          <a:bodyPr>
            <a:normAutofit fontScale="77321" lnSpcReduction="20000"/>
          </a:bodyPr>
          <a:lstStyle/>
          <a:p>
            <a:pPr marL="0" indent="0">
              <a:lnSpc>
                <a:spcPct val="120000"/>
              </a:lnSpc>
              <a:buNone/>
            </a:pPr>
            <a:r>
              <a:rPr lang="en-US" dirty="0"/>
              <a:t>I need to develop the following skills, essential for my career prospects.</a:t>
            </a:r>
          </a:p>
          <a:p>
            <a:pPr>
              <a:lnSpc>
                <a:spcPct val="120000"/>
              </a:lnSpc>
              <a:buFont typeface="Wingdings"/>
              <a:buChar char="u"/>
            </a:pPr>
            <a:r>
              <a:rPr lang="en-US" dirty="0"/>
              <a:t>Negotiation skills: I will practice participating in several formal/informal negotiations. With these skills, I will be able to know how and when to be persuasive and get what I need</a:t>
            </a:r>
          </a:p>
          <a:p>
            <a:pPr>
              <a:lnSpc>
                <a:spcPct val="120000"/>
              </a:lnSpc>
              <a:buFont typeface="Wingdings"/>
              <a:buChar char="u"/>
            </a:pPr>
            <a:r>
              <a:rPr lang="en-US" dirty="0"/>
              <a:t>Sales and Marketing Skills. I will consider taking  extra sales and marketing courses and training to enrich my skills. This will help me establish successful sales and marketing methods and policies (Morgan, 2017).</a:t>
            </a:r>
          </a:p>
          <a:p>
            <a:pPr>
              <a:lnSpc>
                <a:spcPct val="120000"/>
              </a:lnSpc>
              <a:buFont typeface="Wingdings"/>
              <a:buChar char="u"/>
            </a:pPr>
            <a:r>
              <a:rPr lang="en-US" dirty="0"/>
              <a:t>Conflict management skills: I will regularly practice resolving conflicts that may exist amount my peers and attend conflict resolution trainings. </a:t>
            </a:r>
          </a:p>
          <a:p>
            <a:pPr marL="0" indent="0">
              <a:lnSpc>
                <a:spcPct val="120000"/>
              </a:lnSpc>
              <a:buNone/>
            </a:pPr>
            <a:endParaRPr lang="en-US" dirty="0"/>
          </a:p>
          <a:p>
            <a:pPr marL="0" indent="0">
              <a:lnSpc>
                <a:spcPct val="120000"/>
              </a:lnSpc>
              <a:buNone/>
            </a:pPr>
            <a:r>
              <a:rPr lang="en-US" dirty="0"/>
              <a:t>My target date is to achieve all the needed skills during or after the studies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48607" name="Title 1048606"/>
          <p:cNvSpPr>
            <a:spLocks noGrp="1"/>
          </p:cNvSpPr>
          <p:nvPr>
            <p:ph type="title"/>
          </p:nvPr>
        </p:nvSpPr>
        <p:spPr>
          <a:xfrm>
            <a:off x="628650" y="14707"/>
            <a:ext cx="7886700" cy="1325563"/>
          </a:xfrm>
        </p:spPr>
        <p:txBody>
          <a:bodyPr/>
          <a:lstStyle/>
          <a:p>
            <a:pPr algn="ctr"/>
            <a:r>
              <a:rPr lang="en-US"/>
              <a:t>Conclusion</a:t>
            </a:r>
          </a:p>
        </p:txBody>
      </p:sp>
      <p:sp>
        <p:nvSpPr>
          <p:cNvPr id="1048608" name="Content Placeholder 1048607"/>
          <p:cNvSpPr>
            <a:spLocks noGrp="1"/>
          </p:cNvSpPr>
          <p:nvPr>
            <p:ph idx="1"/>
          </p:nvPr>
        </p:nvSpPr>
        <p:spPr>
          <a:xfrm>
            <a:off x="641621" y="1176700"/>
            <a:ext cx="7886700" cy="5623231"/>
          </a:xfrm>
        </p:spPr>
        <p:txBody>
          <a:bodyPr>
            <a:noAutofit/>
          </a:bodyPr>
          <a:lstStyle/>
          <a:p>
            <a:pPr>
              <a:lnSpc>
                <a:spcPct val="100000"/>
              </a:lnSpc>
              <a:buFont typeface="Wingdings"/>
              <a:buChar char="u"/>
            </a:pPr>
            <a:r>
              <a:rPr lang="en-US" sz="2000" dirty="0"/>
              <a:t>Good communication and interpersonal skills are very important in both academics, at work, and in our daily interactions.</a:t>
            </a:r>
          </a:p>
          <a:p>
            <a:pPr>
              <a:lnSpc>
                <a:spcPct val="100000"/>
              </a:lnSpc>
              <a:buFont typeface="Wingdings"/>
              <a:buChar char="u"/>
            </a:pPr>
            <a:r>
              <a:rPr lang="en-US" sz="2000" dirty="0"/>
              <a:t>At the University, I have improved my communication skills, time management, computer skills, and teamworking. </a:t>
            </a:r>
          </a:p>
          <a:p>
            <a:pPr>
              <a:lnSpc>
                <a:spcPct val="100000"/>
              </a:lnSpc>
              <a:buFont typeface="Wingdings"/>
              <a:buChar char="u"/>
            </a:pPr>
            <a:r>
              <a:rPr lang="en-US" sz="2000" dirty="0"/>
              <a:t>I, however, need to develop negotiation skills, decision-making skills, and sales and marketing skills, which will help me run a hotel efficiently.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48609" name="Title 1048608"/>
          <p:cNvSpPr>
            <a:spLocks noGrp="1"/>
          </p:cNvSpPr>
          <p:nvPr>
            <p:ph type="title"/>
          </p:nvPr>
        </p:nvSpPr>
        <p:spPr>
          <a:xfrm>
            <a:off x="829695" y="-147522"/>
            <a:ext cx="7886700" cy="1325563"/>
          </a:xfrm>
        </p:spPr>
        <p:txBody>
          <a:bodyPr/>
          <a:lstStyle/>
          <a:p>
            <a:pPr algn="ctr"/>
            <a:r>
              <a:rPr lang="en-US"/>
              <a:t>References</a:t>
            </a:r>
          </a:p>
        </p:txBody>
      </p:sp>
      <p:sp>
        <p:nvSpPr>
          <p:cNvPr id="1048610" name="Content Placeholder 1048609"/>
          <p:cNvSpPr>
            <a:spLocks noGrp="1"/>
          </p:cNvSpPr>
          <p:nvPr>
            <p:ph idx="1"/>
          </p:nvPr>
        </p:nvSpPr>
        <p:spPr>
          <a:xfrm>
            <a:off x="475178" y="865216"/>
            <a:ext cx="8584937" cy="5834107"/>
          </a:xfrm>
        </p:spPr>
        <p:txBody>
          <a:bodyPr>
            <a:normAutofit fontScale="70357" lnSpcReduction="20000"/>
          </a:bodyPr>
          <a:lstStyle/>
          <a:p>
            <a:pPr marL="0" indent="0">
              <a:lnSpc>
                <a:spcPct val="120000"/>
              </a:lnSpc>
              <a:buNone/>
            </a:pPr>
            <a:r>
              <a:rPr lang="en-US" dirty="0"/>
              <a:t>Bortz, D. (2020). Important business skills for new graduates [Online] Available at: </a:t>
            </a:r>
            <a:r>
              <a:rPr lang="en-US" dirty="0">
                <a:hlinkClick r:id="rId2"/>
              </a:rPr>
              <a:t>https://www.monster.com/career-advice/article/business-skills-for-new-graduates</a:t>
            </a:r>
            <a:r>
              <a:rPr lang="en-US" dirty="0"/>
              <a:t> (Accessed December 2, 2020).</a:t>
            </a:r>
          </a:p>
          <a:p>
            <a:pPr marL="0" indent="0">
              <a:lnSpc>
                <a:spcPct val="120000"/>
              </a:lnSpc>
              <a:buNone/>
            </a:pPr>
            <a:r>
              <a:rPr lang="en-US" dirty="0"/>
              <a:t>Buffalo, S. (2020).These are the 9 skills that would make any hiring manager happy [Online]  Available at: </a:t>
            </a:r>
            <a:r>
              <a:rPr lang="en-US" dirty="0">
                <a:hlinkClick r:id="rId3"/>
              </a:rPr>
              <a:t>https://www.monster.com/career-advice/article/skills-hiring-manager-wants</a:t>
            </a:r>
            <a:r>
              <a:rPr lang="en-US" dirty="0"/>
              <a:t>  (Accessed December, 3, 2020).</a:t>
            </a:r>
          </a:p>
          <a:p>
            <a:pPr marL="0" indent="0">
              <a:lnSpc>
                <a:spcPct val="120000"/>
              </a:lnSpc>
              <a:buNone/>
            </a:pPr>
            <a:r>
              <a:rPr lang="en-US" dirty="0"/>
              <a:t>Driscoll, D.L. and </a:t>
            </a:r>
            <a:r>
              <a:rPr lang="en-US" dirty="0" err="1"/>
              <a:t>Brizee</a:t>
            </a:r>
            <a:r>
              <a:rPr lang="en-US" dirty="0"/>
              <a:t>, A. (May 14, 2012). “Paraphrase:  Write  It in  Your  Own  Words.”  The  Purdue OWL. Purdue  U  Writing  La. Accessed December 2, 2020).     </a:t>
            </a:r>
          </a:p>
          <a:p>
            <a:pPr marL="0" indent="0">
              <a:lnSpc>
                <a:spcPct val="120000"/>
              </a:lnSpc>
              <a:buNone/>
            </a:pPr>
            <a:r>
              <a:rPr lang="en-US" dirty="0"/>
              <a:t>Hill, T.H. (June 7, 2011).12 Business Skills You Need To Master [Online] Available at: </a:t>
            </a:r>
            <a:r>
              <a:rPr lang="en-US" dirty="0">
                <a:hlinkClick r:id="rId4"/>
              </a:rPr>
              <a:t>https://www.business.com/articles/12-business-skills-you-need-to-master/</a:t>
            </a:r>
            <a:r>
              <a:rPr lang="en-US" dirty="0"/>
              <a:t> (Accessed December 2, 2020)</a:t>
            </a:r>
          </a:p>
          <a:p>
            <a:pPr marL="0" indent="0">
              <a:lnSpc>
                <a:spcPct val="120000"/>
              </a:lnSpc>
              <a:buNone/>
            </a:pPr>
            <a:r>
              <a:rPr lang="en-US" dirty="0"/>
              <a:t>Morgan, P. (2017). A Business Students' guide to Employability. London, Sage</a:t>
            </a:r>
          </a:p>
          <a:p>
            <a:pPr marL="0" indent="0">
              <a:lnSpc>
                <a:spcPct val="120000"/>
              </a:lnSpc>
              <a:buNone/>
            </a:pPr>
            <a:r>
              <a:rPr lang="en-US" dirty="0"/>
              <a:t>Swain, R. (2019). What skills do employers want? [Online] Available at: </a:t>
            </a:r>
            <a:r>
              <a:rPr lang="en-US" dirty="0">
                <a:hlinkClick r:id="rId5"/>
              </a:rPr>
              <a:t>https://www.prospects.ac.uk/careers-advice/applying-for-jobs/what-skills-do-employers-want</a:t>
            </a:r>
            <a:r>
              <a:rPr lang="en-US" dirty="0"/>
              <a:t> (Accessed December 3, 2020).        </a:t>
            </a:r>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73</TotalTime>
  <Words>2975</Words>
  <Application>Microsoft Office PowerPoint</Application>
  <PresentationFormat>On-screen Show (4:3)</PresentationFormat>
  <Paragraphs>77</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Wingdings</vt:lpstr>
      <vt:lpstr>Office Theme</vt:lpstr>
      <vt:lpstr>                     Name:Stefania Denisa Georgiana Dragan  I.D: 2013428  Tutor’s name: Lloyd Beharry</vt:lpstr>
      <vt:lpstr>              Table of content </vt:lpstr>
      <vt:lpstr>Introduction</vt:lpstr>
      <vt:lpstr>Academic skills</vt:lpstr>
      <vt:lpstr>SWOT Analysis</vt:lpstr>
      <vt:lpstr>My career plan</vt:lpstr>
      <vt:lpstr>Employability skills</vt:lpstr>
      <vt:lpstr> Personal Development Portfolio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Institution: Course: Instructor: Date: </dc:title>
  <dc:creator>Windows User</dc:creator>
  <cp:lastModifiedBy>Cursaru Cristian</cp:lastModifiedBy>
  <cp:revision>7</cp:revision>
  <dcterms:created xsi:type="dcterms:W3CDTF">2015-05-10T21:30:45Z</dcterms:created>
  <dcterms:modified xsi:type="dcterms:W3CDTF">2020-12-04T14:42:44Z</dcterms:modified>
</cp:coreProperties>
</file>