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lsx" ContentType="application/vnd.openxmlformats-officedocument.spreadsheetml.sheet"/>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theme/themeOverride1.xml" ContentType="application/vnd.openxmlformats-officedocument.themeOverride+xml"/>
  <Override PartName="/ppt/notesSlides/notesSlide1.xml" ContentType="application/vnd.openxmlformats-officedocument.presentationml.notesSlide+xml"/>
  <Override PartName="/ppt/theme/themeOverride2.xml" ContentType="application/vnd.openxmlformats-officedocument.themeOverride+xml"/>
  <Override PartName="/ppt/notesSlides/notesSlide2.xml" ContentType="application/vnd.openxmlformats-officedocument.presentationml.notesSlide+xml"/>
  <Override PartName="/ppt/theme/themeOverride3.xml" ContentType="application/vnd.openxmlformats-officedocument.themeOverride+xml"/>
  <Override PartName="/ppt/notesSlides/notesSlide3.xml" ContentType="application/vnd.openxmlformats-officedocument.presentationml.notesSlide+xml"/>
  <Override PartName="/ppt/theme/themeOverride4.xml" ContentType="application/vnd.openxmlformats-officedocument.themeOverride+xml"/>
  <Override PartName="/ppt/tags/tag1.xml" ContentType="application/vnd.openxmlformats-officedocument.presentationml.tags+xml"/>
  <Override PartName="/ppt/theme/themeOverride5.xml" ContentType="application/vnd.openxmlformats-officedocument.themeOverride+xml"/>
  <Override PartName="/ppt/tags/tag2.xml" ContentType="application/vnd.openxmlformats-officedocument.presentationml.tags+xml"/>
  <Override PartName="/ppt/notesSlides/notesSlide4.xml" ContentType="application/vnd.openxmlformats-officedocument.presentationml.notesSlide+xml"/>
  <Override PartName="/ppt/tags/tag3.xml" ContentType="application/vnd.openxmlformats-officedocument.presentationml.tags+xml"/>
  <Override PartName="/ppt/theme/themeOverride6.xml" ContentType="application/vnd.openxmlformats-officedocument.themeOverride+xml"/>
  <Override PartName="/ppt/notesSlides/notesSlide5.xml" ContentType="application/vnd.openxmlformats-officedocument.presentationml.notesSlide+xml"/>
  <Override PartName="/ppt/tags/tag4.xml" ContentType="application/vnd.openxmlformats-officedocument.presentationml.tags+xml"/>
  <Override PartName="/ppt/charts/chart1.xml" ContentType="application/vnd.openxmlformats-officedocument.drawingml.chart+xml"/>
  <Override PartName="/ppt/tags/tag5.xml" ContentType="application/vnd.openxmlformats-officedocument.presentationml.tags+xml"/>
  <Override PartName="/ppt/theme/themeOverride7.xml" ContentType="application/vnd.openxmlformats-officedocument.themeOverride+xml"/>
  <Override PartName="/ppt/tags/tag6.xml" ContentType="application/vnd.openxmlformats-officedocument.presentationml.tags+xml"/>
  <Override PartName="/ppt/theme/themeOverride8.xml" ContentType="application/vnd.openxmlformats-officedocument.themeOverride+xml"/>
  <Override PartName="/ppt/notesSlides/notesSlide6.xml" ContentType="application/vnd.openxmlformats-officedocument.presentationml.notesSlide+xml"/>
  <Override PartName="/ppt/theme/themeOverride9.xml" ContentType="application/vnd.openxmlformats-officedocument.themeOverride+xml"/>
  <Override PartName="/ppt/tags/tag7.xml" ContentType="application/vnd.openxmlformats-officedocument.presentationml.tags+xml"/>
  <Override PartName="/ppt/theme/themeOverride10.xml" ContentType="application/vnd.openxmlformats-officedocument.themeOverride+xml"/>
  <Override PartName="/ppt/tags/tag8.xml" ContentType="application/vnd.openxmlformats-officedocument.presentationml.tags+xml"/>
  <Override PartName="/ppt/theme/themeOverride11.xml" ContentType="application/vnd.openxmlformats-officedocument.themeOverride+xml"/>
  <Override PartName="/ppt/tags/tag9.xml" ContentType="application/vnd.openxmlformats-officedocument.presentationml.tags+xml"/>
  <Override PartName="/ppt/tags/tag10.xml" ContentType="application/vnd.openxmlformats-officedocument.presentationml.tags+xml"/>
  <Override PartName="/ppt/theme/themeOverride12.xml" ContentType="application/vnd.openxmlformats-officedocument.themeOverride+xml"/>
  <Override PartName="/ppt/notesSlides/notesSlide7.xml" ContentType="application/vnd.openxmlformats-officedocument.presentationml.notesSlide+xml"/>
  <Override PartName="/ppt/theme/themeOverride13.xml" ContentType="application/vnd.openxmlformats-officedocument.themeOverride+xml"/>
  <Override PartName="/ppt/tags/tag11.xml" ContentType="application/vnd.openxmlformats-officedocument.presentationml.tags+xml"/>
  <Override PartName="/ppt/theme/themeOverride14.xml" ContentType="application/vnd.openxmlformats-officedocument.themeOverride+xml"/>
  <Override PartName="/ppt/notesSlides/notesSlide8.xml" ContentType="application/vnd.openxmlformats-officedocument.presentationml.notesSlide+xml"/>
  <Override PartName="/ppt/theme/themeOverride15.xml" ContentType="application/vnd.openxmlformats-officedocument.themeOverride+xml"/>
  <Override PartName="/ppt/tags/tag12.xml" ContentType="application/vnd.openxmlformats-officedocument.presentationml.tags+xml"/>
  <Override PartName="/ppt/theme/themeOverride16.xml" ContentType="application/vnd.openxmlformats-officedocument.themeOverride+xml"/>
  <Override PartName="/ppt/notesSlides/notesSlide9.xml" ContentType="application/vnd.openxmlformats-officedocument.presentationml.notesSlide+xml"/>
  <Override PartName="/ppt/theme/themeOverride17.xml" ContentType="application/vnd.openxmlformats-officedocument.themeOverride+xml"/>
  <Override PartName="/ppt/tags/tag13.xml" ContentType="application/vnd.openxmlformats-officedocument.presentationml.tags+xml"/>
  <Override PartName="/ppt/notesSlides/notesSlide10.xml" ContentType="application/vnd.openxmlformats-officedocument.presentationml.notesSlide+xml"/>
  <Override PartName="/ppt/theme/themeOverride18.xml" ContentType="application/vnd.openxmlformats-officedocument.themeOverride+xml"/>
  <Override PartName="/ppt/tags/tag14.xml" ContentType="application/vnd.openxmlformats-officedocument.presentationml.tags+xml"/>
  <Override PartName="/ppt/theme/themeOverride19.xml" ContentType="application/vnd.openxmlformats-officedocument.themeOverride+xml"/>
  <Override PartName="/ppt/notesSlides/notesSlide11.xml" ContentType="application/vnd.openxmlformats-officedocument.presentationml.notesSlide+xml"/>
  <Override PartName="/ppt/theme/themeOverride20.xml" ContentType="application/vnd.openxmlformats-officedocument.themeOverride+xml"/>
  <Override PartName="/ppt/notesSlides/notesSlide12.xml" ContentType="application/vnd.openxmlformats-officedocument.presentationml.notesSlide+xml"/>
  <Override PartName="/ppt/theme/themeOverride21.xml" ContentType="application/vnd.openxmlformats-officedocument.themeOverride+xml"/>
  <Override PartName="/ppt/notesSlides/notesSlide13.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5" Type="http://schemas.openxmlformats.org/officeDocument/2006/relationships/custom-properties" Target="docProps/custom.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notesMasterIdLst>
    <p:notesMasterId r:id="rId28"/>
  </p:notesMasterIdLst>
  <p:sldIdLst>
    <p:sldId id="339" r:id="rId2"/>
    <p:sldId id="332" r:id="rId3"/>
    <p:sldId id="341" r:id="rId4"/>
    <p:sldId id="304" r:id="rId5"/>
    <p:sldId id="293" r:id="rId6"/>
    <p:sldId id="355" r:id="rId7"/>
    <p:sldId id="340" r:id="rId8"/>
    <p:sldId id="308" r:id="rId9"/>
    <p:sldId id="353" r:id="rId10"/>
    <p:sldId id="294" r:id="rId11"/>
    <p:sldId id="346" r:id="rId12"/>
    <p:sldId id="324" r:id="rId13"/>
    <p:sldId id="347" r:id="rId14"/>
    <p:sldId id="348" r:id="rId15"/>
    <p:sldId id="354" r:id="rId16"/>
    <p:sldId id="343" r:id="rId17"/>
    <p:sldId id="309" r:id="rId18"/>
    <p:sldId id="350" r:id="rId19"/>
    <p:sldId id="306" r:id="rId20"/>
    <p:sldId id="351" r:id="rId21"/>
    <p:sldId id="307" r:id="rId22"/>
    <p:sldId id="313" r:id="rId23"/>
    <p:sldId id="356" r:id="rId24"/>
    <p:sldId id="345" r:id="rId25"/>
    <p:sldId id="352" r:id="rId26"/>
    <p:sldId id="344" r:id="rId27"/>
  </p:sldIdLst>
  <p:sldSz cx="12192000" cy="6858000"/>
  <p:notesSz cx="6858000" cy="9144000"/>
  <p:defaultTextStyle>
    <a:defPPr>
      <a:defRPr lang="zh-CN"/>
    </a:defPPr>
    <a:lvl1pPr marL="0" algn="l" defTabSz="1218565" rtl="0" eaLnBrk="1" latinLnBrk="0" hangingPunct="1">
      <a:defRPr sz="2400" kern="1200">
        <a:solidFill>
          <a:schemeClr val="tx1"/>
        </a:solidFill>
        <a:latin typeface="+mn-lt"/>
        <a:ea typeface="+mn-ea"/>
        <a:cs typeface="+mn-cs"/>
      </a:defRPr>
    </a:lvl1pPr>
    <a:lvl2pPr marL="609600" algn="l" defTabSz="1218565" rtl="0" eaLnBrk="1" latinLnBrk="0" hangingPunct="1">
      <a:defRPr sz="2400" kern="1200">
        <a:solidFill>
          <a:schemeClr val="tx1"/>
        </a:solidFill>
        <a:latin typeface="+mn-lt"/>
        <a:ea typeface="+mn-ea"/>
        <a:cs typeface="+mn-cs"/>
      </a:defRPr>
    </a:lvl2pPr>
    <a:lvl3pPr marL="1219200" algn="l" defTabSz="1218565" rtl="0" eaLnBrk="1" latinLnBrk="0" hangingPunct="1">
      <a:defRPr sz="2400" kern="1200">
        <a:solidFill>
          <a:schemeClr val="tx1"/>
        </a:solidFill>
        <a:latin typeface="+mn-lt"/>
        <a:ea typeface="+mn-ea"/>
        <a:cs typeface="+mn-cs"/>
      </a:defRPr>
    </a:lvl3pPr>
    <a:lvl4pPr marL="1828800" algn="l" defTabSz="1218565" rtl="0" eaLnBrk="1" latinLnBrk="0" hangingPunct="1">
      <a:defRPr sz="2400" kern="1200">
        <a:solidFill>
          <a:schemeClr val="tx1"/>
        </a:solidFill>
        <a:latin typeface="+mn-lt"/>
        <a:ea typeface="+mn-ea"/>
        <a:cs typeface="+mn-cs"/>
      </a:defRPr>
    </a:lvl4pPr>
    <a:lvl5pPr marL="2438400" algn="l" defTabSz="1218565" rtl="0" eaLnBrk="1" latinLnBrk="0" hangingPunct="1">
      <a:defRPr sz="2400" kern="1200">
        <a:solidFill>
          <a:schemeClr val="tx1"/>
        </a:solidFill>
        <a:latin typeface="+mn-lt"/>
        <a:ea typeface="+mn-ea"/>
        <a:cs typeface="+mn-cs"/>
      </a:defRPr>
    </a:lvl5pPr>
    <a:lvl6pPr marL="3048000" algn="l" defTabSz="1218565" rtl="0" eaLnBrk="1" latinLnBrk="0" hangingPunct="1">
      <a:defRPr sz="2400" kern="1200">
        <a:solidFill>
          <a:schemeClr val="tx1"/>
        </a:solidFill>
        <a:latin typeface="+mn-lt"/>
        <a:ea typeface="+mn-ea"/>
        <a:cs typeface="+mn-cs"/>
      </a:defRPr>
    </a:lvl6pPr>
    <a:lvl7pPr marL="3657600" algn="l" defTabSz="1218565" rtl="0" eaLnBrk="1" latinLnBrk="0" hangingPunct="1">
      <a:defRPr sz="2400" kern="1200">
        <a:solidFill>
          <a:schemeClr val="tx1"/>
        </a:solidFill>
        <a:latin typeface="+mn-lt"/>
        <a:ea typeface="+mn-ea"/>
        <a:cs typeface="+mn-cs"/>
      </a:defRPr>
    </a:lvl7pPr>
    <a:lvl8pPr marL="4267200" algn="l" defTabSz="1218565" rtl="0" eaLnBrk="1" latinLnBrk="0" hangingPunct="1">
      <a:defRPr sz="2400" kern="1200">
        <a:solidFill>
          <a:schemeClr val="tx1"/>
        </a:solidFill>
        <a:latin typeface="+mn-lt"/>
        <a:ea typeface="+mn-ea"/>
        <a:cs typeface="+mn-cs"/>
      </a:defRPr>
    </a:lvl8pPr>
    <a:lvl9pPr marL="4876800" algn="l" defTabSz="1218565" rtl="0" eaLnBrk="1" latinLnBrk="0" hangingPunct="1">
      <a:defRPr sz="24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3861">
          <p15:clr>
            <a:srgbClr val="A4A3A4"/>
          </p15:clr>
        </p15:guide>
        <p15:guide id="2" pos="7219">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clrMru>
    <a:srgbClr val="142233"/>
    <a:srgbClr val="FFFFFF"/>
    <a:srgbClr val="000000"/>
    <a:srgbClr val="FAFBFD"/>
    <a:srgbClr val="FD4A64"/>
    <a:srgbClr val="6A71E6"/>
    <a:srgbClr val="00B1D2"/>
    <a:srgbClr val="8AA3BD"/>
    <a:srgbClr val="5F63AC"/>
    <a:srgbClr val="7558A3"/>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0397" autoAdjust="0"/>
    <p:restoredTop sz="96372" autoAdjust="0"/>
  </p:normalViewPr>
  <p:slideViewPr>
    <p:cSldViewPr snapToGrid="0" showGuides="1">
      <p:cViewPr varScale="1">
        <p:scale>
          <a:sx n="77" d="100"/>
          <a:sy n="77" d="100"/>
        </p:scale>
        <p:origin x="1046" y="72"/>
      </p:cViewPr>
      <p:guideLst>
        <p:guide orient="horz" pos="3861"/>
        <p:guide pos="7219"/>
      </p:guideLst>
    </p:cSldViewPr>
  </p:slideViewPr>
  <p:notesTextViewPr>
    <p:cViewPr>
      <p:scale>
        <a:sx n="3" d="2"/>
        <a:sy n="3" d="2"/>
      </p:scale>
      <p:origin x="0" y="0"/>
    </p:cViewPr>
  </p:notesTextViewPr>
  <p:sorterViewPr>
    <p:cViewPr>
      <p:scale>
        <a:sx n="66" d="100"/>
        <a:sy n="66" d="100"/>
      </p:scale>
      <p:origin x="0" y="0"/>
    </p:cViewPr>
  </p:sorter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notesMaster" Target="notesMasters/notesMaster1.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charts/_rels/chart1.xml.rels><?xml version="1.0" encoding="UTF-8" standalone="yes"?>
<Relationships xmlns="http://schemas.openxmlformats.org/package/2006/relationships"><Relationship Id="rId2" Type="http://schemas.openxmlformats.org/officeDocument/2006/relationships/package" Target="../embeddings/Microsoft_Excel_Worksheet.xlsx"/><Relationship Id="rId1" Type="http://schemas.openxmlformats.org/officeDocument/2006/relationships/image" Target="../media/image4.png"/></Relationships>
</file>

<file path=ppt/charts/chart1.xml><?xml version="1.0" encoding="utf-8"?>
<c:chartSpace xmlns:c="http://schemas.openxmlformats.org/drawingml/2006/chart" xmlns:a="http://schemas.openxmlformats.org/drawingml/2006/main" xmlns:r="http://schemas.openxmlformats.org/officeDocument/2006/relationships" xmlns:c16r2="http://schemas.microsoft.com/office/drawing/2015/06/chart">
  <c:date1904 val="0"/>
  <c:lang val="zh-CN"/>
  <c:roundedCorners val="0"/>
  <mc:AlternateContent xmlns:mc="http://schemas.openxmlformats.org/markup-compatibility/2006">
    <mc:Choice xmlns:c14="http://schemas.microsoft.com/office/drawing/2007/8/2/chart" Requires="c14">
      <c14:style val="102"/>
    </mc:Choice>
    <mc:Fallback>
      <c:style val="2"/>
    </mc:Fallback>
  </mc:AlternateContent>
  <c:chart>
    <c:title>
      <c:tx>
        <c:rich>
          <a:bodyPr/>
          <a:lstStyle/>
          <a:p>
            <a:pPr>
              <a:defRPr/>
            </a:pPr>
            <a:endParaRPr lang="zh-CN" altLang="en-US"/>
          </a:p>
        </c:rich>
      </c:tx>
      <c:overlay val="1"/>
    </c:title>
    <c:autoTitleDeleted val="0"/>
    <c:plotArea>
      <c:layout>
        <c:manualLayout>
          <c:layoutTarget val="inner"/>
          <c:xMode val="edge"/>
          <c:yMode val="edge"/>
          <c:x val="5.000000000000001E-3"/>
          <c:y val="5.000000000000001E-3"/>
          <c:w val="1"/>
          <c:h val="1"/>
        </c:manualLayout>
      </c:layout>
      <c:pieChart>
        <c:varyColors val="0"/>
        <c:ser>
          <c:idx val="0"/>
          <c:order val="0"/>
          <c:tx>
            <c:strRef>
              <c:f>Sheet1!$A$2</c:f>
              <c:strCache>
                <c:ptCount val="1"/>
                <c:pt idx="0">
                  <c:v>Region 1</c:v>
                </c:pt>
              </c:strCache>
            </c:strRef>
          </c:tx>
          <c:spPr>
            <a:noFill/>
            <a:ln w="12665" cap="flat">
              <a:noFill/>
              <a:miter lim="400000"/>
            </a:ln>
            <a:effectLst/>
          </c:spPr>
          <c:dPt>
            <c:idx val="1"/>
            <c:bubble3D val="0"/>
            <c:spPr>
              <a:blipFill dpi="0" rotWithShape="1">
                <a:blip xmlns:r="http://schemas.openxmlformats.org/officeDocument/2006/relationships" r:embed="rId1"/>
                <a:srcRect/>
                <a:tile tx="0" ty="0" sx="100000" sy="100000" flip="none" algn="tl"/>
              </a:blipFill>
              <a:ln w="12665" cap="flat">
                <a:solidFill>
                  <a:schemeClr val="bg1"/>
                </a:solidFill>
                <a:miter lim="400000"/>
              </a:ln>
              <a:effectLst/>
            </c:spPr>
            <c:extLst>
              <c:ext xmlns:c16="http://schemas.microsoft.com/office/drawing/2014/chart" uri="{C3380CC4-5D6E-409C-BE32-E72D297353CC}">
                <c16:uniqueId val="{00000000-E330-4757-BB2B-A74137BAC0D7}"/>
              </c:ext>
            </c:extLst>
          </c:dPt>
          <c:cat>
            <c:strRef>
              <c:f>Sheet1!$B$1:$C$1</c:f>
              <c:strCache>
                <c:ptCount val="2"/>
                <c:pt idx="0">
                  <c:v>real data</c:v>
                </c:pt>
                <c:pt idx="1">
                  <c:v>the rest</c:v>
                </c:pt>
              </c:strCache>
            </c:strRef>
          </c:cat>
          <c:val>
            <c:numRef>
              <c:f>Sheet1!$B$2:$C$2</c:f>
              <c:numCache>
                <c:formatCode>General</c:formatCode>
                <c:ptCount val="2"/>
                <c:pt idx="0">
                  <c:v>70</c:v>
                </c:pt>
                <c:pt idx="1">
                  <c:v>30</c:v>
                </c:pt>
              </c:numCache>
            </c:numRef>
          </c:val>
          <c:extLst>
            <c:ext xmlns:c16="http://schemas.microsoft.com/office/drawing/2014/chart" uri="{C3380CC4-5D6E-409C-BE32-E72D297353CC}">
              <c16:uniqueId val="{00000001-E330-4757-BB2B-A74137BAC0D7}"/>
            </c:ext>
          </c:extLst>
        </c:ser>
        <c:dLbls>
          <c:showLegendKey val="0"/>
          <c:showVal val="0"/>
          <c:showCatName val="0"/>
          <c:showSerName val="0"/>
          <c:showPercent val="0"/>
          <c:showBubbleSize val="0"/>
          <c:showLeaderLines val="0"/>
        </c:dLbls>
        <c:firstSliceAng val="0"/>
      </c:pieChart>
      <c:spPr>
        <a:noFill/>
        <a:ln w="25330">
          <a:noFill/>
        </a:ln>
      </c:spPr>
    </c:plotArea>
    <c:plotVisOnly val="1"/>
    <c:dispBlanksAs val="zero"/>
    <c:showDLblsOverMax val="1"/>
  </c:chart>
  <c:spPr>
    <a:noFill/>
    <a:ln>
      <a:noFill/>
    </a:ln>
    <a:effectLst/>
  </c:spPr>
  <c:txPr>
    <a:bodyPr/>
    <a:lstStyle/>
    <a:p>
      <a:pPr>
        <a:defRPr lang="zh-CN"/>
      </a:pPr>
      <a:endParaRPr lang="zh-CN"/>
    </a:p>
  </c:txPr>
  <c:externalData r:id="rId2">
    <c:autoUpdate val="0"/>
  </c:externalData>
</c:chartSpace>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页眉占位符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zh-CN" altLang="en-US"/>
          </a:p>
        </p:txBody>
      </p:sp>
      <p:sp>
        <p:nvSpPr>
          <p:cNvPr id="3" name="日期占位符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3E71700-2A4E-4AED-9E00-05FA757A75A3}" type="datetimeFigureOut">
              <a:rPr lang="zh-CN" altLang="en-US" smtClean="0"/>
              <a:pPr/>
              <a:t>2026/4/17</a:t>
            </a:fld>
            <a:endParaRPr lang="zh-CN" altLang="en-US"/>
          </a:p>
        </p:txBody>
      </p:sp>
      <p:sp>
        <p:nvSpPr>
          <p:cNvPr id="4" name="幻灯片图像占位符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zh-CN" altLang="en-US"/>
          </a:p>
        </p:txBody>
      </p:sp>
      <p:sp>
        <p:nvSpPr>
          <p:cNvPr id="5" name="备注占位符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zh-CN" altLang="en-US"/>
              <a:t>编辑母版文本样式</a:t>
            </a:r>
          </a:p>
          <a:p>
            <a:pPr lvl="1"/>
            <a:r>
              <a:rPr lang="zh-CN" altLang="en-US"/>
              <a:t>第二级</a:t>
            </a:r>
          </a:p>
          <a:p>
            <a:pPr lvl="2"/>
            <a:r>
              <a:rPr lang="zh-CN" altLang="en-US"/>
              <a:t>第三级</a:t>
            </a:r>
          </a:p>
          <a:p>
            <a:pPr lvl="3"/>
            <a:r>
              <a:rPr lang="zh-CN" altLang="en-US"/>
              <a:t>第四级</a:t>
            </a:r>
          </a:p>
          <a:p>
            <a:pPr lvl="4"/>
            <a:r>
              <a:rPr lang="zh-CN" altLang="en-US"/>
              <a:t>第五级</a:t>
            </a:r>
          </a:p>
        </p:txBody>
      </p:sp>
      <p:sp>
        <p:nvSpPr>
          <p:cNvPr id="6" name="页脚占位符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zh-CN" altLang="en-US"/>
          </a:p>
        </p:txBody>
      </p:sp>
      <p:sp>
        <p:nvSpPr>
          <p:cNvPr id="7" name="灯片编号占位符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C0AA9EA2-4E0C-4ED9-900A-7F897B70E547}" type="slidenum">
              <a:rPr lang="zh-CN" altLang="en-US" smtClean="0"/>
              <a:pPr/>
              <a:t>‹#›</a:t>
            </a:fld>
            <a:endParaRPr lang="zh-CN" altLang="en-US"/>
          </a:p>
        </p:txBody>
      </p:sp>
    </p:spTree>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dirty="0"/>
              <a:t>亮亮图文旗舰店</a:t>
            </a:r>
            <a:r>
              <a:rPr lang="en-US" dirty="0"/>
              <a:t>https://liangliangtuwen.tmall.com</a:t>
            </a:r>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1</a:t>
            </a:fld>
            <a:endParaRPr lang="zh-CN" altLang="en-US"/>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2</a:t>
            </a:fld>
            <a:endParaRPr lang="zh-CN" altLang="en-US"/>
          </a:p>
        </p:txBody>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3</a:t>
            </a:fld>
            <a:endParaRPr lang="zh-CN" altLang="en-US"/>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A4FC5B6-F809-48FF-816D-0462E9443E97}" type="slidenum">
              <a:rPr lang="zh-CN" altLang="en-US" smtClean="0"/>
              <a:pPr/>
              <a:t>5</a:t>
            </a:fld>
            <a:endParaRPr lang="zh-CN" altLang="en-US"/>
          </a:p>
        </p:txBody>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7</a:t>
            </a:fld>
            <a:endParaRPr lang="zh-CN" altLang="en-US"/>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25C7B9E-4BDF-AA82-EF61-F35D4B2EB495}"/>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308E173-0D8F-0FAE-C0D3-F6E132652F50}"/>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58DF26B-541E-5EDA-5A0F-98246B984A2A}"/>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BC89C516-BAD5-6A52-9B84-C968C32C1D94}"/>
              </a:ext>
            </a:extLst>
          </p:cNvPr>
          <p:cNvSpPr>
            <a:spLocks noGrp="1"/>
          </p:cNvSpPr>
          <p:nvPr>
            <p:ph type="sldNum" sz="quarter" idx="10"/>
          </p:nvPr>
        </p:nvSpPr>
        <p:spPr/>
        <p:txBody>
          <a:bodyPr/>
          <a:lstStyle/>
          <a:p>
            <a:fld id="{C0AA9EA2-4E0C-4ED9-900A-7F897B70E547}" type="slidenum">
              <a:rPr lang="zh-CN" altLang="en-US" smtClean="0"/>
              <a:pPr/>
              <a:t>11</a:t>
            </a:fld>
            <a:endParaRPr lang="zh-CN" altLang="en-US"/>
          </a:p>
        </p:txBody>
      </p:sp>
    </p:spTree>
    <p:extLst>
      <p:ext uri="{BB962C8B-B14F-4D97-AF65-F5344CB8AC3E}">
        <p14:creationId xmlns:p14="http://schemas.microsoft.com/office/powerpoint/2010/main" val="3124222840"/>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16</a:t>
            </a:fld>
            <a:endParaRPr lang="zh-CN" altLang="en-US"/>
          </a:p>
        </p:txBody>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0F4DF5FA-100D-EDA3-2CCD-2EB515E0D349}"/>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7C3E76C-3B7C-54B7-857C-DC82DB48A738}"/>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EE033D61-F72A-1585-5B4B-6836272A6745}"/>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CE8B5F76-95C5-2C04-A64B-F9D1ED21195C}"/>
              </a:ext>
            </a:extLst>
          </p:cNvPr>
          <p:cNvSpPr>
            <a:spLocks noGrp="1"/>
          </p:cNvSpPr>
          <p:nvPr>
            <p:ph type="sldNum" sz="quarter" idx="10"/>
          </p:nvPr>
        </p:nvSpPr>
        <p:spPr/>
        <p:txBody>
          <a:bodyPr/>
          <a:lstStyle/>
          <a:p>
            <a:fld id="{C0AA9EA2-4E0C-4ED9-900A-7F897B70E547}" type="slidenum">
              <a:rPr lang="zh-CN" altLang="en-US" smtClean="0"/>
              <a:pPr/>
              <a:t>18</a:t>
            </a:fld>
            <a:endParaRPr lang="zh-CN" altLang="en-US"/>
          </a:p>
        </p:txBody>
      </p:sp>
    </p:spTree>
    <p:extLst>
      <p:ext uri="{BB962C8B-B14F-4D97-AF65-F5344CB8AC3E}">
        <p14:creationId xmlns:p14="http://schemas.microsoft.com/office/powerpoint/2010/main" val="1970372187"/>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A990BC9-7015-B471-6BC1-9D31DA0A4386}"/>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8A342E74-42A6-21C9-DDF9-5EA9AF7738CF}"/>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079B7B30-0483-5CC9-4DD8-BCDEDE9E4942}"/>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EB719DF0-019F-20B5-D41A-89FF4B80F9C2}"/>
              </a:ext>
            </a:extLst>
          </p:cNvPr>
          <p:cNvSpPr>
            <a:spLocks noGrp="1"/>
          </p:cNvSpPr>
          <p:nvPr>
            <p:ph type="sldNum" sz="quarter" idx="10"/>
          </p:nvPr>
        </p:nvSpPr>
        <p:spPr/>
        <p:txBody>
          <a:bodyPr/>
          <a:lstStyle/>
          <a:p>
            <a:fld id="{C0AA9EA2-4E0C-4ED9-900A-7F897B70E547}" type="slidenum">
              <a:rPr lang="zh-CN" altLang="en-US" smtClean="0"/>
              <a:pPr/>
              <a:t>20</a:t>
            </a:fld>
            <a:endParaRPr lang="zh-CN" altLang="en-US"/>
          </a:p>
        </p:txBody>
      </p:sp>
    </p:spTree>
    <p:extLst>
      <p:ext uri="{BB962C8B-B14F-4D97-AF65-F5344CB8AC3E}">
        <p14:creationId xmlns:p14="http://schemas.microsoft.com/office/powerpoint/2010/main" val="1408746338"/>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endParaRPr lang="zh-CN" altLang="en-US"/>
          </a:p>
        </p:txBody>
      </p:sp>
      <p:sp>
        <p:nvSpPr>
          <p:cNvPr id="4" name="灯片编号占位符 3"/>
          <p:cNvSpPr>
            <a:spLocks noGrp="1"/>
          </p:cNvSpPr>
          <p:nvPr>
            <p:ph type="sldNum" sz="quarter" idx="10"/>
          </p:nvPr>
        </p:nvSpPr>
        <p:spPr/>
        <p:txBody>
          <a:bodyPr/>
          <a:lstStyle/>
          <a:p>
            <a:fld id="{4A4FC5B6-F809-48FF-816D-0462E9443E97}" type="slidenum">
              <a:rPr lang="zh-CN" altLang="en-US" smtClean="0"/>
              <a:pPr/>
              <a:t>21</a:t>
            </a:fld>
            <a:endParaRPr lang="zh-CN" altLang="en-US"/>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24</a:t>
            </a:fld>
            <a:endParaRPr lang="zh-CN" altLang="en-US"/>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F048DC2C-8B7B-8271-0199-4127D697D9A0}"/>
            </a:ext>
          </a:extLst>
        </p:cNvPr>
        <p:cNvGrpSpPr/>
        <p:nvPr/>
      </p:nvGrpSpPr>
      <p:grpSpPr>
        <a:xfrm>
          <a:off x="0" y="0"/>
          <a:ext cx="0" cy="0"/>
          <a:chOff x="0" y="0"/>
          <a:chExt cx="0" cy="0"/>
        </a:xfrm>
      </p:grpSpPr>
      <p:sp>
        <p:nvSpPr>
          <p:cNvPr id="2" name="幻灯片图像占位符 1">
            <a:extLst>
              <a:ext uri="{FF2B5EF4-FFF2-40B4-BE49-F238E27FC236}">
                <a16:creationId xmlns:a16="http://schemas.microsoft.com/office/drawing/2014/main" id="{075DDB75-5793-E8C9-899C-551D3728870E}"/>
              </a:ext>
            </a:extLst>
          </p:cNvPr>
          <p:cNvSpPr>
            <a:spLocks noGrp="1" noRot="1" noChangeAspect="1"/>
          </p:cNvSpPr>
          <p:nvPr>
            <p:ph type="sldImg"/>
          </p:nvPr>
        </p:nvSpPr>
        <p:spPr/>
      </p:sp>
      <p:sp>
        <p:nvSpPr>
          <p:cNvPr id="3" name="备注占位符 2">
            <a:extLst>
              <a:ext uri="{FF2B5EF4-FFF2-40B4-BE49-F238E27FC236}">
                <a16:creationId xmlns:a16="http://schemas.microsoft.com/office/drawing/2014/main" id="{6B0F68CF-4DF2-522E-DD72-D31A5404FC50}"/>
              </a:ext>
            </a:extLst>
          </p:cNvPr>
          <p:cNvSpPr>
            <a:spLocks noGrp="1"/>
          </p:cNvSpPr>
          <p:nvPr>
            <p:ph type="body" idx="1"/>
          </p:nvPr>
        </p:nvSpPr>
        <p:spPr/>
        <p:txBody>
          <a:bodyPr/>
          <a:lstStyle/>
          <a:p>
            <a:r>
              <a:rPr lang="zh-CN" altLang="en-US"/>
              <a:t>全局英文字体：</a:t>
            </a:r>
            <a:r>
              <a:rPr lang="en-US" altLang="zh-CN"/>
              <a:t>Arial</a:t>
            </a:r>
          </a:p>
          <a:p>
            <a:r>
              <a:rPr lang="zh-CN" altLang="en-US"/>
              <a:t>全局中文字体：微软雅黑 </a:t>
            </a:r>
            <a:endParaRPr lang="en-US" altLang="zh-CN"/>
          </a:p>
          <a:p>
            <a:r>
              <a:rPr lang="zh-CN" altLang="en-US"/>
              <a:t>无用到特殊字体，建议使用微软</a:t>
            </a:r>
            <a:r>
              <a:rPr lang="en-US" altLang="zh-CN"/>
              <a:t>OFFICE2013</a:t>
            </a:r>
            <a:r>
              <a:rPr lang="zh-CN" altLang="en-US"/>
              <a:t>或</a:t>
            </a:r>
            <a:r>
              <a:rPr lang="en-US" altLang="zh-CN"/>
              <a:t>2016</a:t>
            </a:r>
            <a:r>
              <a:rPr lang="zh-CN" altLang="en-US"/>
              <a:t>演示，效果更佳</a:t>
            </a:r>
          </a:p>
          <a:p>
            <a:r>
              <a:rPr lang="zh-CN" altLang="en-US"/>
              <a:t>感谢你的购买</a:t>
            </a:r>
          </a:p>
          <a:p>
            <a:endParaRPr lang="zh-CN" altLang="en-US"/>
          </a:p>
          <a:p>
            <a:r>
              <a:rPr lang="zh-CN" altLang="en-US"/>
              <a:t>更多作品，请访问作者主页，为你职场助力。</a:t>
            </a:r>
          </a:p>
          <a:p>
            <a:r>
              <a:rPr lang="zh-CN" altLang="en-US"/>
              <a:t>售后服务</a:t>
            </a:r>
            <a:r>
              <a:rPr lang="en-US" altLang="zh-CN"/>
              <a:t>QQ</a:t>
            </a:r>
            <a:r>
              <a:rPr lang="zh-CN" altLang="en-US"/>
              <a:t>：</a:t>
            </a:r>
            <a:r>
              <a:rPr lang="en-US" altLang="zh-CN"/>
              <a:t>835692134</a:t>
            </a:r>
            <a:endParaRPr lang="zh-CN" altLang="en-US"/>
          </a:p>
          <a:p>
            <a:endParaRPr lang="zh-CN" altLang="en-US"/>
          </a:p>
          <a:p>
            <a:endParaRPr lang="zh-CN" altLang="en-US"/>
          </a:p>
          <a:p>
            <a:endParaRPr lang="zh-CN" altLang="en-US"/>
          </a:p>
          <a:p>
            <a:endParaRPr lang="zh-CN" altLang="en-US"/>
          </a:p>
        </p:txBody>
      </p:sp>
      <p:sp>
        <p:nvSpPr>
          <p:cNvPr id="4" name="灯片编号占位符 3">
            <a:extLst>
              <a:ext uri="{FF2B5EF4-FFF2-40B4-BE49-F238E27FC236}">
                <a16:creationId xmlns:a16="http://schemas.microsoft.com/office/drawing/2014/main" id="{BB57E01A-FFD4-9BEB-F3C1-9D0F5BA173BE}"/>
              </a:ext>
            </a:extLst>
          </p:cNvPr>
          <p:cNvSpPr>
            <a:spLocks noGrp="1"/>
          </p:cNvSpPr>
          <p:nvPr>
            <p:ph type="sldNum" sz="quarter" idx="10"/>
          </p:nvPr>
        </p:nvSpPr>
        <p:spPr/>
        <p:txBody>
          <a:bodyPr/>
          <a:lstStyle/>
          <a:p>
            <a:fld id="{C0AA9EA2-4E0C-4ED9-900A-7F897B70E547}" type="slidenum">
              <a:rPr lang="zh-CN" altLang="en-US" smtClean="0"/>
              <a:pPr/>
              <a:t>25</a:t>
            </a:fld>
            <a:endParaRPr lang="zh-CN" altLang="en-US"/>
          </a:p>
        </p:txBody>
      </p:sp>
    </p:spTree>
    <p:extLst>
      <p:ext uri="{BB962C8B-B14F-4D97-AF65-F5344CB8AC3E}">
        <p14:creationId xmlns:p14="http://schemas.microsoft.com/office/powerpoint/2010/main" val="102175996"/>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幻灯片图像占位符 1"/>
          <p:cNvSpPr>
            <a:spLocks noGrp="1" noRot="1" noChangeAspect="1"/>
          </p:cNvSpPr>
          <p:nvPr>
            <p:ph type="sldImg"/>
          </p:nvPr>
        </p:nvSpPr>
        <p:spPr/>
      </p:sp>
      <p:sp>
        <p:nvSpPr>
          <p:cNvPr id="3" name="备注占位符 2"/>
          <p:cNvSpPr>
            <a:spLocks noGrp="1"/>
          </p:cNvSpPr>
          <p:nvPr>
            <p:ph type="body" idx="1"/>
          </p:nvPr>
        </p:nvSpPr>
        <p:spPr/>
        <p:txBody>
          <a:bodyPr/>
          <a:lstStyle/>
          <a:p>
            <a:r>
              <a:rPr lang="en-US" altLang="zh-CN"/>
              <a:t>全局:英文字体：Arial</a:t>
            </a:r>
          </a:p>
          <a:p>
            <a:endParaRPr lang="en-US" altLang="zh-CN"/>
          </a:p>
          <a:p>
            <a:r>
              <a:rPr lang="en-US" altLang="zh-CN"/>
              <a:t>全局:中文字体：微软雅黑</a:t>
            </a:r>
          </a:p>
          <a:p>
            <a:endParaRPr lang="en-US" altLang="zh-CN"/>
          </a:p>
          <a:p>
            <a:r>
              <a:rPr lang="en-US" altLang="zh-CN"/>
              <a:t>无用到特殊字体，建议使用微软OFFICE2013或2016演示，效果更佳</a:t>
            </a:r>
          </a:p>
        </p:txBody>
      </p:sp>
      <p:sp>
        <p:nvSpPr>
          <p:cNvPr id="4" name="灯片编号占位符 3"/>
          <p:cNvSpPr>
            <a:spLocks noGrp="1"/>
          </p:cNvSpPr>
          <p:nvPr>
            <p:ph type="sldNum" sz="quarter" idx="10"/>
          </p:nvPr>
        </p:nvSpPr>
        <p:spPr/>
        <p:txBody>
          <a:bodyPr/>
          <a:lstStyle/>
          <a:p>
            <a:fld id="{C0AA9EA2-4E0C-4ED9-900A-7F897B70E547}" type="slidenum">
              <a:rPr lang="zh-CN" altLang="en-US" smtClean="0"/>
              <a:pPr/>
              <a:t>26</a:t>
            </a:fld>
            <a:endParaRPr lang="zh-CN" altLang="en-US"/>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userDrawn="1">
  <p:cSld name="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preserve="1" userDrawn="1">
  <p:cSld name="8_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preserve="1" userDrawn="1">
  <p:cSld name="10_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preserve="1" userDrawn="1">
  <p:cSld name="9_自定义版式">
    <p:bg>
      <p:bgPr>
        <a:solidFill>
          <a:srgbClr val="142233"/>
        </a:solidFill>
        <a:effectLst/>
      </p:bgPr>
    </p:bg>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6930888" y="2025660"/>
            <a:ext cx="5261113" cy="2994992"/>
          </a:xfrm>
          <a:custGeom>
            <a:avLst/>
            <a:gdLst>
              <a:gd name="connsiteX0" fmla="*/ 0 w 5261113"/>
              <a:gd name="connsiteY0" fmla="*/ 0 h 2994992"/>
              <a:gd name="connsiteX1" fmla="*/ 5261113 w 5261113"/>
              <a:gd name="connsiteY1" fmla="*/ 0 h 2994992"/>
              <a:gd name="connsiteX2" fmla="*/ 5261113 w 5261113"/>
              <a:gd name="connsiteY2" fmla="*/ 2994992 h 2994992"/>
              <a:gd name="connsiteX3" fmla="*/ 0 w 5261113"/>
              <a:gd name="connsiteY3" fmla="*/ 2994992 h 2994992"/>
            </a:gdLst>
            <a:ahLst/>
            <a:cxnLst>
              <a:cxn ang="0">
                <a:pos x="connsiteX0" y="connsiteY0"/>
              </a:cxn>
              <a:cxn ang="0">
                <a:pos x="connsiteX1" y="connsiteY1"/>
              </a:cxn>
              <a:cxn ang="0">
                <a:pos x="connsiteX2" y="connsiteY2"/>
              </a:cxn>
              <a:cxn ang="0">
                <a:pos x="connsiteX3" y="connsiteY3"/>
              </a:cxn>
            </a:cxnLst>
            <a:rect l="l" t="t" r="r" b="b"/>
            <a:pathLst>
              <a:path w="5261113" h="2994992">
                <a:moveTo>
                  <a:pt x="0" y="0"/>
                </a:moveTo>
                <a:lnTo>
                  <a:pt x="5261113" y="0"/>
                </a:lnTo>
                <a:lnTo>
                  <a:pt x="5261113" y="2994992"/>
                </a:lnTo>
                <a:lnTo>
                  <a:pt x="0" y="2994992"/>
                </a:lnTo>
                <a:close/>
              </a:path>
            </a:pathLst>
          </a:custGeom>
        </p:spPr>
        <p:txBody>
          <a:bodyPr wrap="square">
            <a:noAutofit/>
          </a:bodyPr>
          <a:lstStyle/>
          <a:p>
            <a:endParaRPr lang="zh-CN" alt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preserve="1" userDrawn="1">
  <p:cSld name="1_自定义版式">
    <p:bg>
      <p:bgPr>
        <a:solidFill>
          <a:srgbClr val="142233"/>
        </a:solidFill>
        <a:effectLst/>
      </p:bgPr>
    </p:bg>
    <p:spTree>
      <p:nvGrpSpPr>
        <p:cNvPr id="1" name=""/>
        <p:cNvGrpSpPr/>
        <p:nvPr/>
      </p:nvGrpSpPr>
      <p:grpSpPr>
        <a:xfrm>
          <a:off x="0" y="0"/>
          <a:ext cx="0" cy="0"/>
          <a:chOff x="0" y="0"/>
          <a:chExt cx="0" cy="0"/>
        </a:xfrm>
      </p:grpSpPr>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preserve="1" userDrawn="1">
  <p:cSld name="1_标题幻灯片">
    <p:spTree>
      <p:nvGrpSpPr>
        <p:cNvPr id="1" name=""/>
        <p:cNvGrpSpPr/>
        <p:nvPr/>
      </p:nvGrpSpPr>
      <p:grpSpPr>
        <a:xfrm>
          <a:off x="0" y="0"/>
          <a:ext cx="0" cy="0"/>
          <a:chOff x="0" y="0"/>
          <a:chExt cx="0" cy="0"/>
        </a:xfrm>
      </p:grpSpPr>
      <p:sp>
        <p:nvSpPr>
          <p:cNvPr id="4" name="图片占位符 3"/>
          <p:cNvSpPr>
            <a:spLocks noGrp="1"/>
          </p:cNvSpPr>
          <p:nvPr>
            <p:ph type="pic" sz="quarter" idx="10"/>
          </p:nvPr>
        </p:nvSpPr>
        <p:spPr>
          <a:xfrm>
            <a:off x="1639066" y="1799449"/>
            <a:ext cx="3901087" cy="3902988"/>
          </a:xfrm>
          <a:prstGeom prst="ellipse">
            <a:avLst/>
          </a:prstGeom>
          <a:effectLst>
            <a:glow rad="101600">
              <a:schemeClr val="accent2">
                <a:satMod val="175000"/>
                <a:alpha val="40000"/>
              </a:schemeClr>
            </a:glow>
          </a:effectLst>
        </p:spPr>
        <p:txBody>
          <a:bodyPr/>
          <a:lstStyle/>
          <a:p>
            <a:endParaRPr lang="zh-CN" alt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preserve="1" userDrawn="1">
  <p:cSld name="4_自定义版式">
    <p:spTree>
      <p:nvGrpSpPr>
        <p:cNvPr id="1" name=""/>
        <p:cNvGrpSpPr/>
        <p:nvPr/>
      </p:nvGrpSpPr>
      <p:grpSpPr>
        <a:xfrm>
          <a:off x="0" y="0"/>
          <a:ext cx="0" cy="0"/>
          <a:chOff x="0" y="0"/>
          <a:chExt cx="0" cy="0"/>
        </a:xfrm>
      </p:grpSpPr>
      <p:sp>
        <p:nvSpPr>
          <p:cNvPr id="5" name="图片占位符 4"/>
          <p:cNvSpPr>
            <a:spLocks noGrp="1"/>
          </p:cNvSpPr>
          <p:nvPr>
            <p:ph type="pic" sz="quarter" idx="10"/>
          </p:nvPr>
        </p:nvSpPr>
        <p:spPr>
          <a:xfrm>
            <a:off x="8818563" y="1738313"/>
            <a:ext cx="1954212" cy="3414712"/>
          </a:xfrm>
          <a:prstGeom prst="rect">
            <a:avLst/>
          </a:prstGeom>
        </p:spPr>
        <p:txBody>
          <a:bodyPr/>
          <a:lstStyle/>
          <a:p>
            <a:endParaRPr lang="zh-CN" alt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preserve="1" userDrawn="1">
  <p:cSld name="5_自定义版式">
    <p:spTree>
      <p:nvGrpSpPr>
        <p:cNvPr id="1" name=""/>
        <p:cNvGrpSpPr/>
        <p:nvPr/>
      </p:nvGrpSpPr>
      <p:grpSpPr>
        <a:xfrm>
          <a:off x="0" y="0"/>
          <a:ext cx="0" cy="0"/>
          <a:chOff x="0" y="0"/>
          <a:chExt cx="0" cy="0"/>
        </a:xfrm>
      </p:grpSpPr>
      <p:sp>
        <p:nvSpPr>
          <p:cNvPr id="8" name="图片占位符 7"/>
          <p:cNvSpPr>
            <a:spLocks noGrp="1"/>
          </p:cNvSpPr>
          <p:nvPr>
            <p:ph type="pic" sz="quarter" idx="10"/>
          </p:nvPr>
        </p:nvSpPr>
        <p:spPr>
          <a:xfrm>
            <a:off x="4368802" y="1803060"/>
            <a:ext cx="1684337" cy="1675607"/>
          </a:xfrm>
          <a:prstGeom prst="rect">
            <a:avLst/>
          </a:prstGeom>
        </p:spPr>
        <p:txBody>
          <a:bodyPr/>
          <a:lstStyle/>
          <a:p>
            <a:endParaRPr lang="zh-CN" altLang="en-US"/>
          </a:p>
        </p:txBody>
      </p:sp>
      <p:sp>
        <p:nvSpPr>
          <p:cNvPr id="9" name="图片占位符 7"/>
          <p:cNvSpPr>
            <a:spLocks noGrp="1"/>
          </p:cNvSpPr>
          <p:nvPr>
            <p:ph type="pic" sz="quarter" idx="11"/>
          </p:nvPr>
        </p:nvSpPr>
        <p:spPr>
          <a:xfrm>
            <a:off x="6096002" y="1803060"/>
            <a:ext cx="1685925" cy="1675607"/>
          </a:xfrm>
          <a:prstGeom prst="rect">
            <a:avLst/>
          </a:prstGeom>
        </p:spPr>
        <p:txBody>
          <a:bodyPr/>
          <a:lstStyle/>
          <a:p>
            <a:endParaRPr lang="zh-CN" altLang="en-US"/>
          </a:p>
        </p:txBody>
      </p:sp>
      <p:sp>
        <p:nvSpPr>
          <p:cNvPr id="10" name="图片占位符 7"/>
          <p:cNvSpPr>
            <a:spLocks noGrp="1"/>
          </p:cNvSpPr>
          <p:nvPr>
            <p:ph type="pic" sz="quarter" idx="12"/>
          </p:nvPr>
        </p:nvSpPr>
        <p:spPr>
          <a:xfrm>
            <a:off x="4368802" y="3512005"/>
            <a:ext cx="1684337" cy="1685924"/>
          </a:xfrm>
          <a:prstGeom prst="rect">
            <a:avLst/>
          </a:prstGeom>
        </p:spPr>
        <p:txBody>
          <a:bodyPr/>
          <a:lstStyle/>
          <a:p>
            <a:endParaRPr lang="zh-CN" altLang="en-US"/>
          </a:p>
        </p:txBody>
      </p:sp>
      <p:sp>
        <p:nvSpPr>
          <p:cNvPr id="11" name="图片占位符 7"/>
          <p:cNvSpPr>
            <a:spLocks noGrp="1"/>
          </p:cNvSpPr>
          <p:nvPr>
            <p:ph type="pic" sz="quarter" idx="13"/>
          </p:nvPr>
        </p:nvSpPr>
        <p:spPr>
          <a:xfrm>
            <a:off x="6096002" y="3512005"/>
            <a:ext cx="1685925" cy="1685924"/>
          </a:xfrm>
          <a:prstGeom prst="rect">
            <a:avLst/>
          </a:prstGeom>
        </p:spPr>
        <p:txBody>
          <a:bodyPr/>
          <a:lstStyle/>
          <a:p>
            <a:endParaRPr lang="zh-CN" alt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userDrawn="1">
  <p:cSld name="Title Slide">
    <p:spTree>
      <p:nvGrpSpPr>
        <p:cNvPr id="1" name=""/>
        <p:cNvGrpSpPr/>
        <p:nvPr/>
      </p:nvGrpSpPr>
      <p:grpSpPr>
        <a:xfrm>
          <a:off x="0" y="0"/>
          <a:ext cx="0" cy="0"/>
          <a:chOff x="0" y="0"/>
          <a:chExt cx="0" cy="0"/>
        </a:xfrm>
      </p:grpSpPr>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userDrawn="1">
  <p:cSld name="1_Title Slide">
    <p:spTree>
      <p:nvGrpSpPr>
        <p:cNvPr id="1" name=""/>
        <p:cNvGrpSpPr/>
        <p:nvPr/>
      </p:nvGrpSpPr>
      <p:grpSpPr>
        <a:xfrm>
          <a:off x="0" y="0"/>
          <a:ext cx="0" cy="0"/>
          <a:chOff x="0" y="0"/>
          <a:chExt cx="0" cy="0"/>
        </a:xfrm>
      </p:grpSpPr>
      <p:pic>
        <p:nvPicPr>
          <p:cNvPr id="2" name="图片 1"/>
          <p:cNvPicPr>
            <a:picLocks noChangeAspect="1"/>
          </p:cNvPicPr>
          <p:nvPr userDrawn="1"/>
        </p:nvPicPr>
        <p:blipFill rotWithShape="1">
          <a:blip r:embed="rId2" cstate="print">
            <a:extLst>
              <a:ext uri="{28A0092B-C50C-407E-A947-70E740481C1C}">
                <a14:useLocalDpi xmlns:a14="http://schemas.microsoft.com/office/drawing/2010/main" val="0"/>
              </a:ext>
            </a:extLst>
          </a:blip>
          <a:srcRect l="18674" t="20001" r="8861" b="19999"/>
          <a:stretch>
            <a:fillRect/>
          </a:stretch>
        </p:blipFill>
        <p:spPr>
          <a:xfrm rot="10800000">
            <a:off x="0" y="0"/>
            <a:ext cx="12192000" cy="6858000"/>
          </a:xfrm>
          <a:prstGeom prst="rect">
            <a:avLst/>
          </a:prstGeom>
        </p:spPr>
      </p:pic>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userDrawn="1">
  <p:cSld name="标题幻灯片">
    <p:spTree>
      <p:nvGrpSpPr>
        <p:cNvPr id="1" name=""/>
        <p:cNvGrpSpPr/>
        <p:nvPr/>
      </p:nvGrpSpPr>
      <p:grpSpPr>
        <a:xfrm>
          <a:off x="0" y="0"/>
          <a:ext cx="0" cy="0"/>
          <a:chOff x="0" y="0"/>
          <a:chExt cx="0" cy="0"/>
        </a:xfrm>
      </p:grpSpPr>
      <p:sp>
        <p:nvSpPr>
          <p:cNvPr id="6" name="图片占位符 5"/>
          <p:cNvSpPr>
            <a:spLocks noGrp="1"/>
          </p:cNvSpPr>
          <p:nvPr>
            <p:ph type="pic" sz="quarter" idx="10"/>
          </p:nvPr>
        </p:nvSpPr>
        <p:spPr>
          <a:xfrm>
            <a:off x="1117600" y="1827213"/>
            <a:ext cx="3090863" cy="3048000"/>
          </a:xfrm>
          <a:prstGeom prst="rect">
            <a:avLst/>
          </a:prstGeom>
          <a:effectLst>
            <a:glow rad="101600">
              <a:schemeClr val="accent1">
                <a:satMod val="175000"/>
                <a:alpha val="40000"/>
              </a:schemeClr>
            </a:glow>
          </a:effectLst>
        </p:spPr>
        <p:txBody>
          <a:bodyPr/>
          <a:lstStyle/>
          <a:p>
            <a:endParaRPr lang="zh-CN" altLang="en-US"/>
          </a:p>
        </p:txBody>
      </p:sp>
      <p:sp>
        <p:nvSpPr>
          <p:cNvPr id="7" name="图片占位符 5"/>
          <p:cNvSpPr>
            <a:spLocks noGrp="1"/>
          </p:cNvSpPr>
          <p:nvPr>
            <p:ph type="pic" sz="quarter" idx="11"/>
          </p:nvPr>
        </p:nvSpPr>
        <p:spPr>
          <a:xfrm>
            <a:off x="4549551" y="1827213"/>
            <a:ext cx="3090863" cy="3048000"/>
          </a:xfrm>
          <a:prstGeom prst="rect">
            <a:avLst/>
          </a:prstGeom>
          <a:effectLst>
            <a:glow rad="101600">
              <a:schemeClr val="accent1">
                <a:satMod val="175000"/>
                <a:alpha val="40000"/>
              </a:schemeClr>
            </a:glow>
          </a:effectLst>
        </p:spPr>
        <p:txBody>
          <a:bodyPr/>
          <a:lstStyle/>
          <a:p>
            <a:endParaRPr lang="zh-CN" altLang="en-US"/>
          </a:p>
        </p:txBody>
      </p:sp>
      <p:sp>
        <p:nvSpPr>
          <p:cNvPr id="8" name="图片占位符 5"/>
          <p:cNvSpPr>
            <a:spLocks noGrp="1"/>
          </p:cNvSpPr>
          <p:nvPr>
            <p:ph type="pic" sz="quarter" idx="12"/>
          </p:nvPr>
        </p:nvSpPr>
        <p:spPr>
          <a:xfrm>
            <a:off x="8012566" y="1827213"/>
            <a:ext cx="3090863" cy="3048000"/>
          </a:xfrm>
          <a:prstGeom prst="rect">
            <a:avLst/>
          </a:prstGeom>
          <a:effectLst>
            <a:glow rad="101600">
              <a:schemeClr val="accent1">
                <a:satMod val="175000"/>
                <a:alpha val="40000"/>
              </a:schemeClr>
            </a:glow>
          </a:effectLst>
        </p:spPr>
        <p:txBody>
          <a:bodyPr/>
          <a:lstStyle/>
          <a:p>
            <a:endParaRPr lang="zh-CN" altLang="en-US"/>
          </a:p>
        </p:txBody>
      </p:sp>
    </p:spTree>
    <p:extLst>
      <p:ext uri="{BB962C8B-B14F-4D97-AF65-F5344CB8AC3E}">
        <p14:creationId xmlns:p14="http://schemas.microsoft.com/office/powerpoint/2010/main" val="155379362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142233"/>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5" r:id="rId6"/>
    <p:sldLayoutId id="2147483656" r:id="rId7"/>
    <p:sldLayoutId id="2147483657" r:id="rId8"/>
    <p:sldLayoutId id="2147483659" r:id="rId9"/>
    <p:sldLayoutId id="2147483660" r:id="rId10"/>
    <p:sldLayoutId id="2147483661" r:id="rId11"/>
  </p:sldLayoutIdLst>
  <p:txStyles>
    <p:titleStyle>
      <a:lvl1pPr algn="l" defTabSz="914400" rtl="0" eaLnBrk="1" latinLnBrk="0" hangingPunct="1">
        <a:lnSpc>
          <a:spcPct val="90000"/>
        </a:lnSpc>
        <a:spcBef>
          <a:spcPct val="0"/>
        </a:spcBef>
        <a:buNone/>
        <a:defRPr sz="3600" b="1" i="0" kern="1200" baseline="0">
          <a:solidFill>
            <a:schemeClr val="accent1">
              <a:lumMod val="75000"/>
            </a:schemeClr>
          </a:solidFill>
          <a:effectLst/>
          <a:latin typeface="+mj-ea"/>
          <a:ea typeface="+mj-ea"/>
          <a:cs typeface="+mj-cs"/>
        </a:defRPr>
      </a:lvl1pPr>
    </p:titleStyle>
    <p:bodyStyle>
      <a:lvl1pPr marL="357505" indent="-357505" algn="just" defTabSz="914400" rtl="0" eaLnBrk="1" latinLnBrk="0" hangingPunct="1">
        <a:lnSpc>
          <a:spcPct val="110000"/>
        </a:lnSpc>
        <a:spcBef>
          <a:spcPts val="600"/>
        </a:spcBef>
        <a:spcAft>
          <a:spcPts val="0"/>
        </a:spcAft>
        <a:buClr>
          <a:schemeClr val="accent1"/>
        </a:buClr>
        <a:buSzPct val="60000"/>
        <a:buFont typeface="Wingdings" panose="05000000000000000000" pitchFamily="2" charset="2"/>
        <a:buChar char=""/>
        <a:defRPr lang="zh-CN" altLang="en-US" sz="2800" kern="1200" baseline="0" dirty="0" smtClean="0">
          <a:solidFill>
            <a:schemeClr val="accent1">
              <a:lumMod val="75000"/>
            </a:schemeClr>
          </a:solidFill>
          <a:latin typeface="+mn-ea"/>
          <a:ea typeface="+mn-ea"/>
          <a:cs typeface="+mn-cs"/>
        </a:defRPr>
      </a:lvl1pPr>
      <a:lvl2pPr marL="357505" indent="-357505" algn="just" defTabSz="914400" rtl="0" eaLnBrk="1" latinLnBrk="0" hangingPunct="1">
        <a:lnSpc>
          <a:spcPct val="120000"/>
        </a:lnSpc>
        <a:spcBef>
          <a:spcPts val="0"/>
        </a:spcBef>
        <a:spcAft>
          <a:spcPts val="600"/>
        </a:spcAft>
        <a:buClr>
          <a:schemeClr val="accent2">
            <a:lumMod val="60000"/>
            <a:lumOff val="40000"/>
          </a:schemeClr>
        </a:buClr>
        <a:buFont typeface="幼圆" panose="02010509060101010101" pitchFamily="49" charset="-122"/>
        <a:buChar char=" "/>
        <a:defRPr sz="2000" kern="1200" baseline="0">
          <a:solidFill>
            <a:schemeClr val="tx1"/>
          </a:solidFill>
          <a:latin typeface="+mn-ea"/>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3" Type="http://schemas.openxmlformats.org/officeDocument/2006/relationships/notesSlide" Target="../notesSlides/notesSlide1.xml"/><Relationship Id="rId2" Type="http://schemas.openxmlformats.org/officeDocument/2006/relationships/slideLayout" Target="../slideLayouts/slideLayout1.xml"/><Relationship Id="rId1" Type="http://schemas.openxmlformats.org/officeDocument/2006/relationships/themeOverride" Target="../theme/themeOverride1.xml"/><Relationship Id="rId4" Type="http://schemas.openxmlformats.org/officeDocument/2006/relationships/image" Target="../media/image2.png"/></Relationships>
</file>

<file path=ppt/slides/_rels/slide2.xml.rels><?xml version="1.0" encoding="UTF-8" standalone="yes"?>
<Relationships xmlns="http://schemas.openxmlformats.org/package/2006/relationships"><Relationship Id="rId3" Type="http://schemas.openxmlformats.org/officeDocument/2006/relationships/notesSlide" Target="../notesSlides/notesSlide2.xml"/><Relationship Id="rId2" Type="http://schemas.openxmlformats.org/officeDocument/2006/relationships/slideLayout" Target="../slideLayouts/slideLayout1.xml"/><Relationship Id="rId1" Type="http://schemas.openxmlformats.org/officeDocument/2006/relationships/themeOverride" Target="../theme/themeOverride2.xml"/><Relationship Id="rId4" Type="http://schemas.openxmlformats.org/officeDocument/2006/relationships/image" Target="../media/image3.png"/></Relationships>
</file>

<file path=ppt/slides/_rels/slide3.xml.rels><?xml version="1.0" encoding="UTF-8" standalone="yes"?>
<Relationships xmlns="http://schemas.openxmlformats.org/package/2006/relationships"><Relationship Id="rId3" Type="http://schemas.openxmlformats.org/officeDocument/2006/relationships/notesSlide" Target="../notesSlides/notesSlide3.xml"/><Relationship Id="rId2" Type="http://schemas.openxmlformats.org/officeDocument/2006/relationships/slideLayout" Target="../slideLayouts/slideLayout1.xml"/><Relationship Id="rId1" Type="http://schemas.openxmlformats.org/officeDocument/2006/relationships/themeOverride" Target="../theme/themeOverride3.xml"/><Relationship Id="rId4" Type="http://schemas.openxmlformats.org/officeDocument/2006/relationships/image" Target="../media/image2.png"/></Relationships>
</file>

<file path=ppt/slides/_rels/slide4.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xml"/><Relationship Id="rId1" Type="http://schemas.openxmlformats.org/officeDocument/2006/relationships/themeOverride" Target="../theme/themeOverride4.xml"/></Relationships>
</file>

<file path=ppt/slides/_rels/slide5.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2.xml"/><Relationship Id="rId1" Type="http://schemas.openxmlformats.org/officeDocument/2006/relationships/themeOverride" Target="../theme/themeOverride5.xml"/><Relationship Id="rId4" Type="http://schemas.openxmlformats.org/officeDocument/2006/relationships/notesSlide" Target="../notesSlides/notesSlide4.xml"/></Relationships>
</file>

<file path=ppt/slides/_rels/slide6.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3.xml"/></Relationships>
</file>

<file path=ppt/slides/_rels/slide7.xml.rels><?xml version="1.0" encoding="UTF-8" standalone="yes"?>
<Relationships xmlns="http://schemas.openxmlformats.org/package/2006/relationships"><Relationship Id="rId3" Type="http://schemas.openxmlformats.org/officeDocument/2006/relationships/notesSlide" Target="../notesSlides/notesSlide5.xml"/><Relationship Id="rId2" Type="http://schemas.openxmlformats.org/officeDocument/2006/relationships/slideLayout" Target="../slideLayouts/slideLayout1.xml"/><Relationship Id="rId1" Type="http://schemas.openxmlformats.org/officeDocument/2006/relationships/themeOverride" Target="../theme/themeOverride6.xml"/><Relationship Id="rId4" Type="http://schemas.openxmlformats.org/officeDocument/2006/relationships/image" Target="../media/image2.png"/></Relationships>
</file>

<file path=ppt/slides/_rels/slide8.xml.rels><?xml version="1.0" encoding="UTF-8" standalone="yes"?>
<Relationships xmlns="http://schemas.openxmlformats.org/package/2006/relationships"><Relationship Id="rId8" Type="http://schemas.openxmlformats.org/officeDocument/2006/relationships/image" Target="../media/image9.png"/><Relationship Id="rId3" Type="http://schemas.openxmlformats.org/officeDocument/2006/relationships/chart" Target="../charts/chart1.xml"/><Relationship Id="rId7" Type="http://schemas.openxmlformats.org/officeDocument/2006/relationships/image" Target="../media/image8.png"/><Relationship Id="rId2" Type="http://schemas.openxmlformats.org/officeDocument/2006/relationships/slideLayout" Target="../slideLayouts/slideLayout8.xml"/><Relationship Id="rId1" Type="http://schemas.openxmlformats.org/officeDocument/2006/relationships/tags" Target="../tags/tag4.xml"/><Relationship Id="rId6" Type="http://schemas.openxmlformats.org/officeDocument/2006/relationships/image" Target="../media/image7.png"/><Relationship Id="rId5" Type="http://schemas.openxmlformats.org/officeDocument/2006/relationships/image" Target="../media/image6.png"/><Relationship Id="rId4" Type="http://schemas.openxmlformats.org/officeDocument/2006/relationships/image" Target="../media/image5.png"/></Relationships>
</file>

<file path=ppt/slides/_rels/slide9.xml.rels><?xml version="1.0" encoding="UTF-8" standalone="yes"?>
<Relationships xmlns="http://schemas.openxmlformats.org/package/2006/relationships"><Relationship Id="rId8" Type="http://schemas.openxmlformats.org/officeDocument/2006/relationships/image" Target="../media/image14.jpeg"/><Relationship Id="rId3" Type="http://schemas.openxmlformats.org/officeDocument/2006/relationships/image" Target="../media/image10.png"/><Relationship Id="rId7" Type="http://schemas.openxmlformats.org/officeDocument/2006/relationships/image" Target="../media/image4.png"/><Relationship Id="rId2" Type="http://schemas.openxmlformats.org/officeDocument/2006/relationships/slideLayout" Target="../slideLayouts/slideLayout2.xml"/><Relationship Id="rId1" Type="http://schemas.openxmlformats.org/officeDocument/2006/relationships/tags" Target="../tags/tag5.xml"/><Relationship Id="rId6" Type="http://schemas.openxmlformats.org/officeDocument/2006/relationships/image" Target="../media/image13.png"/><Relationship Id="rId5" Type="http://schemas.openxmlformats.org/officeDocument/2006/relationships/image" Target="../media/image12.png"/><Relationship Id="rId4" Type="http://schemas.openxmlformats.org/officeDocument/2006/relationships/image" Target="../media/image11.png"/></Relationships>
</file>

<file path=ppt/slides/_rels/slide10.xml.rels><?xml version="1.0" encoding="UTF-8" standalone="yes"?>
<Relationships xmlns="http://schemas.openxmlformats.org/package/2006/relationships"><Relationship Id="rId3" Type="http://schemas.openxmlformats.org/officeDocument/2006/relationships/slideLayout" Target="../slideLayouts/slideLayout3.xml"/><Relationship Id="rId2" Type="http://schemas.openxmlformats.org/officeDocument/2006/relationships/tags" Target="../tags/tag6.xml"/><Relationship Id="rId1" Type="http://schemas.openxmlformats.org/officeDocument/2006/relationships/themeOverride" Target="../theme/themeOverride7.xml"/></Relationships>
</file>

<file path=ppt/slides/_rels/slide11.xml.rels><?xml version="1.0" encoding="UTF-8" standalone="yes"?>
<Relationships xmlns="http://schemas.openxmlformats.org/package/2006/relationships"><Relationship Id="rId3" Type="http://schemas.openxmlformats.org/officeDocument/2006/relationships/notesSlide" Target="../notesSlides/notesSlide6.xml"/><Relationship Id="rId2" Type="http://schemas.openxmlformats.org/officeDocument/2006/relationships/slideLayout" Target="../slideLayouts/slideLayout1.xml"/><Relationship Id="rId1" Type="http://schemas.openxmlformats.org/officeDocument/2006/relationships/themeOverride" Target="../theme/themeOverride8.xml"/><Relationship Id="rId4" Type="http://schemas.openxmlformats.org/officeDocument/2006/relationships/image" Target="../media/image2.png"/></Relationships>
</file>

<file path=ppt/slides/_rels/slide12.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tags" Target="../tags/tag7.xml"/><Relationship Id="rId1" Type="http://schemas.openxmlformats.org/officeDocument/2006/relationships/themeOverride" Target="../theme/themeOverride9.xml"/></Relationships>
</file>

<file path=ppt/slides/_rels/slide13.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tags" Target="../tags/tag8.xml"/><Relationship Id="rId1" Type="http://schemas.openxmlformats.org/officeDocument/2006/relationships/themeOverride" Target="../theme/themeOverride10.xml"/><Relationship Id="rId5" Type="http://schemas.openxmlformats.org/officeDocument/2006/relationships/image" Target="../media/image16.jpeg"/><Relationship Id="rId4" Type="http://schemas.openxmlformats.org/officeDocument/2006/relationships/image" Target="../media/image15.jpeg"/></Relationships>
</file>

<file path=ppt/slides/_rels/slide14.xml.rels><?xml version="1.0" encoding="UTF-8" standalone="yes"?>
<Relationships xmlns="http://schemas.openxmlformats.org/package/2006/relationships"><Relationship Id="rId3" Type="http://schemas.openxmlformats.org/officeDocument/2006/relationships/slideLayout" Target="../slideLayouts/slideLayout9.xml"/><Relationship Id="rId2" Type="http://schemas.openxmlformats.org/officeDocument/2006/relationships/tags" Target="../tags/tag9.xml"/><Relationship Id="rId1" Type="http://schemas.openxmlformats.org/officeDocument/2006/relationships/themeOverride" Target="../theme/themeOverride11.xml"/><Relationship Id="rId6" Type="http://schemas.openxmlformats.org/officeDocument/2006/relationships/image" Target="../media/image19.jpeg"/><Relationship Id="rId5" Type="http://schemas.openxmlformats.org/officeDocument/2006/relationships/image" Target="../media/image18.jpeg"/><Relationship Id="rId4" Type="http://schemas.openxmlformats.org/officeDocument/2006/relationships/image" Target="../media/image17.jpeg"/></Relationships>
</file>

<file path=ppt/slides/_rels/slide15.xml.rels><?xml version="1.0" encoding="UTF-8" standalone="yes"?>
<Relationships xmlns="http://schemas.openxmlformats.org/package/2006/relationships"><Relationship Id="rId2" Type="http://schemas.openxmlformats.org/officeDocument/2006/relationships/slideLayout" Target="../slideLayouts/slideLayout11.xml"/><Relationship Id="rId1" Type="http://schemas.openxmlformats.org/officeDocument/2006/relationships/tags" Target="../tags/tag10.xml"/></Relationships>
</file>

<file path=ppt/slides/_rels/slide16.xml.rels><?xml version="1.0" encoding="UTF-8" standalone="yes"?>
<Relationships xmlns="http://schemas.openxmlformats.org/package/2006/relationships"><Relationship Id="rId3" Type="http://schemas.openxmlformats.org/officeDocument/2006/relationships/notesSlide" Target="../notesSlides/notesSlide7.xml"/><Relationship Id="rId2" Type="http://schemas.openxmlformats.org/officeDocument/2006/relationships/slideLayout" Target="../slideLayouts/slideLayout1.xml"/><Relationship Id="rId1" Type="http://schemas.openxmlformats.org/officeDocument/2006/relationships/themeOverride" Target="../theme/themeOverride12.xml"/><Relationship Id="rId4" Type="http://schemas.openxmlformats.org/officeDocument/2006/relationships/image" Target="../media/image2.png"/></Relationships>
</file>

<file path=ppt/slides/_rels/slide17.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1.xml"/><Relationship Id="rId1" Type="http://schemas.openxmlformats.org/officeDocument/2006/relationships/themeOverride" Target="../theme/themeOverride13.xml"/></Relationships>
</file>

<file path=ppt/slides/_rels/slide18.xml.rels><?xml version="1.0" encoding="UTF-8" standalone="yes"?>
<Relationships xmlns="http://schemas.openxmlformats.org/package/2006/relationships"><Relationship Id="rId3" Type="http://schemas.openxmlformats.org/officeDocument/2006/relationships/notesSlide" Target="../notesSlides/notesSlide8.xml"/><Relationship Id="rId2" Type="http://schemas.openxmlformats.org/officeDocument/2006/relationships/slideLayout" Target="../slideLayouts/slideLayout1.xml"/><Relationship Id="rId1" Type="http://schemas.openxmlformats.org/officeDocument/2006/relationships/themeOverride" Target="../theme/themeOverride14.xml"/><Relationship Id="rId4" Type="http://schemas.openxmlformats.org/officeDocument/2006/relationships/image" Target="../media/image2.png"/></Relationships>
</file>

<file path=ppt/slides/_rels/slide19.xml.rels><?xml version="1.0" encoding="UTF-8" standalone="yes"?>
<Relationships xmlns="http://schemas.openxmlformats.org/package/2006/relationships"><Relationship Id="rId3" Type="http://schemas.openxmlformats.org/officeDocument/2006/relationships/slideLayout" Target="../slideLayouts/slideLayout2.xml"/><Relationship Id="rId2" Type="http://schemas.openxmlformats.org/officeDocument/2006/relationships/tags" Target="../tags/tag12.xml"/><Relationship Id="rId1" Type="http://schemas.openxmlformats.org/officeDocument/2006/relationships/themeOverride" Target="../theme/themeOverride15.xml"/><Relationship Id="rId4" Type="http://schemas.openxmlformats.org/officeDocument/2006/relationships/image" Target="../media/image20.jpeg"/></Relationships>
</file>

<file path=ppt/slides/_rels/slide20.xml.rels><?xml version="1.0" encoding="UTF-8" standalone="yes"?>
<Relationships xmlns="http://schemas.openxmlformats.org/package/2006/relationships"><Relationship Id="rId3" Type="http://schemas.openxmlformats.org/officeDocument/2006/relationships/notesSlide" Target="../notesSlides/notesSlide9.xml"/><Relationship Id="rId2" Type="http://schemas.openxmlformats.org/officeDocument/2006/relationships/slideLayout" Target="../slideLayouts/slideLayout1.xml"/><Relationship Id="rId1" Type="http://schemas.openxmlformats.org/officeDocument/2006/relationships/themeOverride" Target="../theme/themeOverride16.xml"/><Relationship Id="rId4" Type="http://schemas.openxmlformats.org/officeDocument/2006/relationships/image" Target="../media/image2.png"/></Relationships>
</file>

<file path=ppt/slides/_rels/slide21.xml.rels><?xml version="1.0" encoding="UTF-8" standalone="yes"?>
<Relationships xmlns="http://schemas.openxmlformats.org/package/2006/relationships"><Relationship Id="rId3" Type="http://schemas.openxmlformats.org/officeDocument/2006/relationships/slideLayout" Target="../slideLayouts/slideLayout6.xml"/><Relationship Id="rId7" Type="http://schemas.openxmlformats.org/officeDocument/2006/relationships/image" Target="../media/image23.jpeg"/><Relationship Id="rId2" Type="http://schemas.openxmlformats.org/officeDocument/2006/relationships/tags" Target="../tags/tag13.xml"/><Relationship Id="rId1" Type="http://schemas.openxmlformats.org/officeDocument/2006/relationships/themeOverride" Target="../theme/themeOverride17.xml"/><Relationship Id="rId6" Type="http://schemas.openxmlformats.org/officeDocument/2006/relationships/image" Target="../media/image22.jpeg"/><Relationship Id="rId5" Type="http://schemas.openxmlformats.org/officeDocument/2006/relationships/image" Target="../media/image21.jpeg"/><Relationship Id="rId4" Type="http://schemas.openxmlformats.org/officeDocument/2006/relationships/notesSlide" Target="../notesSlides/notesSlide10.xml"/></Relationships>
</file>

<file path=ppt/slides/_rels/slide22.xml.rels><?xml version="1.0" encoding="UTF-8" standalone="yes"?>
<Relationships xmlns="http://schemas.openxmlformats.org/package/2006/relationships"><Relationship Id="rId3" Type="http://schemas.openxmlformats.org/officeDocument/2006/relationships/image" Target="../media/image24.png"/><Relationship Id="rId2" Type="http://schemas.openxmlformats.org/officeDocument/2006/relationships/slideLayout" Target="../slideLayouts/slideLayout7.xml"/><Relationship Id="rId1" Type="http://schemas.openxmlformats.org/officeDocument/2006/relationships/themeOverride" Target="../theme/themeOverride18.xml"/><Relationship Id="rId6" Type="http://schemas.openxmlformats.org/officeDocument/2006/relationships/image" Target="../media/image26.jpeg"/><Relationship Id="rId5" Type="http://schemas.openxmlformats.org/officeDocument/2006/relationships/image" Target="../media/image25.jpeg"/><Relationship Id="rId4" Type="http://schemas.openxmlformats.org/officeDocument/2006/relationships/image" Target="../media/image21.jpeg"/></Relationships>
</file>

<file path=ppt/slides/_rels/slide23.xml.rels><?xml version="1.0" encoding="UTF-8" standalone="yes"?>
<Relationships xmlns="http://schemas.openxmlformats.org/package/2006/relationships"><Relationship Id="rId2" Type="http://schemas.openxmlformats.org/officeDocument/2006/relationships/slideLayout" Target="../slideLayouts/slideLayout2.xml"/><Relationship Id="rId1" Type="http://schemas.openxmlformats.org/officeDocument/2006/relationships/tags" Target="../tags/tag14.xml"/></Relationships>
</file>

<file path=ppt/slides/_rels/slide24.xml.rels><?xml version="1.0" encoding="UTF-8" standalone="yes"?>
<Relationships xmlns="http://schemas.openxmlformats.org/package/2006/relationships"><Relationship Id="rId3" Type="http://schemas.openxmlformats.org/officeDocument/2006/relationships/notesSlide" Target="../notesSlides/notesSlide11.xml"/><Relationship Id="rId2" Type="http://schemas.openxmlformats.org/officeDocument/2006/relationships/slideLayout" Target="../slideLayouts/slideLayout1.xml"/><Relationship Id="rId1" Type="http://schemas.openxmlformats.org/officeDocument/2006/relationships/themeOverride" Target="../theme/themeOverride19.xml"/><Relationship Id="rId4" Type="http://schemas.openxmlformats.org/officeDocument/2006/relationships/image" Target="../media/image3.png"/></Relationships>
</file>

<file path=ppt/slides/_rels/slide25.xml.rels><?xml version="1.0" encoding="UTF-8" standalone="yes"?>
<Relationships xmlns="http://schemas.openxmlformats.org/package/2006/relationships"><Relationship Id="rId3" Type="http://schemas.openxmlformats.org/officeDocument/2006/relationships/notesSlide" Target="../notesSlides/notesSlide12.xml"/><Relationship Id="rId2" Type="http://schemas.openxmlformats.org/officeDocument/2006/relationships/slideLayout" Target="../slideLayouts/slideLayout1.xml"/><Relationship Id="rId1" Type="http://schemas.openxmlformats.org/officeDocument/2006/relationships/themeOverride" Target="../theme/themeOverride20.xml"/><Relationship Id="rId4" Type="http://schemas.openxmlformats.org/officeDocument/2006/relationships/image" Target="../media/image3.png"/></Relationships>
</file>

<file path=ppt/slides/_rels/slide26.xml.rels><?xml version="1.0" encoding="UTF-8" standalone="yes"?>
<Relationships xmlns="http://schemas.openxmlformats.org/package/2006/relationships"><Relationship Id="rId3" Type="http://schemas.openxmlformats.org/officeDocument/2006/relationships/notesSlide" Target="../notesSlides/notesSlide13.xml"/><Relationship Id="rId2" Type="http://schemas.openxmlformats.org/officeDocument/2006/relationships/slideLayout" Target="../slideLayouts/slideLayout1.xml"/><Relationship Id="rId1" Type="http://schemas.openxmlformats.org/officeDocument/2006/relationships/themeOverride" Target="../theme/themeOverride21.xml"/><Relationship Id="rId4" Type="http://schemas.openxmlformats.org/officeDocument/2006/relationships/image" Target="../media/image2.png"/></Relationships>
</file>

<file path=ppt/slides/slide1.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1600" name="文本框 1599"/>
          <p:cNvSpPr txBox="1"/>
          <p:nvPr/>
        </p:nvSpPr>
        <p:spPr>
          <a:xfrm>
            <a:off x="3137284" y="2523848"/>
            <a:ext cx="5913782" cy="1810304"/>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Situational Leadership for Managerial Candidates</a:t>
            </a:r>
          </a:p>
          <a:p>
            <a:pPr algn="ctr">
              <a:lnSpc>
                <a:spcPct val="120000"/>
              </a:lnSpc>
            </a:pPr>
            <a:endParaRPr lang="zh-CN" altLang="en-US" sz="3200" dirty="0">
              <a:solidFill>
                <a:schemeClr val="bg1"/>
              </a:solidFill>
              <a:cs typeface="+mn-ea"/>
              <a:sym typeface="+mn-lt"/>
            </a:endParaRPr>
          </a:p>
        </p:txBody>
      </p:sp>
      <p:grpSp>
        <p:nvGrpSpPr>
          <p:cNvPr id="1602" name="组合 1601"/>
          <p:cNvGrpSpPr/>
          <p:nvPr/>
        </p:nvGrpSpPr>
        <p:grpSpPr>
          <a:xfrm>
            <a:off x="4535616" y="4007498"/>
            <a:ext cx="3638025" cy="326884"/>
            <a:chOff x="4673492" y="5966877"/>
            <a:chExt cx="3638025" cy="326884"/>
          </a:xfrm>
        </p:grpSpPr>
        <p:sp>
          <p:nvSpPr>
            <p:cNvPr id="1603" name="文本框 1602"/>
            <p:cNvSpPr txBox="1"/>
            <p:nvPr/>
          </p:nvSpPr>
          <p:spPr>
            <a:xfrm>
              <a:off x="6235702" y="5966877"/>
              <a:ext cx="2075815" cy="326884"/>
            </a:xfrm>
            <a:prstGeom prst="rect">
              <a:avLst/>
            </a:prstGeom>
            <a:noFill/>
          </p:spPr>
          <p:txBody>
            <a:bodyPr wrap="square" rtlCol="0">
              <a:spAutoFit/>
            </a:bodyPr>
            <a:lstStyle/>
            <a:p>
              <a:pPr marL="285750" indent="-285750">
                <a:lnSpc>
                  <a:spcPct val="120000"/>
                </a:lnSpc>
                <a:buClr>
                  <a:schemeClr val="bg1"/>
                </a:buClr>
                <a:buSzPct val="130000"/>
                <a:buFont typeface="Wingdings" panose="05000000000000000000" pitchFamily="2" charset="2"/>
                <a:buChar char="n"/>
              </a:pPr>
              <a:endParaRPr lang="en-US" altLang="zh-CN" sz="1400" dirty="0">
                <a:solidFill>
                  <a:schemeClr val="bg1"/>
                </a:solidFill>
                <a:cs typeface="+mn-ea"/>
                <a:sym typeface="+mn-lt"/>
              </a:endParaRPr>
            </a:p>
          </p:txBody>
        </p:sp>
        <p:sp>
          <p:nvSpPr>
            <p:cNvPr id="1604" name="文本框 1603"/>
            <p:cNvSpPr txBox="1"/>
            <p:nvPr/>
          </p:nvSpPr>
          <p:spPr>
            <a:xfrm>
              <a:off x="4673492" y="5966877"/>
              <a:ext cx="2481411" cy="326884"/>
            </a:xfrm>
            <a:prstGeom prst="rect">
              <a:avLst/>
            </a:prstGeom>
            <a:noFill/>
          </p:spPr>
          <p:txBody>
            <a:bodyPr wrap="square" rtlCol="0">
              <a:spAutoFit/>
            </a:bodyPr>
            <a:lstStyle/>
            <a:p>
              <a:pPr algn="ctr">
                <a:lnSpc>
                  <a:spcPct val="120000"/>
                </a:lnSpc>
                <a:buClr>
                  <a:schemeClr val="bg1"/>
                </a:buClr>
                <a:buSzPct val="130000"/>
              </a:pPr>
              <a:r>
                <a:rPr lang="en-US" altLang="zh-CN" sz="1400">
                  <a:solidFill>
                    <a:schemeClr val="bg1"/>
                  </a:solidFill>
                  <a:cs typeface="+mn-ea"/>
                  <a:sym typeface="+mn-lt"/>
                </a:rPr>
                <a:t>• Student: Zhangyuanlin</a:t>
              </a:r>
            </a:p>
          </p:txBody>
        </p:sp>
      </p:grpSp>
    </p:spTree>
  </p:cSld>
  <p:clrMapOvr>
    <a:masterClrMapping/>
  </p:clrMapOvr>
  <p:transition spd="slow">
    <p:wipe/>
  </p:transition>
</p:sld>
</file>

<file path=ppt/slides/slide2.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32" name="文本框 31"/>
          <p:cNvSpPr txBox="1"/>
          <p:nvPr/>
        </p:nvSpPr>
        <p:spPr>
          <a:xfrm>
            <a:off x="1879262" y="3191688"/>
            <a:ext cx="7782062" cy="796757"/>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nSpc>
                <a:spcPct val="120000"/>
              </a:lnSpc>
            </a:pPr>
            <a:endParaRPr lang="zh-CN" altLang="en-US" sz="2000" b="1" dirty="0">
              <a:solidFill>
                <a:schemeClr val="bg1"/>
              </a:solidFill>
              <a:cs typeface="+mn-ea"/>
              <a:sym typeface="+mn-lt"/>
            </a:endParaRPr>
          </a:p>
        </p:txBody>
      </p:sp>
      <p:sp>
        <p:nvSpPr>
          <p:cNvPr id="39" name="文本框 38"/>
          <p:cNvSpPr txBox="1"/>
          <p:nvPr/>
        </p:nvSpPr>
        <p:spPr>
          <a:xfrm>
            <a:off x="1879262" y="2134833"/>
            <a:ext cx="9312688" cy="427425"/>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Internal and external analysis face challenges and organizational issues</a:t>
            </a:r>
          </a:p>
        </p:txBody>
      </p:sp>
      <p:sp>
        <p:nvSpPr>
          <p:cNvPr id="45" name="矩形 44"/>
          <p:cNvSpPr/>
          <p:nvPr/>
        </p:nvSpPr>
        <p:spPr>
          <a:xfrm>
            <a:off x="1958228" y="3354726"/>
            <a:ext cx="3860710" cy="326884"/>
          </a:xfrm>
          <a:prstGeom prst="rect">
            <a:avLst/>
          </a:prstGeom>
        </p:spPr>
        <p:txBody>
          <a:bodyPr wrap="square">
            <a:spAutoFit/>
          </a:bodyPr>
          <a:lstStyle/>
          <a:p>
            <a:pPr>
              <a:lnSpc>
                <a:spcPct val="120000"/>
              </a:lnSpc>
            </a:pPr>
            <a:r>
              <a:rPr lang="en-US" altLang="zh-CN" sz="1400">
                <a:solidFill>
                  <a:schemeClr val="bg1"/>
                </a:solidFill>
                <a:cs typeface="+mn-ea"/>
                <a:sym typeface="+mn-lt"/>
              </a:rPr>
              <a:t> </a:t>
            </a:r>
            <a:endParaRPr lang="zh-CN" altLang="en-US" sz="1400">
              <a:solidFill>
                <a:schemeClr val="bg1"/>
              </a:solidFill>
              <a:cs typeface="+mn-ea"/>
              <a:sym typeface="+mn-lt"/>
            </a:endParaRPr>
          </a:p>
        </p:txBody>
      </p:sp>
      <p:sp>
        <p:nvSpPr>
          <p:cNvPr id="48" name="文本框 47"/>
          <p:cNvSpPr txBox="1"/>
          <p:nvPr/>
        </p:nvSpPr>
        <p:spPr>
          <a:xfrm>
            <a:off x="1858895" y="4440435"/>
            <a:ext cx="7692640" cy="796757"/>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Comparative support for contrast theory</a:t>
            </a:r>
          </a:p>
          <a:p>
            <a:pPr>
              <a:lnSpc>
                <a:spcPct val="120000"/>
              </a:lnSpc>
            </a:pPr>
            <a:endParaRPr lang="zh-CN" altLang="en-US" sz="2000" b="1" dirty="0">
              <a:solidFill>
                <a:schemeClr val="bg1"/>
              </a:solidFill>
              <a:cs typeface="+mn-ea"/>
              <a:sym typeface="+mn-lt"/>
            </a:endParaRPr>
          </a:p>
        </p:txBody>
      </p:sp>
      <p:sp>
        <p:nvSpPr>
          <p:cNvPr id="51" name="矩形 50"/>
          <p:cNvSpPr/>
          <p:nvPr/>
        </p:nvSpPr>
        <p:spPr>
          <a:xfrm>
            <a:off x="1958228" y="4511930"/>
            <a:ext cx="3860710" cy="326884"/>
          </a:xfrm>
          <a:prstGeom prst="rect">
            <a:avLst/>
          </a:prstGeom>
        </p:spPr>
        <p:txBody>
          <a:bodyPr wrap="square">
            <a:spAutoFit/>
          </a:bodyPr>
          <a:lstStyle/>
          <a:p>
            <a:pPr>
              <a:lnSpc>
                <a:spcPct val="120000"/>
              </a:lnSpc>
            </a:pPr>
            <a:r>
              <a:rPr lang="en-US" altLang="zh-CN" sz="1400">
                <a:solidFill>
                  <a:schemeClr val="bg1"/>
                </a:solidFill>
                <a:cs typeface="+mn-ea"/>
                <a:sym typeface="+mn-lt"/>
              </a:rPr>
              <a:t> </a:t>
            </a:r>
            <a:endParaRPr lang="zh-CN" altLang="en-US" sz="1400">
              <a:solidFill>
                <a:schemeClr val="bg1"/>
              </a:solidFill>
              <a:cs typeface="+mn-ea"/>
              <a:sym typeface="+mn-lt"/>
            </a:endParaRPr>
          </a:p>
        </p:txBody>
      </p:sp>
      <p:sp>
        <p:nvSpPr>
          <p:cNvPr id="57" name="文本框 56"/>
          <p:cNvSpPr txBox="1"/>
          <p:nvPr/>
        </p:nvSpPr>
        <p:spPr>
          <a:xfrm>
            <a:off x="1831340" y="5548015"/>
            <a:ext cx="9112734" cy="796757"/>
          </a:xfrm>
          <a:prstGeom prst="rect">
            <a:avLst/>
          </a:prstGeom>
          <a:noFill/>
        </p:spPr>
        <p:txBody>
          <a:bodyPr wrap="square" rtlCol="0">
            <a:spAutoFit/>
          </a:bodyPr>
          <a:lstStyle/>
          <a:p>
            <a:pPr>
              <a:lnSpc>
                <a:spcPct val="120000"/>
              </a:lnSpc>
            </a:pPr>
            <a:r>
              <a:rPr lang="en-US" altLang="zh-CN" sz="2000" b="1">
                <a:solidFill>
                  <a:schemeClr val="bg1"/>
                </a:solidFill>
                <a:latin typeface="Arial" panose="020B0604020202020204" pitchFamily="34" charset="0"/>
                <a:cs typeface="Arial" panose="020B0604020202020204" pitchFamily="34" charset="0"/>
                <a:sym typeface="+mn-lt"/>
              </a:rPr>
              <a:t>Research Conclusions and Organizational Supportive Recommendations</a:t>
            </a:r>
          </a:p>
          <a:p>
            <a:pPr>
              <a:lnSpc>
                <a:spcPct val="120000"/>
              </a:lnSpc>
            </a:pPr>
            <a:endParaRPr lang="zh-CN" altLang="en-US" sz="2000" b="1" dirty="0">
              <a:solidFill>
                <a:schemeClr val="bg1"/>
              </a:solidFill>
              <a:cs typeface="+mn-ea"/>
              <a:sym typeface="+mn-lt"/>
            </a:endParaRPr>
          </a:p>
        </p:txBody>
      </p:sp>
      <p:grpSp>
        <p:nvGrpSpPr>
          <p:cNvPr id="59" name="组合 58"/>
          <p:cNvGrpSpPr/>
          <p:nvPr/>
        </p:nvGrpSpPr>
        <p:grpSpPr>
          <a:xfrm>
            <a:off x="424136" y="569656"/>
            <a:ext cx="2031318" cy="5406412"/>
            <a:chOff x="424136" y="626806"/>
            <a:chExt cx="2031318" cy="5406412"/>
          </a:xfrm>
        </p:grpSpPr>
        <p:cxnSp>
          <p:nvCxnSpPr>
            <p:cNvPr id="60" name="直接连接符 59"/>
            <p:cNvCxnSpPr>
              <a:cxnSpLocks/>
              <a:stCxn id="70" idx="4"/>
            </p:cNvCxnSpPr>
            <p:nvPr/>
          </p:nvCxnSpPr>
          <p:spPr>
            <a:xfrm>
              <a:off x="1412240" y="1636136"/>
              <a:ext cx="27555" cy="4056587"/>
            </a:xfrm>
            <a:prstGeom prst="line">
              <a:avLst/>
            </a:prstGeom>
            <a:ln w="28575">
              <a:solidFill>
                <a:schemeClr val="bg1"/>
              </a:solidFill>
            </a:ln>
          </p:spPr>
          <p:style>
            <a:lnRef idx="1">
              <a:schemeClr val="accent1"/>
            </a:lnRef>
            <a:fillRef idx="0">
              <a:schemeClr val="accent1"/>
            </a:fillRef>
            <a:effectRef idx="0">
              <a:schemeClr val="accent1"/>
            </a:effectRef>
            <a:fontRef idx="minor">
              <a:schemeClr val="tx1"/>
            </a:fontRef>
          </p:style>
        </p:cxnSp>
        <p:sp>
          <p:nvSpPr>
            <p:cNvPr id="61" name="椭圆 60"/>
            <p:cNvSpPr/>
            <p:nvPr/>
          </p:nvSpPr>
          <p:spPr>
            <a:xfrm>
              <a:off x="1240677" y="2186179"/>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2" name="文本框 61"/>
            <p:cNvSpPr txBox="1"/>
            <p:nvPr/>
          </p:nvSpPr>
          <p:spPr>
            <a:xfrm>
              <a:off x="1220371" y="2124977"/>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1</a:t>
              </a:r>
              <a:endParaRPr lang="zh-CN" altLang="en-US" b="1" dirty="0">
                <a:solidFill>
                  <a:srgbClr val="142233"/>
                </a:solidFill>
                <a:cs typeface="+mn-ea"/>
                <a:sym typeface="+mn-lt"/>
              </a:endParaRPr>
            </a:p>
          </p:txBody>
        </p:sp>
        <p:sp>
          <p:nvSpPr>
            <p:cNvPr id="63" name="椭圆 62"/>
            <p:cNvSpPr/>
            <p:nvPr/>
          </p:nvSpPr>
          <p:spPr>
            <a:xfrm>
              <a:off x="1240677" y="3323816"/>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4" name="文本框 63"/>
            <p:cNvSpPr txBox="1"/>
            <p:nvPr/>
          </p:nvSpPr>
          <p:spPr>
            <a:xfrm>
              <a:off x="1220371" y="3262614"/>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2</a:t>
              </a:r>
              <a:endParaRPr lang="zh-CN" altLang="en-US" b="1" dirty="0">
                <a:solidFill>
                  <a:srgbClr val="142233"/>
                </a:solidFill>
                <a:cs typeface="+mn-ea"/>
                <a:sym typeface="+mn-lt"/>
              </a:endParaRPr>
            </a:p>
          </p:txBody>
        </p:sp>
        <p:sp>
          <p:nvSpPr>
            <p:cNvPr id="65" name="椭圆 64"/>
            <p:cNvSpPr/>
            <p:nvPr/>
          </p:nvSpPr>
          <p:spPr>
            <a:xfrm>
              <a:off x="1240677" y="4502672"/>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6" name="文本框 65"/>
            <p:cNvSpPr txBox="1"/>
            <p:nvPr/>
          </p:nvSpPr>
          <p:spPr>
            <a:xfrm>
              <a:off x="1220371" y="4441470"/>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3</a:t>
              </a:r>
              <a:endParaRPr lang="zh-CN" altLang="en-US" b="1" dirty="0">
                <a:solidFill>
                  <a:srgbClr val="142233"/>
                </a:solidFill>
                <a:cs typeface="+mn-ea"/>
                <a:sym typeface="+mn-lt"/>
              </a:endParaRPr>
            </a:p>
          </p:txBody>
        </p:sp>
        <p:sp>
          <p:nvSpPr>
            <p:cNvPr id="67" name="椭圆 66"/>
            <p:cNvSpPr/>
            <p:nvPr/>
          </p:nvSpPr>
          <p:spPr>
            <a:xfrm>
              <a:off x="1240677" y="5599989"/>
              <a:ext cx="419100" cy="41910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68" name="文本框 67"/>
            <p:cNvSpPr txBox="1"/>
            <p:nvPr/>
          </p:nvSpPr>
          <p:spPr>
            <a:xfrm>
              <a:off x="1220371" y="5538787"/>
              <a:ext cx="439964" cy="494431"/>
            </a:xfrm>
            <a:prstGeom prst="rect">
              <a:avLst/>
            </a:prstGeom>
            <a:noFill/>
            <a:ln>
              <a:noFill/>
            </a:ln>
          </p:spPr>
          <p:txBody>
            <a:bodyPr wrap="square" rtlCol="0">
              <a:spAutoFit/>
            </a:bodyPr>
            <a:lstStyle/>
            <a:p>
              <a:pPr algn="ctr">
                <a:lnSpc>
                  <a:spcPct val="120000"/>
                </a:lnSpc>
              </a:pPr>
              <a:r>
                <a:rPr lang="en-US" altLang="zh-CN" b="1">
                  <a:solidFill>
                    <a:srgbClr val="142233"/>
                  </a:solidFill>
                  <a:cs typeface="+mn-ea"/>
                  <a:sym typeface="+mn-lt"/>
                </a:rPr>
                <a:t>4</a:t>
              </a:r>
              <a:endParaRPr lang="zh-CN" altLang="en-US" b="1" dirty="0">
                <a:solidFill>
                  <a:srgbClr val="142233"/>
                </a:solidFill>
                <a:cs typeface="+mn-ea"/>
                <a:sym typeface="+mn-lt"/>
              </a:endParaRPr>
            </a:p>
          </p:txBody>
        </p:sp>
        <p:grpSp>
          <p:nvGrpSpPr>
            <p:cNvPr id="69" name="组合 68"/>
            <p:cNvGrpSpPr/>
            <p:nvPr/>
          </p:nvGrpSpPr>
          <p:grpSpPr>
            <a:xfrm>
              <a:off x="424136" y="626806"/>
              <a:ext cx="2031318" cy="1009330"/>
              <a:chOff x="5872890" y="509788"/>
              <a:chExt cx="2031318" cy="1009330"/>
            </a:xfrm>
          </p:grpSpPr>
          <p:sp>
            <p:nvSpPr>
              <p:cNvPr id="70" name="椭圆 69"/>
              <p:cNvSpPr/>
              <p:nvPr/>
            </p:nvSpPr>
            <p:spPr>
              <a:xfrm>
                <a:off x="6068514" y="509788"/>
                <a:ext cx="1584960" cy="1009330"/>
              </a:xfrm>
              <a:prstGeom prst="ellipse">
                <a:avLst/>
              </a:prstGeom>
              <a:solidFill>
                <a:schemeClr val="bg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71" name="文本框 70"/>
              <p:cNvSpPr txBox="1"/>
              <p:nvPr/>
            </p:nvSpPr>
            <p:spPr>
              <a:xfrm>
                <a:off x="5872890" y="800741"/>
                <a:ext cx="2031318" cy="427425"/>
              </a:xfrm>
              <a:prstGeom prst="rect">
                <a:avLst/>
              </a:prstGeom>
              <a:noFill/>
            </p:spPr>
            <p:txBody>
              <a:bodyPr wrap="square" rtlCol="0">
                <a:spAutoFit/>
              </a:bodyPr>
              <a:lstStyle/>
              <a:p>
                <a:pPr algn="ctr">
                  <a:lnSpc>
                    <a:spcPct val="120000"/>
                  </a:lnSpc>
                </a:pPr>
                <a:r>
                  <a:rPr lang="en-US" altLang="zh-CN" sz="2000" b="1">
                    <a:solidFill>
                      <a:srgbClr val="142233"/>
                    </a:solidFill>
                    <a:cs typeface="+mn-ea"/>
                    <a:sym typeface="+mn-lt"/>
                  </a:rPr>
                  <a:t>contents</a:t>
                </a:r>
                <a:endParaRPr lang="zh-CN" altLang="en-US" sz="2000" b="1" dirty="0">
                  <a:solidFill>
                    <a:srgbClr val="142233"/>
                  </a:solidFill>
                  <a:cs typeface="+mn-ea"/>
                  <a:sym typeface="+mn-lt"/>
                </a:endParaRPr>
              </a:p>
            </p:txBody>
          </p:sp>
        </p:grpSp>
      </p:grpSp>
    </p:spTree>
  </p:cSld>
  <p:clrMapOvr>
    <a:masterClrMapping/>
  </p:clrMapOvr>
  <p:transition spd="slow">
    <p:push dir="u"/>
  </p:transition>
</p:sld>
</file>

<file path=ppt/slides/slide3.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7" name="文本框 6"/>
          <p:cNvSpPr txBox="1"/>
          <p:nvPr/>
        </p:nvSpPr>
        <p:spPr>
          <a:xfrm>
            <a:off x="2454965" y="3111151"/>
            <a:ext cx="7673009" cy="1810304"/>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Internal and external analysis face challenges and organizational issues</a:t>
            </a:r>
          </a:p>
          <a:p>
            <a:pPr algn="ctr">
              <a:lnSpc>
                <a:spcPct val="120000"/>
              </a:lnSpc>
            </a:pPr>
            <a:endParaRPr lang="zh-CN" altLang="en-US" sz="3200" b="1" dirty="0">
              <a:solidFill>
                <a:schemeClr val="bg1"/>
              </a:solidFill>
              <a:cs typeface="+mn-ea"/>
              <a:sym typeface="+mn-lt"/>
            </a:endParaRPr>
          </a:p>
        </p:txBody>
      </p:sp>
      <p:sp>
        <p:nvSpPr>
          <p:cNvPr id="9" name="文本框 8"/>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01</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1" name="文本框 40"/>
          <p:cNvSpPr txBox="1"/>
          <p:nvPr/>
        </p:nvSpPr>
        <p:spPr>
          <a:xfrm>
            <a:off x="844860" y="328768"/>
            <a:ext cx="8132294" cy="494431"/>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SWOT internal and external analysis faces challenges</a:t>
            </a:r>
            <a:endParaRPr lang="zh-CN" altLang="en-US" b="1" dirty="0">
              <a:solidFill>
                <a:schemeClr val="bg1"/>
              </a:solidFill>
              <a:cs typeface="+mn-ea"/>
              <a:sym typeface="+mn-lt"/>
            </a:endParaRPr>
          </a:p>
        </p:txBody>
      </p:sp>
      <p:grpSp>
        <p:nvGrpSpPr>
          <p:cNvPr id="36" name="组合 35"/>
          <p:cNvGrpSpPr/>
          <p:nvPr>
            <p:custDataLst>
              <p:tags r:id="rId2"/>
            </p:custDataLst>
          </p:nvPr>
        </p:nvGrpSpPr>
        <p:grpSpPr>
          <a:xfrm>
            <a:off x="319026" y="372249"/>
            <a:ext cx="407472" cy="407472"/>
            <a:chOff x="-1828799" y="-88608"/>
            <a:chExt cx="754743" cy="754743"/>
          </a:xfrm>
        </p:grpSpPr>
        <p:sp>
          <p:nvSpPr>
            <p:cNvPr id="37" name="椭圆 36"/>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38" name="椭圆 3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cxnSp>
        <p:nvCxnSpPr>
          <p:cNvPr id="44" name="Straight Connector 16"/>
          <p:cNvCxnSpPr/>
          <p:nvPr/>
        </p:nvCxnSpPr>
        <p:spPr>
          <a:xfrm>
            <a:off x="1077178" y="3896680"/>
            <a:ext cx="10037649" cy="0"/>
          </a:xfrm>
          <a:prstGeom prst="line">
            <a:avLst/>
          </a:prstGeom>
          <a:ln w="34925">
            <a:solidFill>
              <a:schemeClr val="tx2">
                <a:lumMod val="40000"/>
                <a:lumOff val="60000"/>
              </a:schemeClr>
            </a:solidFill>
            <a:headEnd type="oval"/>
            <a:tailEnd type="oval"/>
          </a:ln>
        </p:spPr>
        <p:style>
          <a:lnRef idx="1">
            <a:schemeClr val="accent1"/>
          </a:lnRef>
          <a:fillRef idx="0">
            <a:schemeClr val="accent1"/>
          </a:fillRef>
          <a:effectRef idx="0">
            <a:schemeClr val="accent1"/>
          </a:effectRef>
          <a:fontRef idx="minor">
            <a:schemeClr val="tx1"/>
          </a:fontRef>
        </p:style>
      </p:cxnSp>
      <p:sp>
        <p:nvSpPr>
          <p:cNvPr id="46" name="Rectangle 17"/>
          <p:cNvSpPr/>
          <p:nvPr/>
        </p:nvSpPr>
        <p:spPr>
          <a:xfrm>
            <a:off x="1353770" y="2288859"/>
            <a:ext cx="1250470" cy="12514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dirty="0">
                <a:latin typeface="+mj-lt"/>
              </a:rPr>
              <a:t>S</a:t>
            </a:r>
            <a:endParaRPr lang="en-US" sz="5750" b="1" dirty="0">
              <a:latin typeface="+mj-lt"/>
            </a:endParaRPr>
          </a:p>
        </p:txBody>
      </p:sp>
      <p:sp>
        <p:nvSpPr>
          <p:cNvPr id="47" name="TextBox 18"/>
          <p:cNvSpPr txBox="1"/>
          <p:nvPr/>
        </p:nvSpPr>
        <p:spPr>
          <a:xfrm>
            <a:off x="328316" y="4958483"/>
            <a:ext cx="3300243" cy="954107"/>
          </a:xfrm>
          <a:prstGeom prst="rect">
            <a:avLst/>
          </a:prstGeom>
          <a:noFill/>
        </p:spPr>
        <p:txBody>
          <a:bodyPr wrap="square">
            <a:spAutoFit/>
          </a:bodyPr>
          <a:lstStyle/>
          <a:p>
            <a:pPr algn="ctr">
              <a:lnSpc>
                <a:spcPct val="100000"/>
              </a:lnSpc>
            </a:pPr>
            <a:r>
              <a:rPr lang="en-US" sz="1400" b="1">
                <a:solidFill>
                  <a:schemeClr val="bg1"/>
                </a:solidFill>
                <a:latin typeface="Arial" panose="020B0604020202020204" pitchFamily="34" charset="0"/>
                <a:cs typeface="Arial" panose="020B0604020202020204" pitchFamily="34" charset="0"/>
              </a:rPr>
              <a:t>The company's strengths lie in its abundant human resources, as well as its advantages in scale and human resource management.</a:t>
            </a:r>
          </a:p>
        </p:txBody>
      </p:sp>
      <p:sp>
        <p:nvSpPr>
          <p:cNvPr id="48" name="TextBox 19"/>
          <p:cNvSpPr txBox="1"/>
          <p:nvPr/>
        </p:nvSpPr>
        <p:spPr>
          <a:xfrm>
            <a:off x="1077176" y="4417462"/>
            <a:ext cx="1809374" cy="338554"/>
          </a:xfrm>
          <a:prstGeom prst="rect">
            <a:avLst/>
          </a:prstGeom>
          <a:noFill/>
        </p:spPr>
        <p:txBody>
          <a:bodyPr wrap="square" rtlCol="0" anchor="ctr">
            <a:spAutoFit/>
          </a:bodyPr>
          <a:lstStyle/>
          <a:p>
            <a:pPr algn="ctr"/>
            <a:r>
              <a:rPr lang="id-ID" sz="1600" b="1" dirty="0">
                <a:solidFill>
                  <a:schemeClr val="accent1"/>
                </a:solidFill>
                <a:latin typeface="Arial" panose="020B0604020202020204" pitchFamily="34" charset="0"/>
                <a:cs typeface="Arial" panose="020B0604020202020204" pitchFamily="34" charset="0"/>
              </a:rPr>
              <a:t>STRENGTH</a:t>
            </a:r>
            <a:endParaRPr lang="en-US" sz="1600" b="1" dirty="0">
              <a:solidFill>
                <a:schemeClr val="accent1"/>
              </a:solidFill>
              <a:latin typeface="Arial" panose="020B0604020202020204" pitchFamily="34" charset="0"/>
              <a:cs typeface="Arial" panose="020B0604020202020204" pitchFamily="34" charset="0"/>
            </a:endParaRPr>
          </a:p>
        </p:txBody>
      </p:sp>
      <p:sp>
        <p:nvSpPr>
          <p:cNvPr id="49" name="TextBox 20"/>
          <p:cNvSpPr txBox="1"/>
          <p:nvPr/>
        </p:nvSpPr>
        <p:spPr>
          <a:xfrm>
            <a:off x="5393434" y="4744128"/>
            <a:ext cx="4766969" cy="1785104"/>
          </a:xfrm>
          <a:prstGeom prst="rect">
            <a:avLst/>
          </a:prstGeom>
          <a:noFill/>
        </p:spPr>
        <p:txBody>
          <a:bodyPr wrap="square">
            <a:spAutoFit/>
          </a:bodyPr>
          <a:lstStyle/>
          <a:p>
            <a:pPr algn="ctr"/>
            <a:r>
              <a:rPr lang="en-US" altLang="zh-CN" sz="1200" b="1">
                <a:solidFill>
                  <a:schemeClr val="bg1"/>
                </a:solidFill>
                <a:latin typeface="Arial" panose="020B0604020202020204" pitchFamily="34" charset="0"/>
                <a:cs typeface="Arial" panose="020B0604020202020204" pitchFamily="34" charset="0"/>
              </a:rPr>
              <a:t>Refers to the state within an organization or enterprise that provides opportunities for future development. This approach involves identifying opportunities or potential for progress to promote the development of the business or organization. By linking situational leadership theory and issues together, opportunities are utilized in aspects such as empathy, compassion, and emotional intelligence to address areas of deficiency.</a:t>
            </a:r>
          </a:p>
          <a:p>
            <a:pPr algn="ctr"/>
            <a:endParaRPr lang="en-AU" altLang="zh-CN" sz="1400" dirty="0">
              <a:solidFill>
                <a:schemeClr val="bg1"/>
              </a:solidFill>
            </a:endParaRPr>
          </a:p>
        </p:txBody>
      </p:sp>
      <p:sp>
        <p:nvSpPr>
          <p:cNvPr id="50" name="TextBox 21"/>
          <p:cNvSpPr txBox="1"/>
          <p:nvPr/>
        </p:nvSpPr>
        <p:spPr>
          <a:xfrm>
            <a:off x="6681588" y="4260733"/>
            <a:ext cx="1701947" cy="338554"/>
          </a:xfrm>
          <a:prstGeom prst="rect">
            <a:avLst/>
          </a:prstGeom>
          <a:noFill/>
        </p:spPr>
        <p:txBody>
          <a:bodyPr wrap="square" rtlCol="0" anchor="ctr">
            <a:spAutoFit/>
          </a:bodyPr>
          <a:lstStyle/>
          <a:p>
            <a:pPr algn="ctr"/>
            <a:r>
              <a:rPr lang="id-ID" sz="1600" b="1">
                <a:solidFill>
                  <a:schemeClr val="accent1"/>
                </a:solidFill>
                <a:latin typeface="Arial" panose="020B0604020202020204" pitchFamily="34" charset="0"/>
                <a:cs typeface="Arial" panose="020B0604020202020204" pitchFamily="34" charset="0"/>
              </a:rPr>
              <a:t>OPPORTUNITY</a:t>
            </a:r>
            <a:endParaRPr lang="en-US" sz="1600" b="1" dirty="0">
              <a:solidFill>
                <a:schemeClr val="accent1"/>
              </a:solidFill>
              <a:latin typeface="Arial" panose="020B0604020202020204" pitchFamily="34" charset="0"/>
              <a:cs typeface="Arial" panose="020B0604020202020204" pitchFamily="34" charset="0"/>
            </a:endParaRPr>
          </a:p>
        </p:txBody>
      </p:sp>
      <p:sp>
        <p:nvSpPr>
          <p:cNvPr id="51" name="TextBox 22"/>
          <p:cNvSpPr txBox="1"/>
          <p:nvPr/>
        </p:nvSpPr>
        <p:spPr>
          <a:xfrm>
            <a:off x="2723322" y="2281167"/>
            <a:ext cx="3958266" cy="1384995"/>
          </a:xfrm>
          <a:prstGeom prst="rect">
            <a:avLst/>
          </a:prstGeom>
          <a:noFill/>
        </p:spPr>
        <p:txBody>
          <a:bodyPr wrap="square">
            <a:spAutoFit/>
          </a:bodyPr>
          <a:lstStyle/>
          <a:p>
            <a:pPr algn="ctr"/>
            <a:r>
              <a:rPr lang="en-US" sz="1400" b="1">
                <a:solidFill>
                  <a:schemeClr val="bg1"/>
                </a:solidFill>
                <a:latin typeface="Arial" panose="020B0604020202020204" pitchFamily="34" charset="0"/>
                <a:cs typeface="Arial" panose="020B0604020202020204" pitchFamily="34" charset="0"/>
              </a:rPr>
              <a:t>By analyzing the company's weaknesses, which are primarily manifested as high employee turnover and low employee job satisfaction. High employee turnover and low job satisfaction lead to high-performing employees leaving the organization quickly.</a:t>
            </a:r>
            <a:endParaRPr lang="en-US" sz="1400" b="1" dirty="0">
              <a:solidFill>
                <a:schemeClr val="bg1"/>
              </a:solidFill>
              <a:latin typeface="Arial" panose="020B0604020202020204" pitchFamily="34" charset="0"/>
              <a:cs typeface="Arial" panose="020B0604020202020204" pitchFamily="34" charset="0"/>
            </a:endParaRPr>
          </a:p>
        </p:txBody>
      </p:sp>
      <p:sp>
        <p:nvSpPr>
          <p:cNvPr id="52" name="TextBox 23"/>
          <p:cNvSpPr txBox="1"/>
          <p:nvPr/>
        </p:nvSpPr>
        <p:spPr>
          <a:xfrm>
            <a:off x="3811127" y="1830839"/>
            <a:ext cx="1701947" cy="338554"/>
          </a:xfrm>
          <a:prstGeom prst="rect">
            <a:avLst/>
          </a:prstGeom>
        </p:spPr>
        <p:txBody>
          <a:bodyPr wrap="square" rtlCol="0" anchor="ctr">
            <a:spAutoFit/>
          </a:bodyPr>
          <a:lstStyle/>
          <a:p>
            <a:pPr algn="ctr"/>
            <a:r>
              <a:rPr lang="id-ID" sz="1600" b="1" dirty="0">
                <a:solidFill>
                  <a:schemeClr val="accent2"/>
                </a:solidFill>
                <a:latin typeface="Arial" panose="020B0604020202020204" pitchFamily="34" charset="0"/>
                <a:cs typeface="Arial" panose="020B0604020202020204" pitchFamily="34" charset="0"/>
              </a:rPr>
              <a:t>WEAKNESS</a:t>
            </a:r>
            <a:endParaRPr lang="en-US" sz="1600" b="1" dirty="0">
              <a:solidFill>
                <a:schemeClr val="accent2"/>
              </a:solidFill>
              <a:latin typeface="Arial" panose="020B0604020202020204" pitchFamily="34" charset="0"/>
              <a:cs typeface="Arial" panose="020B0604020202020204" pitchFamily="34" charset="0"/>
            </a:endParaRPr>
          </a:p>
        </p:txBody>
      </p:sp>
      <p:sp>
        <p:nvSpPr>
          <p:cNvPr id="53" name="Oval 24"/>
          <p:cNvSpPr/>
          <p:nvPr/>
        </p:nvSpPr>
        <p:spPr>
          <a:xfrm>
            <a:off x="1919231" y="3833177"/>
            <a:ext cx="127011" cy="12701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4" name="Oval 25"/>
          <p:cNvSpPr/>
          <p:nvPr/>
        </p:nvSpPr>
        <p:spPr>
          <a:xfrm>
            <a:off x="4662101" y="3833177"/>
            <a:ext cx="127011" cy="127011"/>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5" name="Oval 26"/>
          <p:cNvSpPr/>
          <p:nvPr/>
        </p:nvSpPr>
        <p:spPr>
          <a:xfrm>
            <a:off x="7407351" y="3833177"/>
            <a:ext cx="127011" cy="127011"/>
          </a:xfrm>
          <a:prstGeom prst="ellipse">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6" name="Rectangle 27"/>
          <p:cNvSpPr/>
          <p:nvPr/>
        </p:nvSpPr>
        <p:spPr>
          <a:xfrm>
            <a:off x="6824071" y="2281167"/>
            <a:ext cx="1278280" cy="1251461"/>
          </a:xfrm>
          <a:prstGeom prst="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a:latin typeface="+mj-lt"/>
              </a:rPr>
              <a:t>O</a:t>
            </a:r>
            <a:endParaRPr lang="en-US" sz="5750" b="1" dirty="0">
              <a:latin typeface="+mj-lt"/>
            </a:endParaRPr>
          </a:p>
        </p:txBody>
      </p:sp>
      <p:sp>
        <p:nvSpPr>
          <p:cNvPr id="57" name="Rectangle 28"/>
          <p:cNvSpPr/>
          <p:nvPr/>
        </p:nvSpPr>
        <p:spPr>
          <a:xfrm>
            <a:off x="3869869" y="4184830"/>
            <a:ext cx="1282255" cy="125146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dirty="0">
                <a:latin typeface="+mj-lt"/>
              </a:rPr>
              <a:t>W</a:t>
            </a:r>
            <a:endParaRPr lang="en-US" sz="5750" b="1" dirty="0">
              <a:latin typeface="+mj-lt"/>
            </a:endParaRPr>
          </a:p>
        </p:txBody>
      </p:sp>
      <p:sp>
        <p:nvSpPr>
          <p:cNvPr id="58" name="Oval 29"/>
          <p:cNvSpPr/>
          <p:nvPr/>
        </p:nvSpPr>
        <p:spPr>
          <a:xfrm>
            <a:off x="10160405" y="3833177"/>
            <a:ext cx="127011" cy="127011"/>
          </a:xfrm>
          <a:prstGeom prst="ellipse">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sz="5750" b="1">
              <a:latin typeface="+mj-lt"/>
            </a:endParaRPr>
          </a:p>
        </p:txBody>
      </p:sp>
      <p:sp>
        <p:nvSpPr>
          <p:cNvPr id="59" name="Rectangle 30"/>
          <p:cNvSpPr/>
          <p:nvPr/>
        </p:nvSpPr>
        <p:spPr>
          <a:xfrm>
            <a:off x="10287416" y="4063383"/>
            <a:ext cx="1282255" cy="1251461"/>
          </a:xfrm>
          <a:prstGeom prst="rect">
            <a:avLst/>
          </a:prstGeom>
          <a:solidFill>
            <a:schemeClr val="accent1">
              <a:lumMod val="7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id-ID" sz="5750" b="1" dirty="0">
                <a:latin typeface="+mj-lt"/>
              </a:rPr>
              <a:t>T</a:t>
            </a:r>
            <a:endParaRPr lang="en-US" sz="5750" b="1" dirty="0">
              <a:latin typeface="+mj-lt"/>
            </a:endParaRPr>
          </a:p>
        </p:txBody>
      </p:sp>
      <p:sp>
        <p:nvSpPr>
          <p:cNvPr id="60" name="TextBox 31"/>
          <p:cNvSpPr txBox="1"/>
          <p:nvPr/>
        </p:nvSpPr>
        <p:spPr>
          <a:xfrm>
            <a:off x="8465137" y="1613118"/>
            <a:ext cx="3517546" cy="1815882"/>
          </a:xfrm>
          <a:prstGeom prst="rect">
            <a:avLst/>
          </a:prstGeom>
          <a:noFill/>
        </p:spPr>
        <p:txBody>
          <a:bodyPr wrap="square">
            <a:spAutoFit/>
          </a:bodyPr>
          <a:lstStyle/>
          <a:p>
            <a:pPr algn="ctr"/>
            <a:r>
              <a:rPr lang="en-US" altLang="zh-CN" sz="1400" b="1">
                <a:solidFill>
                  <a:schemeClr val="bg1"/>
                </a:solidFill>
                <a:latin typeface="Arial" panose="020B0604020202020204" pitchFamily="34" charset="0"/>
                <a:cs typeface="Arial" panose="020B0604020202020204" pitchFamily="34" charset="0"/>
              </a:rPr>
              <a:t>Threats will evolve into business obstacles, having a significant impact on both the present and future. This impact is manifested through reduced team cohesion, low employee engagement, insufficient supportive incentives for employees, and high repetitiveness of work tasks</a:t>
            </a:r>
            <a:r>
              <a:rPr lang="en-US" altLang="zh-CN" sz="1400">
                <a:solidFill>
                  <a:schemeClr val="bg1"/>
                </a:solidFill>
              </a:rPr>
              <a:t>.</a:t>
            </a:r>
            <a:endParaRPr lang="en-US" altLang="zh-CN" sz="1400" dirty="0">
              <a:solidFill>
                <a:schemeClr val="bg1"/>
              </a:solidFill>
            </a:endParaRPr>
          </a:p>
        </p:txBody>
      </p:sp>
      <p:sp>
        <p:nvSpPr>
          <p:cNvPr id="61" name="TextBox 32"/>
          <p:cNvSpPr txBox="1"/>
          <p:nvPr/>
        </p:nvSpPr>
        <p:spPr>
          <a:xfrm>
            <a:off x="9094641" y="1184769"/>
            <a:ext cx="1701947" cy="338554"/>
          </a:xfrm>
          <a:prstGeom prst="rect">
            <a:avLst/>
          </a:prstGeom>
        </p:spPr>
        <p:txBody>
          <a:bodyPr wrap="square" rtlCol="0" anchor="ctr">
            <a:spAutoFit/>
          </a:bodyPr>
          <a:lstStyle/>
          <a:p>
            <a:pPr algn="ctr"/>
            <a:r>
              <a:rPr lang="id-ID" sz="1600" b="1">
                <a:solidFill>
                  <a:schemeClr val="accent2"/>
                </a:solidFill>
                <a:latin typeface="Arial" panose="020B0604020202020204" pitchFamily="34" charset="0"/>
                <a:cs typeface="Arial" panose="020B0604020202020204" pitchFamily="34" charset="0"/>
              </a:rPr>
              <a:t>THREAT</a:t>
            </a:r>
            <a:endParaRPr lang="en-US" sz="1600" b="1" dirty="0">
              <a:solidFill>
                <a:schemeClr val="accent2"/>
              </a:solidFill>
              <a:latin typeface="Arial" panose="020B0604020202020204" pitchFamily="34" charset="0"/>
              <a:cs typeface="Arial" panose="020B0604020202020204" pitchFamily="34" charset="0"/>
            </a:endParaRPr>
          </a:p>
        </p:txBody>
      </p:sp>
    </p:spTree>
  </p:cSld>
  <p:clrMapOvr>
    <a:masterClrMapping/>
  </p:clrMapOvr>
  <p:transition spd="slow">
    <p:push dir="u"/>
  </p:transition>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 name="任意多边形 11"/>
          <p:cNvSpPr/>
          <p:nvPr/>
        </p:nvSpPr>
        <p:spPr>
          <a:xfrm>
            <a:off x="625136" y="1253793"/>
            <a:ext cx="3155260" cy="3721944"/>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sp>
        <p:nvSpPr>
          <p:cNvPr id="7" name="任意多边形 12"/>
          <p:cNvSpPr/>
          <p:nvPr/>
        </p:nvSpPr>
        <p:spPr>
          <a:xfrm>
            <a:off x="3925027" y="1253793"/>
            <a:ext cx="3145144" cy="3827136"/>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sp>
        <p:nvSpPr>
          <p:cNvPr id="8" name="任意多边形 13"/>
          <p:cNvSpPr/>
          <p:nvPr/>
        </p:nvSpPr>
        <p:spPr>
          <a:xfrm>
            <a:off x="7147075" y="1276992"/>
            <a:ext cx="2691307" cy="3699726"/>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sp>
        <p:nvSpPr>
          <p:cNvPr id="9" name="任意多边形 14"/>
          <p:cNvSpPr/>
          <p:nvPr/>
        </p:nvSpPr>
        <p:spPr>
          <a:xfrm>
            <a:off x="9915286" y="1261800"/>
            <a:ext cx="2240632" cy="3935984"/>
          </a:xfrm>
          <a:custGeom>
            <a:avLst/>
            <a:gdLst>
              <a:gd name="connsiteX0" fmla="*/ 127235 w 1980000"/>
              <a:gd name="connsiteY0" fmla="*/ 0 h 2827279"/>
              <a:gd name="connsiteX1" fmla="*/ 1852765 w 1980000"/>
              <a:gd name="connsiteY1" fmla="*/ 0 h 2827279"/>
              <a:gd name="connsiteX2" fmla="*/ 1980000 w 1980000"/>
              <a:gd name="connsiteY2" fmla="*/ 127235 h 2827279"/>
              <a:gd name="connsiteX3" fmla="*/ 1980000 w 1980000"/>
              <a:gd name="connsiteY3" fmla="*/ 2572765 h 2827279"/>
              <a:gd name="connsiteX4" fmla="*/ 1852765 w 1980000"/>
              <a:gd name="connsiteY4" fmla="*/ 2700000 h 2827279"/>
              <a:gd name="connsiteX5" fmla="*/ 1117279 w 1980000"/>
              <a:gd name="connsiteY5" fmla="*/ 2700000 h 2827279"/>
              <a:gd name="connsiteX6" fmla="*/ 990000 w 1980000"/>
              <a:gd name="connsiteY6" fmla="*/ 2827279 h 2827279"/>
              <a:gd name="connsiteX7" fmla="*/ 862721 w 1980000"/>
              <a:gd name="connsiteY7" fmla="*/ 2700000 h 2827279"/>
              <a:gd name="connsiteX8" fmla="*/ 127235 w 1980000"/>
              <a:gd name="connsiteY8" fmla="*/ 2700000 h 2827279"/>
              <a:gd name="connsiteX9" fmla="*/ 0 w 1980000"/>
              <a:gd name="connsiteY9" fmla="*/ 2572765 h 2827279"/>
              <a:gd name="connsiteX10" fmla="*/ 0 w 1980000"/>
              <a:gd name="connsiteY10" fmla="*/ 127235 h 2827279"/>
              <a:gd name="connsiteX11" fmla="*/ 127235 w 1980000"/>
              <a:gd name="connsiteY11" fmla="*/ 0 h 28272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1980000" h="2827279">
                <a:moveTo>
                  <a:pt x="127235" y="0"/>
                </a:moveTo>
                <a:lnTo>
                  <a:pt x="1852765" y="0"/>
                </a:lnTo>
                <a:cubicBezTo>
                  <a:pt x="1923035" y="0"/>
                  <a:pt x="1980000" y="56965"/>
                  <a:pt x="1980000" y="127235"/>
                </a:cubicBezTo>
                <a:lnTo>
                  <a:pt x="1980000" y="2572765"/>
                </a:lnTo>
                <a:cubicBezTo>
                  <a:pt x="1980000" y="2643035"/>
                  <a:pt x="1923035" y="2700000"/>
                  <a:pt x="1852765" y="2700000"/>
                </a:cubicBezTo>
                <a:lnTo>
                  <a:pt x="1117279" y="2700000"/>
                </a:lnTo>
                <a:lnTo>
                  <a:pt x="990000" y="2827279"/>
                </a:lnTo>
                <a:lnTo>
                  <a:pt x="862721" y="2700000"/>
                </a:lnTo>
                <a:lnTo>
                  <a:pt x="127235" y="2700000"/>
                </a:lnTo>
                <a:cubicBezTo>
                  <a:pt x="56965" y="2700000"/>
                  <a:pt x="0" y="2643035"/>
                  <a:pt x="0" y="2572765"/>
                </a:cubicBezTo>
                <a:lnTo>
                  <a:pt x="0" y="127235"/>
                </a:lnTo>
                <a:cubicBezTo>
                  <a:pt x="0" y="56965"/>
                  <a:pt x="56965" y="0"/>
                  <a:pt x="127235" y="0"/>
                </a:cubicBezTo>
                <a:close/>
              </a:path>
            </a:pathLst>
          </a:custGeom>
          <a:noFill/>
          <a:ln>
            <a:solidFill>
              <a:srgbClr val="FFFFFF">
                <a:alpha val="60000"/>
              </a:srgbClr>
            </a:solidFill>
          </a:ln>
          <a:effectLst>
            <a:glow rad="63500">
              <a:schemeClr val="accent1">
                <a:satMod val="175000"/>
                <a:alpha val="40000"/>
              </a:schemeClr>
            </a:glow>
          </a:effectLst>
        </p:spPr>
        <p:txBody>
          <a:bodyPr vert="horz" wrap="square" lIns="91440" tIns="45720" rIns="91440" bIns="45720" numCol="1" anchor="t" anchorCtr="0" compatLnSpc="1"/>
          <a:lstStyle/>
          <a:p>
            <a:endParaRPr lang="zh-CN" altLang="en-US">
              <a:solidFill>
                <a:schemeClr val="bg1"/>
              </a:solidFill>
              <a:cs typeface="+mn-ea"/>
              <a:sym typeface="+mn-lt"/>
            </a:endParaRPr>
          </a:p>
        </p:txBody>
      </p:sp>
      <p:grpSp>
        <p:nvGrpSpPr>
          <p:cNvPr id="10" name="Group 4"/>
          <p:cNvGrpSpPr>
            <a:grpSpLocks noChangeAspect="1"/>
          </p:cNvGrpSpPr>
          <p:nvPr/>
        </p:nvGrpSpPr>
        <p:grpSpPr bwMode="auto">
          <a:xfrm>
            <a:off x="5121040" y="5229212"/>
            <a:ext cx="540000" cy="534809"/>
            <a:chOff x="3684" y="2007"/>
            <a:chExt cx="312" cy="309"/>
          </a:xfrm>
          <a:solidFill>
            <a:schemeClr val="bg1"/>
          </a:solidFill>
        </p:grpSpPr>
        <p:sp>
          <p:nvSpPr>
            <p:cNvPr id="11" name="Freeform 5"/>
            <p:cNvSpPr>
              <a:spLocks noEditPoints="1"/>
            </p:cNvSpPr>
            <p:nvPr/>
          </p:nvSpPr>
          <p:spPr bwMode="auto">
            <a:xfrm>
              <a:off x="3684" y="2036"/>
              <a:ext cx="283" cy="280"/>
            </a:xfrm>
            <a:custGeom>
              <a:avLst/>
              <a:gdLst>
                <a:gd name="T0" fmla="*/ 84 w 117"/>
                <a:gd name="T1" fmla="*/ 3 h 116"/>
                <a:gd name="T2" fmla="*/ 76 w 117"/>
                <a:gd name="T3" fmla="*/ 0 h 116"/>
                <a:gd name="T4" fmla="*/ 69 w 117"/>
                <a:gd name="T5" fmla="*/ 3 h 116"/>
                <a:gd name="T6" fmla="*/ 64 w 117"/>
                <a:gd name="T7" fmla="*/ 9 h 116"/>
                <a:gd name="T8" fmla="*/ 61 w 117"/>
                <a:gd name="T9" fmla="*/ 16 h 116"/>
                <a:gd name="T10" fmla="*/ 62 w 117"/>
                <a:gd name="T11" fmla="*/ 21 h 116"/>
                <a:gd name="T12" fmla="*/ 8 w 117"/>
                <a:gd name="T13" fmla="*/ 43 h 116"/>
                <a:gd name="T14" fmla="*/ 1 w 117"/>
                <a:gd name="T15" fmla="*/ 51 h 116"/>
                <a:gd name="T16" fmla="*/ 4 w 117"/>
                <a:gd name="T17" fmla="*/ 62 h 116"/>
                <a:gd name="T18" fmla="*/ 55 w 117"/>
                <a:gd name="T19" fmla="*/ 113 h 116"/>
                <a:gd name="T20" fmla="*/ 63 w 117"/>
                <a:gd name="T21" fmla="*/ 116 h 116"/>
                <a:gd name="T22" fmla="*/ 64 w 117"/>
                <a:gd name="T23" fmla="*/ 116 h 116"/>
                <a:gd name="T24" fmla="*/ 66 w 117"/>
                <a:gd name="T25" fmla="*/ 116 h 116"/>
                <a:gd name="T26" fmla="*/ 75 w 117"/>
                <a:gd name="T27" fmla="*/ 109 h 116"/>
                <a:gd name="T28" fmla="*/ 96 w 117"/>
                <a:gd name="T29" fmla="*/ 55 h 116"/>
                <a:gd name="T30" fmla="*/ 102 w 117"/>
                <a:gd name="T31" fmla="*/ 57 h 116"/>
                <a:gd name="T32" fmla="*/ 109 w 117"/>
                <a:gd name="T33" fmla="*/ 54 h 116"/>
                <a:gd name="T34" fmla="*/ 114 w 117"/>
                <a:gd name="T35" fmla="*/ 48 h 116"/>
                <a:gd name="T36" fmla="*/ 117 w 117"/>
                <a:gd name="T37" fmla="*/ 41 h 116"/>
                <a:gd name="T38" fmla="*/ 114 w 117"/>
                <a:gd name="T39" fmla="*/ 34 h 116"/>
                <a:gd name="T40" fmla="*/ 84 w 117"/>
                <a:gd name="T41" fmla="*/ 3 h 116"/>
                <a:gd name="T42" fmla="*/ 67 w 117"/>
                <a:gd name="T43" fmla="*/ 106 h 116"/>
                <a:gd name="T44" fmla="*/ 65 w 117"/>
                <a:gd name="T45" fmla="*/ 108 h 116"/>
                <a:gd name="T46" fmla="*/ 64 w 117"/>
                <a:gd name="T47" fmla="*/ 108 h 116"/>
                <a:gd name="T48" fmla="*/ 61 w 117"/>
                <a:gd name="T49" fmla="*/ 107 h 116"/>
                <a:gd name="T50" fmla="*/ 10 w 117"/>
                <a:gd name="T51" fmla="*/ 57 h 116"/>
                <a:gd name="T52" fmla="*/ 9 w 117"/>
                <a:gd name="T53" fmla="*/ 53 h 116"/>
                <a:gd name="T54" fmla="*/ 11 w 117"/>
                <a:gd name="T55" fmla="*/ 50 h 116"/>
                <a:gd name="T56" fmla="*/ 36 w 117"/>
                <a:gd name="T57" fmla="*/ 40 h 116"/>
                <a:gd name="T58" fmla="*/ 86 w 117"/>
                <a:gd name="T59" fmla="*/ 58 h 116"/>
                <a:gd name="T60" fmla="*/ 67 w 117"/>
                <a:gd name="T61" fmla="*/ 106 h 116"/>
                <a:gd name="T62" fmla="*/ 109 w 117"/>
                <a:gd name="T63" fmla="*/ 42 h 116"/>
                <a:gd name="T64" fmla="*/ 103 w 117"/>
                <a:gd name="T65" fmla="*/ 48 h 116"/>
                <a:gd name="T66" fmla="*/ 100 w 117"/>
                <a:gd name="T67" fmla="*/ 48 h 116"/>
                <a:gd name="T68" fmla="*/ 93 w 117"/>
                <a:gd name="T69" fmla="*/ 41 h 116"/>
                <a:gd name="T70" fmla="*/ 87 w 117"/>
                <a:gd name="T71" fmla="*/ 55 h 116"/>
                <a:gd name="T72" fmla="*/ 88 w 117"/>
                <a:gd name="T73" fmla="*/ 54 h 116"/>
                <a:gd name="T74" fmla="*/ 53 w 117"/>
                <a:gd name="T75" fmla="*/ 39 h 116"/>
                <a:gd name="T76" fmla="*/ 42 w 117"/>
                <a:gd name="T77" fmla="*/ 38 h 116"/>
                <a:gd name="T78" fmla="*/ 76 w 117"/>
                <a:gd name="T79" fmla="*/ 24 h 116"/>
                <a:gd name="T80" fmla="*/ 69 w 117"/>
                <a:gd name="T81" fmla="*/ 17 h 116"/>
                <a:gd name="T82" fmla="*/ 69 w 117"/>
                <a:gd name="T83" fmla="*/ 14 h 116"/>
                <a:gd name="T84" fmla="*/ 75 w 117"/>
                <a:gd name="T85" fmla="*/ 9 h 116"/>
                <a:gd name="T86" fmla="*/ 78 w 117"/>
                <a:gd name="T87" fmla="*/ 9 h 116"/>
                <a:gd name="T88" fmla="*/ 109 w 117"/>
                <a:gd name="T89" fmla="*/ 40 h 116"/>
                <a:gd name="T90" fmla="*/ 109 w 117"/>
                <a:gd name="T91" fmla="*/ 42 h 1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Lst>
              <a:rect l="0" t="0" r="r" b="b"/>
              <a:pathLst>
                <a:path w="117" h="116">
                  <a:moveTo>
                    <a:pt x="84" y="3"/>
                  </a:moveTo>
                  <a:cubicBezTo>
                    <a:pt x="82" y="1"/>
                    <a:pt x="79" y="0"/>
                    <a:pt x="76" y="0"/>
                  </a:cubicBezTo>
                  <a:cubicBezTo>
                    <a:pt x="74" y="0"/>
                    <a:pt x="71" y="1"/>
                    <a:pt x="69" y="3"/>
                  </a:cubicBezTo>
                  <a:cubicBezTo>
                    <a:pt x="64" y="9"/>
                    <a:pt x="64" y="9"/>
                    <a:pt x="64" y="9"/>
                  </a:cubicBezTo>
                  <a:cubicBezTo>
                    <a:pt x="62" y="11"/>
                    <a:pt x="61" y="13"/>
                    <a:pt x="61" y="16"/>
                  </a:cubicBezTo>
                  <a:cubicBezTo>
                    <a:pt x="61" y="18"/>
                    <a:pt x="61" y="19"/>
                    <a:pt x="62" y="21"/>
                  </a:cubicBezTo>
                  <a:cubicBezTo>
                    <a:pt x="8" y="43"/>
                    <a:pt x="8" y="43"/>
                    <a:pt x="8" y="43"/>
                  </a:cubicBezTo>
                  <a:cubicBezTo>
                    <a:pt x="4" y="44"/>
                    <a:pt x="2" y="48"/>
                    <a:pt x="1" y="51"/>
                  </a:cubicBezTo>
                  <a:cubicBezTo>
                    <a:pt x="0" y="55"/>
                    <a:pt x="1" y="59"/>
                    <a:pt x="4" y="62"/>
                  </a:cubicBezTo>
                  <a:cubicBezTo>
                    <a:pt x="55" y="113"/>
                    <a:pt x="55" y="113"/>
                    <a:pt x="55" y="113"/>
                  </a:cubicBezTo>
                  <a:cubicBezTo>
                    <a:pt x="57" y="115"/>
                    <a:pt x="60" y="116"/>
                    <a:pt x="63" y="116"/>
                  </a:cubicBezTo>
                  <a:cubicBezTo>
                    <a:pt x="63" y="116"/>
                    <a:pt x="64" y="116"/>
                    <a:pt x="64" y="116"/>
                  </a:cubicBezTo>
                  <a:cubicBezTo>
                    <a:pt x="65" y="116"/>
                    <a:pt x="65" y="116"/>
                    <a:pt x="66" y="116"/>
                  </a:cubicBezTo>
                  <a:cubicBezTo>
                    <a:pt x="70" y="115"/>
                    <a:pt x="73" y="112"/>
                    <a:pt x="75" y="109"/>
                  </a:cubicBezTo>
                  <a:cubicBezTo>
                    <a:pt x="96" y="55"/>
                    <a:pt x="96" y="55"/>
                    <a:pt x="96" y="55"/>
                  </a:cubicBezTo>
                  <a:cubicBezTo>
                    <a:pt x="98" y="56"/>
                    <a:pt x="100" y="57"/>
                    <a:pt x="102" y="57"/>
                  </a:cubicBezTo>
                  <a:cubicBezTo>
                    <a:pt x="104" y="57"/>
                    <a:pt x="107" y="56"/>
                    <a:pt x="109" y="54"/>
                  </a:cubicBezTo>
                  <a:cubicBezTo>
                    <a:pt x="114" y="48"/>
                    <a:pt x="114" y="48"/>
                    <a:pt x="114" y="48"/>
                  </a:cubicBezTo>
                  <a:cubicBezTo>
                    <a:pt x="116" y="46"/>
                    <a:pt x="117" y="44"/>
                    <a:pt x="117" y="41"/>
                  </a:cubicBezTo>
                  <a:cubicBezTo>
                    <a:pt x="117" y="38"/>
                    <a:pt x="116" y="36"/>
                    <a:pt x="114" y="34"/>
                  </a:cubicBezTo>
                  <a:lnTo>
                    <a:pt x="84" y="3"/>
                  </a:lnTo>
                  <a:close/>
                  <a:moveTo>
                    <a:pt x="67" y="106"/>
                  </a:moveTo>
                  <a:cubicBezTo>
                    <a:pt x="67" y="107"/>
                    <a:pt x="66" y="108"/>
                    <a:pt x="65" y="108"/>
                  </a:cubicBezTo>
                  <a:cubicBezTo>
                    <a:pt x="64" y="108"/>
                    <a:pt x="64" y="108"/>
                    <a:pt x="64" y="108"/>
                  </a:cubicBezTo>
                  <a:cubicBezTo>
                    <a:pt x="63" y="108"/>
                    <a:pt x="62" y="108"/>
                    <a:pt x="61" y="107"/>
                  </a:cubicBezTo>
                  <a:cubicBezTo>
                    <a:pt x="10" y="57"/>
                    <a:pt x="10" y="57"/>
                    <a:pt x="10" y="57"/>
                  </a:cubicBezTo>
                  <a:cubicBezTo>
                    <a:pt x="9" y="56"/>
                    <a:pt x="9" y="54"/>
                    <a:pt x="9" y="53"/>
                  </a:cubicBezTo>
                  <a:cubicBezTo>
                    <a:pt x="9" y="52"/>
                    <a:pt x="10" y="51"/>
                    <a:pt x="11" y="50"/>
                  </a:cubicBezTo>
                  <a:cubicBezTo>
                    <a:pt x="36" y="40"/>
                    <a:pt x="36" y="40"/>
                    <a:pt x="36" y="40"/>
                  </a:cubicBezTo>
                  <a:cubicBezTo>
                    <a:pt x="53" y="46"/>
                    <a:pt x="70" y="40"/>
                    <a:pt x="86" y="58"/>
                  </a:cubicBezTo>
                  <a:lnTo>
                    <a:pt x="67" y="106"/>
                  </a:lnTo>
                  <a:close/>
                  <a:moveTo>
                    <a:pt x="109" y="42"/>
                  </a:moveTo>
                  <a:cubicBezTo>
                    <a:pt x="103" y="48"/>
                    <a:pt x="103" y="48"/>
                    <a:pt x="103" y="48"/>
                  </a:cubicBezTo>
                  <a:cubicBezTo>
                    <a:pt x="102" y="49"/>
                    <a:pt x="101" y="49"/>
                    <a:pt x="100" y="48"/>
                  </a:cubicBezTo>
                  <a:cubicBezTo>
                    <a:pt x="93" y="41"/>
                    <a:pt x="93" y="41"/>
                    <a:pt x="93" y="41"/>
                  </a:cubicBezTo>
                  <a:cubicBezTo>
                    <a:pt x="87" y="55"/>
                    <a:pt x="87" y="55"/>
                    <a:pt x="87" y="55"/>
                  </a:cubicBezTo>
                  <a:cubicBezTo>
                    <a:pt x="88" y="54"/>
                    <a:pt x="88" y="54"/>
                    <a:pt x="88" y="54"/>
                  </a:cubicBezTo>
                  <a:cubicBezTo>
                    <a:pt x="76" y="42"/>
                    <a:pt x="64" y="41"/>
                    <a:pt x="53" y="39"/>
                  </a:cubicBezTo>
                  <a:cubicBezTo>
                    <a:pt x="49" y="39"/>
                    <a:pt x="46" y="38"/>
                    <a:pt x="42" y="38"/>
                  </a:cubicBezTo>
                  <a:cubicBezTo>
                    <a:pt x="76" y="24"/>
                    <a:pt x="76" y="24"/>
                    <a:pt x="76" y="24"/>
                  </a:cubicBezTo>
                  <a:cubicBezTo>
                    <a:pt x="69" y="17"/>
                    <a:pt x="69" y="17"/>
                    <a:pt x="69" y="17"/>
                  </a:cubicBezTo>
                  <a:cubicBezTo>
                    <a:pt x="69" y="16"/>
                    <a:pt x="69" y="15"/>
                    <a:pt x="69" y="14"/>
                  </a:cubicBezTo>
                  <a:cubicBezTo>
                    <a:pt x="75" y="9"/>
                    <a:pt x="75" y="9"/>
                    <a:pt x="75" y="9"/>
                  </a:cubicBezTo>
                  <a:cubicBezTo>
                    <a:pt x="76" y="8"/>
                    <a:pt x="77" y="8"/>
                    <a:pt x="78" y="9"/>
                  </a:cubicBezTo>
                  <a:cubicBezTo>
                    <a:pt x="109" y="40"/>
                    <a:pt x="109" y="40"/>
                    <a:pt x="109" y="40"/>
                  </a:cubicBezTo>
                  <a:cubicBezTo>
                    <a:pt x="110" y="40"/>
                    <a:pt x="110" y="42"/>
                    <a:pt x="109" y="42"/>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2" name="Freeform 6"/>
            <p:cNvSpPr>
              <a:spLocks noEditPoints="1"/>
            </p:cNvSpPr>
            <p:nvPr/>
          </p:nvSpPr>
          <p:spPr bwMode="auto">
            <a:xfrm>
              <a:off x="3822" y="2161"/>
              <a:ext cx="48" cy="49"/>
            </a:xfrm>
            <a:custGeom>
              <a:avLst/>
              <a:gdLst>
                <a:gd name="T0" fmla="*/ 10 w 20"/>
                <a:gd name="T1" fmla="*/ 20 h 20"/>
                <a:gd name="T2" fmla="*/ 20 w 20"/>
                <a:gd name="T3" fmla="*/ 10 h 20"/>
                <a:gd name="T4" fmla="*/ 10 w 20"/>
                <a:gd name="T5" fmla="*/ 0 h 20"/>
                <a:gd name="T6" fmla="*/ 0 w 20"/>
                <a:gd name="T7" fmla="*/ 10 h 20"/>
                <a:gd name="T8" fmla="*/ 10 w 20"/>
                <a:gd name="T9" fmla="*/ 20 h 20"/>
                <a:gd name="T10" fmla="*/ 10 w 20"/>
                <a:gd name="T11" fmla="*/ 4 h 20"/>
                <a:gd name="T12" fmla="*/ 16 w 20"/>
                <a:gd name="T13" fmla="*/ 10 h 20"/>
                <a:gd name="T14" fmla="*/ 10 w 20"/>
                <a:gd name="T15" fmla="*/ 16 h 20"/>
                <a:gd name="T16" fmla="*/ 4 w 20"/>
                <a:gd name="T17" fmla="*/ 10 h 20"/>
                <a:gd name="T18" fmla="*/ 10 w 20"/>
                <a:gd name="T19" fmla="*/ 4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20"/>
                  </a:moveTo>
                  <a:cubicBezTo>
                    <a:pt x="15" y="20"/>
                    <a:pt x="20" y="16"/>
                    <a:pt x="20" y="10"/>
                  </a:cubicBezTo>
                  <a:cubicBezTo>
                    <a:pt x="20" y="5"/>
                    <a:pt x="15" y="0"/>
                    <a:pt x="10" y="0"/>
                  </a:cubicBezTo>
                  <a:cubicBezTo>
                    <a:pt x="4" y="0"/>
                    <a:pt x="0" y="5"/>
                    <a:pt x="0" y="10"/>
                  </a:cubicBezTo>
                  <a:cubicBezTo>
                    <a:pt x="0" y="16"/>
                    <a:pt x="4" y="20"/>
                    <a:pt x="10" y="20"/>
                  </a:cubicBezTo>
                  <a:close/>
                  <a:moveTo>
                    <a:pt x="10" y="4"/>
                  </a:moveTo>
                  <a:cubicBezTo>
                    <a:pt x="13" y="4"/>
                    <a:pt x="16" y="7"/>
                    <a:pt x="16" y="10"/>
                  </a:cubicBezTo>
                  <a:cubicBezTo>
                    <a:pt x="16" y="13"/>
                    <a:pt x="13" y="16"/>
                    <a:pt x="10" y="16"/>
                  </a:cubicBezTo>
                  <a:cubicBezTo>
                    <a:pt x="6" y="16"/>
                    <a:pt x="4" y="13"/>
                    <a:pt x="4" y="10"/>
                  </a:cubicBezTo>
                  <a:cubicBezTo>
                    <a:pt x="4" y="7"/>
                    <a:pt x="6" y="4"/>
                    <a:pt x="10"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3" name="Freeform 7"/>
            <p:cNvSpPr>
              <a:spLocks noEditPoints="1"/>
            </p:cNvSpPr>
            <p:nvPr/>
          </p:nvSpPr>
          <p:spPr bwMode="auto">
            <a:xfrm>
              <a:off x="3948" y="2007"/>
              <a:ext cx="48" cy="48"/>
            </a:xfrm>
            <a:custGeom>
              <a:avLst/>
              <a:gdLst>
                <a:gd name="T0" fmla="*/ 10 w 20"/>
                <a:gd name="T1" fmla="*/ 0 h 20"/>
                <a:gd name="T2" fmla="*/ 0 w 20"/>
                <a:gd name="T3" fmla="*/ 10 h 20"/>
                <a:gd name="T4" fmla="*/ 10 w 20"/>
                <a:gd name="T5" fmla="*/ 20 h 20"/>
                <a:gd name="T6" fmla="*/ 20 w 20"/>
                <a:gd name="T7" fmla="*/ 10 h 20"/>
                <a:gd name="T8" fmla="*/ 10 w 20"/>
                <a:gd name="T9" fmla="*/ 0 h 20"/>
                <a:gd name="T10" fmla="*/ 10 w 20"/>
                <a:gd name="T11" fmla="*/ 16 h 20"/>
                <a:gd name="T12" fmla="*/ 4 w 20"/>
                <a:gd name="T13" fmla="*/ 10 h 20"/>
                <a:gd name="T14" fmla="*/ 10 w 20"/>
                <a:gd name="T15" fmla="*/ 4 h 20"/>
                <a:gd name="T16" fmla="*/ 16 w 20"/>
                <a:gd name="T17" fmla="*/ 10 h 20"/>
                <a:gd name="T18" fmla="*/ 10 w 20"/>
                <a:gd name="T19" fmla="*/ 16 h 2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20" h="20">
                  <a:moveTo>
                    <a:pt x="10" y="0"/>
                  </a:moveTo>
                  <a:cubicBezTo>
                    <a:pt x="4" y="0"/>
                    <a:pt x="0" y="5"/>
                    <a:pt x="0" y="10"/>
                  </a:cubicBezTo>
                  <a:cubicBezTo>
                    <a:pt x="0" y="16"/>
                    <a:pt x="4" y="20"/>
                    <a:pt x="10" y="20"/>
                  </a:cubicBezTo>
                  <a:cubicBezTo>
                    <a:pt x="15" y="20"/>
                    <a:pt x="20" y="16"/>
                    <a:pt x="20" y="10"/>
                  </a:cubicBezTo>
                  <a:cubicBezTo>
                    <a:pt x="20" y="5"/>
                    <a:pt x="15" y="0"/>
                    <a:pt x="10" y="0"/>
                  </a:cubicBezTo>
                  <a:close/>
                  <a:moveTo>
                    <a:pt x="10" y="16"/>
                  </a:moveTo>
                  <a:cubicBezTo>
                    <a:pt x="6" y="16"/>
                    <a:pt x="4" y="13"/>
                    <a:pt x="4" y="10"/>
                  </a:cubicBezTo>
                  <a:cubicBezTo>
                    <a:pt x="4" y="7"/>
                    <a:pt x="6" y="4"/>
                    <a:pt x="10" y="4"/>
                  </a:cubicBezTo>
                  <a:cubicBezTo>
                    <a:pt x="13" y="4"/>
                    <a:pt x="16" y="7"/>
                    <a:pt x="16" y="10"/>
                  </a:cubicBezTo>
                  <a:cubicBezTo>
                    <a:pt x="16" y="13"/>
                    <a:pt x="13" y="16"/>
                    <a:pt x="10" y="16"/>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4" name="Freeform 8"/>
            <p:cNvSpPr>
              <a:spLocks noEditPoints="1"/>
            </p:cNvSpPr>
            <p:nvPr/>
          </p:nvSpPr>
          <p:spPr bwMode="auto">
            <a:xfrm>
              <a:off x="3764" y="2152"/>
              <a:ext cx="39" cy="38"/>
            </a:xfrm>
            <a:custGeom>
              <a:avLst/>
              <a:gdLst>
                <a:gd name="T0" fmla="*/ 0 w 16"/>
                <a:gd name="T1" fmla="*/ 8 h 16"/>
                <a:gd name="T2" fmla="*/ 8 w 16"/>
                <a:gd name="T3" fmla="*/ 16 h 16"/>
                <a:gd name="T4" fmla="*/ 16 w 16"/>
                <a:gd name="T5" fmla="*/ 8 h 16"/>
                <a:gd name="T6" fmla="*/ 8 w 16"/>
                <a:gd name="T7" fmla="*/ 0 h 16"/>
                <a:gd name="T8" fmla="*/ 0 w 16"/>
                <a:gd name="T9" fmla="*/ 8 h 16"/>
                <a:gd name="T10" fmla="*/ 8 w 16"/>
                <a:gd name="T11" fmla="*/ 4 h 16"/>
                <a:gd name="T12" fmla="*/ 12 w 16"/>
                <a:gd name="T13" fmla="*/ 8 h 16"/>
                <a:gd name="T14" fmla="*/ 8 w 16"/>
                <a:gd name="T15" fmla="*/ 12 h 16"/>
                <a:gd name="T16" fmla="*/ 4 w 16"/>
                <a:gd name="T17" fmla="*/ 8 h 16"/>
                <a:gd name="T18" fmla="*/ 8 w 16"/>
                <a:gd name="T19" fmla="*/ 4 h 16"/>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6" h="16">
                  <a:moveTo>
                    <a:pt x="0" y="8"/>
                  </a:moveTo>
                  <a:cubicBezTo>
                    <a:pt x="0" y="12"/>
                    <a:pt x="3" y="16"/>
                    <a:pt x="8" y="16"/>
                  </a:cubicBezTo>
                  <a:cubicBezTo>
                    <a:pt x="12" y="16"/>
                    <a:pt x="16" y="12"/>
                    <a:pt x="16" y="8"/>
                  </a:cubicBezTo>
                  <a:cubicBezTo>
                    <a:pt x="16" y="4"/>
                    <a:pt x="12" y="0"/>
                    <a:pt x="8" y="0"/>
                  </a:cubicBezTo>
                  <a:cubicBezTo>
                    <a:pt x="3" y="0"/>
                    <a:pt x="0" y="4"/>
                    <a:pt x="0" y="8"/>
                  </a:cubicBezTo>
                  <a:close/>
                  <a:moveTo>
                    <a:pt x="8" y="4"/>
                  </a:moveTo>
                  <a:cubicBezTo>
                    <a:pt x="10" y="4"/>
                    <a:pt x="12" y="6"/>
                    <a:pt x="12" y="8"/>
                  </a:cubicBezTo>
                  <a:cubicBezTo>
                    <a:pt x="12" y="10"/>
                    <a:pt x="10" y="12"/>
                    <a:pt x="8" y="12"/>
                  </a:cubicBezTo>
                  <a:cubicBezTo>
                    <a:pt x="6" y="12"/>
                    <a:pt x="4" y="10"/>
                    <a:pt x="4" y="8"/>
                  </a:cubicBezTo>
                  <a:cubicBezTo>
                    <a:pt x="4" y="6"/>
                    <a:pt x="6" y="4"/>
                    <a:pt x="8" y="4"/>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5" name="Oval 9"/>
            <p:cNvSpPr>
              <a:spLocks noChangeArrowheads="1"/>
            </p:cNvSpPr>
            <p:nvPr/>
          </p:nvSpPr>
          <p:spPr bwMode="auto">
            <a:xfrm>
              <a:off x="3803" y="2219"/>
              <a:ext cx="19" cy="2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16" name="Oval 10"/>
            <p:cNvSpPr>
              <a:spLocks noChangeArrowheads="1"/>
            </p:cNvSpPr>
            <p:nvPr/>
          </p:nvSpPr>
          <p:spPr bwMode="auto">
            <a:xfrm>
              <a:off x="3957" y="2074"/>
              <a:ext cx="20" cy="20"/>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grpSp>
      <p:sp>
        <p:nvSpPr>
          <p:cNvPr id="17" name="Freeform 5"/>
          <p:cNvSpPr>
            <a:spLocks noChangeAspect="1" noEditPoints="1"/>
          </p:cNvSpPr>
          <p:nvPr/>
        </p:nvSpPr>
        <p:spPr bwMode="auto">
          <a:xfrm>
            <a:off x="1959448" y="5105180"/>
            <a:ext cx="414338" cy="503237"/>
          </a:xfrm>
          <a:custGeom>
            <a:avLst/>
            <a:gdLst>
              <a:gd name="T0" fmla="*/ 2147483646 w 1518"/>
              <a:gd name="T1" fmla="*/ 2147483646 h 1847"/>
              <a:gd name="T2" fmla="*/ 2147483646 w 1518"/>
              <a:gd name="T3" fmla="*/ 2147483646 h 1847"/>
              <a:gd name="T4" fmla="*/ 2147483646 w 1518"/>
              <a:gd name="T5" fmla="*/ 2147483646 h 1847"/>
              <a:gd name="T6" fmla="*/ 2147483646 w 1518"/>
              <a:gd name="T7" fmla="*/ 2147483646 h 1847"/>
              <a:gd name="T8" fmla="*/ 2147483646 w 1518"/>
              <a:gd name="T9" fmla="*/ 2147483646 h 1847"/>
              <a:gd name="T10" fmla="*/ 2147483646 w 1518"/>
              <a:gd name="T11" fmla="*/ 2147483646 h 1847"/>
              <a:gd name="T12" fmla="*/ 2147483646 w 1518"/>
              <a:gd name="T13" fmla="*/ 2147483646 h 1847"/>
              <a:gd name="T14" fmla="*/ 2147483646 w 1518"/>
              <a:gd name="T15" fmla="*/ 2147483646 h 1847"/>
              <a:gd name="T16" fmla="*/ 2147483646 w 1518"/>
              <a:gd name="T17" fmla="*/ 2147483646 h 1847"/>
              <a:gd name="T18" fmla="*/ 2147483646 w 1518"/>
              <a:gd name="T19" fmla="*/ 2147483646 h 1847"/>
              <a:gd name="T20" fmla="*/ 2147483646 w 1518"/>
              <a:gd name="T21" fmla="*/ 2147483646 h 1847"/>
              <a:gd name="T22" fmla="*/ 2147483646 w 1518"/>
              <a:gd name="T23" fmla="*/ 2147483646 h 1847"/>
              <a:gd name="T24" fmla="*/ 2147483646 w 1518"/>
              <a:gd name="T25" fmla="*/ 2147483646 h 1847"/>
              <a:gd name="T26" fmla="*/ 2147483646 w 1518"/>
              <a:gd name="T27" fmla="*/ 2147483646 h 1847"/>
              <a:gd name="T28" fmla="*/ 0 w 1518"/>
              <a:gd name="T29" fmla="*/ 2147483646 h 1847"/>
              <a:gd name="T30" fmla="*/ 2147483646 w 1518"/>
              <a:gd name="T31" fmla="*/ 2147483646 h 1847"/>
              <a:gd name="T32" fmla="*/ 2147483646 w 1518"/>
              <a:gd name="T33" fmla="*/ 2147483646 h 1847"/>
              <a:gd name="T34" fmla="*/ 2147483646 w 1518"/>
              <a:gd name="T35" fmla="*/ 2147483646 h 1847"/>
              <a:gd name="T36" fmla="*/ 2147483646 w 1518"/>
              <a:gd name="T37" fmla="*/ 2147483646 h 1847"/>
              <a:gd name="T38" fmla="*/ 2147483646 w 1518"/>
              <a:gd name="T39" fmla="*/ 2147483646 h 1847"/>
              <a:gd name="T40" fmla="*/ 2147483646 w 1518"/>
              <a:gd name="T41" fmla="*/ 2147483646 h 1847"/>
              <a:gd name="T42" fmla="*/ 2147483646 w 1518"/>
              <a:gd name="T43" fmla="*/ 2147483646 h 1847"/>
              <a:gd name="T44" fmla="*/ 2147483646 w 1518"/>
              <a:gd name="T45" fmla="*/ 2147483646 h 1847"/>
              <a:gd name="T46" fmla="*/ 2147483646 w 1518"/>
              <a:gd name="T47" fmla="*/ 2147483646 h 1847"/>
              <a:gd name="T48" fmla="*/ 2147483646 w 1518"/>
              <a:gd name="T49" fmla="*/ 2147483646 h 1847"/>
              <a:gd name="T50" fmla="*/ 2147483646 w 1518"/>
              <a:gd name="T51" fmla="*/ 2147483646 h 1847"/>
              <a:gd name="T52" fmla="*/ 2147483646 w 1518"/>
              <a:gd name="T53" fmla="*/ 2147483646 h 1847"/>
              <a:gd name="T54" fmla="*/ 2147483646 w 1518"/>
              <a:gd name="T55" fmla="*/ 2147483646 h 1847"/>
              <a:gd name="T56" fmla="*/ 2147483646 w 1518"/>
              <a:gd name="T57" fmla="*/ 2147483646 h 1847"/>
              <a:gd name="T58" fmla="*/ 2147483646 w 1518"/>
              <a:gd name="T59" fmla="*/ 2147483646 h 1847"/>
              <a:gd name="T60" fmla="*/ 2147483646 w 1518"/>
              <a:gd name="T61" fmla="*/ 2147483646 h 1847"/>
              <a:gd name="T62" fmla="*/ 2147483646 w 1518"/>
              <a:gd name="T63" fmla="*/ 2147483646 h 1847"/>
              <a:gd name="T64" fmla="*/ 2147483646 w 1518"/>
              <a:gd name="T65" fmla="*/ 2147483646 h 1847"/>
              <a:gd name="T66" fmla="*/ 2147483646 w 1518"/>
              <a:gd name="T67" fmla="*/ 2147483646 h 184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1518" h="1847">
                <a:moveTo>
                  <a:pt x="1480" y="1602"/>
                </a:moveTo>
                <a:cubicBezTo>
                  <a:pt x="1403" y="1602"/>
                  <a:pt x="1403" y="1602"/>
                  <a:pt x="1403" y="1602"/>
                </a:cubicBezTo>
                <a:cubicBezTo>
                  <a:pt x="1403" y="1209"/>
                  <a:pt x="1403" y="1209"/>
                  <a:pt x="1403" y="1209"/>
                </a:cubicBezTo>
                <a:cubicBezTo>
                  <a:pt x="1403" y="1198"/>
                  <a:pt x="1395" y="1190"/>
                  <a:pt x="1384" y="1190"/>
                </a:cubicBezTo>
                <a:cubicBezTo>
                  <a:pt x="1297" y="1190"/>
                  <a:pt x="1297" y="1190"/>
                  <a:pt x="1297" y="1190"/>
                </a:cubicBezTo>
                <a:cubicBezTo>
                  <a:pt x="1297" y="890"/>
                  <a:pt x="1297" y="890"/>
                  <a:pt x="1297" y="890"/>
                </a:cubicBezTo>
                <a:cubicBezTo>
                  <a:pt x="1306" y="894"/>
                  <a:pt x="1306" y="894"/>
                  <a:pt x="1306" y="894"/>
                </a:cubicBezTo>
                <a:cubicBezTo>
                  <a:pt x="1311" y="896"/>
                  <a:pt x="1316" y="897"/>
                  <a:pt x="1320" y="897"/>
                </a:cubicBezTo>
                <a:cubicBezTo>
                  <a:pt x="1335" y="897"/>
                  <a:pt x="1349" y="888"/>
                  <a:pt x="1355" y="873"/>
                </a:cubicBezTo>
                <a:cubicBezTo>
                  <a:pt x="1408" y="745"/>
                  <a:pt x="1408" y="745"/>
                  <a:pt x="1408" y="745"/>
                </a:cubicBezTo>
                <a:cubicBezTo>
                  <a:pt x="1412" y="735"/>
                  <a:pt x="1412" y="725"/>
                  <a:pt x="1408" y="716"/>
                </a:cubicBezTo>
                <a:cubicBezTo>
                  <a:pt x="1405" y="707"/>
                  <a:pt x="1397" y="699"/>
                  <a:pt x="1388" y="696"/>
                </a:cubicBezTo>
                <a:cubicBezTo>
                  <a:pt x="578" y="360"/>
                  <a:pt x="578" y="360"/>
                  <a:pt x="578" y="360"/>
                </a:cubicBezTo>
                <a:cubicBezTo>
                  <a:pt x="608" y="304"/>
                  <a:pt x="634" y="246"/>
                  <a:pt x="657" y="189"/>
                </a:cubicBezTo>
                <a:cubicBezTo>
                  <a:pt x="665" y="170"/>
                  <a:pt x="656" y="148"/>
                  <a:pt x="637" y="141"/>
                </a:cubicBezTo>
                <a:cubicBezTo>
                  <a:pt x="317" y="8"/>
                  <a:pt x="317" y="8"/>
                  <a:pt x="317" y="8"/>
                </a:cubicBezTo>
                <a:cubicBezTo>
                  <a:pt x="298" y="0"/>
                  <a:pt x="276" y="9"/>
                  <a:pt x="268" y="28"/>
                </a:cubicBezTo>
                <a:cubicBezTo>
                  <a:pt x="189" y="214"/>
                  <a:pt x="137" y="420"/>
                  <a:pt x="107" y="679"/>
                </a:cubicBezTo>
                <a:cubicBezTo>
                  <a:pt x="105" y="695"/>
                  <a:pt x="114" y="711"/>
                  <a:pt x="130" y="718"/>
                </a:cubicBezTo>
                <a:cubicBezTo>
                  <a:pt x="267" y="775"/>
                  <a:pt x="267" y="775"/>
                  <a:pt x="267" y="775"/>
                </a:cubicBezTo>
                <a:cubicBezTo>
                  <a:pt x="283" y="781"/>
                  <a:pt x="300" y="776"/>
                  <a:pt x="311" y="763"/>
                </a:cubicBezTo>
                <a:cubicBezTo>
                  <a:pt x="370" y="688"/>
                  <a:pt x="422" y="617"/>
                  <a:pt x="468" y="547"/>
                </a:cubicBezTo>
                <a:cubicBezTo>
                  <a:pt x="630" y="614"/>
                  <a:pt x="630" y="614"/>
                  <a:pt x="630" y="614"/>
                </a:cubicBezTo>
                <a:cubicBezTo>
                  <a:pt x="622" y="669"/>
                  <a:pt x="622" y="669"/>
                  <a:pt x="622" y="669"/>
                </a:cubicBezTo>
                <a:cubicBezTo>
                  <a:pt x="598" y="836"/>
                  <a:pt x="598" y="836"/>
                  <a:pt x="598" y="836"/>
                </a:cubicBezTo>
                <a:cubicBezTo>
                  <a:pt x="487" y="1602"/>
                  <a:pt x="487" y="1602"/>
                  <a:pt x="487" y="1602"/>
                </a:cubicBezTo>
                <a:cubicBezTo>
                  <a:pt x="228" y="1602"/>
                  <a:pt x="228" y="1602"/>
                  <a:pt x="228" y="1602"/>
                </a:cubicBezTo>
                <a:cubicBezTo>
                  <a:pt x="38" y="1602"/>
                  <a:pt x="38" y="1602"/>
                  <a:pt x="38" y="1602"/>
                </a:cubicBezTo>
                <a:cubicBezTo>
                  <a:pt x="17" y="1602"/>
                  <a:pt x="0" y="1618"/>
                  <a:pt x="0" y="1639"/>
                </a:cubicBezTo>
                <a:cubicBezTo>
                  <a:pt x="0" y="1809"/>
                  <a:pt x="0" y="1809"/>
                  <a:pt x="0" y="1809"/>
                </a:cubicBezTo>
                <a:cubicBezTo>
                  <a:pt x="0" y="1830"/>
                  <a:pt x="17" y="1847"/>
                  <a:pt x="38" y="1847"/>
                </a:cubicBezTo>
                <a:cubicBezTo>
                  <a:pt x="1480" y="1847"/>
                  <a:pt x="1480" y="1847"/>
                  <a:pt x="1480" y="1847"/>
                </a:cubicBezTo>
                <a:cubicBezTo>
                  <a:pt x="1501" y="1847"/>
                  <a:pt x="1518" y="1830"/>
                  <a:pt x="1518" y="1809"/>
                </a:cubicBezTo>
                <a:cubicBezTo>
                  <a:pt x="1518" y="1639"/>
                  <a:pt x="1518" y="1639"/>
                  <a:pt x="1518" y="1639"/>
                </a:cubicBezTo>
                <a:cubicBezTo>
                  <a:pt x="1518" y="1618"/>
                  <a:pt x="1501" y="1602"/>
                  <a:pt x="1480" y="1602"/>
                </a:cubicBezTo>
                <a:close/>
                <a:moveTo>
                  <a:pt x="1222" y="1190"/>
                </a:moveTo>
                <a:cubicBezTo>
                  <a:pt x="1135" y="1190"/>
                  <a:pt x="1135" y="1190"/>
                  <a:pt x="1135" y="1190"/>
                </a:cubicBezTo>
                <a:cubicBezTo>
                  <a:pt x="1124" y="1190"/>
                  <a:pt x="1116" y="1198"/>
                  <a:pt x="1116" y="1209"/>
                </a:cubicBezTo>
                <a:cubicBezTo>
                  <a:pt x="1116" y="1602"/>
                  <a:pt x="1116" y="1602"/>
                  <a:pt x="1116" y="1602"/>
                </a:cubicBezTo>
                <a:cubicBezTo>
                  <a:pt x="1031" y="1602"/>
                  <a:pt x="1031" y="1602"/>
                  <a:pt x="1031" y="1602"/>
                </a:cubicBezTo>
                <a:cubicBezTo>
                  <a:pt x="920" y="836"/>
                  <a:pt x="920" y="836"/>
                  <a:pt x="920" y="836"/>
                </a:cubicBezTo>
                <a:cubicBezTo>
                  <a:pt x="905" y="727"/>
                  <a:pt x="905" y="727"/>
                  <a:pt x="905" y="727"/>
                </a:cubicBezTo>
                <a:cubicBezTo>
                  <a:pt x="1222" y="859"/>
                  <a:pt x="1222" y="859"/>
                  <a:pt x="1222" y="859"/>
                </a:cubicBezTo>
                <a:cubicBezTo>
                  <a:pt x="1222" y="1190"/>
                  <a:pt x="1222" y="1190"/>
                  <a:pt x="1222" y="1190"/>
                </a:cubicBezTo>
                <a:close/>
                <a:moveTo>
                  <a:pt x="852" y="936"/>
                </a:moveTo>
                <a:cubicBezTo>
                  <a:pt x="720" y="838"/>
                  <a:pt x="720" y="838"/>
                  <a:pt x="720" y="838"/>
                </a:cubicBezTo>
                <a:cubicBezTo>
                  <a:pt x="825" y="749"/>
                  <a:pt x="825" y="749"/>
                  <a:pt x="825" y="749"/>
                </a:cubicBezTo>
                <a:lnTo>
                  <a:pt x="852" y="936"/>
                </a:lnTo>
                <a:close/>
                <a:moveTo>
                  <a:pt x="808" y="1006"/>
                </a:moveTo>
                <a:cubicBezTo>
                  <a:pt x="641" y="1112"/>
                  <a:pt x="641" y="1112"/>
                  <a:pt x="641" y="1112"/>
                </a:cubicBezTo>
                <a:cubicBezTo>
                  <a:pt x="671" y="904"/>
                  <a:pt x="671" y="904"/>
                  <a:pt x="671" y="904"/>
                </a:cubicBezTo>
                <a:lnTo>
                  <a:pt x="808" y="1006"/>
                </a:lnTo>
                <a:close/>
                <a:moveTo>
                  <a:pt x="870" y="1064"/>
                </a:moveTo>
                <a:cubicBezTo>
                  <a:pt x="910" y="1342"/>
                  <a:pt x="910" y="1342"/>
                  <a:pt x="910" y="1342"/>
                </a:cubicBezTo>
                <a:cubicBezTo>
                  <a:pt x="694" y="1176"/>
                  <a:pt x="694" y="1176"/>
                  <a:pt x="694" y="1176"/>
                </a:cubicBezTo>
                <a:lnTo>
                  <a:pt x="870" y="1064"/>
                </a:lnTo>
                <a:close/>
                <a:moveTo>
                  <a:pt x="709" y="1602"/>
                </a:moveTo>
                <a:cubicBezTo>
                  <a:pt x="925" y="1445"/>
                  <a:pt x="925" y="1445"/>
                  <a:pt x="925" y="1445"/>
                </a:cubicBezTo>
                <a:cubicBezTo>
                  <a:pt x="948" y="1602"/>
                  <a:pt x="948" y="1602"/>
                  <a:pt x="948" y="1602"/>
                </a:cubicBezTo>
                <a:lnTo>
                  <a:pt x="709" y="1602"/>
                </a:lnTo>
                <a:close/>
                <a:moveTo>
                  <a:pt x="783" y="677"/>
                </a:moveTo>
                <a:cubicBezTo>
                  <a:pt x="693" y="754"/>
                  <a:pt x="693" y="754"/>
                  <a:pt x="693" y="754"/>
                </a:cubicBezTo>
                <a:cubicBezTo>
                  <a:pt x="708" y="646"/>
                  <a:pt x="708" y="646"/>
                  <a:pt x="708" y="646"/>
                </a:cubicBezTo>
                <a:lnTo>
                  <a:pt x="783" y="677"/>
                </a:lnTo>
                <a:close/>
                <a:moveTo>
                  <a:pt x="624" y="1226"/>
                </a:moveTo>
                <a:cubicBezTo>
                  <a:pt x="849" y="1399"/>
                  <a:pt x="849" y="1399"/>
                  <a:pt x="849" y="1399"/>
                </a:cubicBezTo>
                <a:cubicBezTo>
                  <a:pt x="570" y="1601"/>
                  <a:pt x="570" y="1601"/>
                  <a:pt x="570" y="1601"/>
                </a:cubicBezTo>
                <a:lnTo>
                  <a:pt x="624" y="1226"/>
                </a:ln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pPr>
              <a:lnSpc>
                <a:spcPct val="120000"/>
              </a:lnSpc>
            </a:pPr>
            <a:endParaRPr lang="zh-CN" altLang="en-US">
              <a:cs typeface="+mn-ea"/>
              <a:sym typeface="+mn-lt"/>
            </a:endParaRPr>
          </a:p>
        </p:txBody>
      </p:sp>
      <p:grpSp>
        <p:nvGrpSpPr>
          <p:cNvPr id="18" name="Group 5"/>
          <p:cNvGrpSpPr>
            <a:grpSpLocks noChangeAspect="1"/>
          </p:cNvGrpSpPr>
          <p:nvPr/>
        </p:nvGrpSpPr>
        <p:grpSpPr bwMode="auto">
          <a:xfrm>
            <a:off x="8325217" y="5128040"/>
            <a:ext cx="540000" cy="502711"/>
            <a:chOff x="1577" y="314"/>
            <a:chExt cx="782" cy="728"/>
          </a:xfrm>
          <a:solidFill>
            <a:schemeClr val="bg1"/>
          </a:solidFill>
        </p:grpSpPr>
        <p:sp>
          <p:nvSpPr>
            <p:cNvPr id="19" name="Freeform 6"/>
            <p:cNvSpPr>
              <a:spLocks noEditPoints="1"/>
            </p:cNvSpPr>
            <p:nvPr/>
          </p:nvSpPr>
          <p:spPr bwMode="auto">
            <a:xfrm>
              <a:off x="1577" y="314"/>
              <a:ext cx="389" cy="649"/>
            </a:xfrm>
            <a:custGeom>
              <a:avLst/>
              <a:gdLst>
                <a:gd name="T0" fmla="*/ 22 w 163"/>
                <a:gd name="T1" fmla="*/ 234 h 272"/>
                <a:gd name="T2" fmla="*/ 37 w 163"/>
                <a:gd name="T3" fmla="*/ 219 h 272"/>
                <a:gd name="T4" fmla="*/ 81 w 163"/>
                <a:gd name="T5" fmla="*/ 107 h 272"/>
                <a:gd name="T6" fmla="*/ 125 w 163"/>
                <a:gd name="T7" fmla="*/ 219 h 272"/>
                <a:gd name="T8" fmla="*/ 141 w 163"/>
                <a:gd name="T9" fmla="*/ 234 h 272"/>
                <a:gd name="T10" fmla="*/ 163 w 163"/>
                <a:gd name="T11" fmla="*/ 272 h 272"/>
                <a:gd name="T12" fmla="*/ 153 w 163"/>
                <a:gd name="T13" fmla="*/ 229 h 272"/>
                <a:gd name="T14" fmla="*/ 155 w 163"/>
                <a:gd name="T15" fmla="*/ 209 h 272"/>
                <a:gd name="T16" fmla="*/ 129 w 163"/>
                <a:gd name="T17" fmla="*/ 138 h 272"/>
                <a:gd name="T18" fmla="*/ 143 w 163"/>
                <a:gd name="T19" fmla="*/ 138 h 272"/>
                <a:gd name="T20" fmla="*/ 143 w 163"/>
                <a:gd name="T21" fmla="*/ 149 h 272"/>
                <a:gd name="T22" fmla="*/ 150 w 163"/>
                <a:gd name="T23" fmla="*/ 149 h 272"/>
                <a:gd name="T24" fmla="*/ 150 w 163"/>
                <a:gd name="T25" fmla="*/ 120 h 272"/>
                <a:gd name="T26" fmla="*/ 143 w 163"/>
                <a:gd name="T27" fmla="*/ 120 h 272"/>
                <a:gd name="T28" fmla="*/ 143 w 163"/>
                <a:gd name="T29" fmla="*/ 131 h 272"/>
                <a:gd name="T30" fmla="*/ 126 w 163"/>
                <a:gd name="T31" fmla="*/ 131 h 272"/>
                <a:gd name="T32" fmla="*/ 109 w 163"/>
                <a:gd name="T33" fmla="*/ 85 h 272"/>
                <a:gd name="T34" fmla="*/ 112 w 163"/>
                <a:gd name="T35" fmla="*/ 72 h 272"/>
                <a:gd name="T36" fmla="*/ 84 w 163"/>
                <a:gd name="T37" fmla="*/ 39 h 272"/>
                <a:gd name="T38" fmla="*/ 84 w 163"/>
                <a:gd name="T39" fmla="*/ 0 h 272"/>
                <a:gd name="T40" fmla="*/ 75 w 163"/>
                <a:gd name="T41" fmla="*/ 0 h 272"/>
                <a:gd name="T42" fmla="*/ 75 w 163"/>
                <a:gd name="T43" fmla="*/ 39 h 272"/>
                <a:gd name="T44" fmla="*/ 46 w 163"/>
                <a:gd name="T45" fmla="*/ 72 h 272"/>
                <a:gd name="T46" fmla="*/ 52 w 163"/>
                <a:gd name="T47" fmla="*/ 90 h 272"/>
                <a:gd name="T48" fmla="*/ 37 w 163"/>
                <a:gd name="T49" fmla="*/ 131 h 272"/>
                <a:gd name="T50" fmla="*/ 19 w 163"/>
                <a:gd name="T51" fmla="*/ 131 h 272"/>
                <a:gd name="T52" fmla="*/ 19 w 163"/>
                <a:gd name="T53" fmla="*/ 120 h 272"/>
                <a:gd name="T54" fmla="*/ 12 w 163"/>
                <a:gd name="T55" fmla="*/ 120 h 272"/>
                <a:gd name="T56" fmla="*/ 12 w 163"/>
                <a:gd name="T57" fmla="*/ 149 h 272"/>
                <a:gd name="T58" fmla="*/ 19 w 163"/>
                <a:gd name="T59" fmla="*/ 149 h 272"/>
                <a:gd name="T60" fmla="*/ 19 w 163"/>
                <a:gd name="T61" fmla="*/ 138 h 272"/>
                <a:gd name="T62" fmla="*/ 34 w 163"/>
                <a:gd name="T63" fmla="*/ 138 h 272"/>
                <a:gd name="T64" fmla="*/ 8 w 163"/>
                <a:gd name="T65" fmla="*/ 209 h 272"/>
                <a:gd name="T66" fmla="*/ 10 w 163"/>
                <a:gd name="T67" fmla="*/ 229 h 272"/>
                <a:gd name="T68" fmla="*/ 0 w 163"/>
                <a:gd name="T69" fmla="*/ 272 h 272"/>
                <a:gd name="T70" fmla="*/ 22 w 163"/>
                <a:gd name="T71" fmla="*/ 234 h 272"/>
                <a:gd name="T72" fmla="*/ 80 w 163"/>
                <a:gd name="T73" fmla="*/ 49 h 272"/>
                <a:gd name="T74" fmla="*/ 103 w 163"/>
                <a:gd name="T75" fmla="*/ 72 h 272"/>
                <a:gd name="T76" fmla="*/ 80 w 163"/>
                <a:gd name="T77" fmla="*/ 95 h 272"/>
                <a:gd name="T78" fmla="*/ 57 w 163"/>
                <a:gd name="T79" fmla="*/ 72 h 272"/>
                <a:gd name="T80" fmla="*/ 80 w 163"/>
                <a:gd name="T81" fmla="*/ 49 h 27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Lst>
              <a:rect l="0" t="0" r="r" b="b"/>
              <a:pathLst>
                <a:path w="163" h="272">
                  <a:moveTo>
                    <a:pt x="22" y="234"/>
                  </a:moveTo>
                  <a:cubicBezTo>
                    <a:pt x="37" y="219"/>
                    <a:pt x="37" y="219"/>
                    <a:pt x="37" y="219"/>
                  </a:cubicBezTo>
                  <a:cubicBezTo>
                    <a:pt x="81" y="107"/>
                    <a:pt x="81" y="107"/>
                    <a:pt x="81" y="107"/>
                  </a:cubicBezTo>
                  <a:cubicBezTo>
                    <a:pt x="125" y="219"/>
                    <a:pt x="125" y="219"/>
                    <a:pt x="125" y="219"/>
                  </a:cubicBezTo>
                  <a:cubicBezTo>
                    <a:pt x="141" y="234"/>
                    <a:pt x="141" y="234"/>
                    <a:pt x="141" y="234"/>
                  </a:cubicBezTo>
                  <a:cubicBezTo>
                    <a:pt x="163" y="272"/>
                    <a:pt x="163" y="272"/>
                    <a:pt x="163" y="272"/>
                  </a:cubicBezTo>
                  <a:cubicBezTo>
                    <a:pt x="153" y="229"/>
                    <a:pt x="153" y="229"/>
                    <a:pt x="153" y="229"/>
                  </a:cubicBezTo>
                  <a:cubicBezTo>
                    <a:pt x="155" y="209"/>
                    <a:pt x="155" y="209"/>
                    <a:pt x="155" y="209"/>
                  </a:cubicBezTo>
                  <a:cubicBezTo>
                    <a:pt x="129" y="138"/>
                    <a:pt x="129" y="138"/>
                    <a:pt x="129" y="138"/>
                  </a:cubicBezTo>
                  <a:cubicBezTo>
                    <a:pt x="143" y="138"/>
                    <a:pt x="143" y="138"/>
                    <a:pt x="143" y="138"/>
                  </a:cubicBezTo>
                  <a:cubicBezTo>
                    <a:pt x="143" y="149"/>
                    <a:pt x="143" y="149"/>
                    <a:pt x="143" y="149"/>
                  </a:cubicBezTo>
                  <a:cubicBezTo>
                    <a:pt x="150" y="149"/>
                    <a:pt x="150" y="149"/>
                    <a:pt x="150" y="149"/>
                  </a:cubicBezTo>
                  <a:cubicBezTo>
                    <a:pt x="150" y="120"/>
                    <a:pt x="150" y="120"/>
                    <a:pt x="150" y="120"/>
                  </a:cubicBezTo>
                  <a:cubicBezTo>
                    <a:pt x="143" y="120"/>
                    <a:pt x="143" y="120"/>
                    <a:pt x="143" y="120"/>
                  </a:cubicBezTo>
                  <a:cubicBezTo>
                    <a:pt x="143" y="131"/>
                    <a:pt x="143" y="131"/>
                    <a:pt x="143" y="131"/>
                  </a:cubicBezTo>
                  <a:cubicBezTo>
                    <a:pt x="126" y="131"/>
                    <a:pt x="126" y="131"/>
                    <a:pt x="126" y="131"/>
                  </a:cubicBezTo>
                  <a:cubicBezTo>
                    <a:pt x="109" y="85"/>
                    <a:pt x="109" y="85"/>
                    <a:pt x="109" y="85"/>
                  </a:cubicBezTo>
                  <a:cubicBezTo>
                    <a:pt x="111" y="81"/>
                    <a:pt x="112" y="77"/>
                    <a:pt x="112" y="72"/>
                  </a:cubicBezTo>
                  <a:cubicBezTo>
                    <a:pt x="112" y="55"/>
                    <a:pt x="100" y="42"/>
                    <a:pt x="84" y="39"/>
                  </a:cubicBezTo>
                  <a:cubicBezTo>
                    <a:pt x="84" y="0"/>
                    <a:pt x="84" y="0"/>
                    <a:pt x="84" y="0"/>
                  </a:cubicBezTo>
                  <a:cubicBezTo>
                    <a:pt x="75" y="0"/>
                    <a:pt x="75" y="0"/>
                    <a:pt x="75" y="0"/>
                  </a:cubicBezTo>
                  <a:cubicBezTo>
                    <a:pt x="75" y="39"/>
                    <a:pt x="75" y="39"/>
                    <a:pt x="75" y="39"/>
                  </a:cubicBezTo>
                  <a:cubicBezTo>
                    <a:pt x="59" y="42"/>
                    <a:pt x="46" y="55"/>
                    <a:pt x="46" y="72"/>
                  </a:cubicBezTo>
                  <a:cubicBezTo>
                    <a:pt x="46" y="79"/>
                    <a:pt x="48" y="85"/>
                    <a:pt x="52" y="90"/>
                  </a:cubicBezTo>
                  <a:cubicBezTo>
                    <a:pt x="37" y="131"/>
                    <a:pt x="37" y="131"/>
                    <a:pt x="37" y="131"/>
                  </a:cubicBezTo>
                  <a:cubicBezTo>
                    <a:pt x="19" y="131"/>
                    <a:pt x="19" y="131"/>
                    <a:pt x="19" y="131"/>
                  </a:cubicBezTo>
                  <a:cubicBezTo>
                    <a:pt x="19" y="120"/>
                    <a:pt x="19" y="120"/>
                    <a:pt x="19" y="120"/>
                  </a:cubicBezTo>
                  <a:cubicBezTo>
                    <a:pt x="12" y="120"/>
                    <a:pt x="12" y="120"/>
                    <a:pt x="12" y="120"/>
                  </a:cubicBezTo>
                  <a:cubicBezTo>
                    <a:pt x="12" y="149"/>
                    <a:pt x="12" y="149"/>
                    <a:pt x="12" y="149"/>
                  </a:cubicBezTo>
                  <a:cubicBezTo>
                    <a:pt x="19" y="149"/>
                    <a:pt x="19" y="149"/>
                    <a:pt x="19" y="149"/>
                  </a:cubicBezTo>
                  <a:cubicBezTo>
                    <a:pt x="19" y="138"/>
                    <a:pt x="19" y="138"/>
                    <a:pt x="19" y="138"/>
                  </a:cubicBezTo>
                  <a:cubicBezTo>
                    <a:pt x="34" y="138"/>
                    <a:pt x="34" y="138"/>
                    <a:pt x="34" y="138"/>
                  </a:cubicBezTo>
                  <a:cubicBezTo>
                    <a:pt x="8" y="209"/>
                    <a:pt x="8" y="209"/>
                    <a:pt x="8" y="209"/>
                  </a:cubicBezTo>
                  <a:cubicBezTo>
                    <a:pt x="10" y="229"/>
                    <a:pt x="10" y="229"/>
                    <a:pt x="10" y="229"/>
                  </a:cubicBezTo>
                  <a:cubicBezTo>
                    <a:pt x="0" y="272"/>
                    <a:pt x="0" y="272"/>
                    <a:pt x="0" y="272"/>
                  </a:cubicBezTo>
                  <a:lnTo>
                    <a:pt x="22" y="234"/>
                  </a:lnTo>
                  <a:close/>
                  <a:moveTo>
                    <a:pt x="80" y="49"/>
                  </a:moveTo>
                  <a:cubicBezTo>
                    <a:pt x="92" y="49"/>
                    <a:pt x="103" y="59"/>
                    <a:pt x="103" y="72"/>
                  </a:cubicBezTo>
                  <a:cubicBezTo>
                    <a:pt x="103" y="84"/>
                    <a:pt x="92" y="95"/>
                    <a:pt x="80" y="95"/>
                  </a:cubicBezTo>
                  <a:cubicBezTo>
                    <a:pt x="67" y="95"/>
                    <a:pt x="57" y="84"/>
                    <a:pt x="57" y="72"/>
                  </a:cubicBezTo>
                  <a:cubicBezTo>
                    <a:pt x="57" y="59"/>
                    <a:pt x="67" y="49"/>
                    <a:pt x="80" y="49"/>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0" name="Oval 7"/>
            <p:cNvSpPr>
              <a:spLocks noChangeArrowheads="1"/>
            </p:cNvSpPr>
            <p:nvPr/>
          </p:nvSpPr>
          <p:spPr bwMode="auto">
            <a:xfrm>
              <a:off x="1742" y="460"/>
              <a:ext cx="52" cy="52"/>
            </a:xfrm>
            <a:prstGeom prst="ellipse">
              <a:avLst/>
            </a:pr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1" name="Freeform 8"/>
            <p:cNvSpPr/>
            <p:nvPr/>
          </p:nvSpPr>
          <p:spPr bwMode="auto">
            <a:xfrm>
              <a:off x="1599" y="965"/>
              <a:ext cx="345" cy="77"/>
            </a:xfrm>
            <a:custGeom>
              <a:avLst/>
              <a:gdLst>
                <a:gd name="T0" fmla="*/ 3 w 145"/>
                <a:gd name="T1" fmla="*/ 0 h 32"/>
                <a:gd name="T2" fmla="*/ 0 w 145"/>
                <a:gd name="T3" fmla="*/ 5 h 32"/>
                <a:gd name="T4" fmla="*/ 74 w 145"/>
                <a:gd name="T5" fmla="*/ 20 h 32"/>
                <a:gd name="T6" fmla="*/ 145 w 145"/>
                <a:gd name="T7" fmla="*/ 5 h 32"/>
                <a:gd name="T8" fmla="*/ 142 w 145"/>
                <a:gd name="T9" fmla="*/ 0 h 32"/>
                <a:gd name="T10" fmla="*/ 3 w 145"/>
                <a:gd name="T11" fmla="*/ 0 h 32"/>
              </a:gdLst>
              <a:ahLst/>
              <a:cxnLst>
                <a:cxn ang="0">
                  <a:pos x="T0" y="T1"/>
                </a:cxn>
                <a:cxn ang="0">
                  <a:pos x="T2" y="T3"/>
                </a:cxn>
                <a:cxn ang="0">
                  <a:pos x="T4" y="T5"/>
                </a:cxn>
                <a:cxn ang="0">
                  <a:pos x="T6" y="T7"/>
                </a:cxn>
                <a:cxn ang="0">
                  <a:pos x="T8" y="T9"/>
                </a:cxn>
                <a:cxn ang="0">
                  <a:pos x="T10" y="T11"/>
                </a:cxn>
              </a:cxnLst>
              <a:rect l="0" t="0" r="r" b="b"/>
              <a:pathLst>
                <a:path w="145" h="32">
                  <a:moveTo>
                    <a:pt x="3" y="0"/>
                  </a:moveTo>
                  <a:cubicBezTo>
                    <a:pt x="0" y="5"/>
                    <a:pt x="0" y="5"/>
                    <a:pt x="0" y="5"/>
                  </a:cubicBezTo>
                  <a:cubicBezTo>
                    <a:pt x="1" y="5"/>
                    <a:pt x="32" y="20"/>
                    <a:pt x="74" y="20"/>
                  </a:cubicBezTo>
                  <a:cubicBezTo>
                    <a:pt x="96" y="20"/>
                    <a:pt x="120" y="16"/>
                    <a:pt x="145" y="5"/>
                  </a:cubicBezTo>
                  <a:cubicBezTo>
                    <a:pt x="142" y="0"/>
                    <a:pt x="142" y="0"/>
                    <a:pt x="142" y="0"/>
                  </a:cubicBezTo>
                  <a:cubicBezTo>
                    <a:pt x="71" y="32"/>
                    <a:pt x="3" y="0"/>
                    <a:pt x="3" y="0"/>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2" name="Freeform 9"/>
            <p:cNvSpPr/>
            <p:nvPr/>
          </p:nvSpPr>
          <p:spPr bwMode="auto">
            <a:xfrm>
              <a:off x="1944" y="751"/>
              <a:ext cx="341" cy="150"/>
            </a:xfrm>
            <a:custGeom>
              <a:avLst/>
              <a:gdLst>
                <a:gd name="T0" fmla="*/ 70 w 143"/>
                <a:gd name="T1" fmla="*/ 7 h 63"/>
                <a:gd name="T2" fmla="*/ 54 w 143"/>
                <a:gd name="T3" fmla="*/ 8 h 63"/>
                <a:gd name="T4" fmla="*/ 61 w 143"/>
                <a:gd name="T5" fmla="*/ 1 h 63"/>
                <a:gd name="T6" fmla="*/ 70 w 143"/>
                <a:gd name="T7" fmla="*/ 0 h 63"/>
                <a:gd name="T8" fmla="*/ 142 w 143"/>
                <a:gd name="T9" fmla="*/ 59 h 63"/>
                <a:gd name="T10" fmla="*/ 143 w 143"/>
                <a:gd name="T11" fmla="*/ 63 h 63"/>
                <a:gd name="T12" fmla="*/ 0 w 143"/>
                <a:gd name="T13" fmla="*/ 63 h 63"/>
                <a:gd name="T14" fmla="*/ 6 w 143"/>
                <a:gd name="T15" fmla="*/ 57 h 63"/>
                <a:gd name="T16" fmla="*/ 135 w 143"/>
                <a:gd name="T17" fmla="*/ 57 h 63"/>
                <a:gd name="T18" fmla="*/ 70 w 143"/>
                <a:gd name="T19" fmla="*/ 7 h 63"/>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Lst>
              <a:rect l="0" t="0" r="r" b="b"/>
              <a:pathLst>
                <a:path w="143" h="63">
                  <a:moveTo>
                    <a:pt x="70" y="7"/>
                  </a:moveTo>
                  <a:cubicBezTo>
                    <a:pt x="64" y="7"/>
                    <a:pt x="59" y="7"/>
                    <a:pt x="54" y="8"/>
                  </a:cubicBezTo>
                  <a:cubicBezTo>
                    <a:pt x="61" y="1"/>
                    <a:pt x="61" y="1"/>
                    <a:pt x="61" y="1"/>
                  </a:cubicBezTo>
                  <a:cubicBezTo>
                    <a:pt x="64" y="1"/>
                    <a:pt x="67" y="0"/>
                    <a:pt x="70" y="0"/>
                  </a:cubicBezTo>
                  <a:cubicBezTo>
                    <a:pt x="104" y="0"/>
                    <a:pt x="135" y="25"/>
                    <a:pt x="142" y="59"/>
                  </a:cubicBezTo>
                  <a:cubicBezTo>
                    <a:pt x="143" y="63"/>
                    <a:pt x="143" y="63"/>
                    <a:pt x="143" y="63"/>
                  </a:cubicBezTo>
                  <a:cubicBezTo>
                    <a:pt x="0" y="63"/>
                    <a:pt x="0" y="63"/>
                    <a:pt x="0" y="63"/>
                  </a:cubicBezTo>
                  <a:cubicBezTo>
                    <a:pt x="6" y="57"/>
                    <a:pt x="6" y="57"/>
                    <a:pt x="6" y="57"/>
                  </a:cubicBezTo>
                  <a:cubicBezTo>
                    <a:pt x="135" y="57"/>
                    <a:pt x="135" y="57"/>
                    <a:pt x="135" y="57"/>
                  </a:cubicBezTo>
                  <a:cubicBezTo>
                    <a:pt x="127" y="27"/>
                    <a:pt x="100" y="7"/>
                    <a:pt x="70" y="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3" name="Freeform 10"/>
            <p:cNvSpPr/>
            <p:nvPr/>
          </p:nvSpPr>
          <p:spPr bwMode="auto">
            <a:xfrm>
              <a:off x="1873" y="684"/>
              <a:ext cx="486" cy="288"/>
            </a:xfrm>
            <a:custGeom>
              <a:avLst/>
              <a:gdLst>
                <a:gd name="T0" fmla="*/ 14 w 204"/>
                <a:gd name="T1" fmla="*/ 115 h 121"/>
                <a:gd name="T2" fmla="*/ 15 w 204"/>
                <a:gd name="T3" fmla="*/ 106 h 121"/>
                <a:gd name="T4" fmla="*/ 16 w 204"/>
                <a:gd name="T5" fmla="*/ 115 h 121"/>
                <a:gd name="T6" fmla="*/ 22 w 204"/>
                <a:gd name="T7" fmla="*/ 106 h 121"/>
                <a:gd name="T8" fmla="*/ 24 w 204"/>
                <a:gd name="T9" fmla="*/ 115 h 121"/>
                <a:gd name="T10" fmla="*/ 29 w 204"/>
                <a:gd name="T11" fmla="*/ 97 h 121"/>
                <a:gd name="T12" fmla="*/ 31 w 204"/>
                <a:gd name="T13" fmla="*/ 115 h 121"/>
                <a:gd name="T14" fmla="*/ 36 w 204"/>
                <a:gd name="T15" fmla="*/ 106 h 121"/>
                <a:gd name="T16" fmla="*/ 38 w 204"/>
                <a:gd name="T17" fmla="*/ 115 h 121"/>
                <a:gd name="T18" fmla="*/ 45 w 204"/>
                <a:gd name="T19" fmla="*/ 106 h 121"/>
                <a:gd name="T20" fmla="*/ 47 w 204"/>
                <a:gd name="T21" fmla="*/ 115 h 121"/>
                <a:gd name="T22" fmla="*/ 52 w 204"/>
                <a:gd name="T23" fmla="*/ 106 h 121"/>
                <a:gd name="T24" fmla="*/ 55 w 204"/>
                <a:gd name="T25" fmla="*/ 115 h 121"/>
                <a:gd name="T26" fmla="*/ 60 w 204"/>
                <a:gd name="T27" fmla="*/ 97 h 121"/>
                <a:gd name="T28" fmla="*/ 62 w 204"/>
                <a:gd name="T29" fmla="*/ 115 h 121"/>
                <a:gd name="T30" fmla="*/ 68 w 204"/>
                <a:gd name="T31" fmla="*/ 106 h 121"/>
                <a:gd name="T32" fmla="*/ 70 w 204"/>
                <a:gd name="T33" fmla="*/ 115 h 121"/>
                <a:gd name="T34" fmla="*/ 76 w 204"/>
                <a:gd name="T35" fmla="*/ 106 h 121"/>
                <a:gd name="T36" fmla="*/ 79 w 204"/>
                <a:gd name="T37" fmla="*/ 115 h 121"/>
                <a:gd name="T38" fmla="*/ 84 w 204"/>
                <a:gd name="T39" fmla="*/ 106 h 121"/>
                <a:gd name="T40" fmla="*/ 86 w 204"/>
                <a:gd name="T41" fmla="*/ 115 h 121"/>
                <a:gd name="T42" fmla="*/ 92 w 204"/>
                <a:gd name="T43" fmla="*/ 97 h 121"/>
                <a:gd name="T44" fmla="*/ 94 w 204"/>
                <a:gd name="T45" fmla="*/ 115 h 121"/>
                <a:gd name="T46" fmla="*/ 99 w 204"/>
                <a:gd name="T47" fmla="*/ 106 h 121"/>
                <a:gd name="T48" fmla="*/ 102 w 204"/>
                <a:gd name="T49" fmla="*/ 115 h 121"/>
                <a:gd name="T50" fmla="*/ 108 w 204"/>
                <a:gd name="T51" fmla="*/ 106 h 121"/>
                <a:gd name="T52" fmla="*/ 110 w 204"/>
                <a:gd name="T53" fmla="*/ 115 h 121"/>
                <a:gd name="T54" fmla="*/ 116 w 204"/>
                <a:gd name="T55" fmla="*/ 106 h 121"/>
                <a:gd name="T56" fmla="*/ 118 w 204"/>
                <a:gd name="T57" fmla="*/ 115 h 121"/>
                <a:gd name="T58" fmla="*/ 123 w 204"/>
                <a:gd name="T59" fmla="*/ 97 h 121"/>
                <a:gd name="T60" fmla="*/ 125 w 204"/>
                <a:gd name="T61" fmla="*/ 115 h 121"/>
                <a:gd name="T62" fmla="*/ 130 w 204"/>
                <a:gd name="T63" fmla="*/ 106 h 121"/>
                <a:gd name="T64" fmla="*/ 132 w 204"/>
                <a:gd name="T65" fmla="*/ 115 h 121"/>
                <a:gd name="T66" fmla="*/ 138 w 204"/>
                <a:gd name="T67" fmla="*/ 106 h 121"/>
                <a:gd name="T68" fmla="*/ 141 w 204"/>
                <a:gd name="T69" fmla="*/ 115 h 121"/>
                <a:gd name="T70" fmla="*/ 146 w 204"/>
                <a:gd name="T71" fmla="*/ 106 h 121"/>
                <a:gd name="T72" fmla="*/ 148 w 204"/>
                <a:gd name="T73" fmla="*/ 115 h 121"/>
                <a:gd name="T74" fmla="*/ 154 w 204"/>
                <a:gd name="T75" fmla="*/ 97 h 121"/>
                <a:gd name="T76" fmla="*/ 156 w 204"/>
                <a:gd name="T77" fmla="*/ 115 h 121"/>
                <a:gd name="T78" fmla="*/ 162 w 204"/>
                <a:gd name="T79" fmla="*/ 106 h 121"/>
                <a:gd name="T80" fmla="*/ 164 w 204"/>
                <a:gd name="T81" fmla="*/ 115 h 121"/>
                <a:gd name="T82" fmla="*/ 170 w 204"/>
                <a:gd name="T83" fmla="*/ 106 h 121"/>
                <a:gd name="T84" fmla="*/ 172 w 204"/>
                <a:gd name="T85" fmla="*/ 115 h 121"/>
                <a:gd name="T86" fmla="*/ 178 w 204"/>
                <a:gd name="T87" fmla="*/ 106 h 121"/>
                <a:gd name="T88" fmla="*/ 180 w 204"/>
                <a:gd name="T89" fmla="*/ 115 h 121"/>
                <a:gd name="T90" fmla="*/ 186 w 204"/>
                <a:gd name="T91" fmla="*/ 97 h 121"/>
                <a:gd name="T92" fmla="*/ 188 w 204"/>
                <a:gd name="T93" fmla="*/ 115 h 121"/>
                <a:gd name="T94" fmla="*/ 198 w 204"/>
                <a:gd name="T95" fmla="*/ 103 h 121"/>
                <a:gd name="T96" fmla="*/ 120 w 204"/>
                <a:gd name="T97" fmla="*/ 0 h 121"/>
                <a:gd name="T98" fmla="*/ 204 w 204"/>
                <a:gd name="T99" fmla="*/ 121 h 121"/>
                <a:gd name="T100" fmla="*/ 8 w 204"/>
                <a:gd name="T101" fmla="*/ 113 h 121"/>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Lst>
              <a:rect l="0" t="0" r="r" b="b"/>
              <a:pathLst>
                <a:path w="204" h="121">
                  <a:moveTo>
                    <a:pt x="8" y="115"/>
                  </a:moveTo>
                  <a:cubicBezTo>
                    <a:pt x="14" y="115"/>
                    <a:pt x="14" y="115"/>
                    <a:pt x="14" y="115"/>
                  </a:cubicBezTo>
                  <a:cubicBezTo>
                    <a:pt x="14" y="106"/>
                    <a:pt x="14" y="106"/>
                    <a:pt x="14" y="106"/>
                  </a:cubicBezTo>
                  <a:cubicBezTo>
                    <a:pt x="15" y="106"/>
                    <a:pt x="15" y="106"/>
                    <a:pt x="15" y="106"/>
                  </a:cubicBezTo>
                  <a:cubicBezTo>
                    <a:pt x="16" y="106"/>
                    <a:pt x="16" y="106"/>
                    <a:pt x="16" y="106"/>
                  </a:cubicBezTo>
                  <a:cubicBezTo>
                    <a:pt x="16" y="115"/>
                    <a:pt x="16" y="115"/>
                    <a:pt x="16" y="115"/>
                  </a:cubicBezTo>
                  <a:cubicBezTo>
                    <a:pt x="22" y="115"/>
                    <a:pt x="22" y="115"/>
                    <a:pt x="22" y="115"/>
                  </a:cubicBezTo>
                  <a:cubicBezTo>
                    <a:pt x="22" y="106"/>
                    <a:pt x="22" y="106"/>
                    <a:pt x="22" y="106"/>
                  </a:cubicBezTo>
                  <a:cubicBezTo>
                    <a:pt x="24" y="106"/>
                    <a:pt x="24" y="106"/>
                    <a:pt x="24" y="106"/>
                  </a:cubicBezTo>
                  <a:cubicBezTo>
                    <a:pt x="24" y="115"/>
                    <a:pt x="24" y="115"/>
                    <a:pt x="24" y="115"/>
                  </a:cubicBezTo>
                  <a:cubicBezTo>
                    <a:pt x="29" y="115"/>
                    <a:pt x="29" y="115"/>
                    <a:pt x="29" y="115"/>
                  </a:cubicBezTo>
                  <a:cubicBezTo>
                    <a:pt x="29" y="97"/>
                    <a:pt x="29" y="97"/>
                    <a:pt x="29" y="97"/>
                  </a:cubicBezTo>
                  <a:cubicBezTo>
                    <a:pt x="31" y="97"/>
                    <a:pt x="31" y="97"/>
                    <a:pt x="31" y="97"/>
                  </a:cubicBezTo>
                  <a:cubicBezTo>
                    <a:pt x="31" y="115"/>
                    <a:pt x="31" y="115"/>
                    <a:pt x="31" y="115"/>
                  </a:cubicBezTo>
                  <a:cubicBezTo>
                    <a:pt x="36" y="115"/>
                    <a:pt x="36" y="115"/>
                    <a:pt x="36" y="115"/>
                  </a:cubicBezTo>
                  <a:cubicBezTo>
                    <a:pt x="36" y="106"/>
                    <a:pt x="36" y="106"/>
                    <a:pt x="36" y="106"/>
                  </a:cubicBezTo>
                  <a:cubicBezTo>
                    <a:pt x="38" y="106"/>
                    <a:pt x="38" y="106"/>
                    <a:pt x="38" y="106"/>
                  </a:cubicBezTo>
                  <a:cubicBezTo>
                    <a:pt x="38" y="115"/>
                    <a:pt x="38" y="115"/>
                    <a:pt x="38" y="115"/>
                  </a:cubicBezTo>
                  <a:cubicBezTo>
                    <a:pt x="45" y="115"/>
                    <a:pt x="45" y="115"/>
                    <a:pt x="45" y="115"/>
                  </a:cubicBezTo>
                  <a:cubicBezTo>
                    <a:pt x="45" y="106"/>
                    <a:pt x="45" y="106"/>
                    <a:pt x="45" y="106"/>
                  </a:cubicBezTo>
                  <a:cubicBezTo>
                    <a:pt x="47" y="106"/>
                    <a:pt x="47" y="106"/>
                    <a:pt x="47" y="106"/>
                  </a:cubicBezTo>
                  <a:cubicBezTo>
                    <a:pt x="47" y="115"/>
                    <a:pt x="47" y="115"/>
                    <a:pt x="47" y="115"/>
                  </a:cubicBezTo>
                  <a:cubicBezTo>
                    <a:pt x="52" y="115"/>
                    <a:pt x="52" y="115"/>
                    <a:pt x="52" y="115"/>
                  </a:cubicBezTo>
                  <a:cubicBezTo>
                    <a:pt x="52" y="106"/>
                    <a:pt x="52" y="106"/>
                    <a:pt x="52" y="106"/>
                  </a:cubicBezTo>
                  <a:cubicBezTo>
                    <a:pt x="55" y="106"/>
                    <a:pt x="55" y="106"/>
                    <a:pt x="55" y="106"/>
                  </a:cubicBezTo>
                  <a:cubicBezTo>
                    <a:pt x="55" y="115"/>
                    <a:pt x="55" y="115"/>
                    <a:pt x="55" y="115"/>
                  </a:cubicBezTo>
                  <a:cubicBezTo>
                    <a:pt x="60" y="115"/>
                    <a:pt x="60" y="115"/>
                    <a:pt x="60" y="115"/>
                  </a:cubicBezTo>
                  <a:cubicBezTo>
                    <a:pt x="60" y="97"/>
                    <a:pt x="60" y="97"/>
                    <a:pt x="60" y="97"/>
                  </a:cubicBezTo>
                  <a:cubicBezTo>
                    <a:pt x="62" y="97"/>
                    <a:pt x="62" y="97"/>
                    <a:pt x="62" y="97"/>
                  </a:cubicBezTo>
                  <a:cubicBezTo>
                    <a:pt x="62" y="115"/>
                    <a:pt x="62" y="115"/>
                    <a:pt x="62" y="115"/>
                  </a:cubicBezTo>
                  <a:cubicBezTo>
                    <a:pt x="68" y="115"/>
                    <a:pt x="68" y="115"/>
                    <a:pt x="68" y="115"/>
                  </a:cubicBezTo>
                  <a:cubicBezTo>
                    <a:pt x="68" y="106"/>
                    <a:pt x="68" y="106"/>
                    <a:pt x="68" y="106"/>
                  </a:cubicBezTo>
                  <a:cubicBezTo>
                    <a:pt x="70" y="106"/>
                    <a:pt x="70" y="106"/>
                    <a:pt x="70" y="106"/>
                  </a:cubicBezTo>
                  <a:cubicBezTo>
                    <a:pt x="70" y="115"/>
                    <a:pt x="70" y="115"/>
                    <a:pt x="70" y="115"/>
                  </a:cubicBezTo>
                  <a:cubicBezTo>
                    <a:pt x="76" y="115"/>
                    <a:pt x="76" y="115"/>
                    <a:pt x="76" y="115"/>
                  </a:cubicBezTo>
                  <a:cubicBezTo>
                    <a:pt x="76" y="106"/>
                    <a:pt x="76" y="106"/>
                    <a:pt x="76" y="106"/>
                  </a:cubicBezTo>
                  <a:cubicBezTo>
                    <a:pt x="79" y="106"/>
                    <a:pt x="79" y="106"/>
                    <a:pt x="79" y="106"/>
                  </a:cubicBezTo>
                  <a:cubicBezTo>
                    <a:pt x="79" y="115"/>
                    <a:pt x="79" y="115"/>
                    <a:pt x="79" y="115"/>
                  </a:cubicBezTo>
                  <a:cubicBezTo>
                    <a:pt x="84" y="115"/>
                    <a:pt x="84" y="115"/>
                    <a:pt x="84" y="115"/>
                  </a:cubicBezTo>
                  <a:cubicBezTo>
                    <a:pt x="84" y="106"/>
                    <a:pt x="84" y="106"/>
                    <a:pt x="84" y="106"/>
                  </a:cubicBezTo>
                  <a:cubicBezTo>
                    <a:pt x="86" y="106"/>
                    <a:pt x="86" y="106"/>
                    <a:pt x="86" y="106"/>
                  </a:cubicBezTo>
                  <a:cubicBezTo>
                    <a:pt x="86" y="115"/>
                    <a:pt x="86" y="115"/>
                    <a:pt x="86" y="115"/>
                  </a:cubicBezTo>
                  <a:cubicBezTo>
                    <a:pt x="92" y="115"/>
                    <a:pt x="92" y="115"/>
                    <a:pt x="92" y="115"/>
                  </a:cubicBezTo>
                  <a:cubicBezTo>
                    <a:pt x="92" y="97"/>
                    <a:pt x="92" y="97"/>
                    <a:pt x="92" y="97"/>
                  </a:cubicBezTo>
                  <a:cubicBezTo>
                    <a:pt x="94" y="97"/>
                    <a:pt x="94" y="97"/>
                    <a:pt x="94" y="97"/>
                  </a:cubicBezTo>
                  <a:cubicBezTo>
                    <a:pt x="94" y="115"/>
                    <a:pt x="94" y="115"/>
                    <a:pt x="94" y="115"/>
                  </a:cubicBezTo>
                  <a:cubicBezTo>
                    <a:pt x="99" y="115"/>
                    <a:pt x="99" y="115"/>
                    <a:pt x="99" y="115"/>
                  </a:cubicBezTo>
                  <a:cubicBezTo>
                    <a:pt x="99" y="106"/>
                    <a:pt x="99" y="106"/>
                    <a:pt x="99" y="106"/>
                  </a:cubicBezTo>
                  <a:cubicBezTo>
                    <a:pt x="102" y="106"/>
                    <a:pt x="102" y="106"/>
                    <a:pt x="102" y="106"/>
                  </a:cubicBezTo>
                  <a:cubicBezTo>
                    <a:pt x="102" y="115"/>
                    <a:pt x="102" y="115"/>
                    <a:pt x="102" y="115"/>
                  </a:cubicBezTo>
                  <a:cubicBezTo>
                    <a:pt x="108" y="115"/>
                    <a:pt x="108" y="115"/>
                    <a:pt x="108" y="115"/>
                  </a:cubicBezTo>
                  <a:cubicBezTo>
                    <a:pt x="108" y="106"/>
                    <a:pt x="108" y="106"/>
                    <a:pt x="108" y="106"/>
                  </a:cubicBezTo>
                  <a:cubicBezTo>
                    <a:pt x="110" y="106"/>
                    <a:pt x="110" y="106"/>
                    <a:pt x="110" y="106"/>
                  </a:cubicBezTo>
                  <a:cubicBezTo>
                    <a:pt x="110" y="115"/>
                    <a:pt x="110" y="115"/>
                    <a:pt x="110" y="115"/>
                  </a:cubicBezTo>
                  <a:cubicBezTo>
                    <a:pt x="116" y="115"/>
                    <a:pt x="116" y="115"/>
                    <a:pt x="116" y="115"/>
                  </a:cubicBezTo>
                  <a:cubicBezTo>
                    <a:pt x="116" y="106"/>
                    <a:pt x="116" y="106"/>
                    <a:pt x="116" y="106"/>
                  </a:cubicBezTo>
                  <a:cubicBezTo>
                    <a:pt x="118" y="106"/>
                    <a:pt x="118" y="106"/>
                    <a:pt x="118" y="106"/>
                  </a:cubicBezTo>
                  <a:cubicBezTo>
                    <a:pt x="118" y="115"/>
                    <a:pt x="118" y="115"/>
                    <a:pt x="118" y="115"/>
                  </a:cubicBezTo>
                  <a:cubicBezTo>
                    <a:pt x="123" y="115"/>
                    <a:pt x="123" y="115"/>
                    <a:pt x="123" y="115"/>
                  </a:cubicBezTo>
                  <a:cubicBezTo>
                    <a:pt x="123" y="97"/>
                    <a:pt x="123" y="97"/>
                    <a:pt x="123" y="97"/>
                  </a:cubicBezTo>
                  <a:cubicBezTo>
                    <a:pt x="125" y="97"/>
                    <a:pt x="125" y="97"/>
                    <a:pt x="125" y="97"/>
                  </a:cubicBezTo>
                  <a:cubicBezTo>
                    <a:pt x="125" y="115"/>
                    <a:pt x="125" y="115"/>
                    <a:pt x="125" y="115"/>
                  </a:cubicBezTo>
                  <a:cubicBezTo>
                    <a:pt x="130" y="115"/>
                    <a:pt x="130" y="115"/>
                    <a:pt x="130" y="115"/>
                  </a:cubicBezTo>
                  <a:cubicBezTo>
                    <a:pt x="130" y="106"/>
                    <a:pt x="130" y="106"/>
                    <a:pt x="130" y="106"/>
                  </a:cubicBezTo>
                  <a:cubicBezTo>
                    <a:pt x="132" y="106"/>
                    <a:pt x="132" y="106"/>
                    <a:pt x="132" y="106"/>
                  </a:cubicBezTo>
                  <a:cubicBezTo>
                    <a:pt x="132" y="115"/>
                    <a:pt x="132" y="115"/>
                    <a:pt x="132" y="115"/>
                  </a:cubicBezTo>
                  <a:cubicBezTo>
                    <a:pt x="138" y="115"/>
                    <a:pt x="138" y="115"/>
                    <a:pt x="138" y="115"/>
                  </a:cubicBezTo>
                  <a:cubicBezTo>
                    <a:pt x="138" y="106"/>
                    <a:pt x="138" y="106"/>
                    <a:pt x="138" y="106"/>
                  </a:cubicBezTo>
                  <a:cubicBezTo>
                    <a:pt x="141" y="106"/>
                    <a:pt x="141" y="106"/>
                    <a:pt x="141" y="106"/>
                  </a:cubicBezTo>
                  <a:cubicBezTo>
                    <a:pt x="141" y="115"/>
                    <a:pt x="141" y="115"/>
                    <a:pt x="141" y="115"/>
                  </a:cubicBezTo>
                  <a:cubicBezTo>
                    <a:pt x="146" y="115"/>
                    <a:pt x="146" y="115"/>
                    <a:pt x="146" y="115"/>
                  </a:cubicBezTo>
                  <a:cubicBezTo>
                    <a:pt x="146" y="106"/>
                    <a:pt x="146" y="106"/>
                    <a:pt x="146" y="106"/>
                  </a:cubicBezTo>
                  <a:cubicBezTo>
                    <a:pt x="148" y="106"/>
                    <a:pt x="148" y="106"/>
                    <a:pt x="148" y="106"/>
                  </a:cubicBezTo>
                  <a:cubicBezTo>
                    <a:pt x="148" y="115"/>
                    <a:pt x="148" y="115"/>
                    <a:pt x="148" y="115"/>
                  </a:cubicBezTo>
                  <a:cubicBezTo>
                    <a:pt x="154" y="115"/>
                    <a:pt x="154" y="115"/>
                    <a:pt x="154" y="115"/>
                  </a:cubicBezTo>
                  <a:cubicBezTo>
                    <a:pt x="154" y="97"/>
                    <a:pt x="154" y="97"/>
                    <a:pt x="154" y="97"/>
                  </a:cubicBezTo>
                  <a:cubicBezTo>
                    <a:pt x="156" y="97"/>
                    <a:pt x="156" y="97"/>
                    <a:pt x="156" y="97"/>
                  </a:cubicBezTo>
                  <a:cubicBezTo>
                    <a:pt x="156" y="115"/>
                    <a:pt x="156" y="115"/>
                    <a:pt x="156" y="115"/>
                  </a:cubicBezTo>
                  <a:cubicBezTo>
                    <a:pt x="162" y="115"/>
                    <a:pt x="162" y="115"/>
                    <a:pt x="162" y="115"/>
                  </a:cubicBezTo>
                  <a:cubicBezTo>
                    <a:pt x="162" y="106"/>
                    <a:pt x="162" y="106"/>
                    <a:pt x="162" y="106"/>
                  </a:cubicBezTo>
                  <a:cubicBezTo>
                    <a:pt x="164" y="106"/>
                    <a:pt x="164" y="106"/>
                    <a:pt x="164" y="106"/>
                  </a:cubicBezTo>
                  <a:cubicBezTo>
                    <a:pt x="164" y="115"/>
                    <a:pt x="164" y="115"/>
                    <a:pt x="164" y="115"/>
                  </a:cubicBezTo>
                  <a:cubicBezTo>
                    <a:pt x="170" y="115"/>
                    <a:pt x="170" y="115"/>
                    <a:pt x="170" y="115"/>
                  </a:cubicBezTo>
                  <a:cubicBezTo>
                    <a:pt x="170" y="106"/>
                    <a:pt x="170" y="106"/>
                    <a:pt x="170" y="106"/>
                  </a:cubicBezTo>
                  <a:cubicBezTo>
                    <a:pt x="172" y="106"/>
                    <a:pt x="172" y="106"/>
                    <a:pt x="172" y="106"/>
                  </a:cubicBezTo>
                  <a:cubicBezTo>
                    <a:pt x="172" y="115"/>
                    <a:pt x="172" y="115"/>
                    <a:pt x="172" y="115"/>
                  </a:cubicBezTo>
                  <a:cubicBezTo>
                    <a:pt x="178" y="115"/>
                    <a:pt x="178" y="115"/>
                    <a:pt x="178" y="115"/>
                  </a:cubicBezTo>
                  <a:cubicBezTo>
                    <a:pt x="178" y="106"/>
                    <a:pt x="178" y="106"/>
                    <a:pt x="178" y="106"/>
                  </a:cubicBezTo>
                  <a:cubicBezTo>
                    <a:pt x="180" y="106"/>
                    <a:pt x="180" y="106"/>
                    <a:pt x="180" y="106"/>
                  </a:cubicBezTo>
                  <a:cubicBezTo>
                    <a:pt x="180" y="115"/>
                    <a:pt x="180" y="115"/>
                    <a:pt x="180" y="115"/>
                  </a:cubicBezTo>
                  <a:cubicBezTo>
                    <a:pt x="186" y="115"/>
                    <a:pt x="186" y="115"/>
                    <a:pt x="186" y="115"/>
                  </a:cubicBezTo>
                  <a:cubicBezTo>
                    <a:pt x="186" y="97"/>
                    <a:pt x="186" y="97"/>
                    <a:pt x="186" y="97"/>
                  </a:cubicBezTo>
                  <a:cubicBezTo>
                    <a:pt x="188" y="97"/>
                    <a:pt x="188" y="97"/>
                    <a:pt x="188" y="97"/>
                  </a:cubicBezTo>
                  <a:cubicBezTo>
                    <a:pt x="188" y="115"/>
                    <a:pt x="188" y="115"/>
                    <a:pt x="188" y="115"/>
                  </a:cubicBezTo>
                  <a:cubicBezTo>
                    <a:pt x="198" y="115"/>
                    <a:pt x="198" y="115"/>
                    <a:pt x="198" y="115"/>
                  </a:cubicBezTo>
                  <a:cubicBezTo>
                    <a:pt x="198" y="103"/>
                    <a:pt x="198" y="103"/>
                    <a:pt x="198" y="103"/>
                  </a:cubicBezTo>
                  <a:cubicBezTo>
                    <a:pt x="198" y="54"/>
                    <a:pt x="162" y="13"/>
                    <a:pt x="115" y="6"/>
                  </a:cubicBezTo>
                  <a:cubicBezTo>
                    <a:pt x="120" y="0"/>
                    <a:pt x="120" y="0"/>
                    <a:pt x="120" y="0"/>
                  </a:cubicBezTo>
                  <a:cubicBezTo>
                    <a:pt x="168" y="10"/>
                    <a:pt x="204" y="52"/>
                    <a:pt x="204" y="103"/>
                  </a:cubicBezTo>
                  <a:cubicBezTo>
                    <a:pt x="204" y="121"/>
                    <a:pt x="204" y="121"/>
                    <a:pt x="204" y="121"/>
                  </a:cubicBezTo>
                  <a:cubicBezTo>
                    <a:pt x="0" y="121"/>
                    <a:pt x="0" y="121"/>
                    <a:pt x="0" y="121"/>
                  </a:cubicBezTo>
                  <a:cubicBezTo>
                    <a:pt x="8" y="113"/>
                    <a:pt x="8" y="113"/>
                    <a:pt x="8" y="113"/>
                  </a:cubicBezTo>
                  <a:cubicBezTo>
                    <a:pt x="8" y="115"/>
                    <a:pt x="8" y="115"/>
                    <a:pt x="8" y="115"/>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4" name="Freeform 11"/>
            <p:cNvSpPr/>
            <p:nvPr/>
          </p:nvSpPr>
          <p:spPr bwMode="auto">
            <a:xfrm>
              <a:off x="1839" y="415"/>
              <a:ext cx="189" cy="367"/>
            </a:xfrm>
            <a:custGeom>
              <a:avLst/>
              <a:gdLst>
                <a:gd name="T0" fmla="*/ 74 w 79"/>
                <a:gd name="T1" fmla="*/ 78 h 154"/>
                <a:gd name="T2" fmla="*/ 67 w 79"/>
                <a:gd name="T3" fmla="*/ 80 h 154"/>
                <a:gd name="T4" fmla="*/ 70 w 79"/>
                <a:gd name="T5" fmla="*/ 74 h 154"/>
                <a:gd name="T6" fmla="*/ 63 w 79"/>
                <a:gd name="T7" fmla="*/ 76 h 154"/>
                <a:gd name="T8" fmla="*/ 66 w 79"/>
                <a:gd name="T9" fmla="*/ 70 h 154"/>
                <a:gd name="T10" fmla="*/ 60 w 79"/>
                <a:gd name="T11" fmla="*/ 72 h 154"/>
                <a:gd name="T12" fmla="*/ 63 w 79"/>
                <a:gd name="T13" fmla="*/ 67 h 154"/>
                <a:gd name="T14" fmla="*/ 51 w 79"/>
                <a:gd name="T15" fmla="*/ 72 h 154"/>
                <a:gd name="T16" fmla="*/ 59 w 79"/>
                <a:gd name="T17" fmla="*/ 63 h 154"/>
                <a:gd name="T18" fmla="*/ 53 w 79"/>
                <a:gd name="T19" fmla="*/ 65 h 154"/>
                <a:gd name="T20" fmla="*/ 56 w 79"/>
                <a:gd name="T21" fmla="*/ 60 h 154"/>
                <a:gd name="T22" fmla="*/ 49 w 79"/>
                <a:gd name="T23" fmla="*/ 61 h 154"/>
                <a:gd name="T24" fmla="*/ 52 w 79"/>
                <a:gd name="T25" fmla="*/ 56 h 154"/>
                <a:gd name="T26" fmla="*/ 45 w 79"/>
                <a:gd name="T27" fmla="*/ 57 h 154"/>
                <a:gd name="T28" fmla="*/ 48 w 79"/>
                <a:gd name="T29" fmla="*/ 52 h 154"/>
                <a:gd name="T30" fmla="*/ 37 w 79"/>
                <a:gd name="T31" fmla="*/ 58 h 154"/>
                <a:gd name="T32" fmla="*/ 45 w 79"/>
                <a:gd name="T33" fmla="*/ 49 h 154"/>
                <a:gd name="T34" fmla="*/ 38 w 79"/>
                <a:gd name="T35" fmla="*/ 51 h 154"/>
                <a:gd name="T36" fmla="*/ 41 w 79"/>
                <a:gd name="T37" fmla="*/ 45 h 154"/>
                <a:gd name="T38" fmla="*/ 34 w 79"/>
                <a:gd name="T39" fmla="*/ 47 h 154"/>
                <a:gd name="T40" fmla="*/ 37 w 79"/>
                <a:gd name="T41" fmla="*/ 41 h 154"/>
                <a:gd name="T42" fmla="*/ 30 w 79"/>
                <a:gd name="T43" fmla="*/ 43 h 154"/>
                <a:gd name="T44" fmla="*/ 34 w 79"/>
                <a:gd name="T45" fmla="*/ 38 h 154"/>
                <a:gd name="T46" fmla="*/ 22 w 79"/>
                <a:gd name="T47" fmla="*/ 43 h 154"/>
                <a:gd name="T48" fmla="*/ 30 w 79"/>
                <a:gd name="T49" fmla="*/ 34 h 154"/>
                <a:gd name="T50" fmla="*/ 23 w 79"/>
                <a:gd name="T51" fmla="*/ 35 h 154"/>
                <a:gd name="T52" fmla="*/ 26 w 79"/>
                <a:gd name="T53" fmla="*/ 30 h 154"/>
                <a:gd name="T54" fmla="*/ 19 w 79"/>
                <a:gd name="T55" fmla="*/ 31 h 154"/>
                <a:gd name="T56" fmla="*/ 22 w 79"/>
                <a:gd name="T57" fmla="*/ 26 h 154"/>
                <a:gd name="T58" fmla="*/ 15 w 79"/>
                <a:gd name="T59" fmla="*/ 28 h 154"/>
                <a:gd name="T60" fmla="*/ 18 w 79"/>
                <a:gd name="T61" fmla="*/ 22 h 154"/>
                <a:gd name="T62" fmla="*/ 7 w 79"/>
                <a:gd name="T63" fmla="*/ 28 h 154"/>
                <a:gd name="T64" fmla="*/ 15 w 79"/>
                <a:gd name="T65" fmla="*/ 19 h 154"/>
                <a:gd name="T66" fmla="*/ 5 w 79"/>
                <a:gd name="T67" fmla="*/ 148 h 154"/>
                <a:gd name="T68" fmla="*/ 0 w 79"/>
                <a:gd name="T69" fmla="*/ 3 h 154"/>
                <a:gd name="T70" fmla="*/ 4 w 79"/>
                <a:gd name="T71" fmla="*/ 1 h 154"/>
                <a:gd name="T72" fmla="*/ 66 w 79"/>
                <a:gd name="T73" fmla="*/ 87 h 15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Lst>
              <a:rect l="0" t="0" r="r" b="b"/>
              <a:pathLst>
                <a:path w="79" h="154">
                  <a:moveTo>
                    <a:pt x="66" y="87"/>
                  </a:moveTo>
                  <a:cubicBezTo>
                    <a:pt x="74" y="78"/>
                    <a:pt x="74" y="78"/>
                    <a:pt x="74" y="78"/>
                  </a:cubicBezTo>
                  <a:cubicBezTo>
                    <a:pt x="71" y="75"/>
                    <a:pt x="71" y="75"/>
                    <a:pt x="71" y="75"/>
                  </a:cubicBezTo>
                  <a:cubicBezTo>
                    <a:pt x="67" y="80"/>
                    <a:pt x="67" y="80"/>
                    <a:pt x="67" y="80"/>
                  </a:cubicBezTo>
                  <a:cubicBezTo>
                    <a:pt x="66" y="79"/>
                    <a:pt x="66" y="79"/>
                    <a:pt x="66" y="79"/>
                  </a:cubicBezTo>
                  <a:cubicBezTo>
                    <a:pt x="70" y="74"/>
                    <a:pt x="70" y="74"/>
                    <a:pt x="70" y="74"/>
                  </a:cubicBezTo>
                  <a:cubicBezTo>
                    <a:pt x="67" y="71"/>
                    <a:pt x="67" y="71"/>
                    <a:pt x="67" y="71"/>
                  </a:cubicBezTo>
                  <a:cubicBezTo>
                    <a:pt x="63" y="76"/>
                    <a:pt x="63" y="76"/>
                    <a:pt x="63" y="76"/>
                  </a:cubicBezTo>
                  <a:cubicBezTo>
                    <a:pt x="62" y="75"/>
                    <a:pt x="62" y="75"/>
                    <a:pt x="62" y="75"/>
                  </a:cubicBezTo>
                  <a:cubicBezTo>
                    <a:pt x="66" y="70"/>
                    <a:pt x="66" y="70"/>
                    <a:pt x="66" y="70"/>
                  </a:cubicBezTo>
                  <a:cubicBezTo>
                    <a:pt x="64" y="68"/>
                    <a:pt x="64" y="68"/>
                    <a:pt x="64" y="68"/>
                  </a:cubicBezTo>
                  <a:cubicBezTo>
                    <a:pt x="60" y="72"/>
                    <a:pt x="60" y="72"/>
                    <a:pt x="60" y="72"/>
                  </a:cubicBezTo>
                  <a:cubicBezTo>
                    <a:pt x="58" y="71"/>
                    <a:pt x="58" y="71"/>
                    <a:pt x="58" y="71"/>
                  </a:cubicBezTo>
                  <a:cubicBezTo>
                    <a:pt x="63" y="67"/>
                    <a:pt x="63" y="67"/>
                    <a:pt x="63" y="67"/>
                  </a:cubicBezTo>
                  <a:cubicBezTo>
                    <a:pt x="60" y="64"/>
                    <a:pt x="60" y="64"/>
                    <a:pt x="60" y="64"/>
                  </a:cubicBezTo>
                  <a:cubicBezTo>
                    <a:pt x="51" y="72"/>
                    <a:pt x="51" y="72"/>
                    <a:pt x="51" y="72"/>
                  </a:cubicBezTo>
                  <a:cubicBezTo>
                    <a:pt x="50" y="71"/>
                    <a:pt x="50" y="71"/>
                    <a:pt x="50" y="71"/>
                  </a:cubicBezTo>
                  <a:cubicBezTo>
                    <a:pt x="59" y="63"/>
                    <a:pt x="59" y="63"/>
                    <a:pt x="59" y="63"/>
                  </a:cubicBezTo>
                  <a:cubicBezTo>
                    <a:pt x="57" y="61"/>
                    <a:pt x="57" y="61"/>
                    <a:pt x="57" y="61"/>
                  </a:cubicBezTo>
                  <a:cubicBezTo>
                    <a:pt x="53" y="65"/>
                    <a:pt x="53" y="65"/>
                    <a:pt x="53" y="65"/>
                  </a:cubicBezTo>
                  <a:cubicBezTo>
                    <a:pt x="52" y="64"/>
                    <a:pt x="52" y="64"/>
                    <a:pt x="52" y="64"/>
                  </a:cubicBezTo>
                  <a:cubicBezTo>
                    <a:pt x="56" y="60"/>
                    <a:pt x="56" y="60"/>
                    <a:pt x="56" y="60"/>
                  </a:cubicBezTo>
                  <a:cubicBezTo>
                    <a:pt x="53" y="57"/>
                    <a:pt x="53" y="57"/>
                    <a:pt x="53" y="57"/>
                  </a:cubicBezTo>
                  <a:cubicBezTo>
                    <a:pt x="49" y="61"/>
                    <a:pt x="49" y="61"/>
                    <a:pt x="49" y="61"/>
                  </a:cubicBezTo>
                  <a:cubicBezTo>
                    <a:pt x="48" y="60"/>
                    <a:pt x="48" y="60"/>
                    <a:pt x="48" y="60"/>
                  </a:cubicBezTo>
                  <a:cubicBezTo>
                    <a:pt x="52" y="56"/>
                    <a:pt x="52" y="56"/>
                    <a:pt x="52" y="56"/>
                  </a:cubicBezTo>
                  <a:cubicBezTo>
                    <a:pt x="49" y="53"/>
                    <a:pt x="49" y="53"/>
                    <a:pt x="49" y="53"/>
                  </a:cubicBezTo>
                  <a:cubicBezTo>
                    <a:pt x="45" y="57"/>
                    <a:pt x="45" y="57"/>
                    <a:pt x="45" y="57"/>
                  </a:cubicBezTo>
                  <a:cubicBezTo>
                    <a:pt x="44" y="56"/>
                    <a:pt x="44" y="56"/>
                    <a:pt x="44" y="56"/>
                  </a:cubicBezTo>
                  <a:cubicBezTo>
                    <a:pt x="48" y="52"/>
                    <a:pt x="48" y="52"/>
                    <a:pt x="48" y="52"/>
                  </a:cubicBezTo>
                  <a:cubicBezTo>
                    <a:pt x="46" y="50"/>
                    <a:pt x="46" y="50"/>
                    <a:pt x="46" y="50"/>
                  </a:cubicBezTo>
                  <a:cubicBezTo>
                    <a:pt x="37" y="58"/>
                    <a:pt x="37" y="58"/>
                    <a:pt x="37" y="58"/>
                  </a:cubicBezTo>
                  <a:cubicBezTo>
                    <a:pt x="36" y="57"/>
                    <a:pt x="36" y="57"/>
                    <a:pt x="36" y="57"/>
                  </a:cubicBezTo>
                  <a:cubicBezTo>
                    <a:pt x="45" y="49"/>
                    <a:pt x="45" y="49"/>
                    <a:pt x="45" y="49"/>
                  </a:cubicBezTo>
                  <a:cubicBezTo>
                    <a:pt x="42" y="46"/>
                    <a:pt x="42" y="46"/>
                    <a:pt x="42" y="46"/>
                  </a:cubicBezTo>
                  <a:cubicBezTo>
                    <a:pt x="38" y="51"/>
                    <a:pt x="38" y="51"/>
                    <a:pt x="38" y="51"/>
                  </a:cubicBezTo>
                  <a:cubicBezTo>
                    <a:pt x="37" y="50"/>
                    <a:pt x="37" y="50"/>
                    <a:pt x="37" y="50"/>
                  </a:cubicBezTo>
                  <a:cubicBezTo>
                    <a:pt x="41" y="45"/>
                    <a:pt x="41" y="45"/>
                    <a:pt x="41" y="45"/>
                  </a:cubicBezTo>
                  <a:cubicBezTo>
                    <a:pt x="38" y="42"/>
                    <a:pt x="38" y="42"/>
                    <a:pt x="38" y="42"/>
                  </a:cubicBezTo>
                  <a:cubicBezTo>
                    <a:pt x="34" y="47"/>
                    <a:pt x="34" y="47"/>
                    <a:pt x="34" y="47"/>
                  </a:cubicBezTo>
                  <a:cubicBezTo>
                    <a:pt x="33" y="46"/>
                    <a:pt x="33" y="46"/>
                    <a:pt x="33" y="46"/>
                  </a:cubicBezTo>
                  <a:cubicBezTo>
                    <a:pt x="37" y="41"/>
                    <a:pt x="37" y="41"/>
                    <a:pt x="37" y="41"/>
                  </a:cubicBezTo>
                  <a:cubicBezTo>
                    <a:pt x="35" y="39"/>
                    <a:pt x="35" y="39"/>
                    <a:pt x="35" y="39"/>
                  </a:cubicBezTo>
                  <a:cubicBezTo>
                    <a:pt x="30" y="43"/>
                    <a:pt x="30" y="43"/>
                    <a:pt x="30" y="43"/>
                  </a:cubicBezTo>
                  <a:cubicBezTo>
                    <a:pt x="29" y="42"/>
                    <a:pt x="29" y="42"/>
                    <a:pt x="29" y="42"/>
                  </a:cubicBezTo>
                  <a:cubicBezTo>
                    <a:pt x="34" y="38"/>
                    <a:pt x="34" y="38"/>
                    <a:pt x="34" y="38"/>
                  </a:cubicBezTo>
                  <a:cubicBezTo>
                    <a:pt x="31" y="35"/>
                    <a:pt x="31" y="35"/>
                    <a:pt x="31" y="35"/>
                  </a:cubicBezTo>
                  <a:cubicBezTo>
                    <a:pt x="22" y="43"/>
                    <a:pt x="22" y="43"/>
                    <a:pt x="22" y="43"/>
                  </a:cubicBezTo>
                  <a:cubicBezTo>
                    <a:pt x="21" y="42"/>
                    <a:pt x="21" y="42"/>
                    <a:pt x="21" y="42"/>
                  </a:cubicBezTo>
                  <a:cubicBezTo>
                    <a:pt x="30" y="34"/>
                    <a:pt x="30" y="34"/>
                    <a:pt x="30" y="34"/>
                  </a:cubicBezTo>
                  <a:cubicBezTo>
                    <a:pt x="27" y="31"/>
                    <a:pt x="27" y="31"/>
                    <a:pt x="27" y="31"/>
                  </a:cubicBezTo>
                  <a:cubicBezTo>
                    <a:pt x="23" y="35"/>
                    <a:pt x="23" y="35"/>
                    <a:pt x="23" y="35"/>
                  </a:cubicBezTo>
                  <a:cubicBezTo>
                    <a:pt x="22" y="34"/>
                    <a:pt x="22" y="34"/>
                    <a:pt x="22" y="34"/>
                  </a:cubicBezTo>
                  <a:cubicBezTo>
                    <a:pt x="26" y="30"/>
                    <a:pt x="26" y="30"/>
                    <a:pt x="26" y="30"/>
                  </a:cubicBezTo>
                  <a:cubicBezTo>
                    <a:pt x="23" y="27"/>
                    <a:pt x="23" y="27"/>
                    <a:pt x="23" y="27"/>
                  </a:cubicBezTo>
                  <a:cubicBezTo>
                    <a:pt x="19" y="31"/>
                    <a:pt x="19" y="31"/>
                    <a:pt x="19" y="31"/>
                  </a:cubicBezTo>
                  <a:cubicBezTo>
                    <a:pt x="18" y="30"/>
                    <a:pt x="18" y="30"/>
                    <a:pt x="18" y="30"/>
                  </a:cubicBezTo>
                  <a:cubicBezTo>
                    <a:pt x="22" y="26"/>
                    <a:pt x="22" y="26"/>
                    <a:pt x="22" y="26"/>
                  </a:cubicBezTo>
                  <a:cubicBezTo>
                    <a:pt x="19" y="23"/>
                    <a:pt x="19" y="23"/>
                    <a:pt x="19" y="23"/>
                  </a:cubicBezTo>
                  <a:cubicBezTo>
                    <a:pt x="15" y="28"/>
                    <a:pt x="15" y="28"/>
                    <a:pt x="15" y="28"/>
                  </a:cubicBezTo>
                  <a:cubicBezTo>
                    <a:pt x="14" y="27"/>
                    <a:pt x="14" y="27"/>
                    <a:pt x="14" y="27"/>
                  </a:cubicBezTo>
                  <a:cubicBezTo>
                    <a:pt x="18" y="22"/>
                    <a:pt x="18" y="22"/>
                    <a:pt x="18" y="22"/>
                  </a:cubicBezTo>
                  <a:cubicBezTo>
                    <a:pt x="16" y="20"/>
                    <a:pt x="16" y="20"/>
                    <a:pt x="16" y="20"/>
                  </a:cubicBezTo>
                  <a:cubicBezTo>
                    <a:pt x="7" y="28"/>
                    <a:pt x="7" y="28"/>
                    <a:pt x="7" y="28"/>
                  </a:cubicBezTo>
                  <a:cubicBezTo>
                    <a:pt x="6" y="27"/>
                    <a:pt x="6" y="27"/>
                    <a:pt x="6" y="27"/>
                  </a:cubicBezTo>
                  <a:cubicBezTo>
                    <a:pt x="15" y="19"/>
                    <a:pt x="15" y="19"/>
                    <a:pt x="15" y="19"/>
                  </a:cubicBezTo>
                  <a:cubicBezTo>
                    <a:pt x="5" y="9"/>
                    <a:pt x="5" y="9"/>
                    <a:pt x="5" y="9"/>
                  </a:cubicBezTo>
                  <a:cubicBezTo>
                    <a:pt x="5" y="148"/>
                    <a:pt x="5" y="148"/>
                    <a:pt x="5" y="148"/>
                  </a:cubicBezTo>
                  <a:cubicBezTo>
                    <a:pt x="0" y="154"/>
                    <a:pt x="0" y="154"/>
                    <a:pt x="0" y="154"/>
                  </a:cubicBezTo>
                  <a:cubicBezTo>
                    <a:pt x="0" y="3"/>
                    <a:pt x="0" y="3"/>
                    <a:pt x="0" y="3"/>
                  </a:cubicBezTo>
                  <a:cubicBezTo>
                    <a:pt x="0" y="1"/>
                    <a:pt x="0" y="0"/>
                    <a:pt x="1" y="0"/>
                  </a:cubicBezTo>
                  <a:cubicBezTo>
                    <a:pt x="2" y="0"/>
                    <a:pt x="4" y="0"/>
                    <a:pt x="4" y="1"/>
                  </a:cubicBezTo>
                  <a:cubicBezTo>
                    <a:pt x="79" y="75"/>
                    <a:pt x="79" y="75"/>
                    <a:pt x="79" y="75"/>
                  </a:cubicBezTo>
                  <a:cubicBezTo>
                    <a:pt x="66" y="87"/>
                    <a:pt x="66" y="87"/>
                    <a:pt x="66" y="87"/>
                  </a:cubicBez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5" name="Freeform 12"/>
            <p:cNvSpPr/>
            <p:nvPr/>
          </p:nvSpPr>
          <p:spPr bwMode="auto">
            <a:xfrm>
              <a:off x="1892" y="541"/>
              <a:ext cx="97" cy="188"/>
            </a:xfrm>
            <a:custGeom>
              <a:avLst/>
              <a:gdLst>
                <a:gd name="T0" fmla="*/ 0 w 41"/>
                <a:gd name="T1" fmla="*/ 79 h 79"/>
                <a:gd name="T2" fmla="*/ 0 w 41"/>
                <a:gd name="T3" fmla="*/ 3 h 79"/>
                <a:gd name="T4" fmla="*/ 2 w 41"/>
                <a:gd name="T5" fmla="*/ 0 h 79"/>
                <a:gd name="T6" fmla="*/ 5 w 41"/>
                <a:gd name="T7" fmla="*/ 1 h 79"/>
                <a:gd name="T8" fmla="*/ 41 w 41"/>
                <a:gd name="T9" fmla="*/ 38 h 79"/>
                <a:gd name="T10" fmla="*/ 37 w 41"/>
                <a:gd name="T11" fmla="*/ 41 h 79"/>
                <a:gd name="T12" fmla="*/ 5 w 41"/>
                <a:gd name="T13" fmla="*/ 10 h 79"/>
                <a:gd name="T14" fmla="*/ 5 w 41"/>
                <a:gd name="T15" fmla="*/ 73 h 79"/>
                <a:gd name="T16" fmla="*/ 0 w 41"/>
                <a:gd name="T17" fmla="*/ 79 h 79"/>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Lst>
              <a:rect l="0" t="0" r="r" b="b"/>
              <a:pathLst>
                <a:path w="41" h="79">
                  <a:moveTo>
                    <a:pt x="0" y="79"/>
                  </a:moveTo>
                  <a:cubicBezTo>
                    <a:pt x="0" y="3"/>
                    <a:pt x="0" y="3"/>
                    <a:pt x="0" y="3"/>
                  </a:cubicBezTo>
                  <a:cubicBezTo>
                    <a:pt x="0" y="2"/>
                    <a:pt x="1" y="1"/>
                    <a:pt x="2" y="0"/>
                  </a:cubicBezTo>
                  <a:cubicBezTo>
                    <a:pt x="3" y="0"/>
                    <a:pt x="4" y="0"/>
                    <a:pt x="5" y="1"/>
                  </a:cubicBezTo>
                  <a:cubicBezTo>
                    <a:pt x="41" y="38"/>
                    <a:pt x="41" y="38"/>
                    <a:pt x="41" y="38"/>
                  </a:cubicBezTo>
                  <a:cubicBezTo>
                    <a:pt x="37" y="41"/>
                    <a:pt x="37" y="41"/>
                    <a:pt x="37" y="41"/>
                  </a:cubicBezTo>
                  <a:cubicBezTo>
                    <a:pt x="5" y="10"/>
                    <a:pt x="5" y="10"/>
                    <a:pt x="5" y="10"/>
                  </a:cubicBezTo>
                  <a:cubicBezTo>
                    <a:pt x="5" y="73"/>
                    <a:pt x="5" y="73"/>
                    <a:pt x="5" y="73"/>
                  </a:cubicBezTo>
                  <a:lnTo>
                    <a:pt x="0" y="79"/>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sp>
          <p:nvSpPr>
            <p:cNvPr id="26" name="Freeform 13"/>
            <p:cNvSpPr>
              <a:spLocks noEditPoints="1"/>
            </p:cNvSpPr>
            <p:nvPr/>
          </p:nvSpPr>
          <p:spPr bwMode="auto">
            <a:xfrm>
              <a:off x="1754" y="529"/>
              <a:ext cx="447" cy="446"/>
            </a:xfrm>
            <a:custGeom>
              <a:avLst/>
              <a:gdLst>
                <a:gd name="T0" fmla="*/ 2 w 188"/>
                <a:gd name="T1" fmla="*/ 151 h 187"/>
                <a:gd name="T2" fmla="*/ 36 w 188"/>
                <a:gd name="T3" fmla="*/ 185 h 187"/>
                <a:gd name="T4" fmla="*/ 43 w 188"/>
                <a:gd name="T5" fmla="*/ 185 h 187"/>
                <a:gd name="T6" fmla="*/ 186 w 188"/>
                <a:gd name="T7" fmla="*/ 43 h 187"/>
                <a:gd name="T8" fmla="*/ 186 w 188"/>
                <a:gd name="T9" fmla="*/ 36 h 187"/>
                <a:gd name="T10" fmla="*/ 152 w 188"/>
                <a:gd name="T11" fmla="*/ 2 h 187"/>
                <a:gd name="T12" fmla="*/ 145 w 188"/>
                <a:gd name="T13" fmla="*/ 2 h 187"/>
                <a:gd name="T14" fmla="*/ 2 w 188"/>
                <a:gd name="T15" fmla="*/ 144 h 187"/>
                <a:gd name="T16" fmla="*/ 2 w 188"/>
                <a:gd name="T17" fmla="*/ 151 h 187"/>
                <a:gd name="T18" fmla="*/ 6 w 188"/>
                <a:gd name="T19" fmla="*/ 148 h 187"/>
                <a:gd name="T20" fmla="*/ 148 w 188"/>
                <a:gd name="T21" fmla="*/ 5 h 187"/>
                <a:gd name="T22" fmla="*/ 182 w 188"/>
                <a:gd name="T23" fmla="*/ 39 h 187"/>
                <a:gd name="T24" fmla="*/ 173 w 188"/>
                <a:gd name="T25" fmla="*/ 48 h 187"/>
                <a:gd name="T26" fmla="*/ 148 w 188"/>
                <a:gd name="T27" fmla="*/ 23 h 187"/>
                <a:gd name="T28" fmla="*/ 145 w 188"/>
                <a:gd name="T29" fmla="*/ 26 h 187"/>
                <a:gd name="T30" fmla="*/ 170 w 188"/>
                <a:gd name="T31" fmla="*/ 51 h 187"/>
                <a:gd name="T32" fmla="*/ 162 w 188"/>
                <a:gd name="T33" fmla="*/ 59 h 187"/>
                <a:gd name="T34" fmla="*/ 149 w 188"/>
                <a:gd name="T35" fmla="*/ 47 h 187"/>
                <a:gd name="T36" fmla="*/ 146 w 188"/>
                <a:gd name="T37" fmla="*/ 50 h 187"/>
                <a:gd name="T38" fmla="*/ 159 w 188"/>
                <a:gd name="T39" fmla="*/ 62 h 187"/>
                <a:gd name="T40" fmla="*/ 151 w 188"/>
                <a:gd name="T41" fmla="*/ 70 h 187"/>
                <a:gd name="T42" fmla="*/ 138 w 188"/>
                <a:gd name="T43" fmla="*/ 58 h 187"/>
                <a:gd name="T44" fmla="*/ 135 w 188"/>
                <a:gd name="T45" fmla="*/ 61 h 187"/>
                <a:gd name="T46" fmla="*/ 148 w 188"/>
                <a:gd name="T47" fmla="*/ 73 h 187"/>
                <a:gd name="T48" fmla="*/ 139 w 188"/>
                <a:gd name="T49" fmla="*/ 82 h 187"/>
                <a:gd name="T50" fmla="*/ 127 w 188"/>
                <a:gd name="T51" fmla="*/ 69 h 187"/>
                <a:gd name="T52" fmla="*/ 124 w 188"/>
                <a:gd name="T53" fmla="*/ 72 h 187"/>
                <a:gd name="T54" fmla="*/ 136 w 188"/>
                <a:gd name="T55" fmla="*/ 85 h 187"/>
                <a:gd name="T56" fmla="*/ 128 w 188"/>
                <a:gd name="T57" fmla="*/ 93 h 187"/>
                <a:gd name="T58" fmla="*/ 103 w 188"/>
                <a:gd name="T59" fmla="*/ 68 h 187"/>
                <a:gd name="T60" fmla="*/ 100 w 188"/>
                <a:gd name="T61" fmla="*/ 71 h 187"/>
                <a:gd name="T62" fmla="*/ 125 w 188"/>
                <a:gd name="T63" fmla="*/ 96 h 187"/>
                <a:gd name="T64" fmla="*/ 117 w 188"/>
                <a:gd name="T65" fmla="*/ 104 h 187"/>
                <a:gd name="T66" fmla="*/ 104 w 188"/>
                <a:gd name="T67" fmla="*/ 92 h 187"/>
                <a:gd name="T68" fmla="*/ 101 w 188"/>
                <a:gd name="T69" fmla="*/ 95 h 187"/>
                <a:gd name="T70" fmla="*/ 114 w 188"/>
                <a:gd name="T71" fmla="*/ 107 h 187"/>
                <a:gd name="T72" fmla="*/ 106 w 188"/>
                <a:gd name="T73" fmla="*/ 115 h 187"/>
                <a:gd name="T74" fmla="*/ 93 w 188"/>
                <a:gd name="T75" fmla="*/ 103 h 187"/>
                <a:gd name="T76" fmla="*/ 90 w 188"/>
                <a:gd name="T77" fmla="*/ 105 h 187"/>
                <a:gd name="T78" fmla="*/ 103 w 188"/>
                <a:gd name="T79" fmla="*/ 118 h 187"/>
                <a:gd name="T80" fmla="*/ 94 w 188"/>
                <a:gd name="T81" fmla="*/ 127 h 187"/>
                <a:gd name="T82" fmla="*/ 82 w 188"/>
                <a:gd name="T83" fmla="*/ 114 h 187"/>
                <a:gd name="T84" fmla="*/ 79 w 188"/>
                <a:gd name="T85" fmla="*/ 117 h 187"/>
                <a:gd name="T86" fmla="*/ 91 w 188"/>
                <a:gd name="T87" fmla="*/ 130 h 187"/>
                <a:gd name="T88" fmla="*/ 84 w 188"/>
                <a:gd name="T89" fmla="*/ 137 h 187"/>
                <a:gd name="T90" fmla="*/ 59 w 188"/>
                <a:gd name="T91" fmla="*/ 111 h 187"/>
                <a:gd name="T92" fmla="*/ 56 w 188"/>
                <a:gd name="T93" fmla="*/ 114 h 187"/>
                <a:gd name="T94" fmla="*/ 81 w 188"/>
                <a:gd name="T95" fmla="*/ 140 h 187"/>
                <a:gd name="T96" fmla="*/ 74 w 188"/>
                <a:gd name="T97" fmla="*/ 147 h 187"/>
                <a:gd name="T98" fmla="*/ 61 w 188"/>
                <a:gd name="T99" fmla="*/ 135 h 187"/>
                <a:gd name="T100" fmla="*/ 58 w 188"/>
                <a:gd name="T101" fmla="*/ 138 h 187"/>
                <a:gd name="T102" fmla="*/ 71 w 188"/>
                <a:gd name="T103" fmla="*/ 150 h 187"/>
                <a:gd name="T104" fmla="*/ 63 w 188"/>
                <a:gd name="T105" fmla="*/ 158 h 187"/>
                <a:gd name="T106" fmla="*/ 50 w 188"/>
                <a:gd name="T107" fmla="*/ 146 h 187"/>
                <a:gd name="T108" fmla="*/ 47 w 188"/>
                <a:gd name="T109" fmla="*/ 149 h 187"/>
                <a:gd name="T110" fmla="*/ 60 w 188"/>
                <a:gd name="T111" fmla="*/ 161 h 187"/>
                <a:gd name="T112" fmla="*/ 51 w 188"/>
                <a:gd name="T113" fmla="*/ 170 h 187"/>
                <a:gd name="T114" fmla="*/ 38 w 188"/>
                <a:gd name="T115" fmla="*/ 158 h 187"/>
                <a:gd name="T116" fmla="*/ 35 w 188"/>
                <a:gd name="T117" fmla="*/ 161 h 187"/>
                <a:gd name="T118" fmla="*/ 48 w 188"/>
                <a:gd name="T119" fmla="*/ 173 h 187"/>
                <a:gd name="T120" fmla="*/ 40 w 188"/>
                <a:gd name="T121" fmla="*/ 182 h 187"/>
                <a:gd name="T122" fmla="*/ 6 w 188"/>
                <a:gd name="T123" fmla="*/ 148 h 187"/>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188" h="187">
                  <a:moveTo>
                    <a:pt x="2" y="151"/>
                  </a:moveTo>
                  <a:cubicBezTo>
                    <a:pt x="36" y="185"/>
                    <a:pt x="36" y="185"/>
                    <a:pt x="36" y="185"/>
                  </a:cubicBezTo>
                  <a:cubicBezTo>
                    <a:pt x="38" y="187"/>
                    <a:pt x="41" y="187"/>
                    <a:pt x="43" y="185"/>
                  </a:cubicBezTo>
                  <a:cubicBezTo>
                    <a:pt x="186" y="43"/>
                    <a:pt x="186" y="43"/>
                    <a:pt x="186" y="43"/>
                  </a:cubicBezTo>
                  <a:cubicBezTo>
                    <a:pt x="188" y="41"/>
                    <a:pt x="188" y="37"/>
                    <a:pt x="186" y="36"/>
                  </a:cubicBezTo>
                  <a:cubicBezTo>
                    <a:pt x="152" y="2"/>
                    <a:pt x="152" y="2"/>
                    <a:pt x="152" y="2"/>
                  </a:cubicBezTo>
                  <a:cubicBezTo>
                    <a:pt x="150" y="0"/>
                    <a:pt x="147" y="0"/>
                    <a:pt x="145" y="2"/>
                  </a:cubicBezTo>
                  <a:cubicBezTo>
                    <a:pt x="2" y="144"/>
                    <a:pt x="2" y="144"/>
                    <a:pt x="2" y="144"/>
                  </a:cubicBezTo>
                  <a:cubicBezTo>
                    <a:pt x="0" y="146"/>
                    <a:pt x="0" y="150"/>
                    <a:pt x="2" y="151"/>
                  </a:cubicBezTo>
                  <a:close/>
                  <a:moveTo>
                    <a:pt x="6" y="148"/>
                  </a:moveTo>
                  <a:cubicBezTo>
                    <a:pt x="148" y="5"/>
                    <a:pt x="148" y="5"/>
                    <a:pt x="148" y="5"/>
                  </a:cubicBezTo>
                  <a:cubicBezTo>
                    <a:pt x="182" y="39"/>
                    <a:pt x="182" y="39"/>
                    <a:pt x="182" y="39"/>
                  </a:cubicBezTo>
                  <a:cubicBezTo>
                    <a:pt x="173" y="48"/>
                    <a:pt x="173" y="48"/>
                    <a:pt x="173" y="48"/>
                  </a:cubicBezTo>
                  <a:cubicBezTo>
                    <a:pt x="148" y="23"/>
                    <a:pt x="148" y="23"/>
                    <a:pt x="148" y="23"/>
                  </a:cubicBezTo>
                  <a:cubicBezTo>
                    <a:pt x="145" y="26"/>
                    <a:pt x="145" y="26"/>
                    <a:pt x="145" y="26"/>
                  </a:cubicBezTo>
                  <a:cubicBezTo>
                    <a:pt x="170" y="51"/>
                    <a:pt x="170" y="51"/>
                    <a:pt x="170" y="51"/>
                  </a:cubicBezTo>
                  <a:cubicBezTo>
                    <a:pt x="162" y="59"/>
                    <a:pt x="162" y="59"/>
                    <a:pt x="162" y="59"/>
                  </a:cubicBezTo>
                  <a:cubicBezTo>
                    <a:pt x="149" y="47"/>
                    <a:pt x="149" y="47"/>
                    <a:pt x="149" y="47"/>
                  </a:cubicBezTo>
                  <a:cubicBezTo>
                    <a:pt x="146" y="50"/>
                    <a:pt x="146" y="50"/>
                    <a:pt x="146" y="50"/>
                  </a:cubicBezTo>
                  <a:cubicBezTo>
                    <a:pt x="159" y="62"/>
                    <a:pt x="159" y="62"/>
                    <a:pt x="159" y="62"/>
                  </a:cubicBezTo>
                  <a:cubicBezTo>
                    <a:pt x="151" y="70"/>
                    <a:pt x="151" y="70"/>
                    <a:pt x="151" y="70"/>
                  </a:cubicBezTo>
                  <a:cubicBezTo>
                    <a:pt x="138" y="58"/>
                    <a:pt x="138" y="58"/>
                    <a:pt x="138" y="58"/>
                  </a:cubicBezTo>
                  <a:cubicBezTo>
                    <a:pt x="135" y="61"/>
                    <a:pt x="135" y="61"/>
                    <a:pt x="135" y="61"/>
                  </a:cubicBezTo>
                  <a:cubicBezTo>
                    <a:pt x="148" y="73"/>
                    <a:pt x="148" y="73"/>
                    <a:pt x="148" y="73"/>
                  </a:cubicBezTo>
                  <a:cubicBezTo>
                    <a:pt x="139" y="82"/>
                    <a:pt x="139" y="82"/>
                    <a:pt x="139" y="82"/>
                  </a:cubicBezTo>
                  <a:cubicBezTo>
                    <a:pt x="127" y="69"/>
                    <a:pt x="127" y="69"/>
                    <a:pt x="127" y="69"/>
                  </a:cubicBezTo>
                  <a:cubicBezTo>
                    <a:pt x="124" y="72"/>
                    <a:pt x="124" y="72"/>
                    <a:pt x="124" y="72"/>
                  </a:cubicBezTo>
                  <a:cubicBezTo>
                    <a:pt x="136" y="85"/>
                    <a:pt x="136" y="85"/>
                    <a:pt x="136" y="85"/>
                  </a:cubicBezTo>
                  <a:cubicBezTo>
                    <a:pt x="128" y="93"/>
                    <a:pt x="128" y="93"/>
                    <a:pt x="128" y="93"/>
                  </a:cubicBezTo>
                  <a:cubicBezTo>
                    <a:pt x="103" y="68"/>
                    <a:pt x="103" y="68"/>
                    <a:pt x="103" y="68"/>
                  </a:cubicBezTo>
                  <a:cubicBezTo>
                    <a:pt x="100" y="71"/>
                    <a:pt x="100" y="71"/>
                    <a:pt x="100" y="71"/>
                  </a:cubicBezTo>
                  <a:cubicBezTo>
                    <a:pt x="125" y="96"/>
                    <a:pt x="125" y="96"/>
                    <a:pt x="125" y="96"/>
                  </a:cubicBezTo>
                  <a:cubicBezTo>
                    <a:pt x="117" y="104"/>
                    <a:pt x="117" y="104"/>
                    <a:pt x="117" y="104"/>
                  </a:cubicBezTo>
                  <a:cubicBezTo>
                    <a:pt x="104" y="92"/>
                    <a:pt x="104" y="92"/>
                    <a:pt x="104" y="92"/>
                  </a:cubicBezTo>
                  <a:cubicBezTo>
                    <a:pt x="101" y="95"/>
                    <a:pt x="101" y="95"/>
                    <a:pt x="101" y="95"/>
                  </a:cubicBezTo>
                  <a:cubicBezTo>
                    <a:pt x="114" y="107"/>
                    <a:pt x="114" y="107"/>
                    <a:pt x="114" y="107"/>
                  </a:cubicBezTo>
                  <a:cubicBezTo>
                    <a:pt x="106" y="115"/>
                    <a:pt x="106" y="115"/>
                    <a:pt x="106" y="115"/>
                  </a:cubicBezTo>
                  <a:cubicBezTo>
                    <a:pt x="93" y="103"/>
                    <a:pt x="93" y="103"/>
                    <a:pt x="93" y="103"/>
                  </a:cubicBezTo>
                  <a:cubicBezTo>
                    <a:pt x="90" y="105"/>
                    <a:pt x="90" y="105"/>
                    <a:pt x="90" y="105"/>
                  </a:cubicBezTo>
                  <a:cubicBezTo>
                    <a:pt x="103" y="118"/>
                    <a:pt x="103" y="118"/>
                    <a:pt x="103" y="118"/>
                  </a:cubicBezTo>
                  <a:cubicBezTo>
                    <a:pt x="94" y="127"/>
                    <a:pt x="94" y="127"/>
                    <a:pt x="94" y="127"/>
                  </a:cubicBezTo>
                  <a:cubicBezTo>
                    <a:pt x="82" y="114"/>
                    <a:pt x="82" y="114"/>
                    <a:pt x="82" y="114"/>
                  </a:cubicBezTo>
                  <a:cubicBezTo>
                    <a:pt x="79" y="117"/>
                    <a:pt x="79" y="117"/>
                    <a:pt x="79" y="117"/>
                  </a:cubicBezTo>
                  <a:cubicBezTo>
                    <a:pt x="91" y="130"/>
                    <a:pt x="91" y="130"/>
                    <a:pt x="91" y="130"/>
                  </a:cubicBezTo>
                  <a:cubicBezTo>
                    <a:pt x="84" y="137"/>
                    <a:pt x="84" y="137"/>
                    <a:pt x="84" y="137"/>
                  </a:cubicBezTo>
                  <a:cubicBezTo>
                    <a:pt x="59" y="111"/>
                    <a:pt x="59" y="111"/>
                    <a:pt x="59" y="111"/>
                  </a:cubicBezTo>
                  <a:cubicBezTo>
                    <a:pt x="56" y="114"/>
                    <a:pt x="56" y="114"/>
                    <a:pt x="56" y="114"/>
                  </a:cubicBezTo>
                  <a:cubicBezTo>
                    <a:pt x="81" y="140"/>
                    <a:pt x="81" y="140"/>
                    <a:pt x="81" y="140"/>
                  </a:cubicBezTo>
                  <a:cubicBezTo>
                    <a:pt x="74" y="147"/>
                    <a:pt x="74" y="147"/>
                    <a:pt x="74" y="147"/>
                  </a:cubicBezTo>
                  <a:cubicBezTo>
                    <a:pt x="61" y="135"/>
                    <a:pt x="61" y="135"/>
                    <a:pt x="61" y="135"/>
                  </a:cubicBezTo>
                  <a:cubicBezTo>
                    <a:pt x="58" y="138"/>
                    <a:pt x="58" y="138"/>
                    <a:pt x="58" y="138"/>
                  </a:cubicBezTo>
                  <a:cubicBezTo>
                    <a:pt x="71" y="150"/>
                    <a:pt x="71" y="150"/>
                    <a:pt x="71" y="150"/>
                  </a:cubicBezTo>
                  <a:cubicBezTo>
                    <a:pt x="63" y="158"/>
                    <a:pt x="63" y="158"/>
                    <a:pt x="63" y="158"/>
                  </a:cubicBezTo>
                  <a:cubicBezTo>
                    <a:pt x="50" y="146"/>
                    <a:pt x="50" y="146"/>
                    <a:pt x="50" y="146"/>
                  </a:cubicBezTo>
                  <a:cubicBezTo>
                    <a:pt x="47" y="149"/>
                    <a:pt x="47" y="149"/>
                    <a:pt x="47" y="149"/>
                  </a:cubicBezTo>
                  <a:cubicBezTo>
                    <a:pt x="60" y="161"/>
                    <a:pt x="60" y="161"/>
                    <a:pt x="60" y="161"/>
                  </a:cubicBezTo>
                  <a:cubicBezTo>
                    <a:pt x="51" y="170"/>
                    <a:pt x="51" y="170"/>
                    <a:pt x="51" y="170"/>
                  </a:cubicBezTo>
                  <a:cubicBezTo>
                    <a:pt x="38" y="158"/>
                    <a:pt x="38" y="158"/>
                    <a:pt x="38" y="158"/>
                  </a:cubicBezTo>
                  <a:cubicBezTo>
                    <a:pt x="35" y="161"/>
                    <a:pt x="35" y="161"/>
                    <a:pt x="35" y="161"/>
                  </a:cubicBezTo>
                  <a:cubicBezTo>
                    <a:pt x="48" y="173"/>
                    <a:pt x="48" y="173"/>
                    <a:pt x="48" y="173"/>
                  </a:cubicBezTo>
                  <a:cubicBezTo>
                    <a:pt x="40" y="182"/>
                    <a:pt x="40" y="182"/>
                    <a:pt x="40" y="182"/>
                  </a:cubicBezTo>
                  <a:lnTo>
                    <a:pt x="6" y="148"/>
                  </a:lnTo>
                  <a:close/>
                </a:path>
              </a:pathLst>
            </a:custGeom>
            <a:grpFill/>
            <a:ln>
              <a:noFill/>
            </a:ln>
            <a:extLst>
              <a:ext uri="{91240B29-F687-4F45-9708-019B960494DF}">
                <a14:hiddenLine xmlns:a14="http://schemas.microsoft.com/office/drawing/2010/main" w="9525">
                  <a:solidFill>
                    <a:srgbClr val="000000"/>
                  </a:solidFill>
                  <a:round/>
                </a14:hiddenLine>
              </a:ext>
            </a:extLst>
          </p:spPr>
          <p:txBody>
            <a:bodyPr/>
            <a:lstStyle/>
            <a:p>
              <a:pPr eaLnBrk="1" fontAlgn="auto" hangingPunct="1">
                <a:lnSpc>
                  <a:spcPct val="120000"/>
                </a:lnSpc>
                <a:defRPr/>
              </a:pPr>
              <a:endParaRPr lang="zh-CN" altLang="en-US">
                <a:cs typeface="+mn-ea"/>
                <a:sym typeface="+mn-lt"/>
              </a:endParaRPr>
            </a:p>
          </p:txBody>
        </p:sp>
      </p:grpSp>
      <p:sp>
        <p:nvSpPr>
          <p:cNvPr id="27" name="Freeform 5"/>
          <p:cNvSpPr>
            <a:spLocks noChangeAspect="1" noEditPoints="1"/>
          </p:cNvSpPr>
          <p:nvPr/>
        </p:nvSpPr>
        <p:spPr bwMode="auto">
          <a:xfrm>
            <a:off x="10749561" y="5197784"/>
            <a:ext cx="541337" cy="490181"/>
          </a:xfrm>
          <a:custGeom>
            <a:avLst/>
            <a:gdLst>
              <a:gd name="T0" fmla="*/ 2147483646 w 263"/>
              <a:gd name="T1" fmla="*/ 2147483646 h 194"/>
              <a:gd name="T2" fmla="*/ 2147483646 w 263"/>
              <a:gd name="T3" fmla="*/ 2147483646 h 194"/>
              <a:gd name="T4" fmla="*/ 2147483646 w 263"/>
              <a:gd name="T5" fmla="*/ 2147483646 h 194"/>
              <a:gd name="T6" fmla="*/ 2147483646 w 263"/>
              <a:gd name="T7" fmla="*/ 2147483646 h 194"/>
              <a:gd name="T8" fmla="*/ 2147483646 w 263"/>
              <a:gd name="T9" fmla="*/ 2147483646 h 194"/>
              <a:gd name="T10" fmla="*/ 2147483646 w 263"/>
              <a:gd name="T11" fmla="*/ 2147483646 h 194"/>
              <a:gd name="T12" fmla="*/ 2147483646 w 263"/>
              <a:gd name="T13" fmla="*/ 2147483646 h 194"/>
              <a:gd name="T14" fmla="*/ 2147483646 w 263"/>
              <a:gd name="T15" fmla="*/ 2147483646 h 194"/>
              <a:gd name="T16" fmla="*/ 2147483646 w 263"/>
              <a:gd name="T17" fmla="*/ 2147483646 h 194"/>
              <a:gd name="T18" fmla="*/ 2147483646 w 263"/>
              <a:gd name="T19" fmla="*/ 2147483646 h 194"/>
              <a:gd name="T20" fmla="*/ 2147483646 w 263"/>
              <a:gd name="T21" fmla="*/ 2147483646 h 194"/>
              <a:gd name="T22" fmla="*/ 2147483646 w 263"/>
              <a:gd name="T23" fmla="*/ 2147483646 h 194"/>
              <a:gd name="T24" fmla="*/ 2147483646 w 263"/>
              <a:gd name="T25" fmla="*/ 2147483646 h 194"/>
              <a:gd name="T26" fmla="*/ 2147483646 w 263"/>
              <a:gd name="T27" fmla="*/ 2147483646 h 194"/>
              <a:gd name="T28" fmla="*/ 2147483646 w 263"/>
              <a:gd name="T29" fmla="*/ 2147483646 h 194"/>
              <a:gd name="T30" fmla="*/ 2147483646 w 263"/>
              <a:gd name="T31" fmla="*/ 2147483646 h 194"/>
              <a:gd name="T32" fmla="*/ 2147483646 w 263"/>
              <a:gd name="T33" fmla="*/ 2147483646 h 194"/>
              <a:gd name="T34" fmla="*/ 2147483646 w 263"/>
              <a:gd name="T35" fmla="*/ 2147483646 h 194"/>
              <a:gd name="T36" fmla="*/ 2147483646 w 263"/>
              <a:gd name="T37" fmla="*/ 2147483646 h 194"/>
              <a:gd name="T38" fmla="*/ 2147483646 w 263"/>
              <a:gd name="T39" fmla="*/ 2147483646 h 194"/>
              <a:gd name="T40" fmla="*/ 2147483646 w 263"/>
              <a:gd name="T41" fmla="*/ 2147483646 h 194"/>
              <a:gd name="T42" fmla="*/ 2147483646 w 263"/>
              <a:gd name="T43" fmla="*/ 2147483646 h 194"/>
              <a:gd name="T44" fmla="*/ 2147483646 w 263"/>
              <a:gd name="T45" fmla="*/ 2147483646 h 194"/>
              <a:gd name="T46" fmla="*/ 2147483646 w 263"/>
              <a:gd name="T47" fmla="*/ 2147483646 h 194"/>
              <a:gd name="T48" fmla="*/ 2147483646 w 263"/>
              <a:gd name="T49" fmla="*/ 2147483646 h 194"/>
              <a:gd name="T50" fmla="*/ 2147483646 w 263"/>
              <a:gd name="T51" fmla="*/ 2147483646 h 194"/>
              <a:gd name="T52" fmla="*/ 2147483646 w 263"/>
              <a:gd name="T53" fmla="*/ 2147483646 h 194"/>
              <a:gd name="T54" fmla="*/ 2147483646 w 263"/>
              <a:gd name="T55" fmla="*/ 2147483646 h 194"/>
              <a:gd name="T56" fmla="*/ 2147483646 w 263"/>
              <a:gd name="T57" fmla="*/ 2147483646 h 194"/>
              <a:gd name="T58" fmla="*/ 2147483646 w 263"/>
              <a:gd name="T59" fmla="*/ 2147483646 h 194"/>
              <a:gd name="T60" fmla="*/ 2147483646 w 263"/>
              <a:gd name="T61" fmla="*/ 2147483646 h 194"/>
              <a:gd name="T62" fmla="*/ 2147483646 w 263"/>
              <a:gd name="T63" fmla="*/ 2147483646 h 194"/>
              <a:gd name="T64" fmla="*/ 2147483646 w 263"/>
              <a:gd name="T65" fmla="*/ 2147483646 h 194"/>
              <a:gd name="T66" fmla="*/ 2147483646 w 263"/>
              <a:gd name="T67" fmla="*/ 2147483646 h 194"/>
              <a:gd name="T68" fmla="*/ 2147483646 w 263"/>
              <a:gd name="T69" fmla="*/ 2147483646 h 194"/>
              <a:gd name="T70" fmla="*/ 2147483646 w 263"/>
              <a:gd name="T71" fmla="*/ 2147483646 h 194"/>
              <a:gd name="T72" fmla="*/ 2147483646 w 263"/>
              <a:gd name="T73" fmla="*/ 2147483646 h 194"/>
              <a:gd name="T74" fmla="*/ 2147483646 w 263"/>
              <a:gd name="T75" fmla="*/ 2147483646 h 194"/>
              <a:gd name="T76" fmla="*/ 2147483646 w 263"/>
              <a:gd name="T77" fmla="*/ 2147483646 h 194"/>
              <a:gd name="T78" fmla="*/ 2147483646 w 263"/>
              <a:gd name="T79" fmla="*/ 2147483646 h 194"/>
              <a:gd name="T80" fmla="*/ 2147483646 w 263"/>
              <a:gd name="T81" fmla="*/ 2147483646 h 194"/>
              <a:gd name="T82" fmla="*/ 2147483646 w 263"/>
              <a:gd name="T83" fmla="*/ 2147483646 h 194"/>
              <a:gd name="T84" fmla="*/ 2147483646 w 263"/>
              <a:gd name="T85" fmla="*/ 2147483646 h 194"/>
              <a:gd name="T86" fmla="*/ 2147483646 w 263"/>
              <a:gd name="T87" fmla="*/ 2147483646 h 194"/>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0" t="0" r="r" b="b"/>
            <a:pathLst>
              <a:path w="263" h="194">
                <a:moveTo>
                  <a:pt x="238" y="59"/>
                </a:moveTo>
                <a:cubicBezTo>
                  <a:pt x="237" y="51"/>
                  <a:pt x="236" y="38"/>
                  <a:pt x="243" y="34"/>
                </a:cubicBezTo>
                <a:cubicBezTo>
                  <a:pt x="244" y="34"/>
                  <a:pt x="244" y="34"/>
                  <a:pt x="244" y="33"/>
                </a:cubicBezTo>
                <a:cubicBezTo>
                  <a:pt x="249" y="32"/>
                  <a:pt x="253" y="29"/>
                  <a:pt x="250" y="26"/>
                </a:cubicBezTo>
                <a:cubicBezTo>
                  <a:pt x="166" y="0"/>
                  <a:pt x="166" y="0"/>
                  <a:pt x="166" y="0"/>
                </a:cubicBezTo>
                <a:cubicBezTo>
                  <a:pt x="29" y="19"/>
                  <a:pt x="29" y="19"/>
                  <a:pt x="29" y="19"/>
                </a:cubicBezTo>
                <a:cubicBezTo>
                  <a:pt x="29" y="19"/>
                  <a:pt x="13" y="21"/>
                  <a:pt x="15" y="46"/>
                </a:cubicBezTo>
                <a:cubicBezTo>
                  <a:pt x="15" y="59"/>
                  <a:pt x="20" y="65"/>
                  <a:pt x="23" y="69"/>
                </a:cubicBezTo>
                <a:cubicBezTo>
                  <a:pt x="12" y="72"/>
                  <a:pt x="12" y="72"/>
                  <a:pt x="12" y="72"/>
                </a:cubicBezTo>
                <a:cubicBezTo>
                  <a:pt x="9" y="76"/>
                  <a:pt x="13" y="78"/>
                  <a:pt x="19" y="80"/>
                </a:cubicBezTo>
                <a:cubicBezTo>
                  <a:pt x="19" y="80"/>
                  <a:pt x="19" y="80"/>
                  <a:pt x="19" y="80"/>
                </a:cubicBezTo>
                <a:cubicBezTo>
                  <a:pt x="26" y="85"/>
                  <a:pt x="26" y="98"/>
                  <a:pt x="25" y="105"/>
                </a:cubicBezTo>
                <a:cubicBezTo>
                  <a:pt x="0" y="112"/>
                  <a:pt x="9" y="115"/>
                  <a:pt x="9" y="115"/>
                </a:cubicBezTo>
                <a:cubicBezTo>
                  <a:pt x="14" y="116"/>
                  <a:pt x="14" y="116"/>
                  <a:pt x="14" y="116"/>
                </a:cubicBezTo>
                <a:cubicBezTo>
                  <a:pt x="10" y="119"/>
                  <a:pt x="6" y="126"/>
                  <a:pt x="7" y="139"/>
                </a:cubicBezTo>
                <a:cubicBezTo>
                  <a:pt x="9" y="163"/>
                  <a:pt x="21" y="165"/>
                  <a:pt x="21" y="165"/>
                </a:cubicBezTo>
                <a:cubicBezTo>
                  <a:pt x="111" y="194"/>
                  <a:pt x="111" y="194"/>
                  <a:pt x="111" y="194"/>
                </a:cubicBezTo>
                <a:cubicBezTo>
                  <a:pt x="246" y="161"/>
                  <a:pt x="246" y="161"/>
                  <a:pt x="246" y="161"/>
                </a:cubicBezTo>
                <a:cubicBezTo>
                  <a:pt x="246" y="161"/>
                  <a:pt x="255" y="159"/>
                  <a:pt x="230" y="152"/>
                </a:cubicBezTo>
                <a:cubicBezTo>
                  <a:pt x="229" y="144"/>
                  <a:pt x="229" y="131"/>
                  <a:pt x="236" y="127"/>
                </a:cubicBezTo>
                <a:cubicBezTo>
                  <a:pt x="236" y="127"/>
                  <a:pt x="236" y="127"/>
                  <a:pt x="236" y="126"/>
                </a:cubicBezTo>
                <a:cubicBezTo>
                  <a:pt x="242" y="125"/>
                  <a:pt x="246" y="122"/>
                  <a:pt x="243" y="119"/>
                </a:cubicBezTo>
                <a:cubicBezTo>
                  <a:pt x="237" y="117"/>
                  <a:pt x="237" y="117"/>
                  <a:pt x="237" y="117"/>
                </a:cubicBezTo>
                <a:cubicBezTo>
                  <a:pt x="241" y="114"/>
                  <a:pt x="247" y="108"/>
                  <a:pt x="248" y="92"/>
                </a:cubicBezTo>
                <a:cubicBezTo>
                  <a:pt x="248" y="81"/>
                  <a:pt x="245" y="75"/>
                  <a:pt x="242" y="71"/>
                </a:cubicBezTo>
                <a:cubicBezTo>
                  <a:pt x="254" y="68"/>
                  <a:pt x="254" y="68"/>
                  <a:pt x="254" y="68"/>
                </a:cubicBezTo>
                <a:cubicBezTo>
                  <a:pt x="254" y="68"/>
                  <a:pt x="263" y="66"/>
                  <a:pt x="238" y="59"/>
                </a:cubicBezTo>
                <a:close/>
                <a:moveTo>
                  <a:pt x="124" y="58"/>
                </a:moveTo>
                <a:cubicBezTo>
                  <a:pt x="147" y="54"/>
                  <a:pt x="147" y="54"/>
                  <a:pt x="147" y="54"/>
                </a:cubicBezTo>
                <a:cubicBezTo>
                  <a:pt x="224" y="38"/>
                  <a:pt x="224" y="38"/>
                  <a:pt x="224" y="38"/>
                </a:cubicBezTo>
                <a:cubicBezTo>
                  <a:pt x="235" y="36"/>
                  <a:pt x="235" y="36"/>
                  <a:pt x="235" y="36"/>
                </a:cubicBezTo>
                <a:cubicBezTo>
                  <a:pt x="232" y="42"/>
                  <a:pt x="232" y="51"/>
                  <a:pt x="233" y="57"/>
                </a:cubicBezTo>
                <a:cubicBezTo>
                  <a:pt x="233" y="59"/>
                  <a:pt x="233" y="60"/>
                  <a:pt x="233" y="61"/>
                </a:cubicBezTo>
                <a:cubicBezTo>
                  <a:pt x="220" y="64"/>
                  <a:pt x="220" y="64"/>
                  <a:pt x="220" y="64"/>
                </a:cubicBezTo>
                <a:cubicBezTo>
                  <a:pt x="123" y="88"/>
                  <a:pt x="123" y="88"/>
                  <a:pt x="123" y="88"/>
                </a:cubicBezTo>
                <a:lnTo>
                  <a:pt x="124" y="58"/>
                </a:lnTo>
                <a:close/>
                <a:moveTo>
                  <a:pt x="27" y="82"/>
                </a:moveTo>
                <a:cubicBezTo>
                  <a:pt x="38" y="84"/>
                  <a:pt x="38" y="84"/>
                  <a:pt x="38" y="84"/>
                </a:cubicBezTo>
                <a:cubicBezTo>
                  <a:pt x="112" y="100"/>
                  <a:pt x="112" y="100"/>
                  <a:pt x="112" y="100"/>
                </a:cubicBezTo>
                <a:cubicBezTo>
                  <a:pt x="118" y="101"/>
                  <a:pt x="118" y="101"/>
                  <a:pt x="118" y="101"/>
                </a:cubicBezTo>
                <a:cubicBezTo>
                  <a:pt x="118" y="101"/>
                  <a:pt x="118" y="101"/>
                  <a:pt x="118" y="101"/>
                </a:cubicBezTo>
                <a:cubicBezTo>
                  <a:pt x="118" y="101"/>
                  <a:pt x="118" y="101"/>
                  <a:pt x="118" y="101"/>
                </a:cubicBezTo>
                <a:cubicBezTo>
                  <a:pt x="138" y="105"/>
                  <a:pt x="138" y="105"/>
                  <a:pt x="138" y="105"/>
                </a:cubicBezTo>
                <a:cubicBezTo>
                  <a:pt x="139" y="134"/>
                  <a:pt x="139" y="134"/>
                  <a:pt x="139" y="134"/>
                </a:cubicBezTo>
                <a:cubicBezTo>
                  <a:pt x="39" y="110"/>
                  <a:pt x="39" y="110"/>
                  <a:pt x="39" y="110"/>
                </a:cubicBezTo>
                <a:cubicBezTo>
                  <a:pt x="29" y="107"/>
                  <a:pt x="29" y="107"/>
                  <a:pt x="29" y="107"/>
                </a:cubicBezTo>
                <a:cubicBezTo>
                  <a:pt x="29" y="106"/>
                  <a:pt x="30" y="105"/>
                  <a:pt x="30" y="104"/>
                </a:cubicBezTo>
                <a:cubicBezTo>
                  <a:pt x="30" y="98"/>
                  <a:pt x="30" y="89"/>
                  <a:pt x="27" y="82"/>
                </a:cubicBezTo>
                <a:close/>
                <a:moveTo>
                  <a:pt x="22" y="45"/>
                </a:moveTo>
                <a:cubicBezTo>
                  <a:pt x="22" y="38"/>
                  <a:pt x="23" y="33"/>
                  <a:pt x="26" y="31"/>
                </a:cubicBezTo>
                <a:cubicBezTo>
                  <a:pt x="27" y="30"/>
                  <a:pt x="29" y="29"/>
                  <a:pt x="30" y="29"/>
                </a:cubicBezTo>
                <a:cubicBezTo>
                  <a:pt x="31" y="29"/>
                  <a:pt x="31" y="29"/>
                  <a:pt x="31" y="29"/>
                </a:cubicBezTo>
                <a:cubicBezTo>
                  <a:pt x="90" y="49"/>
                  <a:pt x="90" y="49"/>
                  <a:pt x="90" y="49"/>
                </a:cubicBezTo>
                <a:cubicBezTo>
                  <a:pt x="120" y="58"/>
                  <a:pt x="120" y="58"/>
                  <a:pt x="120" y="58"/>
                </a:cubicBezTo>
                <a:cubicBezTo>
                  <a:pt x="119" y="88"/>
                  <a:pt x="119" y="88"/>
                  <a:pt x="119" y="88"/>
                </a:cubicBezTo>
                <a:cubicBezTo>
                  <a:pt x="36" y="65"/>
                  <a:pt x="36" y="65"/>
                  <a:pt x="36" y="65"/>
                </a:cubicBezTo>
                <a:cubicBezTo>
                  <a:pt x="32" y="64"/>
                  <a:pt x="32" y="64"/>
                  <a:pt x="32" y="64"/>
                </a:cubicBezTo>
                <a:cubicBezTo>
                  <a:pt x="32" y="64"/>
                  <a:pt x="31" y="64"/>
                  <a:pt x="31" y="63"/>
                </a:cubicBezTo>
                <a:cubicBezTo>
                  <a:pt x="31" y="63"/>
                  <a:pt x="23" y="63"/>
                  <a:pt x="22" y="45"/>
                </a:cubicBezTo>
                <a:close/>
                <a:moveTo>
                  <a:pt x="111" y="181"/>
                </a:moveTo>
                <a:cubicBezTo>
                  <a:pt x="24" y="157"/>
                  <a:pt x="24" y="157"/>
                  <a:pt x="24" y="157"/>
                </a:cubicBezTo>
                <a:cubicBezTo>
                  <a:pt x="24" y="157"/>
                  <a:pt x="24" y="157"/>
                  <a:pt x="24" y="156"/>
                </a:cubicBezTo>
                <a:cubicBezTo>
                  <a:pt x="23" y="156"/>
                  <a:pt x="15" y="156"/>
                  <a:pt x="15" y="138"/>
                </a:cubicBezTo>
                <a:cubicBezTo>
                  <a:pt x="15" y="131"/>
                  <a:pt x="16" y="126"/>
                  <a:pt x="18" y="124"/>
                </a:cubicBezTo>
                <a:cubicBezTo>
                  <a:pt x="20" y="123"/>
                  <a:pt x="21" y="122"/>
                  <a:pt x="23" y="122"/>
                </a:cubicBezTo>
                <a:cubicBezTo>
                  <a:pt x="23" y="122"/>
                  <a:pt x="24" y="122"/>
                  <a:pt x="24" y="122"/>
                </a:cubicBezTo>
                <a:cubicBezTo>
                  <a:pt x="24" y="122"/>
                  <a:pt x="24" y="122"/>
                  <a:pt x="24" y="122"/>
                </a:cubicBezTo>
                <a:cubicBezTo>
                  <a:pt x="112" y="151"/>
                  <a:pt x="112" y="151"/>
                  <a:pt x="112" y="151"/>
                </a:cubicBezTo>
                <a:lnTo>
                  <a:pt x="111" y="181"/>
                </a:lnTo>
                <a:close/>
                <a:moveTo>
                  <a:pt x="225" y="150"/>
                </a:moveTo>
                <a:cubicBezTo>
                  <a:pt x="225" y="152"/>
                  <a:pt x="225" y="153"/>
                  <a:pt x="225" y="154"/>
                </a:cubicBezTo>
                <a:cubicBezTo>
                  <a:pt x="116" y="181"/>
                  <a:pt x="116" y="181"/>
                  <a:pt x="116" y="181"/>
                </a:cubicBezTo>
                <a:cubicBezTo>
                  <a:pt x="117" y="151"/>
                  <a:pt x="117" y="151"/>
                  <a:pt x="117" y="151"/>
                </a:cubicBezTo>
                <a:cubicBezTo>
                  <a:pt x="140" y="147"/>
                  <a:pt x="140" y="147"/>
                  <a:pt x="140" y="147"/>
                </a:cubicBezTo>
                <a:cubicBezTo>
                  <a:pt x="144" y="147"/>
                  <a:pt x="144" y="147"/>
                  <a:pt x="144" y="147"/>
                </a:cubicBezTo>
                <a:cubicBezTo>
                  <a:pt x="157" y="143"/>
                  <a:pt x="157" y="143"/>
                  <a:pt x="157" y="143"/>
                </a:cubicBezTo>
                <a:cubicBezTo>
                  <a:pt x="216" y="131"/>
                  <a:pt x="216" y="131"/>
                  <a:pt x="216" y="131"/>
                </a:cubicBezTo>
                <a:cubicBezTo>
                  <a:pt x="228" y="129"/>
                  <a:pt x="228" y="129"/>
                  <a:pt x="228" y="129"/>
                </a:cubicBezTo>
                <a:cubicBezTo>
                  <a:pt x="224" y="135"/>
                  <a:pt x="224" y="144"/>
                  <a:pt x="225" y="150"/>
                </a:cubicBezTo>
                <a:close/>
                <a:moveTo>
                  <a:pt x="231" y="110"/>
                </a:moveTo>
                <a:cubicBezTo>
                  <a:pt x="231" y="110"/>
                  <a:pt x="231" y="110"/>
                  <a:pt x="230" y="110"/>
                </a:cubicBezTo>
                <a:cubicBezTo>
                  <a:pt x="222" y="112"/>
                  <a:pt x="222" y="112"/>
                  <a:pt x="222" y="112"/>
                </a:cubicBezTo>
                <a:cubicBezTo>
                  <a:pt x="144" y="134"/>
                  <a:pt x="144" y="134"/>
                  <a:pt x="144" y="134"/>
                </a:cubicBezTo>
                <a:cubicBezTo>
                  <a:pt x="143" y="105"/>
                  <a:pt x="143" y="105"/>
                  <a:pt x="143" y="105"/>
                </a:cubicBezTo>
                <a:cubicBezTo>
                  <a:pt x="168" y="96"/>
                  <a:pt x="168" y="96"/>
                  <a:pt x="168" y="96"/>
                </a:cubicBezTo>
                <a:cubicBezTo>
                  <a:pt x="231" y="76"/>
                  <a:pt x="231" y="76"/>
                  <a:pt x="231" y="76"/>
                </a:cubicBezTo>
                <a:cubicBezTo>
                  <a:pt x="231" y="76"/>
                  <a:pt x="234" y="75"/>
                  <a:pt x="237" y="78"/>
                </a:cubicBezTo>
                <a:cubicBezTo>
                  <a:pt x="239" y="80"/>
                  <a:pt x="240" y="85"/>
                  <a:pt x="240" y="91"/>
                </a:cubicBezTo>
                <a:cubicBezTo>
                  <a:pt x="239" y="109"/>
                  <a:pt x="231" y="110"/>
                  <a:pt x="231" y="110"/>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a:lstStyle/>
          <a:p>
            <a:pPr>
              <a:lnSpc>
                <a:spcPct val="120000"/>
              </a:lnSpc>
            </a:pPr>
            <a:endParaRPr lang="zh-CN" altLang="en-US">
              <a:cs typeface="+mn-ea"/>
              <a:sym typeface="+mn-lt"/>
            </a:endParaRPr>
          </a:p>
        </p:txBody>
      </p:sp>
      <p:sp>
        <p:nvSpPr>
          <p:cNvPr id="28" name="文本框 33"/>
          <p:cNvSpPr txBox="1">
            <a:spLocks noChangeArrowheads="1"/>
          </p:cNvSpPr>
          <p:nvPr/>
        </p:nvSpPr>
        <p:spPr bwMode="auto">
          <a:xfrm>
            <a:off x="503278" y="1368208"/>
            <a:ext cx="3254230" cy="120988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eaLnBrk="1" hangingPunct="1">
              <a:lnSpc>
                <a:spcPct val="120000"/>
              </a:lnSpc>
              <a:spcBef>
                <a:spcPct val="0"/>
              </a:spcBef>
              <a:buFontTx/>
              <a:buNone/>
            </a:pPr>
            <a:r>
              <a:rPr lang="en-US" altLang="zh-CN" sz="1600" b="1">
                <a:solidFill>
                  <a:schemeClr val="bg1"/>
                </a:solidFill>
                <a:latin typeface="Arial" panose="020B0604020202020204" pitchFamily="34" charset="0"/>
                <a:ea typeface="+mn-ea"/>
                <a:cs typeface="Arial" panose="020B0604020202020204" pitchFamily="34" charset="0"/>
                <a:sym typeface="+mn-lt"/>
              </a:rPr>
              <a:t>Employee work performance declines due to slackness</a:t>
            </a:r>
          </a:p>
          <a:p>
            <a:pPr algn="ctr" eaLnBrk="1" hangingPunct="1">
              <a:lnSpc>
                <a:spcPct val="120000"/>
              </a:lnSpc>
              <a:spcBef>
                <a:spcPct val="0"/>
              </a:spcBef>
              <a:buFontTx/>
              <a:buNone/>
            </a:pPr>
            <a:endParaRPr lang="en-US" altLang="zh-CN" sz="1400" b="1">
              <a:solidFill>
                <a:schemeClr val="bg1"/>
              </a:solidFill>
              <a:latin typeface="+mn-lt"/>
              <a:ea typeface="+mn-ea"/>
              <a:cs typeface="+mn-ea"/>
              <a:sym typeface="+mn-lt"/>
            </a:endParaRPr>
          </a:p>
          <a:p>
            <a:pPr algn="ct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9" name="文本框 34"/>
          <p:cNvSpPr txBox="1">
            <a:spLocks noChangeArrowheads="1"/>
          </p:cNvSpPr>
          <p:nvPr/>
        </p:nvSpPr>
        <p:spPr bwMode="auto">
          <a:xfrm>
            <a:off x="4046617" y="1427586"/>
            <a:ext cx="2856035"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a:lnSpc>
                <a:spcPct val="120000"/>
              </a:lnSpc>
              <a:spcBef>
                <a:spcPct val="0"/>
              </a:spcBef>
              <a:buNone/>
            </a:pPr>
            <a:r>
              <a:rPr lang="en-US" altLang="zh-CN" sz="1600" b="1">
                <a:solidFill>
                  <a:schemeClr val="bg1"/>
                </a:solidFill>
                <a:latin typeface="Arial" panose="020B0604020202020204" pitchFamily="34" charset="0"/>
                <a:ea typeface="+mn-ea"/>
                <a:cs typeface="Arial" panose="020B0604020202020204" pitchFamily="34" charset="0"/>
                <a:sym typeface="+mn-lt"/>
              </a:rPr>
              <a:t>Reasons for Low Employee Engagement</a:t>
            </a:r>
          </a:p>
          <a:p>
            <a:pPr algn="ct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30" name="文本框 35"/>
          <p:cNvSpPr txBox="1">
            <a:spLocks noChangeArrowheads="1"/>
          </p:cNvSpPr>
          <p:nvPr/>
        </p:nvSpPr>
        <p:spPr bwMode="auto">
          <a:xfrm>
            <a:off x="7164259" y="1468976"/>
            <a:ext cx="2856035"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a:lnSpc>
                <a:spcPct val="120000"/>
              </a:lnSpc>
              <a:spcBef>
                <a:spcPct val="0"/>
              </a:spcBef>
              <a:buNone/>
            </a:pPr>
            <a:r>
              <a:rPr lang="en-US" altLang="zh-CN" sz="1600" b="1">
                <a:solidFill>
                  <a:schemeClr val="bg1"/>
                </a:solidFill>
                <a:latin typeface="Arial" panose="020B0604020202020204" pitchFamily="34" charset="0"/>
                <a:ea typeface="+mn-ea"/>
                <a:cs typeface="Arial" panose="020B0604020202020204" pitchFamily="34" charset="0"/>
                <a:sym typeface="+mn-lt"/>
              </a:rPr>
              <a:t>Reasons for Low Employee Work Happiness</a:t>
            </a:r>
          </a:p>
          <a:p>
            <a:pPr algn="ct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31" name="文本框 36"/>
          <p:cNvSpPr txBox="1">
            <a:spLocks noChangeArrowheads="1"/>
          </p:cNvSpPr>
          <p:nvPr/>
        </p:nvSpPr>
        <p:spPr bwMode="auto">
          <a:xfrm>
            <a:off x="9985553" y="1317595"/>
            <a:ext cx="2150699" cy="124681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a:lnSpc>
                <a:spcPct val="120000"/>
              </a:lnSpc>
              <a:spcBef>
                <a:spcPct val="0"/>
              </a:spcBef>
              <a:buNone/>
            </a:pPr>
            <a:r>
              <a:rPr lang="en-US" altLang="zh-CN" sz="1600" b="1">
                <a:solidFill>
                  <a:schemeClr val="bg1"/>
                </a:solidFill>
                <a:latin typeface="Arial" panose="020B0604020202020204" pitchFamily="34" charset="0"/>
                <a:ea typeface="+mn-ea"/>
                <a:cs typeface="Arial" panose="020B0604020202020204" pitchFamily="34" charset="0"/>
                <a:sym typeface="+mn-lt"/>
              </a:rPr>
              <a:t>Declining employee retention rate and high turnover rate</a:t>
            </a:r>
          </a:p>
          <a:p>
            <a:pPr algn="ct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32" name="文本框 37"/>
          <p:cNvSpPr txBox="1">
            <a:spLocks noChangeArrowheads="1"/>
          </p:cNvSpPr>
          <p:nvPr/>
        </p:nvSpPr>
        <p:spPr bwMode="auto">
          <a:xfrm>
            <a:off x="579964" y="2008130"/>
            <a:ext cx="3254229" cy="271439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100" b="1">
                <a:solidFill>
                  <a:schemeClr val="bg1"/>
                </a:solidFill>
                <a:latin typeface="Arial" panose="020B0604020202020204" pitchFamily="34" charset="0"/>
                <a:ea typeface="+mn-ea"/>
                <a:cs typeface="Arial" panose="020B0604020202020204" pitchFamily="34" charset="0"/>
                <a:sym typeface="+mn-lt"/>
              </a:rPr>
              <a:t>This leads to a decline in employee work efficiency, thereby affecting the overall team atmosphere and organizational performance. Personalized approaches to employee motivation play a special role, primarily due to the lack of fair and transparent evaluation processes that recognize and reward performance through clear systems for compensation and rewards based on contributions from both managers and employees. Such systems are crucial for motivating employees and reinforcing desired behaviors.</a:t>
            </a:r>
            <a:endParaRPr lang="en-US" altLang="zh-CN" sz="1100" b="1" dirty="0">
              <a:solidFill>
                <a:schemeClr val="bg1"/>
              </a:solidFill>
              <a:latin typeface="Arial" panose="020B0604020202020204" pitchFamily="34" charset="0"/>
              <a:ea typeface="+mn-ea"/>
              <a:cs typeface="Arial" panose="020B0604020202020204" pitchFamily="34" charset="0"/>
              <a:sym typeface="+mn-lt"/>
            </a:endParaRPr>
          </a:p>
        </p:txBody>
      </p:sp>
      <p:sp>
        <p:nvSpPr>
          <p:cNvPr id="39" name="文本框 37"/>
          <p:cNvSpPr txBox="1">
            <a:spLocks noChangeArrowheads="1"/>
          </p:cNvSpPr>
          <p:nvPr/>
        </p:nvSpPr>
        <p:spPr bwMode="auto">
          <a:xfrm>
            <a:off x="3985022" y="2132339"/>
            <a:ext cx="3172879" cy="309687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000" b="1">
                <a:solidFill>
                  <a:schemeClr val="bg1"/>
                </a:solidFill>
                <a:latin typeface="Arial" panose="020B0604020202020204" pitchFamily="34" charset="0"/>
                <a:ea typeface="+mn-ea"/>
                <a:cs typeface="Arial" panose="020B0604020202020204" pitchFamily="34" charset="0"/>
                <a:sym typeface="+mn-lt"/>
              </a:rPr>
              <a:t>Managers lack involvement in decision-making role transitions and accountability for their work. Such practices foster a sense of belonging and empowerment, while situational theory analysis indicates that managers are deficient in creating channels for trust, support, and open communication. Supportive leadership and competent leaders are capable of guiding, motivating, and developing subordinates in alignment with organizational goals. Employee relations energize employees by cultivating a sense of belonging and psychological safety. Management practices that promote open communication, employee engagement, and work-life balance</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40" name="文本框 37"/>
          <p:cNvSpPr txBox="1">
            <a:spLocks noChangeArrowheads="1"/>
          </p:cNvSpPr>
          <p:nvPr/>
        </p:nvSpPr>
        <p:spPr bwMode="auto">
          <a:xfrm>
            <a:off x="7190481" y="2232676"/>
            <a:ext cx="2631313" cy="265367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400" b="1">
                <a:solidFill>
                  <a:schemeClr val="bg1"/>
                </a:solidFill>
                <a:latin typeface="Arial" panose="020B0604020202020204" pitchFamily="34" charset="0"/>
                <a:ea typeface="+mn-ea"/>
                <a:cs typeface="Arial" panose="020B0604020202020204" pitchFamily="34" charset="0"/>
                <a:sym typeface="+mn-lt"/>
              </a:rPr>
              <a:t>When employees' needs for effective and practical responses are unmet, they are more likely to exhibit lower motivation and engagement, which in turn leads to a decrease in their overall contribution to the organization (Harel &amp; Tzafrir, 1999).</a:t>
            </a:r>
            <a:endParaRPr lang="en-US" altLang="zh-CN" sz="1400" b="1" dirty="0">
              <a:solidFill>
                <a:schemeClr val="bg1"/>
              </a:solidFill>
              <a:latin typeface="Arial" panose="020B0604020202020204" pitchFamily="34" charset="0"/>
              <a:ea typeface="+mn-ea"/>
              <a:cs typeface="Arial" panose="020B0604020202020204" pitchFamily="34" charset="0"/>
              <a:sym typeface="+mn-lt"/>
            </a:endParaRPr>
          </a:p>
        </p:txBody>
      </p:sp>
      <p:sp>
        <p:nvSpPr>
          <p:cNvPr id="41" name="文本框 37"/>
          <p:cNvSpPr txBox="1">
            <a:spLocks noChangeArrowheads="1"/>
          </p:cNvSpPr>
          <p:nvPr/>
        </p:nvSpPr>
        <p:spPr bwMode="auto">
          <a:xfrm>
            <a:off x="9895620" y="2261251"/>
            <a:ext cx="2240632" cy="296760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100" b="1">
                <a:solidFill>
                  <a:schemeClr val="bg1"/>
                </a:solidFill>
                <a:latin typeface="Arial" panose="020B0604020202020204" pitchFamily="34" charset="0"/>
                <a:ea typeface="+mn-ea"/>
                <a:cs typeface="Arial" panose="020B0604020202020204" pitchFamily="34" charset="0"/>
                <a:sym typeface="+mn-lt"/>
              </a:rPr>
              <a:t>In terms of labor distribution among employees' work tasks, unfairness and inequality have emerged. Imbalances between employee participation and work-life aspects require managers to reassess and adjust the workload of each distinct employee through more specific and clear evaluations to promote balanced workloads among employees.</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49" name="文本框 48"/>
          <p:cNvSpPr txBox="1"/>
          <p:nvPr/>
        </p:nvSpPr>
        <p:spPr>
          <a:xfrm>
            <a:off x="779525" y="324171"/>
            <a:ext cx="10400922"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Identify existing problems and analyze their causes</a:t>
            </a:r>
          </a:p>
          <a:p>
            <a:pPr>
              <a:lnSpc>
                <a:spcPct val="120000"/>
              </a:lnSpc>
            </a:pPr>
            <a:endParaRPr lang="zh-CN" altLang="en-US" b="1">
              <a:solidFill>
                <a:schemeClr val="bg1"/>
              </a:solidFill>
              <a:cs typeface="+mn-ea"/>
              <a:sym typeface="+mn-lt"/>
            </a:endParaRPr>
          </a:p>
        </p:txBody>
      </p:sp>
      <p:grpSp>
        <p:nvGrpSpPr>
          <p:cNvPr id="43" name="组合 42"/>
          <p:cNvGrpSpPr/>
          <p:nvPr>
            <p:custDataLst>
              <p:tags r:id="rId2"/>
            </p:custDataLst>
          </p:nvPr>
        </p:nvGrpSpPr>
        <p:grpSpPr>
          <a:xfrm>
            <a:off x="319026" y="372249"/>
            <a:ext cx="407472" cy="407472"/>
            <a:chOff x="-1828799" y="-88608"/>
            <a:chExt cx="754743" cy="754743"/>
          </a:xfrm>
        </p:grpSpPr>
        <p:sp>
          <p:nvSpPr>
            <p:cNvPr id="44" name="椭圆 43"/>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ransition spd="slow">
    <p:push dir="u"/>
  </p:transition>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6E0DC-2F74-2BE3-B1B8-1C133D0946A4}"/>
            </a:ext>
          </a:extLst>
        </p:cNvPr>
        <p:cNvGrpSpPr/>
        <p:nvPr/>
      </p:nvGrpSpPr>
      <p:grpSpPr>
        <a:xfrm>
          <a:off x="0" y="0"/>
          <a:ext cx="0" cy="0"/>
          <a:chOff x="0" y="0"/>
          <a:chExt cx="0" cy="0"/>
        </a:xfrm>
      </p:grpSpPr>
      <p:sp>
        <p:nvSpPr>
          <p:cNvPr id="2" name="Shape 1">
            <a:extLst>
              <a:ext uri="{FF2B5EF4-FFF2-40B4-BE49-F238E27FC236}">
                <a16:creationId xmlns:a16="http://schemas.microsoft.com/office/drawing/2014/main" id="{9C71D7C3-7F3B-F55D-E0EE-5E7D5F7AA694}"/>
              </a:ext>
            </a:extLst>
          </p:cNvPr>
          <p:cNvSpPr/>
          <p:nvPr/>
        </p:nvSpPr>
        <p:spPr>
          <a:xfrm>
            <a:off x="2088450" y="3130550"/>
            <a:ext cx="2483269" cy="2483269"/>
          </a:xfrm>
          <a:prstGeom prst="leftCircularArrow">
            <a:avLst>
              <a:gd name="adj1" fmla="val 2872"/>
              <a:gd name="adj2" fmla="val 351158"/>
              <a:gd name="adj3" fmla="val 2126668"/>
              <a:gd name="adj4" fmla="val 9024489"/>
              <a:gd name="adj5" fmla="val 3351"/>
            </a:avLst>
          </a:prstGeom>
          <a:solidFill>
            <a:schemeClr val="accent1"/>
          </a:solidFill>
        </p:spPr>
        <p:style>
          <a:lnRef idx="0">
            <a:schemeClr val="accent5">
              <a:tint val="60000"/>
              <a:hueOff val="0"/>
              <a:satOff val="0"/>
              <a:lumOff val="0"/>
              <a:alphaOff val="0"/>
            </a:schemeClr>
          </a:lnRef>
          <a:fillRef idx="1">
            <a:schemeClr val="accent5">
              <a:tint val="60000"/>
              <a:hueOff val="0"/>
              <a:satOff val="0"/>
              <a:lumOff val="0"/>
              <a:alphaOff val="0"/>
            </a:schemeClr>
          </a:fillRef>
          <a:effectRef idx="0">
            <a:schemeClr val="accent5">
              <a:tint val="60000"/>
              <a:hueOff val="0"/>
              <a:satOff val="0"/>
              <a:lumOff val="0"/>
              <a:alphaOff val="0"/>
            </a:schemeClr>
          </a:effectRef>
          <a:fontRef idx="minor">
            <a:schemeClr val="lt1"/>
          </a:fontRef>
        </p:style>
        <p:txBody>
          <a:bodyPr/>
          <a:lstStyle/>
          <a:p>
            <a:pPr>
              <a:lnSpc>
                <a:spcPct val="120000"/>
              </a:lnSpc>
            </a:pPr>
            <a:endParaRPr lang="zh-CN" altLang="en-US">
              <a:solidFill>
                <a:schemeClr val="bg1"/>
              </a:solidFill>
              <a:cs typeface="+mn-ea"/>
              <a:sym typeface="+mn-lt"/>
            </a:endParaRPr>
          </a:p>
        </p:txBody>
      </p:sp>
      <p:sp>
        <p:nvSpPr>
          <p:cNvPr id="3" name="Freeform 3">
            <a:extLst>
              <a:ext uri="{FF2B5EF4-FFF2-40B4-BE49-F238E27FC236}">
                <a16:creationId xmlns:a16="http://schemas.microsoft.com/office/drawing/2014/main" id="{94A7230C-E5AA-4B1D-4C39-21CA1CDF1F7C}"/>
              </a:ext>
            </a:extLst>
          </p:cNvPr>
          <p:cNvSpPr/>
          <p:nvPr/>
        </p:nvSpPr>
        <p:spPr>
          <a:xfrm>
            <a:off x="437388" y="2243858"/>
            <a:ext cx="3489681" cy="2441353"/>
          </a:xfrm>
          <a:custGeom>
            <a:avLst/>
            <a:gdLst>
              <a:gd name="connsiteX0" fmla="*/ 0 w 1281166"/>
              <a:gd name="connsiteY0" fmla="*/ 105669 h 1056694"/>
              <a:gd name="connsiteX1" fmla="*/ 105669 w 1281166"/>
              <a:gd name="connsiteY1" fmla="*/ 0 h 1056694"/>
              <a:gd name="connsiteX2" fmla="*/ 1175497 w 1281166"/>
              <a:gd name="connsiteY2" fmla="*/ 0 h 1056694"/>
              <a:gd name="connsiteX3" fmla="*/ 1281166 w 1281166"/>
              <a:gd name="connsiteY3" fmla="*/ 105669 h 1056694"/>
              <a:gd name="connsiteX4" fmla="*/ 1281166 w 1281166"/>
              <a:gd name="connsiteY4" fmla="*/ 951025 h 1056694"/>
              <a:gd name="connsiteX5" fmla="*/ 1175497 w 1281166"/>
              <a:gd name="connsiteY5" fmla="*/ 1056694 h 1056694"/>
              <a:gd name="connsiteX6" fmla="*/ 105669 w 1281166"/>
              <a:gd name="connsiteY6" fmla="*/ 1056694 h 1056694"/>
              <a:gd name="connsiteX7" fmla="*/ 0 w 1281166"/>
              <a:gd name="connsiteY7" fmla="*/ 951025 h 1056694"/>
              <a:gd name="connsiteX8" fmla="*/ 0 w 1281166"/>
              <a:gd name="connsiteY8" fmla="*/ 105669 h 105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1166" h="1056694">
                <a:moveTo>
                  <a:pt x="0" y="105669"/>
                </a:moveTo>
                <a:cubicBezTo>
                  <a:pt x="0" y="47310"/>
                  <a:pt x="47310" y="0"/>
                  <a:pt x="105669" y="0"/>
                </a:cubicBezTo>
                <a:lnTo>
                  <a:pt x="1175497" y="0"/>
                </a:lnTo>
                <a:cubicBezTo>
                  <a:pt x="1233856" y="0"/>
                  <a:pt x="1281166" y="47310"/>
                  <a:pt x="1281166" y="105669"/>
                </a:cubicBezTo>
                <a:lnTo>
                  <a:pt x="1281166" y="951025"/>
                </a:lnTo>
                <a:cubicBezTo>
                  <a:pt x="1281166" y="1009384"/>
                  <a:pt x="1233856" y="1056694"/>
                  <a:pt x="1175497" y="1056694"/>
                </a:cubicBezTo>
                <a:lnTo>
                  <a:pt x="105669" y="1056694"/>
                </a:lnTo>
                <a:cubicBezTo>
                  <a:pt x="47310" y="1056694"/>
                  <a:pt x="0" y="1009384"/>
                  <a:pt x="0" y="951025"/>
                </a:cubicBezTo>
                <a:lnTo>
                  <a:pt x="0" y="105669"/>
                </a:lnTo>
                <a:close/>
              </a:path>
            </a:pathLst>
          </a:custGeom>
          <a:noFill/>
          <a:ln>
            <a:solidFill>
              <a:schemeClr val="accent1"/>
            </a:solidFill>
          </a:ln>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66227" rIns="66227" bIns="91440" numCol="1" spcCol="1270" anchor="t" anchorCtr="0">
            <a:noAutofit/>
          </a:bodyPr>
          <a:lstStyle/>
          <a:p>
            <a:pPr marL="228600" lvl="1" indent="-228600" algn="l" defTabSz="977900">
              <a:lnSpc>
                <a:spcPct val="120000"/>
              </a:lnSpc>
              <a:spcBef>
                <a:spcPct val="0"/>
              </a:spcBef>
              <a:spcAft>
                <a:spcPct val="0"/>
              </a:spcAft>
              <a:buFont typeface="+mj-lt"/>
              <a:buAutoNum type="arabicPeriod"/>
            </a:pPr>
            <a:endParaRPr lang="en-US" kern="1200" dirty="0">
              <a:solidFill>
                <a:schemeClr val="bg1"/>
              </a:solidFill>
              <a:cs typeface="+mn-ea"/>
              <a:sym typeface="+mn-lt"/>
            </a:endParaRPr>
          </a:p>
        </p:txBody>
      </p:sp>
      <p:sp>
        <p:nvSpPr>
          <p:cNvPr id="5" name="Circular Arrow 5">
            <a:extLst>
              <a:ext uri="{FF2B5EF4-FFF2-40B4-BE49-F238E27FC236}">
                <a16:creationId xmlns:a16="http://schemas.microsoft.com/office/drawing/2014/main" id="{97B021A3-41DD-09A9-A187-B236AFCA58EE}"/>
              </a:ext>
            </a:extLst>
          </p:cNvPr>
          <p:cNvSpPr/>
          <p:nvPr/>
        </p:nvSpPr>
        <p:spPr>
          <a:xfrm>
            <a:off x="4683584" y="2199225"/>
            <a:ext cx="2779163" cy="2779163"/>
          </a:xfrm>
          <a:prstGeom prst="circularArrow">
            <a:avLst>
              <a:gd name="adj1" fmla="val 2567"/>
              <a:gd name="adj2" fmla="val 311540"/>
              <a:gd name="adj3" fmla="val 19512949"/>
              <a:gd name="adj4" fmla="val 12575511"/>
              <a:gd name="adj5" fmla="val 2994"/>
            </a:avLst>
          </a:prstGeom>
          <a:solidFill>
            <a:schemeClr val="accent2"/>
          </a:solidFill>
        </p:spPr>
        <p:style>
          <a:lnRef idx="0">
            <a:schemeClr val="accent5">
              <a:tint val="60000"/>
              <a:hueOff val="0"/>
              <a:satOff val="0"/>
              <a:lumOff val="0"/>
              <a:alphaOff val="0"/>
            </a:schemeClr>
          </a:lnRef>
          <a:fillRef idx="1">
            <a:schemeClr val="accent5">
              <a:tint val="60000"/>
              <a:hueOff val="0"/>
              <a:satOff val="0"/>
              <a:lumOff val="0"/>
              <a:alphaOff val="0"/>
            </a:schemeClr>
          </a:fillRef>
          <a:effectRef idx="0">
            <a:schemeClr val="accent5">
              <a:tint val="60000"/>
              <a:hueOff val="0"/>
              <a:satOff val="0"/>
              <a:lumOff val="0"/>
              <a:alphaOff val="0"/>
            </a:schemeClr>
          </a:effectRef>
          <a:fontRef idx="minor">
            <a:schemeClr val="lt1"/>
          </a:fontRef>
        </p:style>
        <p:txBody>
          <a:bodyPr/>
          <a:lstStyle/>
          <a:p>
            <a:pPr>
              <a:lnSpc>
                <a:spcPct val="120000"/>
              </a:lnSpc>
            </a:pPr>
            <a:endParaRPr lang="zh-CN" altLang="en-US">
              <a:cs typeface="+mn-ea"/>
              <a:sym typeface="+mn-lt"/>
            </a:endParaRPr>
          </a:p>
        </p:txBody>
      </p:sp>
      <p:sp>
        <p:nvSpPr>
          <p:cNvPr id="6" name="Freeform 7">
            <a:extLst>
              <a:ext uri="{FF2B5EF4-FFF2-40B4-BE49-F238E27FC236}">
                <a16:creationId xmlns:a16="http://schemas.microsoft.com/office/drawing/2014/main" id="{A8BF29D8-843A-DB00-0047-F65EBA7CABBC}"/>
              </a:ext>
            </a:extLst>
          </p:cNvPr>
          <p:cNvSpPr/>
          <p:nvPr/>
        </p:nvSpPr>
        <p:spPr>
          <a:xfrm>
            <a:off x="3682591" y="3081365"/>
            <a:ext cx="2038132" cy="1681034"/>
          </a:xfrm>
          <a:custGeom>
            <a:avLst/>
            <a:gdLst>
              <a:gd name="connsiteX0" fmla="*/ 0 w 1281166"/>
              <a:gd name="connsiteY0" fmla="*/ 105669 h 1056694"/>
              <a:gd name="connsiteX1" fmla="*/ 105669 w 1281166"/>
              <a:gd name="connsiteY1" fmla="*/ 0 h 1056694"/>
              <a:gd name="connsiteX2" fmla="*/ 1175497 w 1281166"/>
              <a:gd name="connsiteY2" fmla="*/ 0 h 1056694"/>
              <a:gd name="connsiteX3" fmla="*/ 1281166 w 1281166"/>
              <a:gd name="connsiteY3" fmla="*/ 105669 h 1056694"/>
              <a:gd name="connsiteX4" fmla="*/ 1281166 w 1281166"/>
              <a:gd name="connsiteY4" fmla="*/ 951025 h 1056694"/>
              <a:gd name="connsiteX5" fmla="*/ 1175497 w 1281166"/>
              <a:gd name="connsiteY5" fmla="*/ 1056694 h 1056694"/>
              <a:gd name="connsiteX6" fmla="*/ 105669 w 1281166"/>
              <a:gd name="connsiteY6" fmla="*/ 1056694 h 1056694"/>
              <a:gd name="connsiteX7" fmla="*/ 0 w 1281166"/>
              <a:gd name="connsiteY7" fmla="*/ 951025 h 1056694"/>
              <a:gd name="connsiteX8" fmla="*/ 0 w 1281166"/>
              <a:gd name="connsiteY8" fmla="*/ 105669 h 105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1166" h="1056694">
                <a:moveTo>
                  <a:pt x="0" y="105669"/>
                </a:moveTo>
                <a:cubicBezTo>
                  <a:pt x="0" y="47310"/>
                  <a:pt x="47310" y="0"/>
                  <a:pt x="105669" y="0"/>
                </a:cubicBezTo>
                <a:lnTo>
                  <a:pt x="1175497" y="0"/>
                </a:lnTo>
                <a:cubicBezTo>
                  <a:pt x="1233856" y="0"/>
                  <a:pt x="1281166" y="47310"/>
                  <a:pt x="1281166" y="105669"/>
                </a:cubicBezTo>
                <a:lnTo>
                  <a:pt x="1281166" y="951025"/>
                </a:lnTo>
                <a:cubicBezTo>
                  <a:pt x="1281166" y="1009384"/>
                  <a:pt x="1233856" y="1056694"/>
                  <a:pt x="1175497" y="1056694"/>
                </a:cubicBezTo>
                <a:lnTo>
                  <a:pt x="105669" y="1056694"/>
                </a:lnTo>
                <a:cubicBezTo>
                  <a:pt x="47310" y="1056694"/>
                  <a:pt x="0" y="1009384"/>
                  <a:pt x="0" y="951025"/>
                </a:cubicBezTo>
                <a:lnTo>
                  <a:pt x="0" y="105669"/>
                </a:lnTo>
                <a:close/>
              </a:path>
            </a:pathLst>
          </a:custGeom>
          <a:noFill/>
          <a:ln>
            <a:solidFill>
              <a:schemeClr val="accent1"/>
            </a:solidFill>
          </a:ln>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66227" rIns="66227" bIns="91440" numCol="1" spcCol="1270" anchor="t" anchorCtr="0">
            <a:noAutofit/>
          </a:bodyPr>
          <a:lstStyle/>
          <a:p>
            <a:pPr marL="228600" lvl="1" indent="-228600" defTabSz="977900">
              <a:lnSpc>
                <a:spcPct val="120000"/>
              </a:lnSpc>
              <a:spcBef>
                <a:spcPct val="0"/>
              </a:spcBef>
              <a:spcAft>
                <a:spcPct val="0"/>
              </a:spcAft>
              <a:buFont typeface="+mj-lt"/>
              <a:buAutoNum type="arabicPeriod"/>
            </a:pPr>
            <a:endParaRPr lang="en-US" dirty="0">
              <a:solidFill>
                <a:schemeClr val="bg1"/>
              </a:solidFill>
              <a:cs typeface="+mn-ea"/>
              <a:sym typeface="+mn-lt"/>
            </a:endParaRPr>
          </a:p>
        </p:txBody>
      </p:sp>
      <p:sp>
        <p:nvSpPr>
          <p:cNvPr id="8" name="Freeform 10">
            <a:extLst>
              <a:ext uri="{FF2B5EF4-FFF2-40B4-BE49-F238E27FC236}">
                <a16:creationId xmlns:a16="http://schemas.microsoft.com/office/drawing/2014/main" id="{4287A0A9-F84D-098B-F830-37D8BF448BB0}"/>
              </a:ext>
            </a:extLst>
          </p:cNvPr>
          <p:cNvSpPr/>
          <p:nvPr/>
        </p:nvSpPr>
        <p:spPr>
          <a:xfrm>
            <a:off x="6262096" y="3101295"/>
            <a:ext cx="2483269" cy="1681032"/>
          </a:xfrm>
          <a:custGeom>
            <a:avLst/>
            <a:gdLst>
              <a:gd name="connsiteX0" fmla="*/ 0 w 1281166"/>
              <a:gd name="connsiteY0" fmla="*/ 105669 h 1056694"/>
              <a:gd name="connsiteX1" fmla="*/ 105669 w 1281166"/>
              <a:gd name="connsiteY1" fmla="*/ 0 h 1056694"/>
              <a:gd name="connsiteX2" fmla="*/ 1175497 w 1281166"/>
              <a:gd name="connsiteY2" fmla="*/ 0 h 1056694"/>
              <a:gd name="connsiteX3" fmla="*/ 1281166 w 1281166"/>
              <a:gd name="connsiteY3" fmla="*/ 105669 h 1056694"/>
              <a:gd name="connsiteX4" fmla="*/ 1281166 w 1281166"/>
              <a:gd name="connsiteY4" fmla="*/ 951025 h 1056694"/>
              <a:gd name="connsiteX5" fmla="*/ 1175497 w 1281166"/>
              <a:gd name="connsiteY5" fmla="*/ 1056694 h 1056694"/>
              <a:gd name="connsiteX6" fmla="*/ 105669 w 1281166"/>
              <a:gd name="connsiteY6" fmla="*/ 1056694 h 1056694"/>
              <a:gd name="connsiteX7" fmla="*/ 0 w 1281166"/>
              <a:gd name="connsiteY7" fmla="*/ 951025 h 1056694"/>
              <a:gd name="connsiteX8" fmla="*/ 0 w 1281166"/>
              <a:gd name="connsiteY8" fmla="*/ 105669 h 105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1166" h="1056694">
                <a:moveTo>
                  <a:pt x="0" y="105669"/>
                </a:moveTo>
                <a:cubicBezTo>
                  <a:pt x="0" y="47310"/>
                  <a:pt x="47310" y="0"/>
                  <a:pt x="105669" y="0"/>
                </a:cubicBezTo>
                <a:lnTo>
                  <a:pt x="1175497" y="0"/>
                </a:lnTo>
                <a:cubicBezTo>
                  <a:pt x="1233856" y="0"/>
                  <a:pt x="1281166" y="47310"/>
                  <a:pt x="1281166" y="105669"/>
                </a:cubicBezTo>
                <a:lnTo>
                  <a:pt x="1281166" y="951025"/>
                </a:lnTo>
                <a:cubicBezTo>
                  <a:pt x="1281166" y="1009384"/>
                  <a:pt x="1233856" y="1056694"/>
                  <a:pt x="1175497" y="1056694"/>
                </a:cubicBezTo>
                <a:lnTo>
                  <a:pt x="105669" y="1056694"/>
                </a:lnTo>
                <a:cubicBezTo>
                  <a:pt x="47310" y="1056694"/>
                  <a:pt x="0" y="1009384"/>
                  <a:pt x="0" y="951025"/>
                </a:cubicBezTo>
                <a:lnTo>
                  <a:pt x="0" y="105669"/>
                </a:lnTo>
                <a:close/>
              </a:path>
            </a:pathLst>
          </a:custGeom>
          <a:noFill/>
          <a:ln>
            <a:solidFill>
              <a:schemeClr val="accent1"/>
            </a:solidFill>
          </a:ln>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66227" rIns="66227" bIns="91440" numCol="1" spcCol="1270" anchor="t" anchorCtr="0">
            <a:noAutofit/>
          </a:bodyPr>
          <a:lstStyle/>
          <a:p>
            <a:pPr marL="228600" lvl="1" indent="-228600" defTabSz="977900">
              <a:lnSpc>
                <a:spcPct val="120000"/>
              </a:lnSpc>
              <a:spcBef>
                <a:spcPct val="0"/>
              </a:spcBef>
              <a:spcAft>
                <a:spcPct val="0"/>
              </a:spcAft>
              <a:buFont typeface="+mj-lt"/>
              <a:buAutoNum type="arabicPeriod"/>
            </a:pPr>
            <a:endParaRPr lang="en-US" dirty="0">
              <a:solidFill>
                <a:schemeClr val="bg1"/>
              </a:solidFill>
              <a:cs typeface="+mn-ea"/>
              <a:sym typeface="+mn-lt"/>
            </a:endParaRPr>
          </a:p>
        </p:txBody>
      </p:sp>
      <p:sp>
        <p:nvSpPr>
          <p:cNvPr id="10" name="Shape 16">
            <a:extLst>
              <a:ext uri="{FF2B5EF4-FFF2-40B4-BE49-F238E27FC236}">
                <a16:creationId xmlns:a16="http://schemas.microsoft.com/office/drawing/2014/main" id="{F0068B84-7E62-56F6-2696-D34E99C6FC04}"/>
              </a:ext>
            </a:extLst>
          </p:cNvPr>
          <p:cNvSpPr/>
          <p:nvPr/>
        </p:nvSpPr>
        <p:spPr>
          <a:xfrm>
            <a:off x="7321541" y="3200098"/>
            <a:ext cx="2483269" cy="2483269"/>
          </a:xfrm>
          <a:prstGeom prst="leftCircularArrow">
            <a:avLst>
              <a:gd name="adj1" fmla="val 2872"/>
              <a:gd name="adj2" fmla="val 351158"/>
              <a:gd name="adj3" fmla="val 2126668"/>
              <a:gd name="adj4" fmla="val 9024489"/>
              <a:gd name="adj5" fmla="val 3351"/>
            </a:avLst>
          </a:prstGeom>
          <a:solidFill>
            <a:schemeClr val="accent1"/>
          </a:solidFill>
        </p:spPr>
        <p:style>
          <a:lnRef idx="0">
            <a:schemeClr val="accent5">
              <a:tint val="60000"/>
              <a:hueOff val="0"/>
              <a:satOff val="0"/>
              <a:lumOff val="0"/>
              <a:alphaOff val="0"/>
            </a:schemeClr>
          </a:lnRef>
          <a:fillRef idx="1">
            <a:schemeClr val="accent5">
              <a:tint val="60000"/>
              <a:hueOff val="0"/>
              <a:satOff val="0"/>
              <a:lumOff val="0"/>
              <a:alphaOff val="0"/>
            </a:schemeClr>
          </a:fillRef>
          <a:effectRef idx="0">
            <a:schemeClr val="accent5">
              <a:tint val="60000"/>
              <a:hueOff val="0"/>
              <a:satOff val="0"/>
              <a:lumOff val="0"/>
              <a:alphaOff val="0"/>
            </a:schemeClr>
          </a:effectRef>
          <a:fontRef idx="minor">
            <a:schemeClr val="lt1"/>
          </a:fontRef>
        </p:style>
        <p:txBody>
          <a:bodyPr/>
          <a:lstStyle/>
          <a:p>
            <a:pPr>
              <a:lnSpc>
                <a:spcPct val="120000"/>
              </a:lnSpc>
            </a:pPr>
            <a:endParaRPr lang="zh-CN" altLang="en-US">
              <a:solidFill>
                <a:schemeClr val="bg1"/>
              </a:solidFill>
              <a:cs typeface="+mn-ea"/>
              <a:sym typeface="+mn-lt"/>
            </a:endParaRPr>
          </a:p>
        </p:txBody>
      </p:sp>
      <p:sp>
        <p:nvSpPr>
          <p:cNvPr id="11" name="Freeform 18">
            <a:extLst>
              <a:ext uri="{FF2B5EF4-FFF2-40B4-BE49-F238E27FC236}">
                <a16:creationId xmlns:a16="http://schemas.microsoft.com/office/drawing/2014/main" id="{0C3FB187-66A7-13D7-1DC5-26A24B1FAE50}"/>
              </a:ext>
            </a:extLst>
          </p:cNvPr>
          <p:cNvSpPr/>
          <p:nvPr/>
        </p:nvSpPr>
        <p:spPr>
          <a:xfrm>
            <a:off x="8936930" y="3004179"/>
            <a:ext cx="2483269" cy="1681033"/>
          </a:xfrm>
          <a:custGeom>
            <a:avLst/>
            <a:gdLst>
              <a:gd name="connsiteX0" fmla="*/ 0 w 1281166"/>
              <a:gd name="connsiteY0" fmla="*/ 105669 h 1056694"/>
              <a:gd name="connsiteX1" fmla="*/ 105669 w 1281166"/>
              <a:gd name="connsiteY1" fmla="*/ 0 h 1056694"/>
              <a:gd name="connsiteX2" fmla="*/ 1175497 w 1281166"/>
              <a:gd name="connsiteY2" fmla="*/ 0 h 1056694"/>
              <a:gd name="connsiteX3" fmla="*/ 1281166 w 1281166"/>
              <a:gd name="connsiteY3" fmla="*/ 105669 h 1056694"/>
              <a:gd name="connsiteX4" fmla="*/ 1281166 w 1281166"/>
              <a:gd name="connsiteY4" fmla="*/ 951025 h 1056694"/>
              <a:gd name="connsiteX5" fmla="*/ 1175497 w 1281166"/>
              <a:gd name="connsiteY5" fmla="*/ 1056694 h 1056694"/>
              <a:gd name="connsiteX6" fmla="*/ 105669 w 1281166"/>
              <a:gd name="connsiteY6" fmla="*/ 1056694 h 1056694"/>
              <a:gd name="connsiteX7" fmla="*/ 0 w 1281166"/>
              <a:gd name="connsiteY7" fmla="*/ 951025 h 1056694"/>
              <a:gd name="connsiteX8" fmla="*/ 0 w 1281166"/>
              <a:gd name="connsiteY8" fmla="*/ 105669 h 105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1166" h="1056694">
                <a:moveTo>
                  <a:pt x="0" y="105669"/>
                </a:moveTo>
                <a:cubicBezTo>
                  <a:pt x="0" y="47310"/>
                  <a:pt x="47310" y="0"/>
                  <a:pt x="105669" y="0"/>
                </a:cubicBezTo>
                <a:lnTo>
                  <a:pt x="1175497" y="0"/>
                </a:lnTo>
                <a:cubicBezTo>
                  <a:pt x="1233856" y="0"/>
                  <a:pt x="1281166" y="47310"/>
                  <a:pt x="1281166" y="105669"/>
                </a:cubicBezTo>
                <a:lnTo>
                  <a:pt x="1281166" y="951025"/>
                </a:lnTo>
                <a:cubicBezTo>
                  <a:pt x="1281166" y="1009384"/>
                  <a:pt x="1233856" y="1056694"/>
                  <a:pt x="1175497" y="1056694"/>
                </a:cubicBezTo>
                <a:lnTo>
                  <a:pt x="105669" y="1056694"/>
                </a:lnTo>
                <a:cubicBezTo>
                  <a:pt x="47310" y="1056694"/>
                  <a:pt x="0" y="1009384"/>
                  <a:pt x="0" y="951025"/>
                </a:cubicBezTo>
                <a:lnTo>
                  <a:pt x="0" y="105669"/>
                </a:lnTo>
                <a:close/>
              </a:path>
            </a:pathLst>
          </a:custGeom>
          <a:noFill/>
          <a:ln>
            <a:solidFill>
              <a:schemeClr val="accent1"/>
            </a:solidFill>
          </a:ln>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66227" rIns="66227" bIns="91440" numCol="1" spcCol="1270" anchor="t" anchorCtr="0">
            <a:noAutofit/>
          </a:bodyPr>
          <a:lstStyle/>
          <a:p>
            <a:pPr marL="228600" lvl="1" indent="-228600" defTabSz="977900">
              <a:lnSpc>
                <a:spcPct val="120000"/>
              </a:lnSpc>
              <a:spcBef>
                <a:spcPct val="0"/>
              </a:spcBef>
              <a:spcAft>
                <a:spcPct val="0"/>
              </a:spcAft>
              <a:buFont typeface="+mj-lt"/>
              <a:buAutoNum type="arabicPeriod"/>
            </a:pPr>
            <a:endParaRPr lang="en-US" dirty="0">
              <a:solidFill>
                <a:schemeClr val="bg1"/>
              </a:solidFill>
              <a:cs typeface="+mn-ea"/>
              <a:sym typeface="+mn-lt"/>
            </a:endParaRPr>
          </a:p>
        </p:txBody>
      </p:sp>
      <p:sp>
        <p:nvSpPr>
          <p:cNvPr id="18" name="矩形 17">
            <a:extLst>
              <a:ext uri="{FF2B5EF4-FFF2-40B4-BE49-F238E27FC236}">
                <a16:creationId xmlns:a16="http://schemas.microsoft.com/office/drawing/2014/main" id="{DB9889D7-5BF0-6F43-584D-F82EBD0DB3B6}"/>
              </a:ext>
            </a:extLst>
          </p:cNvPr>
          <p:cNvSpPr/>
          <p:nvPr/>
        </p:nvSpPr>
        <p:spPr>
          <a:xfrm>
            <a:off x="669717" y="2250049"/>
            <a:ext cx="2901009" cy="2561535"/>
          </a:xfrm>
          <a:prstGeom prst="rect">
            <a:avLst/>
          </a:prstGeom>
          <a:noFill/>
        </p:spPr>
        <p:txBody>
          <a:bodyPr wrap="square" lIns="0" tIns="0" rIns="0" bIns="0" rtlCol="0" anchor="t" anchorCtr="0">
            <a:spAutoFit/>
          </a:bodyPr>
          <a:lstStyle/>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Root Cause: The decline in employee retention and high turnover rate are the root causes of this issue.</a:t>
            </a:r>
          </a:p>
          <a:p>
            <a:pPr marL="285750" indent="-285750" defTabSz="1216660">
              <a:lnSpc>
                <a:spcPct val="120000"/>
              </a:lnSpc>
              <a:spcBef>
                <a:spcPct val="0"/>
              </a:spcBef>
              <a:buFont typeface="Wingdings" panose="05000000000000000000" pitchFamily="2" charset="2"/>
              <a:buChar char="l"/>
            </a:pPr>
            <a:endParaRPr lang="en-US" altLang="zh-CN" sz="1400" b="1">
              <a:solidFill>
                <a:schemeClr val="bg1"/>
              </a:solidFill>
              <a:latin typeface="Arial" panose="020B0604020202020204" pitchFamily="34" charset="0"/>
              <a:cs typeface="Arial" panose="020B0604020202020204" pitchFamily="34" charset="0"/>
              <a:sym typeface="+mn-lt"/>
            </a:endParaRPr>
          </a:p>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Surface-level manifestations: low employee engagement, low employee job satisfaction, and employee work lethargy</a:t>
            </a:r>
          </a:p>
          <a:p>
            <a:pPr marL="285750" indent="-285750" defTabSz="1216660">
              <a:lnSpc>
                <a:spcPct val="120000"/>
              </a:lnSpc>
              <a:spcBef>
                <a:spcPct val="0"/>
              </a:spcBef>
              <a:buFont typeface="Wingdings" panose="05000000000000000000" pitchFamily="2" charset="2"/>
              <a:buChar char="l"/>
            </a:pPr>
            <a:endParaRPr lang="en-US" altLang="zh-CN" sz="1400" b="1" dirty="0">
              <a:solidFill>
                <a:schemeClr val="bg1"/>
              </a:solidFill>
              <a:latin typeface="Arial" panose="020B0604020202020204" pitchFamily="34" charset="0"/>
              <a:cs typeface="Arial" panose="020B0604020202020204" pitchFamily="34" charset="0"/>
              <a:sym typeface="+mn-lt"/>
            </a:endParaRPr>
          </a:p>
        </p:txBody>
      </p:sp>
      <p:sp>
        <p:nvSpPr>
          <p:cNvPr id="19" name="矩形 18">
            <a:extLst>
              <a:ext uri="{FF2B5EF4-FFF2-40B4-BE49-F238E27FC236}">
                <a16:creationId xmlns:a16="http://schemas.microsoft.com/office/drawing/2014/main" id="{A5D6DBF0-3A76-6E14-23B3-A4725A313255}"/>
              </a:ext>
            </a:extLst>
          </p:cNvPr>
          <p:cNvSpPr/>
          <p:nvPr/>
        </p:nvSpPr>
        <p:spPr>
          <a:xfrm>
            <a:off x="3982307" y="3284371"/>
            <a:ext cx="1685428" cy="1527213"/>
          </a:xfrm>
          <a:prstGeom prst="rect">
            <a:avLst/>
          </a:prstGeom>
          <a:noFill/>
        </p:spPr>
        <p:txBody>
          <a:bodyPr wrap="square" lIns="0" tIns="0" rIns="0" bIns="0" rtlCol="0" anchor="t" anchorCtr="0">
            <a:spAutoFit/>
          </a:bodyPr>
          <a:lstStyle/>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Poor leadership abilities in early-stage management work</a:t>
            </a:r>
          </a:p>
          <a:p>
            <a:pPr marL="285750" indent="-285750" defTabSz="1216660">
              <a:lnSpc>
                <a:spcPct val="120000"/>
              </a:lnSpc>
              <a:spcBef>
                <a:spcPct val="0"/>
              </a:spcBef>
              <a:buFont typeface="Wingdings" panose="05000000000000000000" pitchFamily="2" charset="2"/>
              <a:buChar char="l"/>
            </a:pPr>
            <a:endParaRPr lang="en-US" altLang="zh-CN" sz="1400" dirty="0">
              <a:solidFill>
                <a:schemeClr val="bg1"/>
              </a:solidFill>
              <a:cs typeface="+mn-ea"/>
              <a:sym typeface="+mn-lt"/>
            </a:endParaRPr>
          </a:p>
        </p:txBody>
      </p:sp>
      <p:sp>
        <p:nvSpPr>
          <p:cNvPr id="22" name="矩形 21">
            <a:extLst>
              <a:ext uri="{FF2B5EF4-FFF2-40B4-BE49-F238E27FC236}">
                <a16:creationId xmlns:a16="http://schemas.microsoft.com/office/drawing/2014/main" id="{46DEDE78-1B7B-6266-B201-81B59671E982}"/>
              </a:ext>
            </a:extLst>
          </p:cNvPr>
          <p:cNvSpPr/>
          <p:nvPr/>
        </p:nvSpPr>
        <p:spPr>
          <a:xfrm>
            <a:off x="6345085" y="3158275"/>
            <a:ext cx="2304976" cy="1527213"/>
          </a:xfrm>
          <a:prstGeom prst="rect">
            <a:avLst/>
          </a:prstGeom>
          <a:noFill/>
        </p:spPr>
        <p:txBody>
          <a:bodyPr wrap="square" lIns="0" tIns="0" rIns="0" bIns="0" rtlCol="0" anchor="t" anchorCtr="0">
            <a:spAutoFit/>
          </a:bodyPr>
          <a:lstStyle/>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Lack of communication between employees and managers</a:t>
            </a:r>
          </a:p>
          <a:p>
            <a:pPr defTabSz="1216660">
              <a:lnSpc>
                <a:spcPct val="120000"/>
              </a:lnSpc>
              <a:spcBef>
                <a:spcPct val="0"/>
              </a:spcBef>
            </a:pPr>
            <a:endParaRPr lang="en-US" altLang="zh-CN" sz="1400" b="1">
              <a:solidFill>
                <a:schemeClr val="bg1"/>
              </a:solidFill>
              <a:latin typeface="Arial" panose="020B0604020202020204" pitchFamily="34" charset="0"/>
              <a:cs typeface="Arial" panose="020B0604020202020204" pitchFamily="34" charset="0"/>
              <a:sym typeface="+mn-lt"/>
            </a:endParaRPr>
          </a:p>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Poor communication</a:t>
            </a:r>
          </a:p>
          <a:p>
            <a:pPr defTabSz="1216660">
              <a:lnSpc>
                <a:spcPct val="120000"/>
              </a:lnSpc>
              <a:spcBef>
                <a:spcPct val="0"/>
              </a:spcBef>
            </a:pPr>
            <a:endParaRPr lang="en-US" altLang="zh-CN" sz="1400" dirty="0">
              <a:solidFill>
                <a:schemeClr val="bg1"/>
              </a:solidFill>
              <a:cs typeface="+mn-ea"/>
              <a:sym typeface="+mn-lt"/>
            </a:endParaRPr>
          </a:p>
        </p:txBody>
      </p:sp>
      <p:sp>
        <p:nvSpPr>
          <p:cNvPr id="23" name="矩形 22">
            <a:extLst>
              <a:ext uri="{FF2B5EF4-FFF2-40B4-BE49-F238E27FC236}">
                <a16:creationId xmlns:a16="http://schemas.microsoft.com/office/drawing/2014/main" id="{3E1404E6-8651-1240-9D06-BED47C403E1E}"/>
              </a:ext>
            </a:extLst>
          </p:cNvPr>
          <p:cNvSpPr/>
          <p:nvPr/>
        </p:nvSpPr>
        <p:spPr>
          <a:xfrm>
            <a:off x="9109513" y="3224434"/>
            <a:ext cx="2385674" cy="1268874"/>
          </a:xfrm>
          <a:prstGeom prst="rect">
            <a:avLst/>
          </a:prstGeom>
          <a:noFill/>
        </p:spPr>
        <p:txBody>
          <a:bodyPr wrap="square" lIns="0" tIns="0" rIns="0" bIns="0" rtlCol="0" anchor="t" anchorCtr="0">
            <a:spAutoFit/>
          </a:bodyPr>
          <a:lstStyle/>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Lack of employee training and the formulation and implementation of new policy regulations</a:t>
            </a:r>
            <a:endParaRPr lang="en-US" altLang="zh-CN" sz="1400" b="1" dirty="0">
              <a:solidFill>
                <a:schemeClr val="bg1"/>
              </a:solidFill>
              <a:latin typeface="Arial" panose="020B0604020202020204" pitchFamily="34" charset="0"/>
              <a:cs typeface="Arial" panose="020B0604020202020204" pitchFamily="34" charset="0"/>
              <a:sym typeface="+mn-lt"/>
            </a:endParaRPr>
          </a:p>
        </p:txBody>
      </p:sp>
      <p:sp>
        <p:nvSpPr>
          <p:cNvPr id="46" name="文本框 45">
            <a:extLst>
              <a:ext uri="{FF2B5EF4-FFF2-40B4-BE49-F238E27FC236}">
                <a16:creationId xmlns:a16="http://schemas.microsoft.com/office/drawing/2014/main" id="{5703D66F-8185-822D-8E79-9262E45A87DC}"/>
              </a:ext>
            </a:extLst>
          </p:cNvPr>
          <p:cNvSpPr txBox="1"/>
          <p:nvPr/>
        </p:nvSpPr>
        <p:spPr>
          <a:xfrm>
            <a:off x="844860" y="341747"/>
            <a:ext cx="10299025"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Identify existing problems and analyze their causes</a:t>
            </a:r>
          </a:p>
          <a:p>
            <a:pPr>
              <a:lnSpc>
                <a:spcPct val="120000"/>
              </a:lnSpc>
            </a:pPr>
            <a:endParaRPr lang="zh-CN" altLang="en-US" b="1" dirty="0">
              <a:solidFill>
                <a:schemeClr val="bg1"/>
              </a:solidFill>
              <a:cs typeface="+mn-ea"/>
              <a:sym typeface="+mn-lt"/>
            </a:endParaRPr>
          </a:p>
        </p:txBody>
      </p:sp>
      <p:grpSp>
        <p:nvGrpSpPr>
          <p:cNvPr id="31" name="组合 30">
            <a:extLst>
              <a:ext uri="{FF2B5EF4-FFF2-40B4-BE49-F238E27FC236}">
                <a16:creationId xmlns:a16="http://schemas.microsoft.com/office/drawing/2014/main" id="{20608791-7694-DE5A-8DCA-71838E84416B}"/>
              </a:ext>
            </a:extLst>
          </p:cNvPr>
          <p:cNvGrpSpPr/>
          <p:nvPr>
            <p:custDataLst>
              <p:tags r:id="rId1"/>
            </p:custDataLst>
          </p:nvPr>
        </p:nvGrpSpPr>
        <p:grpSpPr>
          <a:xfrm>
            <a:off x="319026" y="372249"/>
            <a:ext cx="407472" cy="407472"/>
            <a:chOff x="-1828799" y="-88608"/>
            <a:chExt cx="754743" cy="754743"/>
          </a:xfrm>
        </p:grpSpPr>
        <p:sp>
          <p:nvSpPr>
            <p:cNvPr id="32" name="椭圆 31">
              <a:extLst>
                <a:ext uri="{FF2B5EF4-FFF2-40B4-BE49-F238E27FC236}">
                  <a16:creationId xmlns:a16="http://schemas.microsoft.com/office/drawing/2014/main" id="{AB5D3704-8462-158D-0C05-064A7C8296AD}"/>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33" name="椭圆 32">
              <a:extLst>
                <a:ext uri="{FF2B5EF4-FFF2-40B4-BE49-F238E27FC236}">
                  <a16:creationId xmlns:a16="http://schemas.microsoft.com/office/drawing/2014/main" id="{7EF8E7B2-1EA5-3DE9-F1F5-5B5102ACCDFA}"/>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extLst>
      <p:ext uri="{BB962C8B-B14F-4D97-AF65-F5344CB8AC3E}">
        <p14:creationId xmlns:p14="http://schemas.microsoft.com/office/powerpoint/2010/main" val="2212361991"/>
      </p:ext>
    </p:extLst>
  </p:cSld>
  <p:clrMapOvr>
    <a:masterClrMapping/>
  </p:clrMapOvr>
  <p:transition spd="slow">
    <p:wipe/>
  </p:transition>
</p:sld>
</file>

<file path=ppt/slides/slide7.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7" name="文本框 6"/>
          <p:cNvSpPr txBox="1"/>
          <p:nvPr/>
        </p:nvSpPr>
        <p:spPr>
          <a:xfrm>
            <a:off x="3027681" y="3148427"/>
            <a:ext cx="6543040" cy="1810304"/>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gn="ctr">
              <a:lnSpc>
                <a:spcPct val="120000"/>
              </a:lnSpc>
            </a:pPr>
            <a:endParaRPr lang="zh-CN" altLang="en-US" sz="3200" dirty="0">
              <a:solidFill>
                <a:schemeClr val="bg1"/>
              </a:solidFill>
              <a:cs typeface="+mn-ea"/>
              <a:sym typeface="+mn-lt"/>
            </a:endParaRPr>
          </a:p>
        </p:txBody>
      </p:sp>
      <p:sp>
        <p:nvSpPr>
          <p:cNvPr id="9" name="文本框 8"/>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02</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cSld>
  <p:clrMapOvr>
    <a:masterClrMapping/>
  </p:clrMapOvr>
  <p:transition spd="slow">
    <p:wipe/>
  </p:transition>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8" name="Shape 564"/>
          <p:cNvSpPr/>
          <p:nvPr/>
        </p:nvSpPr>
        <p:spPr>
          <a:xfrm>
            <a:off x="1635125" y="2171700"/>
            <a:ext cx="1643063" cy="1643063"/>
          </a:xfrm>
          <a:custGeom>
            <a:avLst/>
            <a:gdLst/>
            <a:ahLst/>
            <a:cxnLst>
              <a:cxn ang="0">
                <a:pos x="wd2" y="hd2"/>
              </a:cxn>
              <a:cxn ang="5400000">
                <a:pos x="wd2" y="hd2"/>
              </a:cxn>
              <a:cxn ang="10800000">
                <a:pos x="wd2" y="hd2"/>
              </a:cxn>
              <a:cxn ang="16200000">
                <a:pos x="wd2" y="hd2"/>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D6D6D6">
              <a:alpha val="70000"/>
            </a:srgbClr>
          </a:solidFill>
          <a:ln w="25400" cap="flat">
            <a:solidFill>
              <a:srgbClr val="000000">
                <a:alpha val="0"/>
              </a:srgbClr>
            </a:solidFill>
            <a:prstDash val="solid"/>
            <a:miter lim="400000"/>
          </a:ln>
          <a:effectLst/>
        </p:spPr>
        <p:txBody>
          <a:bodyPr lIns="0" tIns="0" rIns="0" bIns="0" anchor="ctr"/>
          <a:lstStyle/>
          <a:p>
            <a:pPr defTabSz="292100" eaLnBrk="1" fontAlgn="auto" hangingPunct="1">
              <a:spcBef>
                <a:spcPts val="0"/>
              </a:spcBef>
              <a:spcAft>
                <a:spcPts val="0"/>
              </a:spcAft>
              <a:defRPr sz="4000">
                <a:solidFill>
                  <a:srgbClr val="FFFFFF"/>
                </a:solidFill>
                <a:effectLst>
                  <a:outerShdw blurRad="38100" dist="12700" dir="5400000" rotWithShape="0">
                    <a:srgbClr val="000000">
                      <a:alpha val="50000"/>
                    </a:srgbClr>
                  </a:outerShdw>
                </a:effectLst>
              </a:defRPr>
            </a:pPr>
            <a:endParaRPr sz="2000">
              <a:solidFill>
                <a:schemeClr val="bg1"/>
              </a:solidFill>
              <a:effectLst>
                <a:outerShdw blurRad="38100" dist="12700" dir="5400000" rotWithShape="0">
                  <a:srgbClr val="000000">
                    <a:alpha val="50000"/>
                  </a:srgbClr>
                </a:outerShdw>
              </a:effectLst>
              <a:latin typeface="+mn-lt"/>
              <a:ea typeface="+mn-ea"/>
            </a:endParaRPr>
          </a:p>
        </p:txBody>
      </p:sp>
      <p:graphicFrame>
        <p:nvGraphicFramePr>
          <p:cNvPr id="35" name="Chart 565"/>
          <p:cNvGraphicFramePr/>
          <p:nvPr>
            <p:extLst>
              <p:ext uri="{D42A27DB-BD31-4B8C-83A1-F6EECF244321}">
                <p14:modId xmlns:p14="http://schemas.microsoft.com/office/powerpoint/2010/main" val="3229211613"/>
              </p:ext>
            </p:extLst>
          </p:nvPr>
        </p:nvGraphicFramePr>
        <p:xfrm>
          <a:off x="1507331" y="2107401"/>
          <a:ext cx="1898650" cy="1898650"/>
        </p:xfrm>
        <a:graphic>
          <a:graphicData uri="http://schemas.openxmlformats.org/drawingml/2006/chart">
            <c:chart xmlns:c="http://schemas.openxmlformats.org/drawingml/2006/chart" xmlns:r="http://schemas.openxmlformats.org/officeDocument/2006/relationships" r:id="rId3"/>
          </a:graphicData>
        </a:graphic>
      </p:graphicFrame>
      <p:sp>
        <p:nvSpPr>
          <p:cNvPr id="36" name="Shape 566"/>
          <p:cNvSpPr>
            <a:spLocks noChangeArrowheads="1"/>
          </p:cNvSpPr>
          <p:nvPr/>
        </p:nvSpPr>
        <p:spPr bwMode="auto">
          <a:xfrm>
            <a:off x="2118518" y="2687638"/>
            <a:ext cx="804707" cy="55399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none" lIns="0" tIns="0" rIns="0" bIns="0">
            <a:spAutoFit/>
          </a:bodyPr>
          <a:lstStyle>
            <a:lvl1pPr>
              <a:buFont typeface="Arial" panose="020B0604020202020204" pitchFamily="34" charset="0"/>
              <a:defRPr>
                <a:solidFill>
                  <a:schemeClr val="tx1"/>
                </a:solidFill>
                <a:latin typeface="Calibri" panose="020F0502020204030204" pitchFamily="34" charset="0"/>
                <a:ea typeface="宋体" panose="02010600030101010101" pitchFamily="2" charset="-122"/>
              </a:defRPr>
            </a:lvl1pPr>
            <a:lvl2pPr marL="742950" indent="-285750">
              <a:buFont typeface="Arial" panose="020B0604020202020204" pitchFamily="34" charset="0"/>
              <a:defRPr>
                <a:solidFill>
                  <a:schemeClr val="tx1"/>
                </a:solidFill>
                <a:latin typeface="Calibri" panose="020F0502020204030204" pitchFamily="34" charset="0"/>
                <a:ea typeface="宋体" panose="02010600030101010101" pitchFamily="2" charset="-122"/>
              </a:defRPr>
            </a:lvl2pPr>
            <a:lvl3pPr marL="11430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3pPr>
            <a:lvl4pPr marL="16002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4pPr>
            <a:lvl5pPr marL="20574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3600" b="1">
                <a:solidFill>
                  <a:schemeClr val="bg1"/>
                </a:solidFill>
                <a:ea typeface="Oswald Light" panose="02000303000000000000" pitchFamily="2" charset="0"/>
                <a:cs typeface="Oswald Light" panose="02000303000000000000" pitchFamily="2" charset="0"/>
                <a:sym typeface="Oswald Regular"/>
              </a:rPr>
              <a:t>60</a:t>
            </a:r>
            <a:r>
              <a:rPr lang="en-US" altLang="zh-CN" sz="3600" b="1">
                <a:solidFill>
                  <a:schemeClr val="bg1"/>
                </a:solidFill>
                <a:ea typeface="Oswald Light" panose="02000303000000000000" pitchFamily="2" charset="0"/>
                <a:cs typeface="Oswald Light" panose="02000303000000000000" pitchFamily="2" charset="0"/>
                <a:sym typeface="Oswald Light" panose="02000303000000000000" pitchFamily="2" charset="0"/>
              </a:rPr>
              <a:t>%</a:t>
            </a:r>
          </a:p>
        </p:txBody>
      </p:sp>
      <p:sp>
        <p:nvSpPr>
          <p:cNvPr id="37" name="Shape 567"/>
          <p:cNvSpPr>
            <a:spLocks noChangeArrowheads="1"/>
          </p:cNvSpPr>
          <p:nvPr/>
        </p:nvSpPr>
        <p:spPr bwMode="auto">
          <a:xfrm>
            <a:off x="1720850" y="4387850"/>
            <a:ext cx="136256" cy="32316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12700">
                <a:solidFill>
                  <a:srgbClr val="000000"/>
                </a:solidFill>
                <a:miter lim="400000"/>
                <a:headEnd/>
                <a:tailEnd/>
              </a14:hiddenLine>
            </a:ext>
          </a:extLst>
        </p:spPr>
        <p:txBody>
          <a:bodyPr wrap="none" lIns="0" tIns="0" rIns="0" bIns="0">
            <a:spAutoFit/>
          </a:bodyPr>
          <a:lstStyle>
            <a:lvl1pPr>
              <a:buFont typeface="Arial" panose="020B0604020202020204" pitchFamily="34" charset="0"/>
              <a:defRPr>
                <a:solidFill>
                  <a:schemeClr val="tx1"/>
                </a:solidFill>
                <a:latin typeface="Calibri" panose="020F0502020204030204" pitchFamily="34" charset="0"/>
                <a:ea typeface="宋体" panose="02010600030101010101" pitchFamily="2" charset="-122"/>
              </a:defRPr>
            </a:lvl1pPr>
            <a:lvl2pPr marL="742950" indent="-285750">
              <a:buFont typeface="Arial" panose="020B0604020202020204" pitchFamily="34" charset="0"/>
              <a:defRPr>
                <a:solidFill>
                  <a:schemeClr val="tx1"/>
                </a:solidFill>
                <a:latin typeface="Calibri" panose="020F0502020204030204" pitchFamily="34" charset="0"/>
                <a:ea typeface="宋体" panose="02010600030101010101" pitchFamily="2" charset="-122"/>
              </a:defRPr>
            </a:lvl2pPr>
            <a:lvl3pPr marL="11430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3pPr>
            <a:lvl4pPr marL="16002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4pPr>
            <a:lvl5pPr marL="2057400" indent="-228600">
              <a:buFont typeface="Arial" panose="020B0604020202020204" pitchFamily="34" charset="0"/>
              <a:defRPr>
                <a:solidFill>
                  <a:schemeClr val="tx1"/>
                </a:solidFill>
                <a:latin typeface="Calibri" panose="020F0502020204030204" pitchFamily="34" charset="0"/>
                <a:ea typeface="宋体" panose="02010600030101010101" pitchFamily="2" charset="-122"/>
              </a:defRPr>
            </a:lvl5pPr>
            <a:lvl6pPr marL="25146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6pPr>
            <a:lvl7pPr marL="29718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7pPr>
            <a:lvl8pPr marL="34290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8pPr>
            <a:lvl9pPr marL="3886200" indent="-228600" eaLnBrk="0" fontAlgn="base" hangingPunct="0">
              <a:spcBef>
                <a:spcPct val="0"/>
              </a:spcBef>
              <a:spcAft>
                <a:spcPct val="0"/>
              </a:spcAft>
              <a:buFont typeface="Arial" panose="020B0604020202020204" pitchFamily="34" charset="0"/>
              <a:defRPr>
                <a:solidFill>
                  <a:schemeClr val="tx1"/>
                </a:solidFill>
                <a:latin typeface="Calibri" panose="020F0502020204030204" pitchFamily="34" charset="0"/>
                <a:ea typeface="宋体" panose="02010600030101010101" pitchFamily="2" charset="-122"/>
              </a:defRPr>
            </a:lvl9pPr>
          </a:lstStyle>
          <a:p>
            <a:pPr eaLnBrk="1" hangingPunct="1"/>
            <a:r>
              <a:rPr lang="en-US" altLang="zh-CN" sz="2100">
                <a:solidFill>
                  <a:schemeClr val="accent2"/>
                </a:solidFill>
                <a:ea typeface="Oswald Light" panose="02000303000000000000" pitchFamily="2" charset="0"/>
                <a:cs typeface="Oswald Light" panose="02000303000000000000" pitchFamily="2" charset="0"/>
                <a:sym typeface="Oswald Light" panose="02000303000000000000" pitchFamily="2" charset="0"/>
              </a:rPr>
              <a:t>$</a:t>
            </a:r>
          </a:p>
        </p:txBody>
      </p:sp>
      <p:sp>
        <p:nvSpPr>
          <p:cNvPr id="39" name="Shape 569"/>
          <p:cNvSpPr/>
          <p:nvPr/>
        </p:nvSpPr>
        <p:spPr>
          <a:xfrm>
            <a:off x="390297" y="4006051"/>
            <a:ext cx="4721087" cy="1778523"/>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marL="171450" indent="-171450" algn="ctr">
              <a:buFont typeface="Wingdings" panose="05000000000000000000" pitchFamily="2" charset="2"/>
              <a:buChar char="l"/>
              <a:defRPr sz="1800" spc="0">
                <a:solidFill>
                  <a:srgbClr val="000000"/>
                </a:solidFill>
              </a:defRPr>
            </a:pPr>
            <a:r>
              <a:rPr lang="en-US" sz="1400" b="1" spc="24">
                <a:solidFill>
                  <a:schemeClr val="bg1"/>
                </a:solidFill>
                <a:latin typeface="Arial" panose="020B0604020202020204" pitchFamily="34" charset="0"/>
                <a:cs typeface="Arial" panose="020B0604020202020204" pitchFamily="34" charset="0"/>
              </a:rPr>
              <a:t>The questionnaire collected data from managers and employees with diverse genders, ages, and educational backgrounds. The survey results indicate that 60% of employees accept the situational leadership style</a:t>
            </a:r>
          </a:p>
          <a:p>
            <a:pPr marL="171450" indent="-171450" algn="ctr">
              <a:buFont typeface="Wingdings" panose="05000000000000000000" pitchFamily="2" charset="2"/>
              <a:buChar char="l"/>
              <a:defRPr sz="1800" spc="0">
                <a:solidFill>
                  <a:srgbClr val="000000"/>
                </a:solidFill>
              </a:defRPr>
            </a:pPr>
            <a:endParaRPr lang="en-US" sz="1400" b="1" spc="24">
              <a:solidFill>
                <a:schemeClr val="bg1"/>
              </a:solidFill>
              <a:latin typeface="Arial" panose="020B0604020202020204" pitchFamily="34" charset="0"/>
              <a:cs typeface="Arial" panose="020B0604020202020204" pitchFamily="34" charset="0"/>
            </a:endParaRPr>
          </a:p>
          <a:p>
            <a:pPr marL="171450" indent="-171450" algn="ctr">
              <a:buFont typeface="Wingdings" panose="05000000000000000000" pitchFamily="2" charset="2"/>
              <a:buChar char="l"/>
              <a:defRPr sz="1800" spc="0">
                <a:solidFill>
                  <a:srgbClr val="000000"/>
                </a:solidFill>
              </a:defRPr>
            </a:pPr>
            <a:r>
              <a:rPr lang="en-US" sz="1400" b="1" spc="24">
                <a:solidFill>
                  <a:schemeClr val="bg1"/>
                </a:solidFill>
                <a:latin typeface="Arial" panose="020B0604020202020204" pitchFamily="34" charset="0"/>
                <a:cs typeface="Arial" panose="020B0604020202020204" pitchFamily="34" charset="0"/>
              </a:rPr>
              <a:t>. Situational leadership places greater emphasis on self-leadership, communication, emotional intelligence, and strategic thinking as core competencies</a:t>
            </a:r>
          </a:p>
          <a:p>
            <a:pPr marL="171450" indent="-171450" algn="ctr">
              <a:buFont typeface="Wingdings" panose="05000000000000000000" pitchFamily="2" charset="2"/>
              <a:buChar char="l"/>
              <a:defRPr sz="1800" spc="0">
                <a:solidFill>
                  <a:srgbClr val="000000"/>
                </a:solidFill>
              </a:defRPr>
            </a:pPr>
            <a:endParaRPr lang="en-US" sz="1200" b="1" spc="24" dirty="0">
              <a:solidFill>
                <a:schemeClr val="bg1"/>
              </a:solidFill>
              <a:latin typeface="Arial" panose="020B0604020202020204" pitchFamily="34" charset="0"/>
              <a:cs typeface="Arial" panose="020B0604020202020204" pitchFamily="34" charset="0"/>
            </a:endParaRPr>
          </a:p>
        </p:txBody>
      </p:sp>
      <p:sp>
        <p:nvSpPr>
          <p:cNvPr id="50" name="Shape 578"/>
          <p:cNvSpPr/>
          <p:nvPr/>
        </p:nvSpPr>
        <p:spPr>
          <a:xfrm>
            <a:off x="3860800" y="5118100"/>
            <a:ext cx="1981200" cy="1009650"/>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algn="ctr" eaLnBrk="1" fontAlgn="auto" hangingPunct="1">
              <a:spcBef>
                <a:spcPts val="0"/>
              </a:spcBef>
              <a:spcAft>
                <a:spcPts val="0"/>
              </a:spcAft>
              <a:defRPr sz="1800" spc="0">
                <a:solidFill>
                  <a:srgbClr val="000000"/>
                </a:solidFill>
              </a:defRPr>
            </a:pPr>
            <a:endParaRPr sz="1200" spc="24">
              <a:solidFill>
                <a:schemeClr val="bg1"/>
              </a:solidFill>
              <a:latin typeface="+mn-lt"/>
            </a:endParaRPr>
          </a:p>
        </p:txBody>
      </p:sp>
      <p:sp>
        <p:nvSpPr>
          <p:cNvPr id="57" name="Shape 586"/>
          <p:cNvSpPr/>
          <p:nvPr/>
        </p:nvSpPr>
        <p:spPr>
          <a:xfrm>
            <a:off x="6261100" y="5130800"/>
            <a:ext cx="1981200" cy="1009650"/>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algn="ctr" eaLnBrk="1" fontAlgn="auto" hangingPunct="1">
              <a:spcBef>
                <a:spcPts val="0"/>
              </a:spcBef>
              <a:spcAft>
                <a:spcPts val="0"/>
              </a:spcAft>
              <a:defRPr sz="1800" spc="0">
                <a:solidFill>
                  <a:srgbClr val="000000"/>
                </a:solidFill>
              </a:defRPr>
            </a:pPr>
            <a:endParaRPr sz="1200" spc="24">
              <a:solidFill>
                <a:schemeClr val="bg1"/>
              </a:solidFill>
              <a:latin typeface="+mn-lt"/>
            </a:endParaRPr>
          </a:p>
        </p:txBody>
      </p:sp>
      <p:sp>
        <p:nvSpPr>
          <p:cNvPr id="64" name="Shape 594"/>
          <p:cNvSpPr/>
          <p:nvPr/>
        </p:nvSpPr>
        <p:spPr>
          <a:xfrm>
            <a:off x="8712200" y="5130800"/>
            <a:ext cx="1981200" cy="1009650"/>
          </a:xfrm>
          <a:prstGeom prst="rect">
            <a:avLst/>
          </a:prstGeom>
          <a:noFill/>
          <a:ln w="12700" cap="flat">
            <a:noFill/>
            <a:miter lim="400000"/>
          </a:ln>
          <a:effectLst/>
        </p:spPr>
        <p:txBody>
          <a:bodyPr lIns="0" tIns="0" rIns="0" bIns="0"/>
          <a:lstStyle>
            <a:lvl1pPr>
              <a:defRPr sz="2400" spc="48">
                <a:solidFill>
                  <a:srgbClr val="929292"/>
                </a:solidFill>
                <a:latin typeface="Source Sans Pro" panose="020B0503030403020204"/>
                <a:ea typeface="Source Sans Pro" panose="020B0503030403020204"/>
                <a:cs typeface="Source Sans Pro" panose="020B0503030403020204"/>
                <a:sym typeface="Source Sans Pro" panose="020B0503030403020204"/>
              </a:defRPr>
            </a:lvl1pPr>
          </a:lstStyle>
          <a:p>
            <a:pPr algn="ctr" eaLnBrk="1" fontAlgn="auto" hangingPunct="1">
              <a:spcBef>
                <a:spcPts val="0"/>
              </a:spcBef>
              <a:spcAft>
                <a:spcPts val="0"/>
              </a:spcAft>
              <a:defRPr sz="1800" spc="0">
                <a:solidFill>
                  <a:srgbClr val="000000"/>
                </a:solidFill>
              </a:defRPr>
            </a:pPr>
            <a:endParaRPr sz="1200" spc="24">
              <a:solidFill>
                <a:schemeClr val="bg1"/>
              </a:solidFill>
              <a:latin typeface="+mn-lt"/>
            </a:endParaRPr>
          </a:p>
        </p:txBody>
      </p:sp>
      <p:sp>
        <p:nvSpPr>
          <p:cNvPr id="48" name="文本框 47"/>
          <p:cNvSpPr txBox="1"/>
          <p:nvPr/>
        </p:nvSpPr>
        <p:spPr>
          <a:xfrm>
            <a:off x="846343" y="329540"/>
            <a:ext cx="8211807"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Situational Leadership Questionnaire Analysis</a:t>
            </a:r>
          </a:p>
          <a:p>
            <a:pPr>
              <a:lnSpc>
                <a:spcPct val="120000"/>
              </a:lnSpc>
            </a:pPr>
            <a:endParaRPr lang="zh-CN" altLang="en-US" b="1" dirty="0">
              <a:solidFill>
                <a:schemeClr val="bg1"/>
              </a:solidFill>
              <a:cs typeface="+mn-ea"/>
              <a:sym typeface="+mn-lt"/>
            </a:endParaRPr>
          </a:p>
        </p:txBody>
      </p:sp>
      <p:grpSp>
        <p:nvGrpSpPr>
          <p:cNvPr id="65" name="组合 64"/>
          <p:cNvGrpSpPr/>
          <p:nvPr>
            <p:custDataLst>
              <p:tags r:id="rId1"/>
            </p:custDataLst>
          </p:nvPr>
        </p:nvGrpSpPr>
        <p:grpSpPr>
          <a:xfrm>
            <a:off x="319026" y="372249"/>
            <a:ext cx="407472" cy="407472"/>
            <a:chOff x="-1828799" y="-88608"/>
            <a:chExt cx="754743" cy="754743"/>
          </a:xfrm>
        </p:grpSpPr>
        <p:sp>
          <p:nvSpPr>
            <p:cNvPr id="66" name="椭圆 65"/>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67" name="椭圆 66"/>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5" name="图片 4">
            <a:extLst>
              <a:ext uri="{FF2B5EF4-FFF2-40B4-BE49-F238E27FC236}">
                <a16:creationId xmlns:a16="http://schemas.microsoft.com/office/drawing/2014/main" id="{E2FA6135-5FBA-6D07-8741-98961CEF6638}"/>
              </a:ext>
            </a:extLst>
          </p:cNvPr>
          <p:cNvPicPr>
            <a:picLocks noChangeAspect="1"/>
          </p:cNvPicPr>
          <p:nvPr/>
        </p:nvPicPr>
        <p:blipFill>
          <a:blip r:embed="rId4" cstate="print">
            <a:extLst>
              <a:ext uri="{28A0092B-C50C-407E-A947-70E740481C1C}">
                <a14:useLocalDpi xmlns:a14="http://schemas.microsoft.com/office/drawing/2010/main" val="0"/>
              </a:ext>
            </a:extLst>
          </a:blip>
          <a:stretch>
            <a:fillRect/>
          </a:stretch>
        </p:blipFill>
        <p:spPr>
          <a:xfrm>
            <a:off x="3948880" y="946413"/>
            <a:ext cx="3520458" cy="1577372"/>
          </a:xfrm>
          <a:prstGeom prst="rect">
            <a:avLst/>
          </a:prstGeom>
        </p:spPr>
      </p:pic>
      <p:pic>
        <p:nvPicPr>
          <p:cNvPr id="7" name="图片 6">
            <a:extLst>
              <a:ext uri="{FF2B5EF4-FFF2-40B4-BE49-F238E27FC236}">
                <a16:creationId xmlns:a16="http://schemas.microsoft.com/office/drawing/2014/main" id="{DE7E90E5-006F-2AD2-7C5B-843EF41046AB}"/>
              </a:ext>
            </a:extLst>
          </p:cNvPr>
          <p:cNvPicPr>
            <a:picLocks noChangeAspect="1"/>
          </p:cNvPicPr>
          <p:nvPr/>
        </p:nvPicPr>
        <p:blipFill>
          <a:blip r:embed="rId5">
            <a:extLst>
              <a:ext uri="{28A0092B-C50C-407E-A947-70E740481C1C}">
                <a14:useLocalDpi xmlns:a14="http://schemas.microsoft.com/office/drawing/2010/main" val="0"/>
              </a:ext>
            </a:extLst>
          </a:blip>
          <a:stretch>
            <a:fillRect/>
          </a:stretch>
        </p:blipFill>
        <p:spPr>
          <a:xfrm>
            <a:off x="7635515" y="779721"/>
            <a:ext cx="4385209" cy="1935321"/>
          </a:xfrm>
          <a:prstGeom prst="rect">
            <a:avLst/>
          </a:prstGeom>
        </p:spPr>
      </p:pic>
      <p:pic>
        <p:nvPicPr>
          <p:cNvPr id="9" name="图片 8">
            <a:extLst>
              <a:ext uri="{FF2B5EF4-FFF2-40B4-BE49-F238E27FC236}">
                <a16:creationId xmlns:a16="http://schemas.microsoft.com/office/drawing/2014/main" id="{03DE0BDE-F031-CE3D-466C-F087AB4A8341}"/>
              </a:ext>
            </a:extLst>
          </p:cNvPr>
          <p:cNvPicPr>
            <a:picLocks noChangeAspect="1"/>
          </p:cNvPicPr>
          <p:nvPr/>
        </p:nvPicPr>
        <p:blipFill>
          <a:blip r:embed="rId6" cstate="print">
            <a:extLst>
              <a:ext uri="{28A0092B-C50C-407E-A947-70E740481C1C}">
                <a14:useLocalDpi xmlns:a14="http://schemas.microsoft.com/office/drawing/2010/main" val="0"/>
              </a:ext>
            </a:extLst>
          </a:blip>
          <a:stretch>
            <a:fillRect/>
          </a:stretch>
        </p:blipFill>
        <p:spPr>
          <a:xfrm>
            <a:off x="5491471" y="4803566"/>
            <a:ext cx="3520458" cy="1567124"/>
          </a:xfrm>
          <a:prstGeom prst="rect">
            <a:avLst/>
          </a:prstGeom>
        </p:spPr>
      </p:pic>
      <p:pic>
        <p:nvPicPr>
          <p:cNvPr id="11" name="图片 10">
            <a:extLst>
              <a:ext uri="{FF2B5EF4-FFF2-40B4-BE49-F238E27FC236}">
                <a16:creationId xmlns:a16="http://schemas.microsoft.com/office/drawing/2014/main" id="{18705AEE-A93F-3493-790E-7C0411437B89}"/>
              </a:ext>
            </a:extLst>
          </p:cNvPr>
          <p:cNvPicPr>
            <a:picLocks noChangeAspect="1"/>
          </p:cNvPicPr>
          <p:nvPr/>
        </p:nvPicPr>
        <p:blipFill>
          <a:blip r:embed="rId7" cstate="print">
            <a:extLst>
              <a:ext uri="{28A0092B-C50C-407E-A947-70E740481C1C}">
                <a14:useLocalDpi xmlns:a14="http://schemas.microsoft.com/office/drawing/2010/main" val="0"/>
              </a:ext>
            </a:extLst>
          </a:blip>
          <a:stretch>
            <a:fillRect/>
          </a:stretch>
        </p:blipFill>
        <p:spPr>
          <a:xfrm>
            <a:off x="8188134" y="3946011"/>
            <a:ext cx="3832590" cy="1739900"/>
          </a:xfrm>
          <a:prstGeom prst="rect">
            <a:avLst/>
          </a:prstGeom>
        </p:spPr>
      </p:pic>
      <p:pic>
        <p:nvPicPr>
          <p:cNvPr id="13" name="图片 12">
            <a:extLst>
              <a:ext uri="{FF2B5EF4-FFF2-40B4-BE49-F238E27FC236}">
                <a16:creationId xmlns:a16="http://schemas.microsoft.com/office/drawing/2014/main" id="{786ADD55-2A46-054F-BA6B-47A35001EBA4}"/>
              </a:ext>
            </a:extLst>
          </p:cNvPr>
          <p:cNvPicPr>
            <a:picLocks noChangeAspect="1"/>
          </p:cNvPicPr>
          <p:nvPr/>
        </p:nvPicPr>
        <p:blipFill>
          <a:blip r:embed="rId8">
            <a:extLst>
              <a:ext uri="{28A0092B-C50C-407E-A947-70E740481C1C}">
                <a14:useLocalDpi xmlns:a14="http://schemas.microsoft.com/office/drawing/2010/main" val="0"/>
              </a:ext>
            </a:extLst>
          </a:blip>
          <a:stretch>
            <a:fillRect/>
          </a:stretch>
        </p:blipFill>
        <p:spPr>
          <a:xfrm>
            <a:off x="5485134" y="2754025"/>
            <a:ext cx="3968408" cy="1747097"/>
          </a:xfrm>
          <a:prstGeom prst="rect">
            <a:avLst/>
          </a:prstGeom>
        </p:spPr>
      </p:pic>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6338DC71-BAA7-96FE-3631-C14341AD639C}"/>
            </a:ext>
          </a:extLst>
        </p:cNvPr>
        <p:cNvGrpSpPr/>
        <p:nvPr/>
      </p:nvGrpSpPr>
      <p:grpSpPr>
        <a:xfrm>
          <a:off x="0" y="0"/>
          <a:ext cx="0" cy="0"/>
          <a:chOff x="0" y="0"/>
          <a:chExt cx="0" cy="0"/>
        </a:xfrm>
      </p:grpSpPr>
      <p:grpSp>
        <p:nvGrpSpPr>
          <p:cNvPr id="54" name="Group 13">
            <a:extLst>
              <a:ext uri="{FF2B5EF4-FFF2-40B4-BE49-F238E27FC236}">
                <a16:creationId xmlns:a16="http://schemas.microsoft.com/office/drawing/2014/main" id="{AAF42150-C580-2EEE-B08C-D3B532BDF43E}"/>
              </a:ext>
            </a:extLst>
          </p:cNvPr>
          <p:cNvGrpSpPr/>
          <p:nvPr/>
        </p:nvGrpSpPr>
        <p:grpSpPr>
          <a:xfrm>
            <a:off x="2901950" y="2358305"/>
            <a:ext cx="6756400" cy="4499695"/>
            <a:chOff x="3180217" y="2692400"/>
            <a:chExt cx="2569595" cy="1711325"/>
          </a:xfrm>
        </p:grpSpPr>
        <p:sp>
          <p:nvSpPr>
            <p:cNvPr id="55" name="Freeform 9">
              <a:extLst>
                <a:ext uri="{FF2B5EF4-FFF2-40B4-BE49-F238E27FC236}">
                  <a16:creationId xmlns:a16="http://schemas.microsoft.com/office/drawing/2014/main" id="{D5067B29-FA91-2A54-FF07-F876382C8D73}"/>
                </a:ext>
              </a:extLst>
            </p:cNvPr>
            <p:cNvSpPr/>
            <p:nvPr/>
          </p:nvSpPr>
          <p:spPr bwMode="auto">
            <a:xfrm>
              <a:off x="4684940" y="3263900"/>
              <a:ext cx="558800" cy="584200"/>
            </a:xfrm>
            <a:custGeom>
              <a:avLst/>
              <a:gdLst>
                <a:gd name="T0" fmla="*/ 352 w 352"/>
                <a:gd name="T1" fmla="*/ 368 h 368"/>
                <a:gd name="T2" fmla="*/ 192 w 352"/>
                <a:gd name="T3" fmla="*/ 0 h 368"/>
                <a:gd name="T4" fmla="*/ 88 w 352"/>
                <a:gd name="T5" fmla="*/ 0 h 368"/>
                <a:gd name="T6" fmla="*/ 0 w 352"/>
                <a:gd name="T7" fmla="*/ 0 h 368"/>
                <a:gd name="T8" fmla="*/ 160 w 352"/>
                <a:gd name="T9" fmla="*/ 368 h 368"/>
                <a:gd name="T10" fmla="*/ 352 w 352"/>
                <a:gd name="T11" fmla="*/ 368 h 368"/>
              </a:gdLst>
              <a:ahLst/>
              <a:cxnLst>
                <a:cxn ang="0">
                  <a:pos x="T0" y="T1"/>
                </a:cxn>
                <a:cxn ang="0">
                  <a:pos x="T2" y="T3"/>
                </a:cxn>
                <a:cxn ang="0">
                  <a:pos x="T4" y="T5"/>
                </a:cxn>
                <a:cxn ang="0">
                  <a:pos x="T6" y="T7"/>
                </a:cxn>
                <a:cxn ang="0">
                  <a:pos x="T8" y="T9"/>
                </a:cxn>
                <a:cxn ang="0">
                  <a:pos x="T10" y="T11"/>
                </a:cxn>
              </a:cxnLst>
              <a:rect l="0" t="0" r="r" b="b"/>
              <a:pathLst>
                <a:path w="352" h="368">
                  <a:moveTo>
                    <a:pt x="352" y="368"/>
                  </a:moveTo>
                  <a:lnTo>
                    <a:pt x="192" y="0"/>
                  </a:lnTo>
                  <a:lnTo>
                    <a:pt x="88" y="0"/>
                  </a:lnTo>
                  <a:lnTo>
                    <a:pt x="0" y="0"/>
                  </a:lnTo>
                  <a:lnTo>
                    <a:pt x="160" y="368"/>
                  </a:lnTo>
                  <a:lnTo>
                    <a:pt x="352" y="368"/>
                  </a:lnTo>
                  <a:close/>
                </a:path>
              </a:pathLst>
            </a:custGeom>
            <a:blipFill>
              <a:blip r:embed="rId3" cstate="print"/>
              <a:stretch>
                <a:fillRect/>
              </a:stretch>
            </a:blipFill>
            <a:ln>
              <a:solidFill>
                <a:srgbClr val="FFFFFF">
                  <a:alpha val="69804"/>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6" name="Freeform 10">
              <a:extLst>
                <a:ext uri="{FF2B5EF4-FFF2-40B4-BE49-F238E27FC236}">
                  <a16:creationId xmlns:a16="http://schemas.microsoft.com/office/drawing/2014/main" id="{C773390A-C702-94D3-A1D8-8A6266ABEA8C}"/>
                </a:ext>
              </a:extLst>
            </p:cNvPr>
            <p:cNvSpPr/>
            <p:nvPr/>
          </p:nvSpPr>
          <p:spPr bwMode="auto">
            <a:xfrm>
              <a:off x="4096318" y="3449638"/>
              <a:ext cx="558800" cy="587375"/>
            </a:xfrm>
            <a:custGeom>
              <a:avLst/>
              <a:gdLst>
                <a:gd name="T0" fmla="*/ 0 w 352"/>
                <a:gd name="T1" fmla="*/ 0 h 370"/>
                <a:gd name="T2" fmla="*/ 160 w 352"/>
                <a:gd name="T3" fmla="*/ 370 h 370"/>
                <a:gd name="T4" fmla="*/ 352 w 352"/>
                <a:gd name="T5" fmla="*/ 370 h 370"/>
                <a:gd name="T6" fmla="*/ 192 w 352"/>
                <a:gd name="T7" fmla="*/ 0 h 370"/>
                <a:gd name="T8" fmla="*/ 0 w 352"/>
                <a:gd name="T9" fmla="*/ 0 h 370"/>
              </a:gdLst>
              <a:ahLst/>
              <a:cxnLst>
                <a:cxn ang="0">
                  <a:pos x="T0" y="T1"/>
                </a:cxn>
                <a:cxn ang="0">
                  <a:pos x="T2" y="T3"/>
                </a:cxn>
                <a:cxn ang="0">
                  <a:pos x="T4" y="T5"/>
                </a:cxn>
                <a:cxn ang="0">
                  <a:pos x="T6" y="T7"/>
                </a:cxn>
                <a:cxn ang="0">
                  <a:pos x="T8" y="T9"/>
                </a:cxn>
              </a:cxnLst>
              <a:rect l="0" t="0" r="r" b="b"/>
              <a:pathLst>
                <a:path w="352" h="370">
                  <a:moveTo>
                    <a:pt x="0" y="0"/>
                  </a:moveTo>
                  <a:lnTo>
                    <a:pt x="160" y="370"/>
                  </a:lnTo>
                  <a:lnTo>
                    <a:pt x="352" y="370"/>
                  </a:lnTo>
                  <a:lnTo>
                    <a:pt x="192" y="0"/>
                  </a:lnTo>
                  <a:lnTo>
                    <a:pt x="0" y="0"/>
                  </a:lnTo>
                  <a:close/>
                </a:path>
              </a:pathLst>
            </a:custGeom>
            <a:blipFill>
              <a:blip r:embed="rId4" cstate="print"/>
              <a:stretch>
                <a:fillRect/>
              </a:stretch>
            </a:blipFill>
            <a:ln>
              <a:solidFill>
                <a:srgbClr val="FFFFFF">
                  <a:alpha val="69804"/>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7" name="Freeform 11">
              <a:extLst>
                <a:ext uri="{FF2B5EF4-FFF2-40B4-BE49-F238E27FC236}">
                  <a16:creationId xmlns:a16="http://schemas.microsoft.com/office/drawing/2014/main" id="{F4F1F3BE-6B03-E03A-8A8A-2C08A74D60BA}"/>
                </a:ext>
              </a:extLst>
            </p:cNvPr>
            <p:cNvSpPr/>
            <p:nvPr/>
          </p:nvSpPr>
          <p:spPr bwMode="auto">
            <a:xfrm>
              <a:off x="3507696" y="3632200"/>
              <a:ext cx="558800" cy="587375"/>
            </a:xfrm>
            <a:custGeom>
              <a:avLst/>
              <a:gdLst>
                <a:gd name="T0" fmla="*/ 0 w 352"/>
                <a:gd name="T1" fmla="*/ 0 h 370"/>
                <a:gd name="T2" fmla="*/ 160 w 352"/>
                <a:gd name="T3" fmla="*/ 370 h 370"/>
                <a:gd name="T4" fmla="*/ 352 w 352"/>
                <a:gd name="T5" fmla="*/ 370 h 370"/>
                <a:gd name="T6" fmla="*/ 192 w 352"/>
                <a:gd name="T7" fmla="*/ 0 h 370"/>
                <a:gd name="T8" fmla="*/ 0 w 352"/>
                <a:gd name="T9" fmla="*/ 0 h 370"/>
              </a:gdLst>
              <a:ahLst/>
              <a:cxnLst>
                <a:cxn ang="0">
                  <a:pos x="T0" y="T1"/>
                </a:cxn>
                <a:cxn ang="0">
                  <a:pos x="T2" y="T3"/>
                </a:cxn>
                <a:cxn ang="0">
                  <a:pos x="T4" y="T5"/>
                </a:cxn>
                <a:cxn ang="0">
                  <a:pos x="T6" y="T7"/>
                </a:cxn>
                <a:cxn ang="0">
                  <a:pos x="T8" y="T9"/>
                </a:cxn>
              </a:cxnLst>
              <a:rect l="0" t="0" r="r" b="b"/>
              <a:pathLst>
                <a:path w="352" h="370">
                  <a:moveTo>
                    <a:pt x="0" y="0"/>
                  </a:moveTo>
                  <a:lnTo>
                    <a:pt x="160" y="370"/>
                  </a:lnTo>
                  <a:lnTo>
                    <a:pt x="352" y="370"/>
                  </a:lnTo>
                  <a:lnTo>
                    <a:pt x="192" y="0"/>
                  </a:lnTo>
                  <a:lnTo>
                    <a:pt x="0" y="0"/>
                  </a:lnTo>
                  <a:close/>
                </a:path>
              </a:pathLst>
            </a:custGeom>
            <a:blipFill>
              <a:blip r:embed="rId4" cstate="print"/>
              <a:stretch>
                <a:fillRect/>
              </a:stretch>
            </a:blipFill>
            <a:ln>
              <a:solidFill>
                <a:srgbClr val="FFFFFF">
                  <a:alpha val="69804"/>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8" name="Freeform 5">
              <a:extLst>
                <a:ext uri="{FF2B5EF4-FFF2-40B4-BE49-F238E27FC236}">
                  <a16:creationId xmlns:a16="http://schemas.microsoft.com/office/drawing/2014/main" id="{625B4D2D-56DA-FF5E-E333-178BF17C9B0B}"/>
                </a:ext>
              </a:extLst>
            </p:cNvPr>
            <p:cNvSpPr/>
            <p:nvPr/>
          </p:nvSpPr>
          <p:spPr bwMode="auto">
            <a:xfrm>
              <a:off x="4351565" y="3263900"/>
              <a:ext cx="638175" cy="774700"/>
            </a:xfrm>
            <a:custGeom>
              <a:avLst/>
              <a:gdLst>
                <a:gd name="T0" fmla="*/ 210 w 402"/>
                <a:gd name="T1" fmla="*/ 0 h 488"/>
                <a:gd name="T2" fmla="*/ 0 w 402"/>
                <a:gd name="T3" fmla="*/ 488 h 488"/>
                <a:gd name="T4" fmla="*/ 194 w 402"/>
                <a:gd name="T5" fmla="*/ 488 h 488"/>
                <a:gd name="T6" fmla="*/ 402 w 402"/>
                <a:gd name="T7" fmla="*/ 0 h 488"/>
                <a:gd name="T8" fmla="*/ 210 w 402"/>
                <a:gd name="T9" fmla="*/ 0 h 488"/>
              </a:gdLst>
              <a:ahLst/>
              <a:cxnLst>
                <a:cxn ang="0">
                  <a:pos x="T0" y="T1"/>
                </a:cxn>
                <a:cxn ang="0">
                  <a:pos x="T2" y="T3"/>
                </a:cxn>
                <a:cxn ang="0">
                  <a:pos x="T4" y="T5"/>
                </a:cxn>
                <a:cxn ang="0">
                  <a:pos x="T6" y="T7"/>
                </a:cxn>
                <a:cxn ang="0">
                  <a:pos x="T8" y="T9"/>
                </a:cxn>
              </a:cxnLst>
              <a:rect l="0" t="0" r="r" b="b"/>
              <a:pathLst>
                <a:path w="402" h="488">
                  <a:moveTo>
                    <a:pt x="210" y="0"/>
                  </a:moveTo>
                  <a:lnTo>
                    <a:pt x="0" y="488"/>
                  </a:lnTo>
                  <a:lnTo>
                    <a:pt x="194" y="488"/>
                  </a:lnTo>
                  <a:lnTo>
                    <a:pt x="402" y="0"/>
                  </a:lnTo>
                  <a:lnTo>
                    <a:pt x="210" y="0"/>
                  </a:lnTo>
                  <a:close/>
                </a:path>
              </a:pathLst>
            </a:custGeom>
            <a:blipFill>
              <a:blip r:embed="rId5"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59" name="Freeform 6">
              <a:extLst>
                <a:ext uri="{FF2B5EF4-FFF2-40B4-BE49-F238E27FC236}">
                  <a16:creationId xmlns:a16="http://schemas.microsoft.com/office/drawing/2014/main" id="{7CBCEB32-88FA-7030-107F-372D4B5BD0A1}"/>
                </a:ext>
              </a:extLst>
            </p:cNvPr>
            <p:cNvSpPr/>
            <p:nvPr/>
          </p:nvSpPr>
          <p:spPr bwMode="auto">
            <a:xfrm>
              <a:off x="3761696" y="3448050"/>
              <a:ext cx="638175" cy="771525"/>
            </a:xfrm>
            <a:custGeom>
              <a:avLst/>
              <a:gdLst>
                <a:gd name="T0" fmla="*/ 208 w 402"/>
                <a:gd name="T1" fmla="*/ 0 h 486"/>
                <a:gd name="T2" fmla="*/ 0 w 402"/>
                <a:gd name="T3" fmla="*/ 486 h 486"/>
                <a:gd name="T4" fmla="*/ 192 w 402"/>
                <a:gd name="T5" fmla="*/ 486 h 486"/>
                <a:gd name="T6" fmla="*/ 402 w 402"/>
                <a:gd name="T7" fmla="*/ 0 h 486"/>
                <a:gd name="T8" fmla="*/ 208 w 402"/>
                <a:gd name="T9" fmla="*/ 0 h 486"/>
              </a:gdLst>
              <a:ahLst/>
              <a:cxnLst>
                <a:cxn ang="0">
                  <a:pos x="T0" y="T1"/>
                </a:cxn>
                <a:cxn ang="0">
                  <a:pos x="T2" y="T3"/>
                </a:cxn>
                <a:cxn ang="0">
                  <a:pos x="T4" y="T5"/>
                </a:cxn>
                <a:cxn ang="0">
                  <a:pos x="T6" y="T7"/>
                </a:cxn>
                <a:cxn ang="0">
                  <a:pos x="T8" y="T9"/>
                </a:cxn>
              </a:cxnLst>
              <a:rect l="0" t="0" r="r" b="b"/>
              <a:pathLst>
                <a:path w="402" h="486">
                  <a:moveTo>
                    <a:pt x="208" y="0"/>
                  </a:moveTo>
                  <a:lnTo>
                    <a:pt x="0" y="486"/>
                  </a:lnTo>
                  <a:lnTo>
                    <a:pt x="192" y="486"/>
                  </a:lnTo>
                  <a:lnTo>
                    <a:pt x="402" y="0"/>
                  </a:lnTo>
                  <a:lnTo>
                    <a:pt x="208" y="0"/>
                  </a:lnTo>
                  <a:close/>
                </a:path>
              </a:pathLst>
            </a:custGeom>
            <a:blipFill>
              <a:blip r:embed="rId6"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60" name="Freeform 7">
              <a:extLst>
                <a:ext uri="{FF2B5EF4-FFF2-40B4-BE49-F238E27FC236}">
                  <a16:creationId xmlns:a16="http://schemas.microsoft.com/office/drawing/2014/main" id="{86F86D3F-9E8C-9397-7275-3F2CDCFAE56C}"/>
                </a:ext>
              </a:extLst>
            </p:cNvPr>
            <p:cNvSpPr/>
            <p:nvPr/>
          </p:nvSpPr>
          <p:spPr bwMode="auto">
            <a:xfrm>
              <a:off x="3180217" y="3632200"/>
              <a:ext cx="638175" cy="771525"/>
            </a:xfrm>
            <a:custGeom>
              <a:avLst/>
              <a:gdLst>
                <a:gd name="T0" fmla="*/ 210 w 402"/>
                <a:gd name="T1" fmla="*/ 0 h 486"/>
                <a:gd name="T2" fmla="*/ 0 w 402"/>
                <a:gd name="T3" fmla="*/ 486 h 486"/>
                <a:gd name="T4" fmla="*/ 192 w 402"/>
                <a:gd name="T5" fmla="*/ 486 h 486"/>
                <a:gd name="T6" fmla="*/ 402 w 402"/>
                <a:gd name="T7" fmla="*/ 0 h 486"/>
                <a:gd name="T8" fmla="*/ 210 w 402"/>
                <a:gd name="T9" fmla="*/ 0 h 486"/>
              </a:gdLst>
              <a:ahLst/>
              <a:cxnLst>
                <a:cxn ang="0">
                  <a:pos x="T0" y="T1"/>
                </a:cxn>
                <a:cxn ang="0">
                  <a:pos x="T2" y="T3"/>
                </a:cxn>
                <a:cxn ang="0">
                  <a:pos x="T4" y="T5"/>
                </a:cxn>
                <a:cxn ang="0">
                  <a:pos x="T6" y="T7"/>
                </a:cxn>
                <a:cxn ang="0">
                  <a:pos x="T8" y="T9"/>
                </a:cxn>
              </a:cxnLst>
              <a:rect l="0" t="0" r="r" b="b"/>
              <a:pathLst>
                <a:path w="402" h="486">
                  <a:moveTo>
                    <a:pt x="210" y="0"/>
                  </a:moveTo>
                  <a:lnTo>
                    <a:pt x="0" y="486"/>
                  </a:lnTo>
                  <a:lnTo>
                    <a:pt x="192" y="486"/>
                  </a:lnTo>
                  <a:lnTo>
                    <a:pt x="402" y="0"/>
                  </a:lnTo>
                  <a:lnTo>
                    <a:pt x="210" y="0"/>
                  </a:lnTo>
                  <a:close/>
                </a:path>
              </a:pathLst>
            </a:custGeom>
            <a:blipFill>
              <a:blip r:embed="rId6"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sp>
          <p:nvSpPr>
            <p:cNvPr id="61" name="Freeform 8">
              <a:extLst>
                <a:ext uri="{FF2B5EF4-FFF2-40B4-BE49-F238E27FC236}">
                  <a16:creationId xmlns:a16="http://schemas.microsoft.com/office/drawing/2014/main" id="{E2EE5FF8-02D9-E252-DC62-39D18E56A62C}"/>
                </a:ext>
              </a:extLst>
            </p:cNvPr>
            <p:cNvSpPr/>
            <p:nvPr/>
          </p:nvSpPr>
          <p:spPr bwMode="auto">
            <a:xfrm>
              <a:off x="4940187" y="2692400"/>
              <a:ext cx="809625" cy="1155700"/>
            </a:xfrm>
            <a:custGeom>
              <a:avLst/>
              <a:gdLst>
                <a:gd name="T0" fmla="*/ 510 w 510"/>
                <a:gd name="T1" fmla="*/ 216 h 728"/>
                <a:gd name="T2" fmla="*/ 414 w 510"/>
                <a:gd name="T3" fmla="*/ 0 h 728"/>
                <a:gd name="T4" fmla="*/ 130 w 510"/>
                <a:gd name="T5" fmla="*/ 216 h 728"/>
                <a:gd name="T6" fmla="*/ 224 w 510"/>
                <a:gd name="T7" fmla="*/ 216 h 728"/>
                <a:gd name="T8" fmla="*/ 0 w 510"/>
                <a:gd name="T9" fmla="*/ 728 h 728"/>
                <a:gd name="T10" fmla="*/ 192 w 510"/>
                <a:gd name="T11" fmla="*/ 728 h 728"/>
                <a:gd name="T12" fmla="*/ 416 w 510"/>
                <a:gd name="T13" fmla="*/ 216 h 728"/>
                <a:gd name="T14" fmla="*/ 510 w 510"/>
                <a:gd name="T15" fmla="*/ 216 h 728"/>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510" h="728">
                  <a:moveTo>
                    <a:pt x="510" y="216"/>
                  </a:moveTo>
                  <a:lnTo>
                    <a:pt x="414" y="0"/>
                  </a:lnTo>
                  <a:lnTo>
                    <a:pt x="130" y="216"/>
                  </a:lnTo>
                  <a:lnTo>
                    <a:pt x="224" y="216"/>
                  </a:lnTo>
                  <a:lnTo>
                    <a:pt x="0" y="728"/>
                  </a:lnTo>
                  <a:lnTo>
                    <a:pt x="192" y="728"/>
                  </a:lnTo>
                  <a:lnTo>
                    <a:pt x="416" y="216"/>
                  </a:lnTo>
                  <a:lnTo>
                    <a:pt x="510" y="216"/>
                  </a:lnTo>
                  <a:close/>
                </a:path>
              </a:pathLst>
            </a:custGeom>
            <a:blipFill>
              <a:blip r:embed="rId7" cstate="print"/>
              <a:stretch>
                <a:fillRect/>
              </a:stretch>
            </a:blipFill>
            <a:ln>
              <a:solidFill>
                <a:srgbClr val="FFFFFF">
                  <a:alpha val="60000"/>
                </a:srgbClr>
              </a:solidFill>
            </a:ln>
          </p:spPr>
          <p:txBody>
            <a:bodyPr vert="horz" wrap="square" lIns="91440" tIns="45720" rIns="91440" bIns="45720" numCol="1" anchor="t" anchorCtr="0" compatLnSpc="1"/>
            <a:lstStyle/>
            <a:p>
              <a:endParaRPr lang="en-AU">
                <a:solidFill>
                  <a:schemeClr val="bg1"/>
                </a:solidFill>
                <a:cs typeface="+mn-ea"/>
                <a:sym typeface="+mn-lt"/>
              </a:endParaRPr>
            </a:p>
          </p:txBody>
        </p:sp>
      </p:grpSp>
      <p:sp>
        <p:nvSpPr>
          <p:cNvPr id="65" name="TextBox 19">
            <a:extLst>
              <a:ext uri="{FF2B5EF4-FFF2-40B4-BE49-F238E27FC236}">
                <a16:creationId xmlns:a16="http://schemas.microsoft.com/office/drawing/2014/main" id="{7340EE7E-6CFA-880B-433D-2DD2792C9897}"/>
              </a:ext>
            </a:extLst>
          </p:cNvPr>
          <p:cNvSpPr txBox="1"/>
          <p:nvPr/>
        </p:nvSpPr>
        <p:spPr>
          <a:xfrm>
            <a:off x="4621537" y="3570210"/>
            <a:ext cx="2796037" cy="338554"/>
          </a:xfrm>
          <a:prstGeom prst="rect">
            <a:avLst/>
          </a:prstGeom>
          <a:noFill/>
        </p:spPr>
        <p:txBody>
          <a:bodyPr wrap="none" rtlCol="0">
            <a:noAutofit/>
          </a:bodyPr>
          <a:lstStyle/>
          <a:p>
            <a:pPr algn="r"/>
            <a:r>
              <a:rPr lang="en-US" altLang="zh-CN" sz="1600" b="1">
                <a:solidFill>
                  <a:schemeClr val="accent1"/>
                </a:solidFill>
                <a:cs typeface="+mn-ea"/>
                <a:sym typeface="+mn-lt"/>
              </a:rPr>
              <a:t>The degree of guidance leaders provide to subordinates</a:t>
            </a:r>
          </a:p>
          <a:p>
            <a:pPr algn="r"/>
            <a:endParaRPr lang="zh-CN" altLang="en-US" sz="1600" b="1" dirty="0">
              <a:solidFill>
                <a:schemeClr val="accent1"/>
              </a:solidFill>
              <a:cs typeface="+mn-ea"/>
              <a:sym typeface="+mn-lt"/>
            </a:endParaRPr>
          </a:p>
        </p:txBody>
      </p:sp>
      <p:sp>
        <p:nvSpPr>
          <p:cNvPr id="67" name="TextBox 21">
            <a:extLst>
              <a:ext uri="{FF2B5EF4-FFF2-40B4-BE49-F238E27FC236}">
                <a16:creationId xmlns:a16="http://schemas.microsoft.com/office/drawing/2014/main" id="{1AB306B0-DE03-2938-D032-B6687139EB65}"/>
              </a:ext>
            </a:extLst>
          </p:cNvPr>
          <p:cNvSpPr txBox="1"/>
          <p:nvPr/>
        </p:nvSpPr>
        <p:spPr>
          <a:xfrm>
            <a:off x="5797913" y="2465129"/>
            <a:ext cx="2796037" cy="338554"/>
          </a:xfrm>
          <a:prstGeom prst="rect">
            <a:avLst/>
          </a:prstGeom>
          <a:noFill/>
        </p:spPr>
        <p:txBody>
          <a:bodyPr wrap="none" rtlCol="0">
            <a:noAutofit/>
          </a:bodyPr>
          <a:lstStyle/>
          <a:p>
            <a:pPr algn="r"/>
            <a:r>
              <a:rPr lang="en-US" altLang="zh-CN" sz="1600" b="1">
                <a:solidFill>
                  <a:schemeClr val="accent1"/>
                </a:solidFill>
                <a:cs typeface="+mn-ea"/>
                <a:sym typeface="+mn-lt"/>
              </a:rPr>
              <a:t>The degree of social-emotional support provided by leaders</a:t>
            </a:r>
          </a:p>
          <a:p>
            <a:pPr algn="r"/>
            <a:endParaRPr lang="zh-CN" altLang="en-US" sz="1600" b="1" dirty="0">
              <a:solidFill>
                <a:schemeClr val="accent1"/>
              </a:solidFill>
              <a:cs typeface="+mn-ea"/>
              <a:sym typeface="+mn-lt"/>
            </a:endParaRPr>
          </a:p>
        </p:txBody>
      </p:sp>
      <p:sp>
        <p:nvSpPr>
          <p:cNvPr id="69" name="TextBox 23">
            <a:extLst>
              <a:ext uri="{FF2B5EF4-FFF2-40B4-BE49-F238E27FC236}">
                <a16:creationId xmlns:a16="http://schemas.microsoft.com/office/drawing/2014/main" id="{4111D8E9-F205-9C3E-7312-2C58782B79C0}"/>
              </a:ext>
            </a:extLst>
          </p:cNvPr>
          <p:cNvSpPr txBox="1"/>
          <p:nvPr/>
        </p:nvSpPr>
        <p:spPr>
          <a:xfrm>
            <a:off x="8327702" y="1298810"/>
            <a:ext cx="2796037" cy="338554"/>
          </a:xfrm>
          <a:prstGeom prst="rect">
            <a:avLst/>
          </a:prstGeom>
          <a:noFill/>
        </p:spPr>
        <p:txBody>
          <a:bodyPr wrap="none" rtlCol="0">
            <a:noAutofit/>
          </a:bodyPr>
          <a:lstStyle/>
          <a:p>
            <a:pPr algn="r"/>
            <a:r>
              <a:rPr lang="en-US" altLang="zh-CN" sz="1600" b="1">
                <a:solidFill>
                  <a:schemeClr val="accent1"/>
                </a:solidFill>
                <a:cs typeface="+mn-ea"/>
                <a:sym typeface="+mn-lt"/>
              </a:rPr>
              <a:t>The level of maturity demonstrated by subordinates in specific tasks.</a:t>
            </a:r>
          </a:p>
          <a:p>
            <a:pPr algn="r"/>
            <a:endParaRPr lang="zh-CN" altLang="en-US" sz="1600" b="1" dirty="0">
              <a:solidFill>
                <a:schemeClr val="accent1"/>
              </a:solidFill>
              <a:cs typeface="+mn-ea"/>
              <a:sym typeface="+mn-lt"/>
            </a:endParaRPr>
          </a:p>
        </p:txBody>
      </p:sp>
      <p:sp>
        <p:nvSpPr>
          <p:cNvPr id="28" name="文本框 27">
            <a:extLst>
              <a:ext uri="{FF2B5EF4-FFF2-40B4-BE49-F238E27FC236}">
                <a16:creationId xmlns:a16="http://schemas.microsoft.com/office/drawing/2014/main" id="{B7C86D44-91E6-21A2-37DA-54DCBCFBAA77}"/>
              </a:ext>
            </a:extLst>
          </p:cNvPr>
          <p:cNvSpPr txBox="1"/>
          <p:nvPr/>
        </p:nvSpPr>
        <p:spPr>
          <a:xfrm>
            <a:off x="844860" y="211819"/>
            <a:ext cx="10607138" cy="937629"/>
          </a:xfrm>
          <a:prstGeom prst="rect">
            <a:avLst/>
          </a:prstGeom>
          <a:noFill/>
        </p:spPr>
        <p:txBody>
          <a:bodyPr wrap="square" rtlCol="0">
            <a:spAutoFit/>
          </a:bodyPr>
          <a:lstStyle/>
          <a:p>
            <a:pPr>
              <a:lnSpc>
                <a:spcPct val="120000"/>
              </a:lnSpc>
            </a:pPr>
            <a:r>
              <a:rPr lang="en-US" altLang="zh-CN"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nSpc>
                <a:spcPct val="120000"/>
              </a:lnSpc>
            </a:pPr>
            <a:endParaRPr lang="zh-CN" altLang="en-US" b="1">
              <a:solidFill>
                <a:schemeClr val="bg1"/>
              </a:solidFill>
              <a:cs typeface="+mn-ea"/>
              <a:sym typeface="+mn-lt"/>
            </a:endParaRPr>
          </a:p>
        </p:txBody>
      </p:sp>
      <p:grpSp>
        <p:nvGrpSpPr>
          <p:cNvPr id="32" name="组合 31">
            <a:extLst>
              <a:ext uri="{FF2B5EF4-FFF2-40B4-BE49-F238E27FC236}">
                <a16:creationId xmlns:a16="http://schemas.microsoft.com/office/drawing/2014/main" id="{678AE871-2F83-13E6-023B-BC12768548BC}"/>
              </a:ext>
            </a:extLst>
          </p:cNvPr>
          <p:cNvGrpSpPr/>
          <p:nvPr>
            <p:custDataLst>
              <p:tags r:id="rId1"/>
            </p:custDataLst>
          </p:nvPr>
        </p:nvGrpSpPr>
        <p:grpSpPr>
          <a:xfrm>
            <a:off x="319026" y="372249"/>
            <a:ext cx="407472" cy="407472"/>
            <a:chOff x="-1828799" y="-88608"/>
            <a:chExt cx="754743" cy="754743"/>
          </a:xfrm>
        </p:grpSpPr>
        <p:sp>
          <p:nvSpPr>
            <p:cNvPr id="33" name="椭圆 32">
              <a:extLst>
                <a:ext uri="{FF2B5EF4-FFF2-40B4-BE49-F238E27FC236}">
                  <a16:creationId xmlns:a16="http://schemas.microsoft.com/office/drawing/2014/main" id="{908F1477-10CD-380E-60ED-20CBEEC7AD3A}"/>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34" name="椭圆 33">
              <a:extLst>
                <a:ext uri="{FF2B5EF4-FFF2-40B4-BE49-F238E27FC236}">
                  <a16:creationId xmlns:a16="http://schemas.microsoft.com/office/drawing/2014/main" id="{2AAE7B39-BD63-2780-EF41-535E29E1AB63}"/>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
        <p:nvSpPr>
          <p:cNvPr id="3" name="TextBox 14">
            <a:extLst>
              <a:ext uri="{FF2B5EF4-FFF2-40B4-BE49-F238E27FC236}">
                <a16:creationId xmlns:a16="http://schemas.microsoft.com/office/drawing/2014/main" id="{2109E2A5-0A1F-D6A2-CDC6-C8E51BE4029E}"/>
              </a:ext>
            </a:extLst>
          </p:cNvPr>
          <p:cNvSpPr txBox="1"/>
          <p:nvPr/>
        </p:nvSpPr>
        <p:spPr>
          <a:xfrm>
            <a:off x="386767" y="4381397"/>
            <a:ext cx="2643809" cy="2031325"/>
          </a:xfrm>
          <a:prstGeom prst="rect">
            <a:avLst/>
          </a:prstGeom>
          <a:noFill/>
        </p:spPr>
        <p:txBody>
          <a:bodyPr wrap="square" rtlCol="0">
            <a:spAutoFit/>
          </a:bodyPr>
          <a:lstStyle/>
          <a:p>
            <a:pPr algn="r"/>
            <a:r>
              <a:rPr lang="en-US" altLang="zh-CN" sz="1400" b="1">
                <a:solidFill>
                  <a:schemeClr val="bg1"/>
                </a:solidFill>
                <a:latin typeface="Arial" panose="020B0604020202020204" pitchFamily="34" charset="0"/>
                <a:cs typeface="Arial" panose="020B0604020202020204" pitchFamily="34" charset="0"/>
                <a:sym typeface="+mn-lt"/>
              </a:rPr>
              <a:t>Situational leadership is a development of a leadership style proposed by Hapsari et al. (2021), aimed at assisting in-service managers and administrators in adopting a more appropriate leadership style through management</a:t>
            </a:r>
            <a:r>
              <a:rPr lang="en-US" altLang="zh-CN" sz="1400">
                <a:solidFill>
                  <a:schemeClr val="bg1"/>
                </a:solidFill>
                <a:cs typeface="+mn-ea"/>
                <a:sym typeface="+mn-lt"/>
              </a:rPr>
              <a:t>.</a:t>
            </a:r>
          </a:p>
          <a:p>
            <a:pPr algn="r"/>
            <a:endParaRPr lang="en-US" sz="1400" dirty="0">
              <a:solidFill>
                <a:schemeClr val="bg1"/>
              </a:solidFill>
              <a:cs typeface="+mn-ea"/>
              <a:sym typeface="+mn-lt"/>
            </a:endParaRPr>
          </a:p>
        </p:txBody>
      </p:sp>
      <p:pic>
        <p:nvPicPr>
          <p:cNvPr id="6146" name="Picture 2">
            <a:extLst>
              <a:ext uri="{FF2B5EF4-FFF2-40B4-BE49-F238E27FC236}">
                <a16:creationId xmlns:a16="http://schemas.microsoft.com/office/drawing/2014/main" id="{68AF44AF-2FB7-234B-FF14-23DBFD61DC4D}"/>
              </a:ext>
            </a:extLst>
          </p:cNvPr>
          <p:cNvPicPr>
            <a:picLocks noChangeAspect="1"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8593950" y="3860986"/>
            <a:ext cx="3257415" cy="2443061"/>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749468639"/>
      </p:ext>
    </p:extLst>
  </p:cSld>
  <p:clrMapOvr>
    <a:masterClrMapping/>
  </p:clrMapOvr>
  <p:transition spd="slow">
    <p:push dir="u"/>
  </p:transition>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1033" name="组合 1032"/>
          <p:cNvGrpSpPr/>
          <p:nvPr/>
        </p:nvGrpSpPr>
        <p:grpSpPr>
          <a:xfrm>
            <a:off x="7784865" y="1700552"/>
            <a:ext cx="4232729" cy="2522316"/>
            <a:chOff x="7859672" y="1556327"/>
            <a:chExt cx="4232729" cy="2522316"/>
          </a:xfrm>
        </p:grpSpPr>
        <p:sp>
          <p:nvSpPr>
            <p:cNvPr id="198" name="Freeform 24"/>
            <p:cNvSpPr>
              <a:spLocks noChangeAspect="1" noEditPoints="1"/>
            </p:cNvSpPr>
            <p:nvPr/>
          </p:nvSpPr>
          <p:spPr bwMode="auto">
            <a:xfrm>
              <a:off x="7859672" y="1819373"/>
              <a:ext cx="360362" cy="360362"/>
            </a:xfrm>
            <a:custGeom>
              <a:avLst/>
              <a:gdLst>
                <a:gd name="T0" fmla="*/ 30 w 60"/>
                <a:gd name="T1" fmla="*/ 0 h 60"/>
                <a:gd name="T2" fmla="*/ 0 w 60"/>
                <a:gd name="T3" fmla="*/ 30 h 60"/>
                <a:gd name="T4" fmla="*/ 30 w 60"/>
                <a:gd name="T5" fmla="*/ 60 h 60"/>
                <a:gd name="T6" fmla="*/ 60 w 60"/>
                <a:gd name="T7" fmla="*/ 30 h 60"/>
                <a:gd name="T8" fmla="*/ 30 w 60"/>
                <a:gd name="T9" fmla="*/ 0 h 60"/>
                <a:gd name="T10" fmla="*/ 26 w 60"/>
                <a:gd name="T11" fmla="*/ 44 h 60"/>
                <a:gd name="T12" fmla="*/ 12 w 60"/>
                <a:gd name="T13" fmla="*/ 30 h 60"/>
                <a:gd name="T14" fmla="*/ 17 w 60"/>
                <a:gd name="T15" fmla="*/ 24 h 60"/>
                <a:gd name="T16" fmla="*/ 26 w 60"/>
                <a:gd name="T17" fmla="*/ 33 h 60"/>
                <a:gd name="T18" fmla="*/ 43 w 60"/>
                <a:gd name="T19" fmla="*/ 16 h 60"/>
                <a:gd name="T20" fmla="*/ 48 w 60"/>
                <a:gd name="T21" fmla="*/ 22 h 60"/>
                <a:gd name="T22" fmla="*/ 26 w 60"/>
                <a:gd name="T23" fmla="*/ 4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199" name="文本框 198"/>
            <p:cNvSpPr txBox="1"/>
            <p:nvPr/>
          </p:nvSpPr>
          <p:spPr>
            <a:xfrm>
              <a:off x="8220034" y="1556327"/>
              <a:ext cx="3872367" cy="1246816"/>
            </a:xfrm>
            <a:prstGeom prst="rect">
              <a:avLst/>
            </a:prstGeom>
            <a:noFill/>
          </p:spPr>
          <p:txBody>
            <a:bodyPr wrap="square">
              <a:spAutoFit/>
            </a:bodyPr>
            <a:lstStyle/>
            <a:p>
              <a:pPr marL="285750" indent="-285750">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cs typeface="Arial" panose="020B0604020202020204" pitchFamily="34" charset="0"/>
                  <a:sym typeface="+mn-lt"/>
                </a:rPr>
                <a:t>Comprehensive management and coordination capabilities of leaders</a:t>
              </a:r>
            </a:p>
            <a:p>
              <a:pPr>
                <a:lnSpc>
                  <a:spcPct val="120000"/>
                </a:lnSpc>
                <a:spcBef>
                  <a:spcPct val="0"/>
                </a:spcBef>
              </a:pPr>
              <a:endParaRPr lang="zh-CN" altLang="en-US" sz="1600" b="1" dirty="0">
                <a:solidFill>
                  <a:schemeClr val="bg1"/>
                </a:solidFill>
                <a:cs typeface="+mn-ea"/>
                <a:sym typeface="+mn-lt"/>
              </a:endParaRPr>
            </a:p>
          </p:txBody>
        </p:sp>
        <p:sp>
          <p:nvSpPr>
            <p:cNvPr id="200" name="文本框 206"/>
            <p:cNvSpPr txBox="1">
              <a:spLocks noChangeArrowheads="1"/>
            </p:cNvSpPr>
            <p:nvPr/>
          </p:nvSpPr>
          <p:spPr bwMode="auto">
            <a:xfrm>
              <a:off x="8039853" y="2459097"/>
              <a:ext cx="3947174" cy="1619546"/>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Situational Leadership Theory posits that the effectiveness of an organization largely depends on leadership that can adapt to employee needs according to their maturity levels (Manyuch and Sukdeo, 2021).</a:t>
              </a:r>
            </a:p>
            <a:p>
              <a:pPr defTabSz="1216660">
                <a:lnSpc>
                  <a:spcPct val="120000"/>
                </a:lnSpc>
                <a:spcBef>
                  <a:spcPct val="0"/>
                </a:spcBef>
                <a:buNone/>
              </a:pPr>
              <a:endParaRPr lang="en-US" altLang="zh-CN" sz="1400" dirty="0">
                <a:solidFill>
                  <a:schemeClr val="bg1"/>
                </a:solidFill>
                <a:latin typeface="+mn-lt"/>
                <a:ea typeface="+mn-ea"/>
                <a:cs typeface="+mn-ea"/>
                <a:sym typeface="+mn-lt"/>
              </a:endParaRPr>
            </a:p>
          </p:txBody>
        </p:sp>
      </p:grpSp>
      <p:grpSp>
        <p:nvGrpSpPr>
          <p:cNvPr id="1034" name="组合 1033"/>
          <p:cNvGrpSpPr/>
          <p:nvPr/>
        </p:nvGrpSpPr>
        <p:grpSpPr>
          <a:xfrm>
            <a:off x="6858000" y="4222868"/>
            <a:ext cx="5334000" cy="2407940"/>
            <a:chOff x="6910168" y="3372474"/>
            <a:chExt cx="5334000" cy="2407940"/>
          </a:xfrm>
        </p:grpSpPr>
        <p:sp>
          <p:nvSpPr>
            <p:cNvPr id="201" name="Freeform 24"/>
            <p:cNvSpPr>
              <a:spLocks noChangeAspect="1" noEditPoints="1"/>
            </p:cNvSpPr>
            <p:nvPr/>
          </p:nvSpPr>
          <p:spPr bwMode="auto">
            <a:xfrm>
              <a:off x="7746943" y="3511429"/>
              <a:ext cx="360362" cy="358775"/>
            </a:xfrm>
            <a:custGeom>
              <a:avLst/>
              <a:gdLst>
                <a:gd name="T0" fmla="*/ 30 w 60"/>
                <a:gd name="T1" fmla="*/ 0 h 60"/>
                <a:gd name="T2" fmla="*/ 0 w 60"/>
                <a:gd name="T3" fmla="*/ 30 h 60"/>
                <a:gd name="T4" fmla="*/ 30 w 60"/>
                <a:gd name="T5" fmla="*/ 60 h 60"/>
                <a:gd name="T6" fmla="*/ 60 w 60"/>
                <a:gd name="T7" fmla="*/ 30 h 60"/>
                <a:gd name="T8" fmla="*/ 30 w 60"/>
                <a:gd name="T9" fmla="*/ 0 h 60"/>
                <a:gd name="T10" fmla="*/ 26 w 60"/>
                <a:gd name="T11" fmla="*/ 44 h 60"/>
                <a:gd name="T12" fmla="*/ 12 w 60"/>
                <a:gd name="T13" fmla="*/ 30 h 60"/>
                <a:gd name="T14" fmla="*/ 17 w 60"/>
                <a:gd name="T15" fmla="*/ 24 h 60"/>
                <a:gd name="T16" fmla="*/ 26 w 60"/>
                <a:gd name="T17" fmla="*/ 33 h 60"/>
                <a:gd name="T18" fmla="*/ 43 w 60"/>
                <a:gd name="T19" fmla="*/ 16 h 60"/>
                <a:gd name="T20" fmla="*/ 48 w 60"/>
                <a:gd name="T21" fmla="*/ 22 h 60"/>
                <a:gd name="T22" fmla="*/ 26 w 60"/>
                <a:gd name="T23" fmla="*/ 44 h 60"/>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202" name="文本框 201"/>
            <p:cNvSpPr txBox="1"/>
            <p:nvPr/>
          </p:nvSpPr>
          <p:spPr>
            <a:xfrm>
              <a:off x="8197395" y="3372474"/>
              <a:ext cx="3947174" cy="951543"/>
            </a:xfrm>
            <a:prstGeom prst="rect">
              <a:avLst/>
            </a:prstGeom>
            <a:noFill/>
          </p:spPr>
          <p:txBody>
            <a:bodyPr wrap="square">
              <a:spAutoFit/>
            </a:bodyPr>
            <a:lstStyle/>
            <a:p>
              <a:pPr marL="285750" indent="-285750">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cs typeface="Arial" panose="020B0604020202020204" pitchFamily="34" charset="0"/>
                  <a:sym typeface="+mn-lt"/>
                </a:rPr>
                <a:t>Situational Leadership Theory enhances employees' work motivation</a:t>
              </a:r>
              <a:endParaRPr lang="zh-CN" altLang="en-US" sz="1600" b="1" dirty="0">
                <a:solidFill>
                  <a:schemeClr val="bg1"/>
                </a:solidFill>
                <a:latin typeface="Arial" panose="020B0604020202020204" pitchFamily="34" charset="0"/>
                <a:cs typeface="Arial" panose="020B0604020202020204" pitchFamily="34" charset="0"/>
                <a:sym typeface="+mn-lt"/>
              </a:endParaRPr>
            </a:p>
          </p:txBody>
        </p:sp>
        <p:sp>
          <p:nvSpPr>
            <p:cNvPr id="203" name="文本框 209"/>
            <p:cNvSpPr txBox="1">
              <a:spLocks noChangeArrowheads="1"/>
            </p:cNvSpPr>
            <p:nvPr/>
          </p:nvSpPr>
          <p:spPr bwMode="auto">
            <a:xfrm>
              <a:off x="6910168" y="4345534"/>
              <a:ext cx="5334000" cy="143488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200">
                  <a:solidFill>
                    <a:schemeClr val="bg1"/>
                  </a:solidFill>
                  <a:latin typeface="Arial" panose="020B0604020202020204" pitchFamily="34" charset="0"/>
                  <a:ea typeface="+mn-ea"/>
                  <a:cs typeface="Arial" panose="020B0604020202020204" pitchFamily="34" charset="0"/>
                  <a:sym typeface="+mn-lt"/>
                </a:rPr>
                <a:t>To more intuitively connect with existing corporate issues and solutions, and efficiently link the current state of problems with leadership styles. Su Handala et al. (2024) emphasize that leadership practices characterized by open communication and strong motivation enhance employees' job satisfaction and productivity.</a:t>
              </a:r>
            </a:p>
            <a:p>
              <a:pPr defTabSz="1216660">
                <a:lnSpc>
                  <a:spcPct val="120000"/>
                </a:lnSpc>
                <a:spcBef>
                  <a:spcPct val="0"/>
                </a:spcBef>
                <a:buNone/>
              </a:pPr>
              <a:endParaRPr lang="en-US" altLang="zh-CN" sz="1400" dirty="0">
                <a:solidFill>
                  <a:schemeClr val="bg1"/>
                </a:solidFill>
                <a:latin typeface="+mn-lt"/>
                <a:ea typeface="+mn-ea"/>
                <a:cs typeface="+mn-ea"/>
                <a:sym typeface="+mn-lt"/>
              </a:endParaRPr>
            </a:p>
          </p:txBody>
        </p:sp>
      </p:grpSp>
      <p:grpSp>
        <p:nvGrpSpPr>
          <p:cNvPr id="1032" name="组合 1031"/>
          <p:cNvGrpSpPr/>
          <p:nvPr/>
        </p:nvGrpSpPr>
        <p:grpSpPr>
          <a:xfrm>
            <a:off x="522761" y="4178879"/>
            <a:ext cx="5683798" cy="2809040"/>
            <a:chOff x="1014204" y="3711938"/>
            <a:chExt cx="5683798" cy="2809040"/>
          </a:xfrm>
        </p:grpSpPr>
        <p:sp>
          <p:nvSpPr>
            <p:cNvPr id="207" name="Freeform 24"/>
            <p:cNvSpPr>
              <a:spLocks noChangeAspect="1" noEditPoints="1"/>
            </p:cNvSpPr>
            <p:nvPr/>
          </p:nvSpPr>
          <p:spPr bwMode="auto">
            <a:xfrm>
              <a:off x="1199243" y="3870549"/>
              <a:ext cx="358775" cy="358775"/>
            </a:xfrm>
            <a:custGeom>
              <a:avLst/>
              <a:gdLst>
                <a:gd name="T0" fmla="*/ 2147483646 w 60"/>
                <a:gd name="T1" fmla="*/ 0 h 60"/>
                <a:gd name="T2" fmla="*/ 0 w 60"/>
                <a:gd name="T3" fmla="*/ 2147483646 h 60"/>
                <a:gd name="T4" fmla="*/ 2147483646 w 60"/>
                <a:gd name="T5" fmla="*/ 2147483646 h 60"/>
                <a:gd name="T6" fmla="*/ 2147483646 w 60"/>
                <a:gd name="T7" fmla="*/ 2147483646 h 60"/>
                <a:gd name="T8" fmla="*/ 2147483646 w 60"/>
                <a:gd name="T9" fmla="*/ 0 h 60"/>
                <a:gd name="T10" fmla="*/ 2147483646 w 60"/>
                <a:gd name="T11" fmla="*/ 2147483646 h 60"/>
                <a:gd name="T12" fmla="*/ 2147483646 w 60"/>
                <a:gd name="T13" fmla="*/ 2147483646 h 60"/>
                <a:gd name="T14" fmla="*/ 2147483646 w 60"/>
                <a:gd name="T15" fmla="*/ 2147483646 h 60"/>
                <a:gd name="T16" fmla="*/ 2147483646 w 60"/>
                <a:gd name="T17" fmla="*/ 2147483646 h 60"/>
                <a:gd name="T18" fmla="*/ 2147483646 w 60"/>
                <a:gd name="T19" fmla="*/ 2147483646 h 60"/>
                <a:gd name="T20" fmla="*/ 2147483646 w 60"/>
                <a:gd name="T21" fmla="*/ 2147483646 h 60"/>
                <a:gd name="T22" fmla="*/ 2147483646 w 60"/>
                <a:gd name="T23" fmla="*/ 2147483646 h 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208" name="文本框 214"/>
            <p:cNvSpPr txBox="1">
              <a:spLocks noChangeArrowheads="1"/>
            </p:cNvSpPr>
            <p:nvPr/>
          </p:nvSpPr>
          <p:spPr bwMode="auto">
            <a:xfrm>
              <a:off x="1636148" y="3711938"/>
              <a:ext cx="3817972"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ea typeface="+mn-ea"/>
                  <a:cs typeface="Arial" panose="020B0604020202020204" pitchFamily="34" charset="0"/>
                  <a:sym typeface="+mn-lt"/>
                </a:rPr>
                <a:t>Situational theory managers guide employees' work</a:t>
              </a:r>
            </a:p>
            <a:p>
              <a:pPr>
                <a:lnSpc>
                  <a:spcPct val="120000"/>
                </a:lnSpc>
                <a:spcBef>
                  <a:spcPct val="0"/>
                </a:spcBef>
                <a:buNone/>
              </a:pPr>
              <a:endParaRPr lang="zh-CN" altLang="en-US" sz="1600" b="1" dirty="0">
                <a:solidFill>
                  <a:schemeClr val="bg1"/>
                </a:solidFill>
                <a:latin typeface="+mn-lt"/>
                <a:ea typeface="+mn-ea"/>
                <a:cs typeface="+mn-ea"/>
                <a:sym typeface="+mn-lt"/>
              </a:endParaRPr>
            </a:p>
          </p:txBody>
        </p:sp>
        <p:sp>
          <p:nvSpPr>
            <p:cNvPr id="209" name="文本框 215"/>
            <p:cNvSpPr txBox="1">
              <a:spLocks noChangeArrowheads="1"/>
            </p:cNvSpPr>
            <p:nvPr/>
          </p:nvSpPr>
          <p:spPr bwMode="auto">
            <a:xfrm>
              <a:off x="1014204" y="4384367"/>
              <a:ext cx="5683798" cy="213661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400">
                  <a:solidFill>
                    <a:schemeClr val="bg1"/>
                  </a:solidFill>
                  <a:latin typeface="+mn-lt"/>
                  <a:ea typeface="+mn-ea"/>
                  <a:cs typeface="+mn-ea"/>
                  <a:sym typeface="+mn-lt"/>
                </a:rPr>
                <a:t>(</a:t>
              </a:r>
              <a:r>
                <a:rPr lang="en-US" altLang="zh-CN" sz="1400">
                  <a:solidFill>
                    <a:schemeClr val="bg1"/>
                  </a:solidFill>
                  <a:latin typeface="Arial" panose="020B0604020202020204" pitchFamily="34" charset="0"/>
                  <a:ea typeface="+mn-ea"/>
                  <a:cs typeface="Arial" panose="020B0604020202020204" pitchFamily="34" charset="0"/>
                  <a:sym typeface="+mn-lt"/>
                </a:rPr>
                <a:t>Fadila &amp; Sitopul, 2022) The situational theory of management advantages exerts a significant influence on enhancing employee performance and loyalty. Effective leadership must be capable of balancing the exercise of authority with the development of human resource potential. Competent leaders are able to guide, motivate, and develop the capabilities of subordinates in accordance with organizational goals.</a:t>
              </a:r>
            </a:p>
            <a:p>
              <a:pPr defTabSz="1216660">
                <a:lnSpc>
                  <a:spcPct val="120000"/>
                </a:lnSpc>
                <a:spcBef>
                  <a:spcPct val="0"/>
                </a:spcBef>
                <a:buNone/>
              </a:pPr>
              <a:endParaRPr lang="en-US" altLang="zh-CN" sz="1400" dirty="0">
                <a:solidFill>
                  <a:schemeClr val="bg1"/>
                </a:solidFill>
                <a:latin typeface="+mn-lt"/>
                <a:ea typeface="+mn-ea"/>
                <a:cs typeface="+mn-ea"/>
                <a:sym typeface="+mn-lt"/>
              </a:endParaRPr>
            </a:p>
          </p:txBody>
        </p:sp>
      </p:grpSp>
      <p:sp>
        <p:nvSpPr>
          <p:cNvPr id="211" name="文本框 210"/>
          <p:cNvSpPr txBox="1"/>
          <p:nvPr/>
        </p:nvSpPr>
        <p:spPr>
          <a:xfrm>
            <a:off x="742220" y="310906"/>
            <a:ext cx="10400922" cy="937629"/>
          </a:xfrm>
          <a:prstGeom prst="rect">
            <a:avLst/>
          </a:prstGeom>
          <a:noFill/>
        </p:spPr>
        <p:txBody>
          <a:bodyPr wrap="square" rtlCol="0">
            <a:spAutoFit/>
          </a:bodyPr>
          <a:lstStyle/>
          <a:p>
            <a:pPr>
              <a:lnSpc>
                <a:spcPct val="120000"/>
              </a:lnSpc>
            </a:pPr>
            <a:r>
              <a:rPr lang="en-US" altLang="zh-CN" b="1">
                <a:solidFill>
                  <a:schemeClr val="bg1"/>
                </a:solidFill>
                <a:latin typeface="Arial" panose="020B0604020202020204" pitchFamily="34" charset="0"/>
                <a:cs typeface="Arial" panose="020B0604020202020204" pitchFamily="34" charset="0"/>
                <a:sym typeface="+mn-lt"/>
              </a:rPr>
              <a:t>Purpose and Significance of Studying Leadership Styles</a:t>
            </a:r>
          </a:p>
          <a:p>
            <a:pPr>
              <a:lnSpc>
                <a:spcPct val="120000"/>
              </a:lnSpc>
            </a:pPr>
            <a:endParaRPr lang="zh-CN" altLang="en-US" b="1">
              <a:solidFill>
                <a:schemeClr val="bg1"/>
              </a:solidFill>
              <a:cs typeface="+mn-ea"/>
              <a:sym typeface="+mn-lt"/>
            </a:endParaRPr>
          </a:p>
        </p:txBody>
      </p:sp>
      <p:grpSp>
        <p:nvGrpSpPr>
          <p:cNvPr id="213" name="组合 212"/>
          <p:cNvGrpSpPr/>
          <p:nvPr>
            <p:custDataLst>
              <p:tags r:id="rId2"/>
            </p:custDataLst>
          </p:nvPr>
        </p:nvGrpSpPr>
        <p:grpSpPr>
          <a:xfrm>
            <a:off x="319026" y="372249"/>
            <a:ext cx="407472" cy="407472"/>
            <a:chOff x="-1828799" y="-88608"/>
            <a:chExt cx="754743" cy="754743"/>
          </a:xfrm>
        </p:grpSpPr>
        <p:sp>
          <p:nvSpPr>
            <p:cNvPr id="212" name="椭圆 211"/>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217" name="椭圆 216"/>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grpSp>
        <p:nvGrpSpPr>
          <p:cNvPr id="1031" name="组合 1030"/>
          <p:cNvGrpSpPr/>
          <p:nvPr/>
        </p:nvGrpSpPr>
        <p:grpSpPr>
          <a:xfrm>
            <a:off x="1014204" y="1668075"/>
            <a:ext cx="5476415" cy="1726139"/>
            <a:chOff x="1211943" y="2186211"/>
            <a:chExt cx="5476415" cy="1726139"/>
          </a:xfrm>
        </p:grpSpPr>
        <p:sp>
          <p:nvSpPr>
            <p:cNvPr id="204" name="Freeform 24"/>
            <p:cNvSpPr>
              <a:spLocks noChangeAspect="1" noEditPoints="1"/>
            </p:cNvSpPr>
            <p:nvPr/>
          </p:nvSpPr>
          <p:spPr bwMode="auto">
            <a:xfrm>
              <a:off x="1211943" y="2190974"/>
              <a:ext cx="358775" cy="360362"/>
            </a:xfrm>
            <a:custGeom>
              <a:avLst/>
              <a:gdLst>
                <a:gd name="T0" fmla="*/ 2147483646 w 60"/>
                <a:gd name="T1" fmla="*/ 0 h 60"/>
                <a:gd name="T2" fmla="*/ 0 w 60"/>
                <a:gd name="T3" fmla="*/ 2147483646 h 60"/>
                <a:gd name="T4" fmla="*/ 2147483646 w 60"/>
                <a:gd name="T5" fmla="*/ 2147483646 h 60"/>
                <a:gd name="T6" fmla="*/ 2147483646 w 60"/>
                <a:gd name="T7" fmla="*/ 2147483646 h 60"/>
                <a:gd name="T8" fmla="*/ 2147483646 w 60"/>
                <a:gd name="T9" fmla="*/ 0 h 60"/>
                <a:gd name="T10" fmla="*/ 2147483646 w 60"/>
                <a:gd name="T11" fmla="*/ 2147483646 h 60"/>
                <a:gd name="T12" fmla="*/ 2147483646 w 60"/>
                <a:gd name="T13" fmla="*/ 2147483646 h 60"/>
                <a:gd name="T14" fmla="*/ 2147483646 w 60"/>
                <a:gd name="T15" fmla="*/ 2147483646 h 60"/>
                <a:gd name="T16" fmla="*/ 2147483646 w 60"/>
                <a:gd name="T17" fmla="*/ 2147483646 h 60"/>
                <a:gd name="T18" fmla="*/ 2147483646 w 60"/>
                <a:gd name="T19" fmla="*/ 2147483646 h 60"/>
                <a:gd name="T20" fmla="*/ 2147483646 w 60"/>
                <a:gd name="T21" fmla="*/ 2147483646 h 60"/>
                <a:gd name="T22" fmla="*/ 2147483646 w 60"/>
                <a:gd name="T23" fmla="*/ 2147483646 h 6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0" t="0" r="r" b="b"/>
              <a:pathLst>
                <a:path w="60" h="60">
                  <a:moveTo>
                    <a:pt x="30" y="0"/>
                  </a:moveTo>
                  <a:cubicBezTo>
                    <a:pt x="13" y="0"/>
                    <a:pt x="0" y="13"/>
                    <a:pt x="0" y="30"/>
                  </a:cubicBezTo>
                  <a:cubicBezTo>
                    <a:pt x="0" y="47"/>
                    <a:pt x="13" y="60"/>
                    <a:pt x="30" y="60"/>
                  </a:cubicBezTo>
                  <a:cubicBezTo>
                    <a:pt x="47" y="60"/>
                    <a:pt x="60" y="47"/>
                    <a:pt x="60" y="30"/>
                  </a:cubicBezTo>
                  <a:cubicBezTo>
                    <a:pt x="60" y="13"/>
                    <a:pt x="47" y="0"/>
                    <a:pt x="30" y="0"/>
                  </a:cubicBezTo>
                  <a:close/>
                  <a:moveTo>
                    <a:pt x="26" y="44"/>
                  </a:moveTo>
                  <a:cubicBezTo>
                    <a:pt x="12" y="30"/>
                    <a:pt x="12" y="30"/>
                    <a:pt x="12" y="30"/>
                  </a:cubicBezTo>
                  <a:cubicBezTo>
                    <a:pt x="17" y="24"/>
                    <a:pt x="17" y="24"/>
                    <a:pt x="17" y="24"/>
                  </a:cubicBezTo>
                  <a:cubicBezTo>
                    <a:pt x="26" y="33"/>
                    <a:pt x="26" y="33"/>
                    <a:pt x="26" y="33"/>
                  </a:cubicBezTo>
                  <a:cubicBezTo>
                    <a:pt x="43" y="16"/>
                    <a:pt x="43" y="16"/>
                    <a:pt x="43" y="16"/>
                  </a:cubicBezTo>
                  <a:cubicBezTo>
                    <a:pt x="48" y="22"/>
                    <a:pt x="48" y="22"/>
                    <a:pt x="48" y="22"/>
                  </a:cubicBezTo>
                  <a:lnTo>
                    <a:pt x="26" y="44"/>
                  </a:lnTo>
                  <a:close/>
                </a:path>
              </a:pathLst>
            </a:custGeom>
            <a:solidFill>
              <a:schemeClr val="accent1"/>
            </a:solidFill>
            <a:ln w="57150">
              <a:no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noAutofit/>
            </a:bodyPr>
            <a:lstStyle/>
            <a:p>
              <a:pPr algn="ctr"/>
              <a:endParaRPr lang="zh-CN" altLang="en-US">
                <a:solidFill>
                  <a:schemeClr val="bg1"/>
                </a:solidFill>
                <a:sym typeface="+mn-lt"/>
              </a:endParaRPr>
            </a:p>
          </p:txBody>
        </p:sp>
        <p:sp>
          <p:nvSpPr>
            <p:cNvPr id="205" name="文本框 211"/>
            <p:cNvSpPr txBox="1">
              <a:spLocks noChangeArrowheads="1"/>
            </p:cNvSpPr>
            <p:nvPr/>
          </p:nvSpPr>
          <p:spPr bwMode="auto">
            <a:xfrm>
              <a:off x="1680256" y="2186211"/>
              <a:ext cx="5008102" cy="655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non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eaLnBrk="1" hangingPunct="1">
                <a:lnSpc>
                  <a:spcPct val="120000"/>
                </a:lnSpc>
                <a:spcBef>
                  <a:spcPct val="0"/>
                </a:spcBef>
                <a:buFont typeface="Wingdings" panose="05000000000000000000" pitchFamily="2" charset="2"/>
                <a:buChar char="l"/>
              </a:pPr>
              <a:r>
                <a:rPr lang="en-US" altLang="zh-CN" sz="1600" b="1">
                  <a:solidFill>
                    <a:schemeClr val="bg1"/>
                  </a:solidFill>
                  <a:latin typeface="Arial" panose="020B0604020202020204" pitchFamily="34" charset="0"/>
                  <a:ea typeface="+mn-ea"/>
                  <a:cs typeface="Arial" panose="020B0604020202020204" pitchFamily="34" charset="0"/>
                  <a:sym typeface="+mn-lt"/>
                </a:rPr>
                <a:t>Situational leadership is practical in the article</a:t>
              </a:r>
            </a:p>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20" name="文本框 206"/>
            <p:cNvSpPr txBox="1">
              <a:spLocks noChangeArrowheads="1"/>
            </p:cNvSpPr>
            <p:nvPr/>
          </p:nvSpPr>
          <p:spPr bwMode="auto">
            <a:xfrm>
              <a:off x="1677988" y="2551336"/>
              <a:ext cx="3106737" cy="136101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Situational leadership is generally regarded as an adaptive leadership style that can flexibly adjust according to subordinate needs or specific contexts (Cortes, 2023).</a:t>
              </a:r>
              <a:endParaRPr lang="en-US" altLang="zh-CN" sz="1400" dirty="0">
                <a:solidFill>
                  <a:schemeClr val="bg1"/>
                </a:solidFill>
                <a:latin typeface="Arial" panose="020B0604020202020204" pitchFamily="34" charset="0"/>
                <a:ea typeface="+mn-ea"/>
                <a:cs typeface="Arial" panose="020B0604020202020204" pitchFamily="34" charset="0"/>
                <a:sym typeface="+mn-lt"/>
              </a:endParaRPr>
            </a:p>
          </p:txBody>
        </p:sp>
      </p:grpSp>
      <p:sp>
        <p:nvSpPr>
          <p:cNvPr id="1029" name="Freeform 8"/>
          <p:cNvSpPr>
            <a:spLocks noEditPoints="1"/>
          </p:cNvSpPr>
          <p:nvPr/>
        </p:nvSpPr>
        <p:spPr bwMode="auto">
          <a:xfrm>
            <a:off x="4962677" y="2753925"/>
            <a:ext cx="2266646" cy="2264550"/>
          </a:xfrm>
          <a:custGeom>
            <a:avLst/>
            <a:gdLst>
              <a:gd name="T0" fmla="*/ 3681 w 4322"/>
              <a:gd name="T1" fmla="*/ 3676 h 4318"/>
              <a:gd name="T2" fmla="*/ 643 w 4322"/>
              <a:gd name="T3" fmla="*/ 642 h 4318"/>
              <a:gd name="T4" fmla="*/ 3681 w 4322"/>
              <a:gd name="T5" fmla="*/ 642 h 4318"/>
              <a:gd name="T6" fmla="*/ 450 w 4322"/>
              <a:gd name="T7" fmla="*/ 449 h 4318"/>
              <a:gd name="T8" fmla="*/ 3873 w 4322"/>
              <a:gd name="T9" fmla="*/ 3868 h 4318"/>
              <a:gd name="T10" fmla="*/ 2114 w 4322"/>
              <a:gd name="T11" fmla="*/ 1295 h 4318"/>
              <a:gd name="T12" fmla="*/ 1149 w 4322"/>
              <a:gd name="T13" fmla="*/ 3023 h 4318"/>
              <a:gd name="T14" fmla="*/ 2114 w 4322"/>
              <a:gd name="T15" fmla="*/ 1295 h 4318"/>
              <a:gd name="T16" fmla="*/ 2306 w 4322"/>
              <a:gd name="T17" fmla="*/ 1103 h 4318"/>
              <a:gd name="T18" fmla="*/ 956 w 4322"/>
              <a:gd name="T19" fmla="*/ 3215 h 4318"/>
              <a:gd name="T20" fmla="*/ 2306 w 4322"/>
              <a:gd name="T21" fmla="*/ 1103 h 4318"/>
              <a:gd name="T22" fmla="*/ 3173 w 4322"/>
              <a:gd name="T23" fmla="*/ 1825 h 4318"/>
              <a:gd name="T24" fmla="*/ 2787 w 4322"/>
              <a:gd name="T25" fmla="*/ 1295 h 4318"/>
              <a:gd name="T26" fmla="*/ 3173 w 4322"/>
              <a:gd name="T27" fmla="*/ 1295 h 4318"/>
              <a:gd name="T28" fmla="*/ 2594 w 4322"/>
              <a:gd name="T29" fmla="*/ 1103 h 4318"/>
              <a:gd name="T30" fmla="*/ 3366 w 4322"/>
              <a:gd name="T31" fmla="*/ 2017 h 4318"/>
              <a:gd name="T32" fmla="*/ 3173 w 4322"/>
              <a:gd name="T33" fmla="*/ 2499 h 4318"/>
              <a:gd name="T34" fmla="*/ 2787 w 4322"/>
              <a:gd name="T35" fmla="*/ 3023 h 4318"/>
              <a:gd name="T36" fmla="*/ 3173 w 4322"/>
              <a:gd name="T37" fmla="*/ 2499 h 4318"/>
              <a:gd name="T38" fmla="*/ 3366 w 4322"/>
              <a:gd name="T39" fmla="*/ 2306 h 4318"/>
              <a:gd name="T40" fmla="*/ 2594 w 4322"/>
              <a:gd name="T41" fmla="*/ 3215 h 4318"/>
              <a:gd name="T42" fmla="*/ 3366 w 4322"/>
              <a:gd name="T43" fmla="*/ 2306 h 4318"/>
              <a:gd name="T44" fmla="*/ 1207 w 4322"/>
              <a:gd name="T45" fmla="*/ 0 h 4318"/>
              <a:gd name="T46" fmla="*/ 1399 w 4322"/>
              <a:gd name="T47" fmla="*/ 481 h 4318"/>
              <a:gd name="T48" fmla="*/ 1970 w 4322"/>
              <a:gd name="T49" fmla="*/ 0 h 4318"/>
              <a:gd name="T50" fmla="*/ 1778 w 4322"/>
              <a:gd name="T51" fmla="*/ 481 h 4318"/>
              <a:gd name="T52" fmla="*/ 1970 w 4322"/>
              <a:gd name="T53" fmla="*/ 0 h 4318"/>
              <a:gd name="T54" fmla="*/ 2352 w 4322"/>
              <a:gd name="T55" fmla="*/ 0 h 4318"/>
              <a:gd name="T56" fmla="*/ 2545 w 4322"/>
              <a:gd name="T57" fmla="*/ 481 h 4318"/>
              <a:gd name="T58" fmla="*/ 3116 w 4322"/>
              <a:gd name="T59" fmla="*/ 0 h 4318"/>
              <a:gd name="T60" fmla="*/ 2923 w 4322"/>
              <a:gd name="T61" fmla="*/ 481 h 4318"/>
              <a:gd name="T62" fmla="*/ 3116 w 4322"/>
              <a:gd name="T63" fmla="*/ 0 h 4318"/>
              <a:gd name="T64" fmla="*/ 1207 w 4322"/>
              <a:gd name="T65" fmla="*/ 3837 h 4318"/>
              <a:gd name="T66" fmla="*/ 1399 w 4322"/>
              <a:gd name="T67" fmla="*/ 4318 h 4318"/>
              <a:gd name="T68" fmla="*/ 1970 w 4322"/>
              <a:gd name="T69" fmla="*/ 3837 h 4318"/>
              <a:gd name="T70" fmla="*/ 1778 w 4322"/>
              <a:gd name="T71" fmla="*/ 4318 h 4318"/>
              <a:gd name="T72" fmla="*/ 1970 w 4322"/>
              <a:gd name="T73" fmla="*/ 3837 h 4318"/>
              <a:gd name="T74" fmla="*/ 2352 w 4322"/>
              <a:gd name="T75" fmla="*/ 3837 h 4318"/>
              <a:gd name="T76" fmla="*/ 2545 w 4322"/>
              <a:gd name="T77" fmla="*/ 4318 h 4318"/>
              <a:gd name="T78" fmla="*/ 3116 w 4322"/>
              <a:gd name="T79" fmla="*/ 3837 h 4318"/>
              <a:gd name="T80" fmla="*/ 2923 w 4322"/>
              <a:gd name="T81" fmla="*/ 4318 h 4318"/>
              <a:gd name="T82" fmla="*/ 3116 w 4322"/>
              <a:gd name="T83" fmla="*/ 3837 h 4318"/>
              <a:gd name="T84" fmla="*/ 0 w 4322"/>
              <a:gd name="T85" fmla="*/ 2920 h 4318"/>
              <a:gd name="T86" fmla="*/ 482 w 4322"/>
              <a:gd name="T87" fmla="*/ 3113 h 4318"/>
              <a:gd name="T88" fmla="*/ 482 w 4322"/>
              <a:gd name="T89" fmla="*/ 2348 h 4318"/>
              <a:gd name="T90" fmla="*/ 0 w 4322"/>
              <a:gd name="T91" fmla="*/ 2541 h 4318"/>
              <a:gd name="T92" fmla="*/ 482 w 4322"/>
              <a:gd name="T93" fmla="*/ 2348 h 4318"/>
              <a:gd name="T94" fmla="*/ 0 w 4322"/>
              <a:gd name="T95" fmla="*/ 1777 h 4318"/>
              <a:gd name="T96" fmla="*/ 482 w 4322"/>
              <a:gd name="T97" fmla="*/ 1969 h 4318"/>
              <a:gd name="T98" fmla="*/ 482 w 4322"/>
              <a:gd name="T99" fmla="*/ 1205 h 4318"/>
              <a:gd name="T100" fmla="*/ 0 w 4322"/>
              <a:gd name="T101" fmla="*/ 1397 h 4318"/>
              <a:gd name="T102" fmla="*/ 482 w 4322"/>
              <a:gd name="T103" fmla="*/ 1205 h 4318"/>
              <a:gd name="T104" fmla="*/ 3840 w 4322"/>
              <a:gd name="T105" fmla="*/ 2920 h 4318"/>
              <a:gd name="T106" fmla="*/ 4322 w 4322"/>
              <a:gd name="T107" fmla="*/ 3113 h 4318"/>
              <a:gd name="T108" fmla="*/ 4322 w 4322"/>
              <a:gd name="T109" fmla="*/ 2348 h 4318"/>
              <a:gd name="T110" fmla="*/ 3840 w 4322"/>
              <a:gd name="T111" fmla="*/ 2541 h 4318"/>
              <a:gd name="T112" fmla="*/ 4322 w 4322"/>
              <a:gd name="T113" fmla="*/ 2348 h 4318"/>
              <a:gd name="T114" fmla="*/ 3840 w 4322"/>
              <a:gd name="T115" fmla="*/ 1777 h 4318"/>
              <a:gd name="T116" fmla="*/ 4322 w 4322"/>
              <a:gd name="T117" fmla="*/ 1969 h 4318"/>
              <a:gd name="T118" fmla="*/ 4322 w 4322"/>
              <a:gd name="T119" fmla="*/ 1205 h 4318"/>
              <a:gd name="T120" fmla="*/ 3840 w 4322"/>
              <a:gd name="T121" fmla="*/ 1397 h 4318"/>
              <a:gd name="T122" fmla="*/ 4322 w 4322"/>
              <a:gd name="T123" fmla="*/ 1205 h 431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4322" h="4318">
                <a:moveTo>
                  <a:pt x="3681" y="642"/>
                </a:moveTo>
                <a:lnTo>
                  <a:pt x="3681" y="3676"/>
                </a:lnTo>
                <a:lnTo>
                  <a:pt x="643" y="3676"/>
                </a:lnTo>
                <a:lnTo>
                  <a:pt x="643" y="642"/>
                </a:lnTo>
                <a:lnTo>
                  <a:pt x="3681" y="642"/>
                </a:lnTo>
                <a:lnTo>
                  <a:pt x="3681" y="642"/>
                </a:lnTo>
                <a:close/>
                <a:moveTo>
                  <a:pt x="3873" y="449"/>
                </a:moveTo>
                <a:lnTo>
                  <a:pt x="450" y="449"/>
                </a:lnTo>
                <a:lnTo>
                  <a:pt x="450" y="3868"/>
                </a:lnTo>
                <a:lnTo>
                  <a:pt x="3873" y="3868"/>
                </a:lnTo>
                <a:lnTo>
                  <a:pt x="3873" y="449"/>
                </a:lnTo>
                <a:close/>
                <a:moveTo>
                  <a:pt x="2114" y="1295"/>
                </a:moveTo>
                <a:lnTo>
                  <a:pt x="2114" y="3023"/>
                </a:lnTo>
                <a:lnTo>
                  <a:pt x="1149" y="3023"/>
                </a:lnTo>
                <a:lnTo>
                  <a:pt x="1149" y="1295"/>
                </a:lnTo>
                <a:lnTo>
                  <a:pt x="2114" y="1295"/>
                </a:lnTo>
                <a:lnTo>
                  <a:pt x="2114" y="1295"/>
                </a:lnTo>
                <a:close/>
                <a:moveTo>
                  <a:pt x="2306" y="1103"/>
                </a:moveTo>
                <a:lnTo>
                  <a:pt x="956" y="1103"/>
                </a:lnTo>
                <a:lnTo>
                  <a:pt x="956" y="3215"/>
                </a:lnTo>
                <a:lnTo>
                  <a:pt x="2306" y="3215"/>
                </a:lnTo>
                <a:lnTo>
                  <a:pt x="2306" y="1103"/>
                </a:lnTo>
                <a:close/>
                <a:moveTo>
                  <a:pt x="3173" y="1295"/>
                </a:moveTo>
                <a:lnTo>
                  <a:pt x="3173" y="1825"/>
                </a:lnTo>
                <a:lnTo>
                  <a:pt x="2787" y="1825"/>
                </a:lnTo>
                <a:lnTo>
                  <a:pt x="2787" y="1295"/>
                </a:lnTo>
                <a:lnTo>
                  <a:pt x="3173" y="1295"/>
                </a:lnTo>
                <a:lnTo>
                  <a:pt x="3173" y="1295"/>
                </a:lnTo>
                <a:close/>
                <a:moveTo>
                  <a:pt x="3366" y="1103"/>
                </a:moveTo>
                <a:lnTo>
                  <a:pt x="2594" y="1103"/>
                </a:lnTo>
                <a:lnTo>
                  <a:pt x="2594" y="2017"/>
                </a:lnTo>
                <a:lnTo>
                  <a:pt x="3366" y="2017"/>
                </a:lnTo>
                <a:lnTo>
                  <a:pt x="3366" y="1103"/>
                </a:lnTo>
                <a:close/>
                <a:moveTo>
                  <a:pt x="3173" y="2499"/>
                </a:moveTo>
                <a:lnTo>
                  <a:pt x="3173" y="3023"/>
                </a:lnTo>
                <a:lnTo>
                  <a:pt x="2787" y="3023"/>
                </a:lnTo>
                <a:lnTo>
                  <a:pt x="2787" y="2499"/>
                </a:lnTo>
                <a:lnTo>
                  <a:pt x="3173" y="2499"/>
                </a:lnTo>
                <a:lnTo>
                  <a:pt x="3173" y="2499"/>
                </a:lnTo>
                <a:close/>
                <a:moveTo>
                  <a:pt x="3366" y="2306"/>
                </a:moveTo>
                <a:lnTo>
                  <a:pt x="2594" y="2306"/>
                </a:lnTo>
                <a:lnTo>
                  <a:pt x="2594" y="3215"/>
                </a:lnTo>
                <a:lnTo>
                  <a:pt x="3366" y="3215"/>
                </a:lnTo>
                <a:lnTo>
                  <a:pt x="3366" y="2306"/>
                </a:lnTo>
                <a:close/>
                <a:moveTo>
                  <a:pt x="1399" y="0"/>
                </a:moveTo>
                <a:lnTo>
                  <a:pt x="1207" y="0"/>
                </a:lnTo>
                <a:lnTo>
                  <a:pt x="1207" y="481"/>
                </a:lnTo>
                <a:lnTo>
                  <a:pt x="1399" y="481"/>
                </a:lnTo>
                <a:lnTo>
                  <a:pt x="1399" y="0"/>
                </a:lnTo>
                <a:close/>
                <a:moveTo>
                  <a:pt x="1970" y="0"/>
                </a:moveTo>
                <a:lnTo>
                  <a:pt x="1778" y="0"/>
                </a:lnTo>
                <a:lnTo>
                  <a:pt x="1778" y="481"/>
                </a:lnTo>
                <a:lnTo>
                  <a:pt x="1970" y="481"/>
                </a:lnTo>
                <a:lnTo>
                  <a:pt x="1970" y="0"/>
                </a:lnTo>
                <a:close/>
                <a:moveTo>
                  <a:pt x="2545" y="0"/>
                </a:moveTo>
                <a:lnTo>
                  <a:pt x="2352" y="0"/>
                </a:lnTo>
                <a:lnTo>
                  <a:pt x="2352" y="481"/>
                </a:lnTo>
                <a:lnTo>
                  <a:pt x="2545" y="481"/>
                </a:lnTo>
                <a:lnTo>
                  <a:pt x="2545" y="0"/>
                </a:lnTo>
                <a:close/>
                <a:moveTo>
                  <a:pt x="3116" y="0"/>
                </a:moveTo>
                <a:lnTo>
                  <a:pt x="2923" y="0"/>
                </a:lnTo>
                <a:lnTo>
                  <a:pt x="2923" y="481"/>
                </a:lnTo>
                <a:lnTo>
                  <a:pt x="3116" y="481"/>
                </a:lnTo>
                <a:lnTo>
                  <a:pt x="3116" y="0"/>
                </a:lnTo>
                <a:close/>
                <a:moveTo>
                  <a:pt x="1399" y="3837"/>
                </a:moveTo>
                <a:lnTo>
                  <a:pt x="1207" y="3837"/>
                </a:lnTo>
                <a:lnTo>
                  <a:pt x="1207" y="4318"/>
                </a:lnTo>
                <a:lnTo>
                  <a:pt x="1399" y="4318"/>
                </a:lnTo>
                <a:lnTo>
                  <a:pt x="1399" y="3837"/>
                </a:lnTo>
                <a:close/>
                <a:moveTo>
                  <a:pt x="1970" y="3837"/>
                </a:moveTo>
                <a:lnTo>
                  <a:pt x="1778" y="3837"/>
                </a:lnTo>
                <a:lnTo>
                  <a:pt x="1778" y="4318"/>
                </a:lnTo>
                <a:lnTo>
                  <a:pt x="1970" y="4318"/>
                </a:lnTo>
                <a:lnTo>
                  <a:pt x="1970" y="3837"/>
                </a:lnTo>
                <a:close/>
                <a:moveTo>
                  <a:pt x="2545" y="3837"/>
                </a:moveTo>
                <a:lnTo>
                  <a:pt x="2352" y="3837"/>
                </a:lnTo>
                <a:lnTo>
                  <a:pt x="2352" y="4318"/>
                </a:lnTo>
                <a:lnTo>
                  <a:pt x="2545" y="4318"/>
                </a:lnTo>
                <a:lnTo>
                  <a:pt x="2545" y="3837"/>
                </a:lnTo>
                <a:close/>
                <a:moveTo>
                  <a:pt x="3116" y="3837"/>
                </a:moveTo>
                <a:lnTo>
                  <a:pt x="2923" y="3837"/>
                </a:lnTo>
                <a:lnTo>
                  <a:pt x="2923" y="4318"/>
                </a:lnTo>
                <a:lnTo>
                  <a:pt x="3116" y="4318"/>
                </a:lnTo>
                <a:lnTo>
                  <a:pt x="3116" y="3837"/>
                </a:lnTo>
                <a:close/>
                <a:moveTo>
                  <a:pt x="482" y="2920"/>
                </a:moveTo>
                <a:lnTo>
                  <a:pt x="0" y="2920"/>
                </a:lnTo>
                <a:lnTo>
                  <a:pt x="0" y="3113"/>
                </a:lnTo>
                <a:lnTo>
                  <a:pt x="482" y="3113"/>
                </a:lnTo>
                <a:lnTo>
                  <a:pt x="482" y="2920"/>
                </a:lnTo>
                <a:close/>
                <a:moveTo>
                  <a:pt x="482" y="2348"/>
                </a:moveTo>
                <a:lnTo>
                  <a:pt x="0" y="2348"/>
                </a:lnTo>
                <a:lnTo>
                  <a:pt x="0" y="2541"/>
                </a:lnTo>
                <a:lnTo>
                  <a:pt x="482" y="2541"/>
                </a:lnTo>
                <a:lnTo>
                  <a:pt x="482" y="2348"/>
                </a:lnTo>
                <a:close/>
                <a:moveTo>
                  <a:pt x="482" y="1777"/>
                </a:moveTo>
                <a:lnTo>
                  <a:pt x="0" y="1777"/>
                </a:lnTo>
                <a:lnTo>
                  <a:pt x="0" y="1969"/>
                </a:lnTo>
                <a:lnTo>
                  <a:pt x="482" y="1969"/>
                </a:lnTo>
                <a:lnTo>
                  <a:pt x="482" y="1777"/>
                </a:lnTo>
                <a:close/>
                <a:moveTo>
                  <a:pt x="482" y="1205"/>
                </a:moveTo>
                <a:lnTo>
                  <a:pt x="0" y="1205"/>
                </a:lnTo>
                <a:lnTo>
                  <a:pt x="0" y="1397"/>
                </a:lnTo>
                <a:lnTo>
                  <a:pt x="482" y="1397"/>
                </a:lnTo>
                <a:lnTo>
                  <a:pt x="482" y="1205"/>
                </a:lnTo>
                <a:close/>
                <a:moveTo>
                  <a:pt x="4322" y="2920"/>
                </a:moveTo>
                <a:lnTo>
                  <a:pt x="3840" y="2920"/>
                </a:lnTo>
                <a:lnTo>
                  <a:pt x="3840" y="3113"/>
                </a:lnTo>
                <a:lnTo>
                  <a:pt x="4322" y="3113"/>
                </a:lnTo>
                <a:lnTo>
                  <a:pt x="4322" y="2920"/>
                </a:lnTo>
                <a:close/>
                <a:moveTo>
                  <a:pt x="4322" y="2348"/>
                </a:moveTo>
                <a:lnTo>
                  <a:pt x="3840" y="2348"/>
                </a:lnTo>
                <a:lnTo>
                  <a:pt x="3840" y="2541"/>
                </a:lnTo>
                <a:lnTo>
                  <a:pt x="4322" y="2541"/>
                </a:lnTo>
                <a:lnTo>
                  <a:pt x="4322" y="2348"/>
                </a:lnTo>
                <a:close/>
                <a:moveTo>
                  <a:pt x="4322" y="1777"/>
                </a:moveTo>
                <a:lnTo>
                  <a:pt x="3840" y="1777"/>
                </a:lnTo>
                <a:lnTo>
                  <a:pt x="3840" y="1969"/>
                </a:lnTo>
                <a:lnTo>
                  <a:pt x="4322" y="1969"/>
                </a:lnTo>
                <a:lnTo>
                  <a:pt x="4322" y="1777"/>
                </a:lnTo>
                <a:close/>
                <a:moveTo>
                  <a:pt x="4322" y="1205"/>
                </a:moveTo>
                <a:lnTo>
                  <a:pt x="3840" y="1205"/>
                </a:lnTo>
                <a:lnTo>
                  <a:pt x="3840" y="1397"/>
                </a:lnTo>
                <a:lnTo>
                  <a:pt x="4322" y="1397"/>
                </a:lnTo>
                <a:lnTo>
                  <a:pt x="4322" y="1205"/>
                </a:lnTo>
                <a:close/>
              </a:path>
            </a:pathLst>
          </a:custGeom>
          <a:solidFill>
            <a:schemeClr val="accent1"/>
          </a:solidFill>
          <a:ln>
            <a:noFill/>
          </a:ln>
          <a:effectLst>
            <a:glow rad="228600">
              <a:schemeClr val="accent1">
                <a:satMod val="175000"/>
                <a:alpha val="40000"/>
              </a:schemeClr>
            </a:glow>
          </a:effectLst>
        </p:spPr>
        <p:txBody>
          <a:bodyPr vert="horz" wrap="square" lIns="91440" tIns="45720" rIns="91440" bIns="45720" numCol="1" anchor="t" anchorCtr="0" compatLnSpc="1"/>
          <a:lstStyle/>
          <a:p>
            <a:endParaRPr lang="zh-CN" altLang="en-US"/>
          </a:p>
        </p:txBody>
      </p:sp>
    </p:spTree>
  </p:cSld>
  <p:clrMapOvr>
    <a:masterClrMapping/>
  </p:clrMapOvr>
  <p:transition spd="slow">
    <p:push dir="u"/>
  </p:transition>
</p:sld>
</file>

<file path=ppt/slides/slide11.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a:extLst>
            <a:ext uri="{FF2B5EF4-FFF2-40B4-BE49-F238E27FC236}">
              <a16:creationId xmlns:a16="http://schemas.microsoft.com/office/drawing/2014/main" id="{683CB0AA-7D8F-764F-D959-3D778E7523C9}"/>
            </a:ext>
          </a:extLst>
        </p:cNvPr>
        <p:cNvGrpSpPr/>
        <p:nvPr/>
      </p:nvGrpSpPr>
      <p:grpSpPr>
        <a:xfrm>
          <a:off x="0" y="0"/>
          <a:ext cx="0" cy="0"/>
          <a:chOff x="0" y="0"/>
          <a:chExt cx="0" cy="0"/>
        </a:xfrm>
      </p:grpSpPr>
      <p:sp>
        <p:nvSpPr>
          <p:cNvPr id="7" name="文本框 6">
            <a:extLst>
              <a:ext uri="{FF2B5EF4-FFF2-40B4-BE49-F238E27FC236}">
                <a16:creationId xmlns:a16="http://schemas.microsoft.com/office/drawing/2014/main" id="{F1B12CEB-7D7F-A5FB-E719-069E79A39328}"/>
              </a:ext>
            </a:extLst>
          </p:cNvPr>
          <p:cNvSpPr txBox="1"/>
          <p:nvPr/>
        </p:nvSpPr>
        <p:spPr>
          <a:xfrm>
            <a:off x="2454965" y="3111151"/>
            <a:ext cx="7673009" cy="2401235"/>
          </a:xfrm>
          <a:prstGeom prst="rect">
            <a:avLst/>
          </a:prstGeom>
          <a:noFill/>
        </p:spPr>
        <p:txBody>
          <a:bodyPr wrap="square" rtlCol="0">
            <a:spAutoFit/>
          </a:bodyPr>
          <a:lstStyle/>
          <a:p>
            <a:pPr algn="ctr">
              <a:lnSpc>
                <a:spcPct val="120000"/>
              </a:lnSpc>
            </a:pPr>
            <a:r>
              <a:rPr lang="en-US" altLang="zh-CN" sz="3200" b="1">
                <a:solidFill>
                  <a:schemeClr val="bg1"/>
                </a:solidFill>
                <a:latin typeface="Arial" panose="020B0604020202020204" pitchFamily="34" charset="0"/>
                <a:cs typeface="Arial" panose="020B0604020202020204" pitchFamily="34" charset="0"/>
                <a:sym typeface="+mn-lt"/>
              </a:rPr>
              <a:t>Comparative support for contrast theory</a:t>
            </a:r>
          </a:p>
          <a:p>
            <a:pPr algn="ctr">
              <a:lnSpc>
                <a:spcPct val="120000"/>
              </a:lnSpc>
            </a:pPr>
            <a:endParaRPr lang="en-US" altLang="zh-CN" sz="3200" b="1">
              <a:solidFill>
                <a:schemeClr val="bg1"/>
              </a:solidFill>
              <a:cs typeface="+mn-ea"/>
              <a:sym typeface="+mn-lt"/>
            </a:endParaRPr>
          </a:p>
          <a:p>
            <a:pPr algn="ctr">
              <a:lnSpc>
                <a:spcPct val="120000"/>
              </a:lnSpc>
            </a:pPr>
            <a:endParaRPr lang="zh-CN" altLang="en-US" sz="3200" b="1" dirty="0">
              <a:solidFill>
                <a:schemeClr val="bg1"/>
              </a:solidFill>
              <a:cs typeface="+mn-ea"/>
              <a:sym typeface="+mn-lt"/>
            </a:endParaRPr>
          </a:p>
        </p:txBody>
      </p:sp>
      <p:sp>
        <p:nvSpPr>
          <p:cNvPr id="9" name="文本框 8">
            <a:extLst>
              <a:ext uri="{FF2B5EF4-FFF2-40B4-BE49-F238E27FC236}">
                <a16:creationId xmlns:a16="http://schemas.microsoft.com/office/drawing/2014/main" id="{223325E5-5D47-F7F1-4250-5FD8E873B696}"/>
              </a:ext>
            </a:extLst>
          </p:cNvPr>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03</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extLst>
      <p:ext uri="{BB962C8B-B14F-4D97-AF65-F5344CB8AC3E}">
        <p14:creationId xmlns:p14="http://schemas.microsoft.com/office/powerpoint/2010/main" val="525615275"/>
      </p:ext>
    </p:extLst>
  </p:cSld>
  <p:clrMapOvr>
    <a:masterClrMapping/>
  </p:clrMapOvr>
  <p:transition spd="slow">
    <p:push dir="u"/>
  </p:transition>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pSp>
        <p:nvGrpSpPr>
          <p:cNvPr id="69" name="Group 3923"/>
          <p:cNvGrpSpPr/>
          <p:nvPr/>
        </p:nvGrpSpPr>
        <p:grpSpPr bwMode="auto">
          <a:xfrm>
            <a:off x="4201187" y="2954865"/>
            <a:ext cx="3806197" cy="2071107"/>
            <a:chOff x="0" y="0"/>
            <a:chExt cx="8553711" cy="4655700"/>
          </a:xfrm>
        </p:grpSpPr>
        <p:sp>
          <p:nvSpPr>
            <p:cNvPr id="70" name="Shape 3921"/>
            <p:cNvSpPr/>
            <p:nvPr/>
          </p:nvSpPr>
          <p:spPr bwMode="auto">
            <a:xfrm>
              <a:off x="0" y="0"/>
              <a:ext cx="4655701"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sz="2400">
                <a:cs typeface="+mn-ea"/>
                <a:sym typeface="+mn-lt"/>
              </a:endParaRPr>
            </a:p>
          </p:txBody>
        </p:sp>
        <p:sp>
          <p:nvSpPr>
            <p:cNvPr id="71" name="Shape 3922"/>
            <p:cNvSpPr/>
            <p:nvPr/>
          </p:nvSpPr>
          <p:spPr bwMode="auto">
            <a:xfrm>
              <a:off x="3898010" y="0"/>
              <a:ext cx="4655702"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a:cs typeface="+mn-ea"/>
                <a:sym typeface="+mn-lt"/>
              </a:endParaRPr>
            </a:p>
          </p:txBody>
        </p:sp>
      </p:grpSp>
      <p:grpSp>
        <p:nvGrpSpPr>
          <p:cNvPr id="72" name="Group 3933"/>
          <p:cNvGrpSpPr/>
          <p:nvPr/>
        </p:nvGrpSpPr>
        <p:grpSpPr bwMode="auto">
          <a:xfrm>
            <a:off x="5039883" y="3447600"/>
            <a:ext cx="2233168" cy="1165648"/>
            <a:chOff x="0" y="0"/>
            <a:chExt cx="5018424" cy="2617920"/>
          </a:xfrm>
        </p:grpSpPr>
        <p:grpSp>
          <p:nvGrpSpPr>
            <p:cNvPr id="73" name="Group 3929"/>
            <p:cNvGrpSpPr/>
            <p:nvPr/>
          </p:nvGrpSpPr>
          <p:grpSpPr bwMode="auto">
            <a:xfrm>
              <a:off x="-1" y="0"/>
              <a:ext cx="1037081" cy="2617921"/>
              <a:chOff x="0" y="0"/>
              <a:chExt cx="1037079" cy="2617920"/>
            </a:xfrm>
          </p:grpSpPr>
          <p:sp>
            <p:nvSpPr>
              <p:cNvPr id="77" name="Shape 3927"/>
              <p:cNvSpPr/>
              <p:nvPr/>
            </p:nvSpPr>
            <p:spPr bwMode="auto">
              <a:xfrm>
                <a:off x="0" y="448465"/>
                <a:ext cx="1037080" cy="2169456"/>
              </a:xfrm>
              <a:custGeom>
                <a:avLst/>
                <a:gdLst>
                  <a:gd name="T0" fmla="*/ 518540 w 21600"/>
                  <a:gd name="T1" fmla="*/ 1084728 h 21600"/>
                  <a:gd name="T2" fmla="*/ 518540 w 21600"/>
                  <a:gd name="T3" fmla="*/ 1084728 h 21600"/>
                  <a:gd name="T4" fmla="*/ 518540 w 21600"/>
                  <a:gd name="T5" fmla="*/ 1084728 h 21600"/>
                  <a:gd name="T6" fmla="*/ 518540 w 21600"/>
                  <a:gd name="T7" fmla="*/ 10847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338" y="0"/>
                    </a:moveTo>
                    <a:cubicBezTo>
                      <a:pt x="5538" y="0"/>
                      <a:pt x="5538" y="0"/>
                      <a:pt x="5538" y="0"/>
                    </a:cubicBezTo>
                    <a:cubicBezTo>
                      <a:pt x="1662" y="0"/>
                      <a:pt x="0" y="1580"/>
                      <a:pt x="0" y="2107"/>
                    </a:cubicBezTo>
                    <a:cubicBezTo>
                      <a:pt x="0" y="9746"/>
                      <a:pt x="0" y="9746"/>
                      <a:pt x="0" y="9746"/>
                    </a:cubicBezTo>
                    <a:cubicBezTo>
                      <a:pt x="0" y="10141"/>
                      <a:pt x="831" y="10537"/>
                      <a:pt x="1938" y="10537"/>
                    </a:cubicBezTo>
                    <a:cubicBezTo>
                      <a:pt x="3046" y="10537"/>
                      <a:pt x="3600" y="10141"/>
                      <a:pt x="3600" y="9746"/>
                    </a:cubicBezTo>
                    <a:cubicBezTo>
                      <a:pt x="3600" y="3424"/>
                      <a:pt x="3600" y="3424"/>
                      <a:pt x="3600" y="3424"/>
                    </a:cubicBezTo>
                    <a:cubicBezTo>
                      <a:pt x="5262" y="3424"/>
                      <a:pt x="5262" y="3424"/>
                      <a:pt x="5262" y="3424"/>
                    </a:cubicBezTo>
                    <a:cubicBezTo>
                      <a:pt x="5262" y="9483"/>
                      <a:pt x="5262" y="9483"/>
                      <a:pt x="5262" y="9483"/>
                    </a:cubicBezTo>
                    <a:cubicBezTo>
                      <a:pt x="5262" y="9483"/>
                      <a:pt x="5262" y="9615"/>
                      <a:pt x="5262" y="9746"/>
                    </a:cubicBezTo>
                    <a:cubicBezTo>
                      <a:pt x="5262" y="20283"/>
                      <a:pt x="5262" y="20283"/>
                      <a:pt x="5262" y="20283"/>
                    </a:cubicBezTo>
                    <a:cubicBezTo>
                      <a:pt x="5262" y="21073"/>
                      <a:pt x="6369" y="21600"/>
                      <a:pt x="7754" y="21600"/>
                    </a:cubicBezTo>
                    <a:cubicBezTo>
                      <a:pt x="9138" y="21600"/>
                      <a:pt x="10246" y="21073"/>
                      <a:pt x="10246" y="20283"/>
                    </a:cubicBezTo>
                    <a:cubicBezTo>
                      <a:pt x="10246" y="10932"/>
                      <a:pt x="10246" y="10932"/>
                      <a:pt x="10246" y="10932"/>
                    </a:cubicBezTo>
                    <a:cubicBezTo>
                      <a:pt x="11354" y="10932"/>
                      <a:pt x="11354" y="10932"/>
                      <a:pt x="11354" y="10932"/>
                    </a:cubicBezTo>
                    <a:cubicBezTo>
                      <a:pt x="11354" y="20283"/>
                      <a:pt x="11354" y="20283"/>
                      <a:pt x="11354" y="20283"/>
                    </a:cubicBezTo>
                    <a:cubicBezTo>
                      <a:pt x="11354" y="21073"/>
                      <a:pt x="12462" y="21600"/>
                      <a:pt x="13846" y="21600"/>
                    </a:cubicBezTo>
                    <a:cubicBezTo>
                      <a:pt x="15231" y="21600"/>
                      <a:pt x="16338" y="21073"/>
                      <a:pt x="16338" y="20283"/>
                    </a:cubicBezTo>
                    <a:cubicBezTo>
                      <a:pt x="16338" y="3424"/>
                      <a:pt x="16338" y="3424"/>
                      <a:pt x="16338" y="3424"/>
                    </a:cubicBezTo>
                    <a:cubicBezTo>
                      <a:pt x="17723" y="3424"/>
                      <a:pt x="17723" y="3424"/>
                      <a:pt x="17723" y="3424"/>
                    </a:cubicBezTo>
                    <a:cubicBezTo>
                      <a:pt x="17723" y="9746"/>
                      <a:pt x="17723" y="9746"/>
                      <a:pt x="17723" y="9746"/>
                    </a:cubicBezTo>
                    <a:cubicBezTo>
                      <a:pt x="17723" y="10141"/>
                      <a:pt x="18554" y="10537"/>
                      <a:pt x="19662" y="10537"/>
                    </a:cubicBezTo>
                    <a:cubicBezTo>
                      <a:pt x="20769" y="10537"/>
                      <a:pt x="21600" y="10141"/>
                      <a:pt x="21600" y="9746"/>
                    </a:cubicBezTo>
                    <a:cubicBezTo>
                      <a:pt x="21600" y="1976"/>
                      <a:pt x="21600" y="1976"/>
                      <a:pt x="21600" y="1976"/>
                    </a:cubicBezTo>
                    <a:cubicBezTo>
                      <a:pt x="21600" y="1317"/>
                      <a:pt x="19938" y="0"/>
                      <a:pt x="16338" y="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8" name="Shape 3928"/>
              <p:cNvSpPr/>
              <p:nvPr/>
            </p:nvSpPr>
            <p:spPr bwMode="auto">
              <a:xfrm>
                <a:off x="319533" y="0"/>
                <a:ext cx="414836" cy="409227"/>
              </a:xfrm>
              <a:custGeom>
                <a:avLst/>
                <a:gdLst>
                  <a:gd name="T0" fmla="*/ 207418 w 19679"/>
                  <a:gd name="T1" fmla="*/ 204614 h 19679"/>
                  <a:gd name="T2" fmla="*/ 207418 w 19679"/>
                  <a:gd name="T3" fmla="*/ 204614 h 19679"/>
                  <a:gd name="T4" fmla="*/ 207418 w 19679"/>
                  <a:gd name="T5" fmla="*/ 204614 h 19679"/>
                  <a:gd name="T6" fmla="*/ 207418 w 19679"/>
                  <a:gd name="T7" fmla="*/ 204614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nvGrpSpPr>
            <p:cNvPr id="74" name="Group 3932"/>
            <p:cNvGrpSpPr/>
            <p:nvPr/>
          </p:nvGrpSpPr>
          <p:grpSpPr bwMode="auto">
            <a:xfrm>
              <a:off x="3814676" y="5609"/>
              <a:ext cx="1203749" cy="2612312"/>
              <a:chOff x="0" y="0"/>
              <a:chExt cx="1203747" cy="2612311"/>
            </a:xfrm>
          </p:grpSpPr>
          <p:sp>
            <p:nvSpPr>
              <p:cNvPr id="75" name="Shape 3930"/>
              <p:cNvSpPr/>
              <p:nvPr/>
            </p:nvSpPr>
            <p:spPr bwMode="auto">
              <a:xfrm>
                <a:off x="399397" y="0"/>
                <a:ext cx="386804" cy="386804"/>
              </a:xfrm>
              <a:custGeom>
                <a:avLst/>
                <a:gdLst>
                  <a:gd name="T0" fmla="*/ 193402 w 19679"/>
                  <a:gd name="T1" fmla="*/ 193402 h 19679"/>
                  <a:gd name="T2" fmla="*/ 193402 w 19679"/>
                  <a:gd name="T3" fmla="*/ 193402 h 19679"/>
                  <a:gd name="T4" fmla="*/ 193402 w 19679"/>
                  <a:gd name="T5" fmla="*/ 193402 h 19679"/>
                  <a:gd name="T6" fmla="*/ 193402 w 19679"/>
                  <a:gd name="T7" fmla="*/ 193402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6" name="Shape 3931"/>
              <p:cNvSpPr/>
              <p:nvPr/>
            </p:nvSpPr>
            <p:spPr bwMode="auto">
              <a:xfrm>
                <a:off x="-1" y="465283"/>
                <a:ext cx="1203749" cy="2147029"/>
              </a:xfrm>
              <a:custGeom>
                <a:avLst/>
                <a:gdLst>
                  <a:gd name="T0" fmla="*/ 601875 w 21276"/>
                  <a:gd name="T1" fmla="*/ 1073515 h 21600"/>
                  <a:gd name="T2" fmla="*/ 601875 w 21276"/>
                  <a:gd name="T3" fmla="*/ 1073515 h 21600"/>
                  <a:gd name="T4" fmla="*/ 601875 w 21276"/>
                  <a:gd name="T5" fmla="*/ 1073515 h 21600"/>
                  <a:gd name="T6" fmla="*/ 601875 w 21276"/>
                  <a:gd name="T7" fmla="*/ 107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6" h="21600" extrusionOk="0">
                    <a:moveTo>
                      <a:pt x="21191" y="8000"/>
                    </a:moveTo>
                    <a:cubicBezTo>
                      <a:pt x="17435" y="1333"/>
                      <a:pt x="17435" y="1333"/>
                      <a:pt x="17435" y="1333"/>
                    </a:cubicBezTo>
                    <a:cubicBezTo>
                      <a:pt x="17200" y="533"/>
                      <a:pt x="16261" y="0"/>
                      <a:pt x="14852" y="0"/>
                    </a:cubicBezTo>
                    <a:cubicBezTo>
                      <a:pt x="6400" y="0"/>
                      <a:pt x="6400" y="0"/>
                      <a:pt x="6400" y="0"/>
                    </a:cubicBezTo>
                    <a:cubicBezTo>
                      <a:pt x="5461" y="0"/>
                      <a:pt x="4756" y="267"/>
                      <a:pt x="4287" y="667"/>
                    </a:cubicBezTo>
                    <a:cubicBezTo>
                      <a:pt x="4052" y="800"/>
                      <a:pt x="4052" y="800"/>
                      <a:pt x="4052" y="933"/>
                    </a:cubicBezTo>
                    <a:lnTo>
                      <a:pt x="3817" y="1067"/>
                    </a:lnTo>
                    <a:cubicBezTo>
                      <a:pt x="61" y="8000"/>
                      <a:pt x="61" y="8000"/>
                      <a:pt x="61" y="8000"/>
                    </a:cubicBezTo>
                    <a:cubicBezTo>
                      <a:pt x="-174" y="8400"/>
                      <a:pt x="296" y="8933"/>
                      <a:pt x="1000" y="9067"/>
                    </a:cubicBezTo>
                    <a:cubicBezTo>
                      <a:pt x="1939" y="9200"/>
                      <a:pt x="2878" y="8933"/>
                      <a:pt x="3113" y="8533"/>
                    </a:cubicBezTo>
                    <a:cubicBezTo>
                      <a:pt x="5930" y="3067"/>
                      <a:pt x="5930" y="3067"/>
                      <a:pt x="5930" y="3067"/>
                    </a:cubicBezTo>
                    <a:cubicBezTo>
                      <a:pt x="6165" y="3067"/>
                      <a:pt x="6165" y="3067"/>
                      <a:pt x="6400" y="3067"/>
                    </a:cubicBezTo>
                    <a:cubicBezTo>
                      <a:pt x="6635" y="3067"/>
                      <a:pt x="6635" y="3067"/>
                      <a:pt x="6635" y="3067"/>
                    </a:cubicBezTo>
                    <a:cubicBezTo>
                      <a:pt x="1939" y="12800"/>
                      <a:pt x="1939" y="12800"/>
                      <a:pt x="1939" y="12800"/>
                    </a:cubicBezTo>
                    <a:cubicBezTo>
                      <a:pt x="6635" y="12800"/>
                      <a:pt x="6635" y="12800"/>
                      <a:pt x="6635" y="12800"/>
                    </a:cubicBezTo>
                    <a:cubicBezTo>
                      <a:pt x="6635" y="20667"/>
                      <a:pt x="6635" y="20667"/>
                      <a:pt x="6635" y="20667"/>
                    </a:cubicBezTo>
                    <a:cubicBezTo>
                      <a:pt x="6635" y="21200"/>
                      <a:pt x="7574" y="21600"/>
                      <a:pt x="8513" y="21600"/>
                    </a:cubicBezTo>
                    <a:cubicBezTo>
                      <a:pt x="9452" y="21600"/>
                      <a:pt x="10156" y="21200"/>
                      <a:pt x="10156" y="20667"/>
                    </a:cubicBezTo>
                    <a:cubicBezTo>
                      <a:pt x="10156" y="12800"/>
                      <a:pt x="10156" y="12800"/>
                      <a:pt x="10156" y="12800"/>
                    </a:cubicBezTo>
                    <a:cubicBezTo>
                      <a:pt x="11330" y="12800"/>
                      <a:pt x="11330" y="12800"/>
                      <a:pt x="11330" y="12800"/>
                    </a:cubicBezTo>
                    <a:cubicBezTo>
                      <a:pt x="11330" y="20667"/>
                      <a:pt x="11330" y="20667"/>
                      <a:pt x="11330" y="20667"/>
                    </a:cubicBezTo>
                    <a:cubicBezTo>
                      <a:pt x="11330" y="21200"/>
                      <a:pt x="12035" y="21600"/>
                      <a:pt x="12974" y="21600"/>
                    </a:cubicBezTo>
                    <a:cubicBezTo>
                      <a:pt x="13913" y="21600"/>
                      <a:pt x="14852" y="21200"/>
                      <a:pt x="14852" y="20667"/>
                    </a:cubicBezTo>
                    <a:cubicBezTo>
                      <a:pt x="14852" y="12800"/>
                      <a:pt x="14852" y="12800"/>
                      <a:pt x="14852" y="12800"/>
                    </a:cubicBezTo>
                    <a:cubicBezTo>
                      <a:pt x="19313" y="12800"/>
                      <a:pt x="19313" y="12800"/>
                      <a:pt x="19313" y="12800"/>
                    </a:cubicBezTo>
                    <a:cubicBezTo>
                      <a:pt x="14617" y="3067"/>
                      <a:pt x="14617" y="3067"/>
                      <a:pt x="14617" y="3067"/>
                    </a:cubicBezTo>
                    <a:cubicBezTo>
                      <a:pt x="14852" y="3067"/>
                      <a:pt x="14852" y="3067"/>
                      <a:pt x="14852" y="3067"/>
                    </a:cubicBezTo>
                    <a:cubicBezTo>
                      <a:pt x="15087" y="3067"/>
                      <a:pt x="15087" y="3067"/>
                      <a:pt x="15087" y="3067"/>
                    </a:cubicBezTo>
                    <a:cubicBezTo>
                      <a:pt x="18374" y="8533"/>
                      <a:pt x="18374" y="8533"/>
                      <a:pt x="18374" y="8533"/>
                    </a:cubicBezTo>
                    <a:cubicBezTo>
                      <a:pt x="18609" y="8933"/>
                      <a:pt x="19548" y="9200"/>
                      <a:pt x="20252" y="9067"/>
                    </a:cubicBezTo>
                    <a:cubicBezTo>
                      <a:pt x="21191" y="8933"/>
                      <a:pt x="21426" y="8400"/>
                      <a:pt x="21191" y="800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sp>
        <p:nvSpPr>
          <p:cNvPr id="79" name="Shape 3958"/>
          <p:cNvSpPr/>
          <p:nvPr/>
        </p:nvSpPr>
        <p:spPr bwMode="auto">
          <a:xfrm>
            <a:off x="4584163" y="194843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0214" y="9302"/>
                  <a:pt x="13014" y="2102"/>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0" name="Shape 3959"/>
          <p:cNvSpPr/>
          <p:nvPr/>
        </p:nvSpPr>
        <p:spPr bwMode="auto">
          <a:xfrm>
            <a:off x="3913155" y="4776259"/>
            <a:ext cx="851935"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21600" y="0"/>
                </a:moveTo>
                <a:cubicBezTo>
                  <a:pt x="15161" y="16259"/>
                  <a:pt x="7961" y="21600"/>
                  <a:pt x="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1" name="Shape 3960"/>
          <p:cNvSpPr/>
          <p:nvPr/>
        </p:nvSpPr>
        <p:spPr bwMode="auto">
          <a:xfrm>
            <a:off x="3908389" y="3574842"/>
            <a:ext cx="459420"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9185" y="8290"/>
                  <a:pt x="11985" y="1090"/>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2" name="Shape 3961"/>
          <p:cNvSpPr/>
          <p:nvPr/>
        </p:nvSpPr>
        <p:spPr bwMode="auto">
          <a:xfrm>
            <a:off x="7354812" y="229547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1386" y="9302"/>
                  <a:pt x="8586" y="2102"/>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3" name="Shape 3962"/>
          <p:cNvSpPr/>
          <p:nvPr/>
        </p:nvSpPr>
        <p:spPr bwMode="auto">
          <a:xfrm>
            <a:off x="7407458" y="4776259"/>
            <a:ext cx="851933"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0" y="0"/>
                </a:moveTo>
                <a:cubicBezTo>
                  <a:pt x="6439" y="16259"/>
                  <a:pt x="13639" y="21600"/>
                  <a:pt x="2160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4" name="Shape 3963"/>
          <p:cNvSpPr/>
          <p:nvPr/>
        </p:nvSpPr>
        <p:spPr bwMode="auto">
          <a:xfrm>
            <a:off x="7801353" y="3574842"/>
            <a:ext cx="460907"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2415" y="8290"/>
                  <a:pt x="9615" y="1090"/>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91" name="Text Placeholder 2"/>
          <p:cNvSpPr txBox="1"/>
          <p:nvPr/>
        </p:nvSpPr>
        <p:spPr>
          <a:xfrm>
            <a:off x="8342346" y="3358066"/>
            <a:ext cx="2435397" cy="349249"/>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96" name="TextBox 95"/>
          <p:cNvSpPr txBox="1"/>
          <p:nvPr/>
        </p:nvSpPr>
        <p:spPr>
          <a:xfrm>
            <a:off x="610886" y="1323785"/>
            <a:ext cx="4325100" cy="2561342"/>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a:solidFill>
                  <a:schemeClr val="bg1"/>
                </a:solidFill>
                <a:cs typeface="+mn-ea"/>
                <a:sym typeface="+mn-lt"/>
              </a:rPr>
              <a:t> </a:t>
            </a:r>
            <a:r>
              <a:rPr lang="en-US" altLang="zh-CN" sz="1400" b="1">
                <a:solidFill>
                  <a:schemeClr val="bg1"/>
                </a:solidFill>
                <a:latin typeface="Arial" panose="020B0604020202020204" pitchFamily="34" charset="0"/>
                <a:cs typeface="Arial" panose="020B0604020202020204" pitchFamily="34" charset="0"/>
                <a:sym typeface="+mn-lt"/>
              </a:rPr>
              <a:t>importance of emotional intelligence (EI) and other social skills in the successful delivery of work is increasingly recognized (Boyatzis 2018; Ahmed and Anantatmula 2017). </a:t>
            </a:r>
          </a:p>
          <a:p>
            <a:pPr>
              <a:lnSpc>
                <a:spcPct val="120000"/>
              </a:lnSpc>
            </a:pPr>
            <a:endParaRPr lang="en-US" altLang="zh-CN" sz="1400" b="1">
              <a:solidFill>
                <a:schemeClr val="bg1"/>
              </a:solidFill>
              <a:latin typeface="Arial" panose="020B0604020202020204" pitchFamily="34" charset="0"/>
              <a:cs typeface="Arial" panose="020B0604020202020204" pitchFamily="34" charset="0"/>
              <a:sym typeface="+mn-lt"/>
            </a:endParaRPr>
          </a:p>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Emotional intelligence refers to the ability to perceive, understand, and regulate one's own emotions as well as those of others (Goleman, 1998).</a:t>
            </a:r>
          </a:p>
          <a:p>
            <a:pPr>
              <a:lnSpc>
                <a:spcPct val="120000"/>
              </a:lnSpc>
            </a:pPr>
            <a:endParaRPr lang="en-US" altLang="zh-CN" sz="1400" b="1" dirty="0">
              <a:solidFill>
                <a:schemeClr val="bg1"/>
              </a:solidFill>
              <a:cs typeface="+mn-ea"/>
              <a:sym typeface="+mn-lt"/>
            </a:endParaRPr>
          </a:p>
        </p:txBody>
      </p:sp>
      <p:sp>
        <p:nvSpPr>
          <p:cNvPr id="98" name="TextBox 97"/>
          <p:cNvSpPr txBox="1"/>
          <p:nvPr/>
        </p:nvSpPr>
        <p:spPr>
          <a:xfrm>
            <a:off x="330768" y="3752329"/>
            <a:ext cx="3744416" cy="1527213"/>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In management contexts, managers with emotional intelligence can foster team trust, facilitate communication, and maintain team motivation (Rezvani , 2016).</a:t>
            </a:r>
          </a:p>
          <a:p>
            <a:pPr>
              <a:lnSpc>
                <a:spcPct val="120000"/>
              </a:lnSpc>
            </a:pPr>
            <a:endParaRPr lang="en-US" altLang="zh-CN" sz="1400" b="1" dirty="0">
              <a:solidFill>
                <a:schemeClr val="bg1"/>
              </a:solidFill>
              <a:cs typeface="+mn-ea"/>
              <a:sym typeface="+mn-lt"/>
            </a:endParaRPr>
          </a:p>
        </p:txBody>
      </p:sp>
      <p:sp>
        <p:nvSpPr>
          <p:cNvPr id="99" name="Text Placeholder 2"/>
          <p:cNvSpPr txBox="1"/>
          <p:nvPr/>
        </p:nvSpPr>
        <p:spPr>
          <a:xfrm>
            <a:off x="1154771" y="4726970"/>
            <a:ext cx="2444952" cy="347133"/>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100" name="TextBox 99"/>
          <p:cNvSpPr txBox="1"/>
          <p:nvPr/>
        </p:nvSpPr>
        <p:spPr>
          <a:xfrm>
            <a:off x="653875" y="5377694"/>
            <a:ext cx="6863818" cy="1010277"/>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Emotional Intelligence (EI) encompasses employees' self-awareness and self-management, social awareness, and relationship management, which are the characteristics of Emotional Intelligence. EI appears to be at the core of the aforementioned gap (Kukko, 2024). </a:t>
            </a:r>
            <a:endParaRPr lang="en-US" altLang="zh-CN" sz="1400" b="1" dirty="0">
              <a:solidFill>
                <a:schemeClr val="bg1"/>
              </a:solidFill>
              <a:cs typeface="+mn-ea"/>
              <a:sym typeface="+mn-lt"/>
            </a:endParaRPr>
          </a:p>
        </p:txBody>
      </p:sp>
      <p:sp>
        <p:nvSpPr>
          <p:cNvPr id="40" name="TextBox 95"/>
          <p:cNvSpPr txBox="1"/>
          <p:nvPr/>
        </p:nvSpPr>
        <p:spPr>
          <a:xfrm>
            <a:off x="7740145" y="1082188"/>
            <a:ext cx="3840969" cy="1785745"/>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Watanabe (2024) found that projects with higher emotional intelligence, from the perspective of managers, demonstrate superior performance in conflict resolution and relationship management by self-aware managers</a:t>
            </a:r>
            <a:r>
              <a:rPr lang="en-US" altLang="zh-CN" sz="1400" b="1">
                <a:solidFill>
                  <a:schemeClr val="bg1"/>
                </a:solidFill>
                <a:cs typeface="+mn-ea"/>
                <a:sym typeface="+mn-lt"/>
              </a:rPr>
              <a:t>.</a:t>
            </a:r>
          </a:p>
          <a:p>
            <a:pPr>
              <a:lnSpc>
                <a:spcPct val="120000"/>
              </a:lnSpc>
            </a:pPr>
            <a:endParaRPr lang="en-US" altLang="zh-CN" sz="1400" b="1" dirty="0">
              <a:solidFill>
                <a:schemeClr val="bg1"/>
              </a:solidFill>
              <a:cs typeface="+mn-ea"/>
              <a:sym typeface="+mn-lt"/>
            </a:endParaRPr>
          </a:p>
        </p:txBody>
      </p:sp>
      <p:sp>
        <p:nvSpPr>
          <p:cNvPr id="41" name="TextBox 97"/>
          <p:cNvSpPr txBox="1"/>
          <p:nvPr/>
        </p:nvSpPr>
        <p:spPr>
          <a:xfrm>
            <a:off x="8259391" y="3843953"/>
            <a:ext cx="4023215" cy="1527213"/>
          </a:xfrm>
          <a:prstGeom prst="rect">
            <a:avLst/>
          </a:prstGeom>
          <a:noFill/>
        </p:spPr>
        <p:txBody>
          <a:bodyPr wrap="square" lIns="0" tIns="0" rIns="0" bIns="0">
            <a:spAutoFit/>
          </a:bodyPr>
          <a:lstStyle/>
          <a:p>
            <a:pPr>
              <a:lnSpc>
                <a:spcPct val="120000"/>
              </a:lnSpc>
            </a:pPr>
            <a:r>
              <a:rPr lang="en-US" altLang="zh-CN" sz="1400" b="1">
                <a:solidFill>
                  <a:schemeClr val="bg1"/>
                </a:solidFill>
                <a:cs typeface="+mn-ea"/>
                <a:sym typeface="+mn-lt"/>
              </a:rPr>
              <a:t>Oak (2024) found that leaders with high emotional intelligence demonstrate greater adaptability in social cognition, enabling them to make more prudent strategic decisions under internal and external environmental pressures and exhibit enhanced resilience.</a:t>
            </a:r>
            <a:endParaRPr lang="en-US" altLang="zh-CN" sz="1400" b="1" dirty="0">
              <a:solidFill>
                <a:schemeClr val="bg1"/>
              </a:solidFill>
              <a:cs typeface="+mn-ea"/>
              <a:sym typeface="+mn-lt"/>
            </a:endParaRPr>
          </a:p>
        </p:txBody>
      </p:sp>
      <p:sp>
        <p:nvSpPr>
          <p:cNvPr id="37" name="文本框 36"/>
          <p:cNvSpPr txBox="1"/>
          <p:nvPr/>
        </p:nvSpPr>
        <p:spPr>
          <a:xfrm>
            <a:off x="631326" y="301002"/>
            <a:ext cx="6908917" cy="494431"/>
          </a:xfrm>
          <a:prstGeom prst="rect">
            <a:avLst/>
          </a:prstGeom>
          <a:noFill/>
        </p:spPr>
        <p:txBody>
          <a:bodyPr wrap="square" rtlCol="0">
            <a:spAutoFit/>
          </a:bodyPr>
          <a:lstStyle/>
          <a:p>
            <a:pPr algn="ctr">
              <a:lnSpc>
                <a:spcPct val="120000"/>
              </a:lnSpc>
            </a:pPr>
            <a:r>
              <a:rPr lang="en-US" altLang="zh-CN" b="1">
                <a:solidFill>
                  <a:schemeClr val="bg1"/>
                </a:solidFill>
                <a:cs typeface="+mn-ea"/>
                <a:sym typeface="+mn-lt"/>
              </a:rPr>
              <a:t>Comparative support for contrast theory</a:t>
            </a:r>
          </a:p>
        </p:txBody>
      </p:sp>
      <p:grpSp>
        <p:nvGrpSpPr>
          <p:cNvPr id="43" name="组合 42"/>
          <p:cNvGrpSpPr/>
          <p:nvPr>
            <p:custDataLst>
              <p:tags r:id="rId2"/>
            </p:custDataLst>
          </p:nvPr>
        </p:nvGrpSpPr>
        <p:grpSpPr>
          <a:xfrm>
            <a:off x="319026" y="372249"/>
            <a:ext cx="407472" cy="407472"/>
            <a:chOff x="-1828799" y="-88608"/>
            <a:chExt cx="754743" cy="754743"/>
          </a:xfrm>
        </p:grpSpPr>
        <p:sp>
          <p:nvSpPr>
            <p:cNvPr id="44" name="椭圆 43"/>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79"/>
                                        </p:tgtEl>
                                        <p:attrNameLst>
                                          <p:attrName>style.visibility</p:attrName>
                                        </p:attrNameLst>
                                      </p:cBhvr>
                                      <p:to>
                                        <p:strVal val="visible"/>
                                      </p:to>
                                    </p:set>
                                    <p:animEffect transition="in" filter="wipe(right)">
                                      <p:cBhvr>
                                        <p:cTn id="15" dur="500"/>
                                        <p:tgtEl>
                                          <p:spTgt spid="7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p:cTn id="19" dur="500"/>
                                        <p:tgtEl>
                                          <p:spTgt spid="82"/>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81"/>
                                        </p:tgtEl>
                                        <p:attrNameLst>
                                          <p:attrName>style.visibility</p:attrName>
                                        </p:attrNameLst>
                                      </p:cBhvr>
                                      <p:to>
                                        <p:strVal val="visible"/>
                                      </p:to>
                                    </p:set>
                                    <p:animEffect transition="in" filter="wipe(right)">
                                      <p:cBhvr>
                                        <p:cTn id="23" dur="500"/>
                                        <p:tgtEl>
                                          <p:spTgt spid="81"/>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wipe(left)">
                                      <p:cBhvr>
                                        <p:cTn id="27" dur="500"/>
                                        <p:tgtEl>
                                          <p:spTgt spid="84"/>
                                        </p:tgtEl>
                                      </p:cBhvr>
                                    </p:animEffect>
                                  </p:childTnLst>
                                </p:cTn>
                              </p:par>
                            </p:childTnLst>
                          </p:cTn>
                        </p:par>
                        <p:par>
                          <p:cTn id="28" fill="hold">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80"/>
                                        </p:tgtEl>
                                        <p:attrNameLst>
                                          <p:attrName>style.visibility</p:attrName>
                                        </p:attrNameLst>
                                      </p:cBhvr>
                                      <p:to>
                                        <p:strVal val="visible"/>
                                      </p:to>
                                    </p:set>
                                    <p:animEffect transition="in" filter="wipe(right)">
                                      <p:cBhvr>
                                        <p:cTn id="31" dur="500"/>
                                        <p:tgtEl>
                                          <p:spTgt spid="80"/>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83"/>
                                        </p:tgtEl>
                                        <p:attrNameLst>
                                          <p:attrName>style.visibility</p:attrName>
                                        </p:attrNameLst>
                                      </p:cBhvr>
                                      <p:to>
                                        <p:strVal val="visible"/>
                                      </p:to>
                                    </p:set>
                                    <p:animEffect transition="in" filter="wipe(left)">
                                      <p:cBhvr>
                                        <p:cTn id="35" dur="500"/>
                                        <p:tgtEl>
                                          <p:spTgt spid="83"/>
                                        </p:tgtEl>
                                      </p:cBhvr>
                                    </p:animEffect>
                                  </p:childTnLst>
                                </p:cTn>
                              </p:par>
                            </p:childTnLst>
                          </p:cTn>
                        </p:par>
                        <p:par>
                          <p:cTn id="36" fill="hold">
                            <p:stCondLst>
                              <p:cond delay="4000"/>
                            </p:stCondLst>
                            <p:childTnLst>
                              <p:par>
                                <p:cTn id="37" presetID="10" presetClass="entr" presetSubtype="0" fill="hold" grpId="0" nodeType="afterEffect" nodePh="1">
                                  <p:stCondLst>
                                    <p:cond delay="0"/>
                                  </p:stCondLst>
                                  <p:endCondLst>
                                    <p:cond evt="begin" delay="0">
                                      <p:tn val="37"/>
                                    </p:cond>
                                  </p:endCondLst>
                                  <p:childTnLst>
                                    <p:set>
                                      <p:cBhvr>
                                        <p:cTn id="38" dur="1" fill="hold">
                                          <p:stCondLst>
                                            <p:cond delay="0"/>
                                          </p:stCondLst>
                                        </p:cTn>
                                        <p:tgtEl>
                                          <p:spTgt spid="91">
                                            <p:txEl>
                                              <p:pRg st="0" end="0"/>
                                            </p:txEl>
                                          </p:spTgt>
                                        </p:tgtEl>
                                        <p:attrNameLst>
                                          <p:attrName>style.visibility</p:attrName>
                                        </p:attrNameLst>
                                      </p:cBhvr>
                                      <p:to>
                                        <p:strVal val="visible"/>
                                      </p:to>
                                    </p:set>
                                    <p:animEffect transition="in" filter="fade">
                                      <p:cBhvr>
                                        <p:cTn id="39" dur="500"/>
                                        <p:tgtEl>
                                          <p:spTgt spid="91">
                                            <p:txEl>
                                              <p:pRg st="0" end="0"/>
                                            </p:txEl>
                                          </p:spTgt>
                                        </p:tgtEl>
                                      </p:cBhvr>
                                    </p:animEffect>
                                  </p:childTnLst>
                                </p:cTn>
                              </p:par>
                            </p:childTnLst>
                          </p:cTn>
                        </p:par>
                        <p:par>
                          <p:cTn id="40" fill="hold">
                            <p:stCondLst>
                              <p:cond delay="4500"/>
                            </p:stCondLst>
                            <p:childTnLst>
                              <p:par>
                                <p:cTn id="41" presetID="18" presetClass="entr" presetSubtype="12" fill="hold" grpId="0" nodeType="afterEffect">
                                  <p:stCondLst>
                                    <p:cond delay="0"/>
                                  </p:stCondLst>
                                  <p:childTnLst>
                                    <p:set>
                                      <p:cBhvr>
                                        <p:cTn id="42" dur="1" fill="hold">
                                          <p:stCondLst>
                                            <p:cond delay="0"/>
                                          </p:stCondLst>
                                        </p:cTn>
                                        <p:tgtEl>
                                          <p:spTgt spid="96"/>
                                        </p:tgtEl>
                                        <p:attrNameLst>
                                          <p:attrName>style.visibility</p:attrName>
                                        </p:attrNameLst>
                                      </p:cBhvr>
                                      <p:to>
                                        <p:strVal val="visible"/>
                                      </p:to>
                                    </p:set>
                                    <p:animEffect transition="in" filter="strips(downLeft)">
                                      <p:cBhvr>
                                        <p:cTn id="43" dur="500"/>
                                        <p:tgtEl>
                                          <p:spTgt spid="96"/>
                                        </p:tgtEl>
                                      </p:cBhvr>
                                    </p:animEffect>
                                  </p:childTnLst>
                                </p:cTn>
                              </p:par>
                            </p:childTnLst>
                          </p:cTn>
                        </p:par>
                        <p:par>
                          <p:cTn id="44" fill="hold">
                            <p:stCondLst>
                              <p:cond delay="5000"/>
                            </p:stCondLst>
                            <p:childTnLst>
                              <p:par>
                                <p:cTn id="45" presetID="18" presetClass="entr" presetSubtype="12" fill="hold" grpId="0" nodeType="afterEffect">
                                  <p:stCondLst>
                                    <p:cond delay="0"/>
                                  </p:stCondLst>
                                  <p:childTnLst>
                                    <p:set>
                                      <p:cBhvr>
                                        <p:cTn id="46" dur="1" fill="hold">
                                          <p:stCondLst>
                                            <p:cond delay="0"/>
                                          </p:stCondLst>
                                        </p:cTn>
                                        <p:tgtEl>
                                          <p:spTgt spid="98"/>
                                        </p:tgtEl>
                                        <p:attrNameLst>
                                          <p:attrName>style.visibility</p:attrName>
                                        </p:attrNameLst>
                                      </p:cBhvr>
                                      <p:to>
                                        <p:strVal val="visible"/>
                                      </p:to>
                                    </p:set>
                                    <p:animEffect transition="in" filter="strips(downLeft)">
                                      <p:cBhvr>
                                        <p:cTn id="47" dur="500"/>
                                        <p:tgtEl>
                                          <p:spTgt spid="98"/>
                                        </p:tgtEl>
                                      </p:cBhvr>
                                    </p:animEffect>
                                  </p:childTnLst>
                                </p:cTn>
                              </p:par>
                            </p:childTnLst>
                          </p:cTn>
                        </p:par>
                        <p:par>
                          <p:cTn id="48" fill="hold">
                            <p:stCondLst>
                              <p:cond delay="5500"/>
                            </p:stCondLst>
                            <p:childTnLst>
                              <p:par>
                                <p:cTn id="49" presetID="10" presetClass="entr" presetSubtype="0" fill="hold" grpId="0" nodeType="afterEffect" nodePh="1">
                                  <p:stCondLst>
                                    <p:cond delay="0"/>
                                  </p:stCondLst>
                                  <p:endCondLst>
                                    <p:cond evt="begin" delay="0">
                                      <p:tn val="49"/>
                                    </p:cond>
                                  </p:endCondLst>
                                  <p:childTnLst>
                                    <p:set>
                                      <p:cBhvr>
                                        <p:cTn id="50" dur="1" fill="hold">
                                          <p:stCondLst>
                                            <p:cond delay="0"/>
                                          </p:stCondLst>
                                        </p:cTn>
                                        <p:tgtEl>
                                          <p:spTgt spid="99">
                                            <p:txEl>
                                              <p:pRg st="0" end="0"/>
                                            </p:txEl>
                                          </p:spTgt>
                                        </p:tgtEl>
                                        <p:attrNameLst>
                                          <p:attrName>style.visibility</p:attrName>
                                        </p:attrNameLst>
                                      </p:cBhvr>
                                      <p:to>
                                        <p:strVal val="visible"/>
                                      </p:to>
                                    </p:set>
                                    <p:animEffect transition="in" filter="fade">
                                      <p:cBhvr>
                                        <p:cTn id="51" dur="500"/>
                                        <p:tgtEl>
                                          <p:spTgt spid="99">
                                            <p:txEl>
                                              <p:pRg st="0" end="0"/>
                                            </p:txEl>
                                          </p:spTgt>
                                        </p:tgtEl>
                                      </p:cBhvr>
                                    </p:animEffect>
                                  </p:childTnLst>
                                </p:cTn>
                              </p:par>
                            </p:childTnLst>
                          </p:cTn>
                        </p:par>
                        <p:par>
                          <p:cTn id="52" fill="hold">
                            <p:stCondLst>
                              <p:cond delay="6000"/>
                            </p:stCondLst>
                            <p:childTnLst>
                              <p:par>
                                <p:cTn id="53" presetID="18" presetClass="entr" presetSubtype="12" fill="hold" grpId="0" nodeType="afterEffect">
                                  <p:stCondLst>
                                    <p:cond delay="0"/>
                                  </p:stCondLst>
                                  <p:childTnLst>
                                    <p:set>
                                      <p:cBhvr>
                                        <p:cTn id="54" dur="1" fill="hold">
                                          <p:stCondLst>
                                            <p:cond delay="0"/>
                                          </p:stCondLst>
                                        </p:cTn>
                                        <p:tgtEl>
                                          <p:spTgt spid="100"/>
                                        </p:tgtEl>
                                        <p:attrNameLst>
                                          <p:attrName>style.visibility</p:attrName>
                                        </p:attrNameLst>
                                      </p:cBhvr>
                                      <p:to>
                                        <p:strVal val="visible"/>
                                      </p:to>
                                    </p:set>
                                    <p:animEffect transition="in" filter="strips(downLeft)">
                                      <p:cBhvr>
                                        <p:cTn id="55" dur="500"/>
                                        <p:tgtEl>
                                          <p:spTgt spid="100"/>
                                        </p:tgtEl>
                                      </p:cBhvr>
                                    </p:animEffect>
                                  </p:childTnLst>
                                </p:cTn>
                              </p:par>
                            </p:childTnLst>
                          </p:cTn>
                        </p:par>
                        <p:par>
                          <p:cTn id="56" fill="hold">
                            <p:stCondLst>
                              <p:cond delay="6500"/>
                            </p:stCondLst>
                            <p:childTnLst>
                              <p:par>
                                <p:cTn id="57" presetID="18" presetClass="entr" presetSubtype="12" fill="hold" grpId="0" nodeType="afterEffect">
                                  <p:stCondLst>
                                    <p:cond delay="0"/>
                                  </p:stCondLst>
                                  <p:childTnLst>
                                    <p:set>
                                      <p:cBhvr>
                                        <p:cTn id="58" dur="1" fill="hold">
                                          <p:stCondLst>
                                            <p:cond delay="0"/>
                                          </p:stCondLst>
                                        </p:cTn>
                                        <p:tgtEl>
                                          <p:spTgt spid="40"/>
                                        </p:tgtEl>
                                        <p:attrNameLst>
                                          <p:attrName>style.visibility</p:attrName>
                                        </p:attrNameLst>
                                      </p:cBhvr>
                                      <p:to>
                                        <p:strVal val="visible"/>
                                      </p:to>
                                    </p:set>
                                    <p:animEffect transition="in" filter="strips(downLeft)">
                                      <p:cBhvr>
                                        <p:cTn id="59" dur="500"/>
                                        <p:tgtEl>
                                          <p:spTgt spid="40"/>
                                        </p:tgtEl>
                                      </p:cBhvr>
                                    </p:animEffect>
                                  </p:childTnLst>
                                </p:cTn>
                              </p:par>
                            </p:childTnLst>
                          </p:cTn>
                        </p:par>
                        <p:par>
                          <p:cTn id="60" fill="hold">
                            <p:stCondLst>
                              <p:cond delay="7000"/>
                            </p:stCondLst>
                            <p:childTnLst>
                              <p:par>
                                <p:cTn id="61" presetID="18" presetClass="entr" presetSubtype="12" fill="hold" grpId="0" nodeType="afterEffect">
                                  <p:stCondLst>
                                    <p:cond delay="0"/>
                                  </p:stCondLst>
                                  <p:childTnLst>
                                    <p:set>
                                      <p:cBhvr>
                                        <p:cTn id="62" dur="1" fill="hold">
                                          <p:stCondLst>
                                            <p:cond delay="0"/>
                                          </p:stCondLst>
                                        </p:cTn>
                                        <p:tgtEl>
                                          <p:spTgt spid="41"/>
                                        </p:tgtEl>
                                        <p:attrNameLst>
                                          <p:attrName>style.visibility</p:attrName>
                                        </p:attrNameLst>
                                      </p:cBhvr>
                                      <p:to>
                                        <p:strVal val="visible"/>
                                      </p:to>
                                    </p:set>
                                    <p:animEffect transition="in" filter="strips(downLeft)">
                                      <p:cBhvr>
                                        <p:cTn id="63" dur="500"/>
                                        <p:tgtEl>
                                          <p:spTgt spid="41"/>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1" grpId="0" animBg="1"/>
      <p:bldP spid="82" grpId="0" animBg="1"/>
      <p:bldP spid="83" grpId="0" animBg="1"/>
      <p:bldP spid="84" grpId="0" animBg="1"/>
      <p:bldP spid="91" grpId="0" build="p"/>
      <p:bldP spid="96" grpId="0"/>
      <p:bldP spid="98" grpId="0"/>
      <p:bldP spid="99" grpId="0" build="p"/>
      <p:bldP spid="100" grpId="0"/>
      <p:bldP spid="40" grpId="0"/>
      <p:bldP spid="41" grpId="0"/>
    </p:bldLst>
  </p:timing>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42C117CC-0014-0C39-10D8-63F5F73FCA97}"/>
            </a:ext>
          </a:extLst>
        </p:cNvPr>
        <p:cNvGrpSpPr/>
        <p:nvPr/>
      </p:nvGrpSpPr>
      <p:grpSpPr>
        <a:xfrm>
          <a:off x="0" y="0"/>
          <a:ext cx="0" cy="0"/>
          <a:chOff x="0" y="0"/>
          <a:chExt cx="0" cy="0"/>
        </a:xfrm>
      </p:grpSpPr>
      <p:grpSp>
        <p:nvGrpSpPr>
          <p:cNvPr id="69" name="Group 3923">
            <a:extLst>
              <a:ext uri="{FF2B5EF4-FFF2-40B4-BE49-F238E27FC236}">
                <a16:creationId xmlns:a16="http://schemas.microsoft.com/office/drawing/2014/main" id="{CC3552CB-A654-DE16-6081-FE52737DBDE6}"/>
              </a:ext>
            </a:extLst>
          </p:cNvPr>
          <p:cNvGrpSpPr/>
          <p:nvPr/>
        </p:nvGrpSpPr>
        <p:grpSpPr bwMode="auto">
          <a:xfrm>
            <a:off x="4496106" y="2998939"/>
            <a:ext cx="3806197" cy="2071107"/>
            <a:chOff x="0" y="0"/>
            <a:chExt cx="8553711" cy="4655700"/>
          </a:xfrm>
        </p:grpSpPr>
        <p:sp>
          <p:nvSpPr>
            <p:cNvPr id="70" name="Shape 3921">
              <a:extLst>
                <a:ext uri="{FF2B5EF4-FFF2-40B4-BE49-F238E27FC236}">
                  <a16:creationId xmlns:a16="http://schemas.microsoft.com/office/drawing/2014/main" id="{AE25727F-4C54-CD1B-DFD9-0E50D4D9A2BE}"/>
                </a:ext>
              </a:extLst>
            </p:cNvPr>
            <p:cNvSpPr/>
            <p:nvPr/>
          </p:nvSpPr>
          <p:spPr bwMode="auto">
            <a:xfrm>
              <a:off x="0" y="0"/>
              <a:ext cx="4655701"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sz="2400">
                <a:cs typeface="+mn-ea"/>
                <a:sym typeface="+mn-lt"/>
              </a:endParaRPr>
            </a:p>
          </p:txBody>
        </p:sp>
        <p:sp>
          <p:nvSpPr>
            <p:cNvPr id="71" name="Shape 3922">
              <a:extLst>
                <a:ext uri="{FF2B5EF4-FFF2-40B4-BE49-F238E27FC236}">
                  <a16:creationId xmlns:a16="http://schemas.microsoft.com/office/drawing/2014/main" id="{23D841B8-C1C0-4A9C-35A8-767823CEECEB}"/>
                </a:ext>
              </a:extLst>
            </p:cNvPr>
            <p:cNvSpPr/>
            <p:nvPr/>
          </p:nvSpPr>
          <p:spPr bwMode="auto">
            <a:xfrm>
              <a:off x="3898010" y="0"/>
              <a:ext cx="4655702"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a:cs typeface="+mn-ea"/>
                <a:sym typeface="+mn-lt"/>
              </a:endParaRPr>
            </a:p>
          </p:txBody>
        </p:sp>
      </p:grpSp>
      <p:grpSp>
        <p:nvGrpSpPr>
          <p:cNvPr id="72" name="Group 3933">
            <a:extLst>
              <a:ext uri="{FF2B5EF4-FFF2-40B4-BE49-F238E27FC236}">
                <a16:creationId xmlns:a16="http://schemas.microsoft.com/office/drawing/2014/main" id="{B0AB2239-2525-DC75-1336-6C6A51CFE0A4}"/>
              </a:ext>
            </a:extLst>
          </p:cNvPr>
          <p:cNvGrpSpPr/>
          <p:nvPr/>
        </p:nvGrpSpPr>
        <p:grpSpPr bwMode="auto">
          <a:xfrm>
            <a:off x="5039883" y="3447600"/>
            <a:ext cx="2233168" cy="1165648"/>
            <a:chOff x="0" y="0"/>
            <a:chExt cx="5018424" cy="2617920"/>
          </a:xfrm>
        </p:grpSpPr>
        <p:grpSp>
          <p:nvGrpSpPr>
            <p:cNvPr id="73" name="Group 3929">
              <a:extLst>
                <a:ext uri="{FF2B5EF4-FFF2-40B4-BE49-F238E27FC236}">
                  <a16:creationId xmlns:a16="http://schemas.microsoft.com/office/drawing/2014/main" id="{270B892C-4B54-1FFA-CFD6-4AF8CD0BD6F0}"/>
                </a:ext>
              </a:extLst>
            </p:cNvPr>
            <p:cNvGrpSpPr/>
            <p:nvPr/>
          </p:nvGrpSpPr>
          <p:grpSpPr bwMode="auto">
            <a:xfrm>
              <a:off x="-1" y="0"/>
              <a:ext cx="1037081" cy="2617921"/>
              <a:chOff x="0" y="0"/>
              <a:chExt cx="1037079" cy="2617920"/>
            </a:xfrm>
          </p:grpSpPr>
          <p:sp>
            <p:nvSpPr>
              <p:cNvPr id="77" name="Shape 3927">
                <a:extLst>
                  <a:ext uri="{FF2B5EF4-FFF2-40B4-BE49-F238E27FC236}">
                    <a16:creationId xmlns:a16="http://schemas.microsoft.com/office/drawing/2014/main" id="{89BAC90E-3746-A12C-B12D-0603939D430F}"/>
                  </a:ext>
                </a:extLst>
              </p:cNvPr>
              <p:cNvSpPr/>
              <p:nvPr/>
            </p:nvSpPr>
            <p:spPr bwMode="auto">
              <a:xfrm>
                <a:off x="0" y="448465"/>
                <a:ext cx="1037080" cy="2169456"/>
              </a:xfrm>
              <a:custGeom>
                <a:avLst/>
                <a:gdLst>
                  <a:gd name="T0" fmla="*/ 518540 w 21600"/>
                  <a:gd name="T1" fmla="*/ 1084728 h 21600"/>
                  <a:gd name="T2" fmla="*/ 518540 w 21600"/>
                  <a:gd name="T3" fmla="*/ 1084728 h 21600"/>
                  <a:gd name="T4" fmla="*/ 518540 w 21600"/>
                  <a:gd name="T5" fmla="*/ 1084728 h 21600"/>
                  <a:gd name="T6" fmla="*/ 518540 w 21600"/>
                  <a:gd name="T7" fmla="*/ 10847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338" y="0"/>
                    </a:moveTo>
                    <a:cubicBezTo>
                      <a:pt x="5538" y="0"/>
                      <a:pt x="5538" y="0"/>
                      <a:pt x="5538" y="0"/>
                    </a:cubicBezTo>
                    <a:cubicBezTo>
                      <a:pt x="1662" y="0"/>
                      <a:pt x="0" y="1580"/>
                      <a:pt x="0" y="2107"/>
                    </a:cubicBezTo>
                    <a:cubicBezTo>
                      <a:pt x="0" y="9746"/>
                      <a:pt x="0" y="9746"/>
                      <a:pt x="0" y="9746"/>
                    </a:cubicBezTo>
                    <a:cubicBezTo>
                      <a:pt x="0" y="10141"/>
                      <a:pt x="831" y="10537"/>
                      <a:pt x="1938" y="10537"/>
                    </a:cubicBezTo>
                    <a:cubicBezTo>
                      <a:pt x="3046" y="10537"/>
                      <a:pt x="3600" y="10141"/>
                      <a:pt x="3600" y="9746"/>
                    </a:cubicBezTo>
                    <a:cubicBezTo>
                      <a:pt x="3600" y="3424"/>
                      <a:pt x="3600" y="3424"/>
                      <a:pt x="3600" y="3424"/>
                    </a:cubicBezTo>
                    <a:cubicBezTo>
                      <a:pt x="5262" y="3424"/>
                      <a:pt x="5262" y="3424"/>
                      <a:pt x="5262" y="3424"/>
                    </a:cubicBezTo>
                    <a:cubicBezTo>
                      <a:pt x="5262" y="9483"/>
                      <a:pt x="5262" y="9483"/>
                      <a:pt x="5262" y="9483"/>
                    </a:cubicBezTo>
                    <a:cubicBezTo>
                      <a:pt x="5262" y="9483"/>
                      <a:pt x="5262" y="9615"/>
                      <a:pt x="5262" y="9746"/>
                    </a:cubicBezTo>
                    <a:cubicBezTo>
                      <a:pt x="5262" y="20283"/>
                      <a:pt x="5262" y="20283"/>
                      <a:pt x="5262" y="20283"/>
                    </a:cubicBezTo>
                    <a:cubicBezTo>
                      <a:pt x="5262" y="21073"/>
                      <a:pt x="6369" y="21600"/>
                      <a:pt x="7754" y="21600"/>
                    </a:cubicBezTo>
                    <a:cubicBezTo>
                      <a:pt x="9138" y="21600"/>
                      <a:pt x="10246" y="21073"/>
                      <a:pt x="10246" y="20283"/>
                    </a:cubicBezTo>
                    <a:cubicBezTo>
                      <a:pt x="10246" y="10932"/>
                      <a:pt x="10246" y="10932"/>
                      <a:pt x="10246" y="10932"/>
                    </a:cubicBezTo>
                    <a:cubicBezTo>
                      <a:pt x="11354" y="10932"/>
                      <a:pt x="11354" y="10932"/>
                      <a:pt x="11354" y="10932"/>
                    </a:cubicBezTo>
                    <a:cubicBezTo>
                      <a:pt x="11354" y="20283"/>
                      <a:pt x="11354" y="20283"/>
                      <a:pt x="11354" y="20283"/>
                    </a:cubicBezTo>
                    <a:cubicBezTo>
                      <a:pt x="11354" y="21073"/>
                      <a:pt x="12462" y="21600"/>
                      <a:pt x="13846" y="21600"/>
                    </a:cubicBezTo>
                    <a:cubicBezTo>
                      <a:pt x="15231" y="21600"/>
                      <a:pt x="16338" y="21073"/>
                      <a:pt x="16338" y="20283"/>
                    </a:cubicBezTo>
                    <a:cubicBezTo>
                      <a:pt x="16338" y="3424"/>
                      <a:pt x="16338" y="3424"/>
                      <a:pt x="16338" y="3424"/>
                    </a:cubicBezTo>
                    <a:cubicBezTo>
                      <a:pt x="17723" y="3424"/>
                      <a:pt x="17723" y="3424"/>
                      <a:pt x="17723" y="3424"/>
                    </a:cubicBezTo>
                    <a:cubicBezTo>
                      <a:pt x="17723" y="9746"/>
                      <a:pt x="17723" y="9746"/>
                      <a:pt x="17723" y="9746"/>
                    </a:cubicBezTo>
                    <a:cubicBezTo>
                      <a:pt x="17723" y="10141"/>
                      <a:pt x="18554" y="10537"/>
                      <a:pt x="19662" y="10537"/>
                    </a:cubicBezTo>
                    <a:cubicBezTo>
                      <a:pt x="20769" y="10537"/>
                      <a:pt x="21600" y="10141"/>
                      <a:pt x="21600" y="9746"/>
                    </a:cubicBezTo>
                    <a:cubicBezTo>
                      <a:pt x="21600" y="1976"/>
                      <a:pt x="21600" y="1976"/>
                      <a:pt x="21600" y="1976"/>
                    </a:cubicBezTo>
                    <a:cubicBezTo>
                      <a:pt x="21600" y="1317"/>
                      <a:pt x="19938" y="0"/>
                      <a:pt x="16338" y="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8" name="Shape 3928">
                <a:extLst>
                  <a:ext uri="{FF2B5EF4-FFF2-40B4-BE49-F238E27FC236}">
                    <a16:creationId xmlns:a16="http://schemas.microsoft.com/office/drawing/2014/main" id="{33E6EF2F-BF0C-FCCC-170E-C33EB91B011E}"/>
                  </a:ext>
                </a:extLst>
              </p:cNvPr>
              <p:cNvSpPr/>
              <p:nvPr/>
            </p:nvSpPr>
            <p:spPr bwMode="auto">
              <a:xfrm>
                <a:off x="319533" y="0"/>
                <a:ext cx="414836" cy="409227"/>
              </a:xfrm>
              <a:custGeom>
                <a:avLst/>
                <a:gdLst>
                  <a:gd name="T0" fmla="*/ 207418 w 19679"/>
                  <a:gd name="T1" fmla="*/ 204614 h 19679"/>
                  <a:gd name="T2" fmla="*/ 207418 w 19679"/>
                  <a:gd name="T3" fmla="*/ 204614 h 19679"/>
                  <a:gd name="T4" fmla="*/ 207418 w 19679"/>
                  <a:gd name="T5" fmla="*/ 204614 h 19679"/>
                  <a:gd name="T6" fmla="*/ 207418 w 19679"/>
                  <a:gd name="T7" fmla="*/ 204614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nvGrpSpPr>
            <p:cNvPr id="74" name="Group 3932">
              <a:extLst>
                <a:ext uri="{FF2B5EF4-FFF2-40B4-BE49-F238E27FC236}">
                  <a16:creationId xmlns:a16="http://schemas.microsoft.com/office/drawing/2014/main" id="{FF87A084-6DD8-2C69-0CB7-58718B9A552E}"/>
                </a:ext>
              </a:extLst>
            </p:cNvPr>
            <p:cNvGrpSpPr/>
            <p:nvPr/>
          </p:nvGrpSpPr>
          <p:grpSpPr bwMode="auto">
            <a:xfrm>
              <a:off x="3814676" y="5609"/>
              <a:ext cx="1203749" cy="2612312"/>
              <a:chOff x="0" y="0"/>
              <a:chExt cx="1203747" cy="2612311"/>
            </a:xfrm>
          </p:grpSpPr>
          <p:sp>
            <p:nvSpPr>
              <p:cNvPr id="75" name="Shape 3930">
                <a:extLst>
                  <a:ext uri="{FF2B5EF4-FFF2-40B4-BE49-F238E27FC236}">
                    <a16:creationId xmlns:a16="http://schemas.microsoft.com/office/drawing/2014/main" id="{7D64D2AB-4CB6-A2E3-99E4-AD56B3EEF9BE}"/>
                  </a:ext>
                </a:extLst>
              </p:cNvPr>
              <p:cNvSpPr/>
              <p:nvPr/>
            </p:nvSpPr>
            <p:spPr bwMode="auto">
              <a:xfrm>
                <a:off x="399397" y="0"/>
                <a:ext cx="386804" cy="386804"/>
              </a:xfrm>
              <a:custGeom>
                <a:avLst/>
                <a:gdLst>
                  <a:gd name="T0" fmla="*/ 193402 w 19679"/>
                  <a:gd name="T1" fmla="*/ 193402 h 19679"/>
                  <a:gd name="T2" fmla="*/ 193402 w 19679"/>
                  <a:gd name="T3" fmla="*/ 193402 h 19679"/>
                  <a:gd name="T4" fmla="*/ 193402 w 19679"/>
                  <a:gd name="T5" fmla="*/ 193402 h 19679"/>
                  <a:gd name="T6" fmla="*/ 193402 w 19679"/>
                  <a:gd name="T7" fmla="*/ 193402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6" name="Shape 3931">
                <a:extLst>
                  <a:ext uri="{FF2B5EF4-FFF2-40B4-BE49-F238E27FC236}">
                    <a16:creationId xmlns:a16="http://schemas.microsoft.com/office/drawing/2014/main" id="{B36F2B8A-B2A0-6EA7-6C0B-A2B2F1C599FC}"/>
                  </a:ext>
                </a:extLst>
              </p:cNvPr>
              <p:cNvSpPr/>
              <p:nvPr/>
            </p:nvSpPr>
            <p:spPr bwMode="auto">
              <a:xfrm>
                <a:off x="-1" y="465283"/>
                <a:ext cx="1203749" cy="2147029"/>
              </a:xfrm>
              <a:custGeom>
                <a:avLst/>
                <a:gdLst>
                  <a:gd name="T0" fmla="*/ 601875 w 21276"/>
                  <a:gd name="T1" fmla="*/ 1073515 h 21600"/>
                  <a:gd name="T2" fmla="*/ 601875 w 21276"/>
                  <a:gd name="T3" fmla="*/ 1073515 h 21600"/>
                  <a:gd name="T4" fmla="*/ 601875 w 21276"/>
                  <a:gd name="T5" fmla="*/ 1073515 h 21600"/>
                  <a:gd name="T6" fmla="*/ 601875 w 21276"/>
                  <a:gd name="T7" fmla="*/ 107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6" h="21600" extrusionOk="0">
                    <a:moveTo>
                      <a:pt x="21191" y="8000"/>
                    </a:moveTo>
                    <a:cubicBezTo>
                      <a:pt x="17435" y="1333"/>
                      <a:pt x="17435" y="1333"/>
                      <a:pt x="17435" y="1333"/>
                    </a:cubicBezTo>
                    <a:cubicBezTo>
                      <a:pt x="17200" y="533"/>
                      <a:pt x="16261" y="0"/>
                      <a:pt x="14852" y="0"/>
                    </a:cubicBezTo>
                    <a:cubicBezTo>
                      <a:pt x="6400" y="0"/>
                      <a:pt x="6400" y="0"/>
                      <a:pt x="6400" y="0"/>
                    </a:cubicBezTo>
                    <a:cubicBezTo>
                      <a:pt x="5461" y="0"/>
                      <a:pt x="4756" y="267"/>
                      <a:pt x="4287" y="667"/>
                    </a:cubicBezTo>
                    <a:cubicBezTo>
                      <a:pt x="4052" y="800"/>
                      <a:pt x="4052" y="800"/>
                      <a:pt x="4052" y="933"/>
                    </a:cubicBezTo>
                    <a:lnTo>
                      <a:pt x="3817" y="1067"/>
                    </a:lnTo>
                    <a:cubicBezTo>
                      <a:pt x="61" y="8000"/>
                      <a:pt x="61" y="8000"/>
                      <a:pt x="61" y="8000"/>
                    </a:cubicBezTo>
                    <a:cubicBezTo>
                      <a:pt x="-174" y="8400"/>
                      <a:pt x="296" y="8933"/>
                      <a:pt x="1000" y="9067"/>
                    </a:cubicBezTo>
                    <a:cubicBezTo>
                      <a:pt x="1939" y="9200"/>
                      <a:pt x="2878" y="8933"/>
                      <a:pt x="3113" y="8533"/>
                    </a:cubicBezTo>
                    <a:cubicBezTo>
                      <a:pt x="5930" y="3067"/>
                      <a:pt x="5930" y="3067"/>
                      <a:pt x="5930" y="3067"/>
                    </a:cubicBezTo>
                    <a:cubicBezTo>
                      <a:pt x="6165" y="3067"/>
                      <a:pt x="6165" y="3067"/>
                      <a:pt x="6400" y="3067"/>
                    </a:cubicBezTo>
                    <a:cubicBezTo>
                      <a:pt x="6635" y="3067"/>
                      <a:pt x="6635" y="3067"/>
                      <a:pt x="6635" y="3067"/>
                    </a:cubicBezTo>
                    <a:cubicBezTo>
                      <a:pt x="1939" y="12800"/>
                      <a:pt x="1939" y="12800"/>
                      <a:pt x="1939" y="12800"/>
                    </a:cubicBezTo>
                    <a:cubicBezTo>
                      <a:pt x="6635" y="12800"/>
                      <a:pt x="6635" y="12800"/>
                      <a:pt x="6635" y="12800"/>
                    </a:cubicBezTo>
                    <a:cubicBezTo>
                      <a:pt x="6635" y="20667"/>
                      <a:pt x="6635" y="20667"/>
                      <a:pt x="6635" y="20667"/>
                    </a:cubicBezTo>
                    <a:cubicBezTo>
                      <a:pt x="6635" y="21200"/>
                      <a:pt x="7574" y="21600"/>
                      <a:pt x="8513" y="21600"/>
                    </a:cubicBezTo>
                    <a:cubicBezTo>
                      <a:pt x="9452" y="21600"/>
                      <a:pt x="10156" y="21200"/>
                      <a:pt x="10156" y="20667"/>
                    </a:cubicBezTo>
                    <a:cubicBezTo>
                      <a:pt x="10156" y="12800"/>
                      <a:pt x="10156" y="12800"/>
                      <a:pt x="10156" y="12800"/>
                    </a:cubicBezTo>
                    <a:cubicBezTo>
                      <a:pt x="11330" y="12800"/>
                      <a:pt x="11330" y="12800"/>
                      <a:pt x="11330" y="12800"/>
                    </a:cubicBezTo>
                    <a:cubicBezTo>
                      <a:pt x="11330" y="20667"/>
                      <a:pt x="11330" y="20667"/>
                      <a:pt x="11330" y="20667"/>
                    </a:cubicBezTo>
                    <a:cubicBezTo>
                      <a:pt x="11330" y="21200"/>
                      <a:pt x="12035" y="21600"/>
                      <a:pt x="12974" y="21600"/>
                    </a:cubicBezTo>
                    <a:cubicBezTo>
                      <a:pt x="13913" y="21600"/>
                      <a:pt x="14852" y="21200"/>
                      <a:pt x="14852" y="20667"/>
                    </a:cubicBezTo>
                    <a:cubicBezTo>
                      <a:pt x="14852" y="12800"/>
                      <a:pt x="14852" y="12800"/>
                      <a:pt x="14852" y="12800"/>
                    </a:cubicBezTo>
                    <a:cubicBezTo>
                      <a:pt x="19313" y="12800"/>
                      <a:pt x="19313" y="12800"/>
                      <a:pt x="19313" y="12800"/>
                    </a:cubicBezTo>
                    <a:cubicBezTo>
                      <a:pt x="14617" y="3067"/>
                      <a:pt x="14617" y="3067"/>
                      <a:pt x="14617" y="3067"/>
                    </a:cubicBezTo>
                    <a:cubicBezTo>
                      <a:pt x="14852" y="3067"/>
                      <a:pt x="14852" y="3067"/>
                      <a:pt x="14852" y="3067"/>
                    </a:cubicBezTo>
                    <a:cubicBezTo>
                      <a:pt x="15087" y="3067"/>
                      <a:pt x="15087" y="3067"/>
                      <a:pt x="15087" y="3067"/>
                    </a:cubicBezTo>
                    <a:cubicBezTo>
                      <a:pt x="18374" y="8533"/>
                      <a:pt x="18374" y="8533"/>
                      <a:pt x="18374" y="8533"/>
                    </a:cubicBezTo>
                    <a:cubicBezTo>
                      <a:pt x="18609" y="8933"/>
                      <a:pt x="19548" y="9200"/>
                      <a:pt x="20252" y="9067"/>
                    </a:cubicBezTo>
                    <a:cubicBezTo>
                      <a:pt x="21191" y="8933"/>
                      <a:pt x="21426" y="8400"/>
                      <a:pt x="21191" y="800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sp>
        <p:nvSpPr>
          <p:cNvPr id="79" name="Shape 3958">
            <a:extLst>
              <a:ext uri="{FF2B5EF4-FFF2-40B4-BE49-F238E27FC236}">
                <a16:creationId xmlns:a16="http://schemas.microsoft.com/office/drawing/2014/main" id="{44D9F6F6-749A-E398-2392-586CBCD79334}"/>
              </a:ext>
            </a:extLst>
          </p:cNvPr>
          <p:cNvSpPr/>
          <p:nvPr/>
        </p:nvSpPr>
        <p:spPr bwMode="auto">
          <a:xfrm>
            <a:off x="4584162" y="1911418"/>
            <a:ext cx="1096669" cy="1051009"/>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0214" y="9302"/>
                  <a:pt x="13014" y="2102"/>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0" name="Shape 3959">
            <a:extLst>
              <a:ext uri="{FF2B5EF4-FFF2-40B4-BE49-F238E27FC236}">
                <a16:creationId xmlns:a16="http://schemas.microsoft.com/office/drawing/2014/main" id="{787360CF-21F2-38E4-0C83-863B5019D969}"/>
              </a:ext>
            </a:extLst>
          </p:cNvPr>
          <p:cNvSpPr/>
          <p:nvPr/>
        </p:nvSpPr>
        <p:spPr bwMode="auto">
          <a:xfrm>
            <a:off x="3913155" y="4776259"/>
            <a:ext cx="851935"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21600" y="0"/>
                </a:moveTo>
                <a:cubicBezTo>
                  <a:pt x="15161" y="16259"/>
                  <a:pt x="7961" y="21600"/>
                  <a:pt x="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1" name="Shape 3960">
            <a:extLst>
              <a:ext uri="{FF2B5EF4-FFF2-40B4-BE49-F238E27FC236}">
                <a16:creationId xmlns:a16="http://schemas.microsoft.com/office/drawing/2014/main" id="{3069FCCB-21CA-81A0-73E4-24AEEEF6003D}"/>
              </a:ext>
            </a:extLst>
          </p:cNvPr>
          <p:cNvSpPr/>
          <p:nvPr/>
        </p:nvSpPr>
        <p:spPr bwMode="auto">
          <a:xfrm>
            <a:off x="3908389" y="3574842"/>
            <a:ext cx="459420"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9185" y="8290"/>
                  <a:pt x="11985" y="1090"/>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2" name="Shape 3961">
            <a:extLst>
              <a:ext uri="{FF2B5EF4-FFF2-40B4-BE49-F238E27FC236}">
                <a16:creationId xmlns:a16="http://schemas.microsoft.com/office/drawing/2014/main" id="{929C9C8B-694A-A0BA-D4B3-3BC126FCFD12}"/>
              </a:ext>
            </a:extLst>
          </p:cNvPr>
          <p:cNvSpPr/>
          <p:nvPr/>
        </p:nvSpPr>
        <p:spPr bwMode="auto">
          <a:xfrm>
            <a:off x="7354812" y="229547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1386" y="9302"/>
                  <a:pt x="8586" y="2102"/>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3" name="Shape 3962">
            <a:extLst>
              <a:ext uri="{FF2B5EF4-FFF2-40B4-BE49-F238E27FC236}">
                <a16:creationId xmlns:a16="http://schemas.microsoft.com/office/drawing/2014/main" id="{CFC45F74-A798-30F9-5E5B-0AD4B8756009}"/>
              </a:ext>
            </a:extLst>
          </p:cNvPr>
          <p:cNvSpPr/>
          <p:nvPr/>
        </p:nvSpPr>
        <p:spPr bwMode="auto">
          <a:xfrm>
            <a:off x="7407458" y="4776259"/>
            <a:ext cx="851933"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0" y="0"/>
                </a:moveTo>
                <a:cubicBezTo>
                  <a:pt x="6439" y="16259"/>
                  <a:pt x="13639" y="21600"/>
                  <a:pt x="2160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4" name="Shape 3963">
            <a:extLst>
              <a:ext uri="{FF2B5EF4-FFF2-40B4-BE49-F238E27FC236}">
                <a16:creationId xmlns:a16="http://schemas.microsoft.com/office/drawing/2014/main" id="{0D9C0274-6B3D-74A6-5F0E-4E9F6C172237}"/>
              </a:ext>
            </a:extLst>
          </p:cNvPr>
          <p:cNvSpPr/>
          <p:nvPr/>
        </p:nvSpPr>
        <p:spPr bwMode="auto">
          <a:xfrm>
            <a:off x="7801353" y="3574842"/>
            <a:ext cx="460907"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2415" y="8290"/>
                  <a:pt x="9615" y="1090"/>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91" name="Text Placeholder 2">
            <a:extLst>
              <a:ext uri="{FF2B5EF4-FFF2-40B4-BE49-F238E27FC236}">
                <a16:creationId xmlns:a16="http://schemas.microsoft.com/office/drawing/2014/main" id="{CED597AA-1D38-D7B3-B1D2-B87280A96499}"/>
              </a:ext>
            </a:extLst>
          </p:cNvPr>
          <p:cNvSpPr txBox="1"/>
          <p:nvPr/>
        </p:nvSpPr>
        <p:spPr>
          <a:xfrm>
            <a:off x="8342346" y="3358066"/>
            <a:ext cx="2435397" cy="349249"/>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96" name="TextBox 95">
            <a:extLst>
              <a:ext uri="{FF2B5EF4-FFF2-40B4-BE49-F238E27FC236}">
                <a16:creationId xmlns:a16="http://schemas.microsoft.com/office/drawing/2014/main" id="{E3B29A26-323F-C224-AD98-FA0584E448F4}"/>
              </a:ext>
            </a:extLst>
          </p:cNvPr>
          <p:cNvSpPr txBox="1"/>
          <p:nvPr/>
        </p:nvSpPr>
        <p:spPr>
          <a:xfrm>
            <a:off x="588588" y="1271839"/>
            <a:ext cx="3995574" cy="2303003"/>
          </a:xfrm>
          <a:prstGeom prst="rect">
            <a:avLst/>
          </a:prstGeom>
          <a:noFill/>
        </p:spPr>
        <p:txBody>
          <a:bodyPr wrap="square" lIns="0" tIns="0" rIns="0" bIns="0">
            <a:spAutoFit/>
          </a:bodyPr>
          <a:lstStyle/>
          <a:p>
            <a:pPr marL="171450" indent="-1714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Compassionate leaders are expected to implement supportive strategic initiatives, such as protecting, maintaining, and restoring employees' physical, psychological, and overall well-being through specific actions. They are more likely to be perceived by employees as having a positive leadership style that supports them (Mayer and Oosthuizen, 2020).</a:t>
            </a:r>
          </a:p>
        </p:txBody>
      </p:sp>
      <p:sp>
        <p:nvSpPr>
          <p:cNvPr id="99" name="Text Placeholder 2">
            <a:extLst>
              <a:ext uri="{FF2B5EF4-FFF2-40B4-BE49-F238E27FC236}">
                <a16:creationId xmlns:a16="http://schemas.microsoft.com/office/drawing/2014/main" id="{BAA38E2A-A89B-78A5-72B1-E00608FF60F1}"/>
              </a:ext>
            </a:extLst>
          </p:cNvPr>
          <p:cNvSpPr txBox="1"/>
          <p:nvPr/>
        </p:nvSpPr>
        <p:spPr>
          <a:xfrm>
            <a:off x="1154771" y="4726970"/>
            <a:ext cx="2444952" cy="347133"/>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100" name="TextBox 99">
            <a:extLst>
              <a:ext uri="{FF2B5EF4-FFF2-40B4-BE49-F238E27FC236}">
                <a16:creationId xmlns:a16="http://schemas.microsoft.com/office/drawing/2014/main" id="{E56B7D67-BC8B-97A0-4E0B-6ADF7E6DEADF}"/>
              </a:ext>
            </a:extLst>
          </p:cNvPr>
          <p:cNvSpPr txBox="1"/>
          <p:nvPr/>
        </p:nvSpPr>
        <p:spPr>
          <a:xfrm>
            <a:off x="476480" y="5139839"/>
            <a:ext cx="6863818" cy="1268681"/>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cs typeface="+mn-ea"/>
                <a:sym typeface="+mn-lt"/>
              </a:rPr>
              <a:t>Active listening primarily comprises cognitive and behavioral orientations, involving attention to others' feelings and understanding the world from their perspective. Empathy in the workplace includes the need for focused listening, which serves to identify issues, build connections, understand others, and clarify their viewpoints (Vogus et al., 2020).</a:t>
            </a:r>
            <a:endParaRPr lang="en-US" altLang="zh-CN" sz="1400" b="1" dirty="0">
              <a:solidFill>
                <a:schemeClr val="bg1"/>
              </a:solidFill>
              <a:cs typeface="+mn-ea"/>
              <a:sym typeface="+mn-lt"/>
            </a:endParaRPr>
          </a:p>
        </p:txBody>
      </p:sp>
      <p:sp>
        <p:nvSpPr>
          <p:cNvPr id="40" name="TextBox 95">
            <a:extLst>
              <a:ext uri="{FF2B5EF4-FFF2-40B4-BE49-F238E27FC236}">
                <a16:creationId xmlns:a16="http://schemas.microsoft.com/office/drawing/2014/main" id="{E931DFD1-F599-80F9-5BAD-ED6CDA4B4C44}"/>
              </a:ext>
            </a:extLst>
          </p:cNvPr>
          <p:cNvSpPr txBox="1"/>
          <p:nvPr/>
        </p:nvSpPr>
        <p:spPr>
          <a:xfrm>
            <a:off x="8366676" y="1911418"/>
            <a:ext cx="3825323" cy="2044278"/>
          </a:xfrm>
          <a:prstGeom prst="rect">
            <a:avLst/>
          </a:prstGeom>
          <a:noFill/>
        </p:spPr>
        <p:txBody>
          <a:bodyPr wrap="square" lIns="0" tIns="0" rIns="0" bIns="0">
            <a:spAutoFit/>
          </a:bodyPr>
          <a:lstStyle/>
          <a:p>
            <a:pPr>
              <a:lnSpc>
                <a:spcPct val="120000"/>
              </a:lnSpc>
            </a:pPr>
            <a:r>
              <a:rPr lang="en-US" altLang="zh-CN" sz="1400" b="1">
                <a:solidFill>
                  <a:schemeClr val="bg1"/>
                </a:solidFill>
                <a:cs typeface="+mn-ea"/>
                <a:sym typeface="+mn-lt"/>
              </a:rPr>
              <a:t>Empathy is crucial for fostering compassion within organizations. Empathetic communication that is transparent, fact-based, clear, and direct regarding employees' difficulties is a key aspect of compassionate leadership. Empathy can promote trust and loyalty between leaders and employees (Balasubramanian and Fernandes, 2022).</a:t>
            </a:r>
            <a:endParaRPr lang="en-US" altLang="zh-CN" sz="1400" b="1" dirty="0">
              <a:solidFill>
                <a:schemeClr val="bg1"/>
              </a:solidFill>
              <a:cs typeface="+mn-ea"/>
              <a:sym typeface="+mn-lt"/>
            </a:endParaRPr>
          </a:p>
        </p:txBody>
      </p:sp>
      <p:sp>
        <p:nvSpPr>
          <p:cNvPr id="37" name="文本框 36">
            <a:extLst>
              <a:ext uri="{FF2B5EF4-FFF2-40B4-BE49-F238E27FC236}">
                <a16:creationId xmlns:a16="http://schemas.microsoft.com/office/drawing/2014/main" id="{03435DF6-3CD2-470D-7043-8115461DA451}"/>
              </a:ext>
            </a:extLst>
          </p:cNvPr>
          <p:cNvSpPr txBox="1"/>
          <p:nvPr/>
        </p:nvSpPr>
        <p:spPr>
          <a:xfrm>
            <a:off x="631326" y="301002"/>
            <a:ext cx="6908917" cy="494431"/>
          </a:xfrm>
          <a:prstGeom prst="rect">
            <a:avLst/>
          </a:prstGeom>
          <a:noFill/>
        </p:spPr>
        <p:txBody>
          <a:bodyPr wrap="square" rtlCol="0">
            <a:spAutoFit/>
          </a:bodyPr>
          <a:lstStyle/>
          <a:p>
            <a:pPr algn="ctr">
              <a:lnSpc>
                <a:spcPct val="120000"/>
              </a:lnSpc>
            </a:pPr>
            <a:r>
              <a:rPr lang="en-US" altLang="zh-CN" b="1">
                <a:solidFill>
                  <a:schemeClr val="bg1"/>
                </a:solidFill>
                <a:cs typeface="+mn-ea"/>
                <a:sym typeface="+mn-lt"/>
              </a:rPr>
              <a:t>Comparative support for contrast theory</a:t>
            </a:r>
          </a:p>
        </p:txBody>
      </p:sp>
      <p:grpSp>
        <p:nvGrpSpPr>
          <p:cNvPr id="43" name="组合 42">
            <a:extLst>
              <a:ext uri="{FF2B5EF4-FFF2-40B4-BE49-F238E27FC236}">
                <a16:creationId xmlns:a16="http://schemas.microsoft.com/office/drawing/2014/main" id="{C7AB72F5-DC12-2138-D45D-D26574324020}"/>
              </a:ext>
            </a:extLst>
          </p:cNvPr>
          <p:cNvGrpSpPr/>
          <p:nvPr>
            <p:custDataLst>
              <p:tags r:id="rId2"/>
            </p:custDataLst>
          </p:nvPr>
        </p:nvGrpSpPr>
        <p:grpSpPr>
          <a:xfrm>
            <a:off x="319026" y="372249"/>
            <a:ext cx="407472" cy="407472"/>
            <a:chOff x="-1828799" y="-88608"/>
            <a:chExt cx="754743" cy="754743"/>
          </a:xfrm>
        </p:grpSpPr>
        <p:sp>
          <p:nvSpPr>
            <p:cNvPr id="44" name="椭圆 43">
              <a:extLst>
                <a:ext uri="{FF2B5EF4-FFF2-40B4-BE49-F238E27FC236}">
                  <a16:creationId xmlns:a16="http://schemas.microsoft.com/office/drawing/2014/main" id="{489472B6-8CD6-D360-FFCB-A308D92547E2}"/>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a:extLst>
                <a:ext uri="{FF2B5EF4-FFF2-40B4-BE49-F238E27FC236}">
                  <a16:creationId xmlns:a16="http://schemas.microsoft.com/office/drawing/2014/main" id="{06F11E61-1FE5-184C-729A-D6501B38D2AE}"/>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4098" name="Picture 2">
            <a:extLst>
              <a:ext uri="{FF2B5EF4-FFF2-40B4-BE49-F238E27FC236}">
                <a16:creationId xmlns:a16="http://schemas.microsoft.com/office/drawing/2014/main" id="{8E723EAA-72A8-F4FE-7708-5CAB163F3A72}"/>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8802864" y="4254101"/>
            <a:ext cx="2444952" cy="2154419"/>
          </a:xfrm>
          <a:prstGeom prst="rect">
            <a:avLst/>
          </a:prstGeom>
          <a:noFill/>
          <a:extLst>
            <a:ext uri="{909E8E84-426E-40DD-AFC4-6F175D3DCCD1}">
              <a14:hiddenFill xmlns:a14="http://schemas.microsoft.com/office/drawing/2010/main">
                <a:solidFill>
                  <a:srgbClr val="FFFFFF"/>
                </a:solidFill>
              </a14:hiddenFill>
            </a:ext>
          </a:extLst>
        </p:spPr>
      </p:pic>
      <p:pic>
        <p:nvPicPr>
          <p:cNvPr id="4100" name="Picture 4">
            <a:extLst>
              <a:ext uri="{FF2B5EF4-FFF2-40B4-BE49-F238E27FC236}">
                <a16:creationId xmlns:a16="http://schemas.microsoft.com/office/drawing/2014/main" id="{489F678B-DC7B-A415-BBF4-C53C1476D66F}"/>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rot="10800000" flipV="1">
            <a:off x="5705161" y="1001897"/>
            <a:ext cx="1834746" cy="183474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396337148"/>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79"/>
                                        </p:tgtEl>
                                        <p:attrNameLst>
                                          <p:attrName>style.visibility</p:attrName>
                                        </p:attrNameLst>
                                      </p:cBhvr>
                                      <p:to>
                                        <p:strVal val="visible"/>
                                      </p:to>
                                    </p:set>
                                    <p:animEffect transition="in" filter="wipe(right)">
                                      <p:cBhvr>
                                        <p:cTn id="15" dur="500"/>
                                        <p:tgtEl>
                                          <p:spTgt spid="7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p:cTn id="19" dur="500"/>
                                        <p:tgtEl>
                                          <p:spTgt spid="82"/>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81"/>
                                        </p:tgtEl>
                                        <p:attrNameLst>
                                          <p:attrName>style.visibility</p:attrName>
                                        </p:attrNameLst>
                                      </p:cBhvr>
                                      <p:to>
                                        <p:strVal val="visible"/>
                                      </p:to>
                                    </p:set>
                                    <p:animEffect transition="in" filter="wipe(right)">
                                      <p:cBhvr>
                                        <p:cTn id="23" dur="500"/>
                                        <p:tgtEl>
                                          <p:spTgt spid="81"/>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wipe(left)">
                                      <p:cBhvr>
                                        <p:cTn id="27" dur="500"/>
                                        <p:tgtEl>
                                          <p:spTgt spid="84"/>
                                        </p:tgtEl>
                                      </p:cBhvr>
                                    </p:animEffect>
                                  </p:childTnLst>
                                </p:cTn>
                              </p:par>
                            </p:childTnLst>
                          </p:cTn>
                        </p:par>
                        <p:par>
                          <p:cTn id="28" fill="hold">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80"/>
                                        </p:tgtEl>
                                        <p:attrNameLst>
                                          <p:attrName>style.visibility</p:attrName>
                                        </p:attrNameLst>
                                      </p:cBhvr>
                                      <p:to>
                                        <p:strVal val="visible"/>
                                      </p:to>
                                    </p:set>
                                    <p:animEffect transition="in" filter="wipe(right)">
                                      <p:cBhvr>
                                        <p:cTn id="31" dur="500"/>
                                        <p:tgtEl>
                                          <p:spTgt spid="80"/>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83"/>
                                        </p:tgtEl>
                                        <p:attrNameLst>
                                          <p:attrName>style.visibility</p:attrName>
                                        </p:attrNameLst>
                                      </p:cBhvr>
                                      <p:to>
                                        <p:strVal val="visible"/>
                                      </p:to>
                                    </p:set>
                                    <p:animEffect transition="in" filter="wipe(left)">
                                      <p:cBhvr>
                                        <p:cTn id="35" dur="500"/>
                                        <p:tgtEl>
                                          <p:spTgt spid="83"/>
                                        </p:tgtEl>
                                      </p:cBhvr>
                                    </p:animEffect>
                                  </p:childTnLst>
                                </p:cTn>
                              </p:par>
                            </p:childTnLst>
                          </p:cTn>
                        </p:par>
                        <p:par>
                          <p:cTn id="36" fill="hold">
                            <p:stCondLst>
                              <p:cond delay="4000"/>
                            </p:stCondLst>
                            <p:childTnLst>
                              <p:par>
                                <p:cTn id="37" presetID="10" presetClass="entr" presetSubtype="0" fill="hold" grpId="0" nodeType="afterEffect" nodePh="1">
                                  <p:stCondLst>
                                    <p:cond delay="0"/>
                                  </p:stCondLst>
                                  <p:endCondLst>
                                    <p:cond evt="begin" delay="0">
                                      <p:tn val="37"/>
                                    </p:cond>
                                  </p:endCondLst>
                                  <p:childTnLst>
                                    <p:set>
                                      <p:cBhvr>
                                        <p:cTn id="38" dur="1" fill="hold">
                                          <p:stCondLst>
                                            <p:cond delay="0"/>
                                          </p:stCondLst>
                                        </p:cTn>
                                        <p:tgtEl>
                                          <p:spTgt spid="91">
                                            <p:txEl>
                                              <p:pRg st="0" end="0"/>
                                            </p:txEl>
                                          </p:spTgt>
                                        </p:tgtEl>
                                        <p:attrNameLst>
                                          <p:attrName>style.visibility</p:attrName>
                                        </p:attrNameLst>
                                      </p:cBhvr>
                                      <p:to>
                                        <p:strVal val="visible"/>
                                      </p:to>
                                    </p:set>
                                    <p:animEffect transition="in" filter="fade">
                                      <p:cBhvr>
                                        <p:cTn id="39" dur="500"/>
                                        <p:tgtEl>
                                          <p:spTgt spid="91">
                                            <p:txEl>
                                              <p:pRg st="0" end="0"/>
                                            </p:txEl>
                                          </p:spTgt>
                                        </p:tgtEl>
                                      </p:cBhvr>
                                    </p:animEffect>
                                  </p:childTnLst>
                                </p:cTn>
                              </p:par>
                            </p:childTnLst>
                          </p:cTn>
                        </p:par>
                        <p:par>
                          <p:cTn id="40" fill="hold">
                            <p:stCondLst>
                              <p:cond delay="4500"/>
                            </p:stCondLst>
                            <p:childTnLst>
                              <p:par>
                                <p:cTn id="41" presetID="18" presetClass="entr" presetSubtype="12" fill="hold" grpId="0" nodeType="afterEffect">
                                  <p:stCondLst>
                                    <p:cond delay="0"/>
                                  </p:stCondLst>
                                  <p:childTnLst>
                                    <p:set>
                                      <p:cBhvr>
                                        <p:cTn id="42" dur="1" fill="hold">
                                          <p:stCondLst>
                                            <p:cond delay="0"/>
                                          </p:stCondLst>
                                        </p:cTn>
                                        <p:tgtEl>
                                          <p:spTgt spid="96"/>
                                        </p:tgtEl>
                                        <p:attrNameLst>
                                          <p:attrName>style.visibility</p:attrName>
                                        </p:attrNameLst>
                                      </p:cBhvr>
                                      <p:to>
                                        <p:strVal val="visible"/>
                                      </p:to>
                                    </p:set>
                                    <p:animEffect transition="in" filter="strips(downLeft)">
                                      <p:cBhvr>
                                        <p:cTn id="43" dur="500"/>
                                        <p:tgtEl>
                                          <p:spTgt spid="96"/>
                                        </p:tgtEl>
                                      </p:cBhvr>
                                    </p:animEffect>
                                  </p:childTnLst>
                                </p:cTn>
                              </p:par>
                            </p:childTnLst>
                          </p:cTn>
                        </p:par>
                        <p:par>
                          <p:cTn id="44" fill="hold">
                            <p:stCondLst>
                              <p:cond delay="5000"/>
                            </p:stCondLst>
                            <p:childTnLst>
                              <p:par>
                                <p:cTn id="45" presetID="10" presetClass="entr" presetSubtype="0" fill="hold" grpId="0" nodeType="afterEffect" nodePh="1">
                                  <p:stCondLst>
                                    <p:cond delay="0"/>
                                  </p:stCondLst>
                                  <p:endCondLst>
                                    <p:cond evt="begin" delay="0">
                                      <p:tn val="45"/>
                                    </p:cond>
                                  </p:endCondLst>
                                  <p:childTnLst>
                                    <p:set>
                                      <p:cBhvr>
                                        <p:cTn id="46" dur="1" fill="hold">
                                          <p:stCondLst>
                                            <p:cond delay="0"/>
                                          </p:stCondLst>
                                        </p:cTn>
                                        <p:tgtEl>
                                          <p:spTgt spid="99">
                                            <p:txEl>
                                              <p:pRg st="0" end="0"/>
                                            </p:txEl>
                                          </p:spTgt>
                                        </p:tgtEl>
                                        <p:attrNameLst>
                                          <p:attrName>style.visibility</p:attrName>
                                        </p:attrNameLst>
                                      </p:cBhvr>
                                      <p:to>
                                        <p:strVal val="visible"/>
                                      </p:to>
                                    </p:set>
                                    <p:animEffect transition="in" filter="fade">
                                      <p:cBhvr>
                                        <p:cTn id="47" dur="500"/>
                                        <p:tgtEl>
                                          <p:spTgt spid="99">
                                            <p:txEl>
                                              <p:pRg st="0" end="0"/>
                                            </p:txEl>
                                          </p:spTgt>
                                        </p:tgtEl>
                                      </p:cBhvr>
                                    </p:animEffect>
                                  </p:childTnLst>
                                </p:cTn>
                              </p:par>
                            </p:childTnLst>
                          </p:cTn>
                        </p:par>
                        <p:par>
                          <p:cTn id="48" fill="hold">
                            <p:stCondLst>
                              <p:cond delay="5500"/>
                            </p:stCondLst>
                            <p:childTnLst>
                              <p:par>
                                <p:cTn id="49" presetID="18" presetClass="entr" presetSubtype="12" fill="hold" grpId="0" nodeType="afterEffect">
                                  <p:stCondLst>
                                    <p:cond delay="0"/>
                                  </p:stCondLst>
                                  <p:childTnLst>
                                    <p:set>
                                      <p:cBhvr>
                                        <p:cTn id="50" dur="1" fill="hold">
                                          <p:stCondLst>
                                            <p:cond delay="0"/>
                                          </p:stCondLst>
                                        </p:cTn>
                                        <p:tgtEl>
                                          <p:spTgt spid="100"/>
                                        </p:tgtEl>
                                        <p:attrNameLst>
                                          <p:attrName>style.visibility</p:attrName>
                                        </p:attrNameLst>
                                      </p:cBhvr>
                                      <p:to>
                                        <p:strVal val="visible"/>
                                      </p:to>
                                    </p:set>
                                    <p:animEffect transition="in" filter="strips(downLeft)">
                                      <p:cBhvr>
                                        <p:cTn id="51" dur="500"/>
                                        <p:tgtEl>
                                          <p:spTgt spid="100"/>
                                        </p:tgtEl>
                                      </p:cBhvr>
                                    </p:animEffect>
                                  </p:childTnLst>
                                </p:cTn>
                              </p:par>
                            </p:childTnLst>
                          </p:cTn>
                        </p:par>
                        <p:par>
                          <p:cTn id="52" fill="hold">
                            <p:stCondLst>
                              <p:cond delay="6000"/>
                            </p:stCondLst>
                            <p:childTnLst>
                              <p:par>
                                <p:cTn id="53" presetID="18" presetClass="entr" presetSubtype="12" fill="hold" grpId="0" nodeType="afterEffect">
                                  <p:stCondLst>
                                    <p:cond delay="0"/>
                                  </p:stCondLst>
                                  <p:childTnLst>
                                    <p:set>
                                      <p:cBhvr>
                                        <p:cTn id="54" dur="1" fill="hold">
                                          <p:stCondLst>
                                            <p:cond delay="0"/>
                                          </p:stCondLst>
                                        </p:cTn>
                                        <p:tgtEl>
                                          <p:spTgt spid="40"/>
                                        </p:tgtEl>
                                        <p:attrNameLst>
                                          <p:attrName>style.visibility</p:attrName>
                                        </p:attrNameLst>
                                      </p:cBhvr>
                                      <p:to>
                                        <p:strVal val="visible"/>
                                      </p:to>
                                    </p:set>
                                    <p:animEffect transition="in" filter="strips(downLeft)">
                                      <p:cBhvr>
                                        <p:cTn id="55"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1" grpId="0" animBg="1"/>
      <p:bldP spid="82" grpId="0" animBg="1"/>
      <p:bldP spid="83" grpId="0" animBg="1"/>
      <p:bldP spid="84" grpId="0" animBg="1"/>
      <p:bldP spid="91" grpId="0" build="p"/>
      <p:bldP spid="96" grpId="0"/>
      <p:bldP spid="99" grpId="0" build="p"/>
      <p:bldP spid="100" grpId="0"/>
      <p:bldP spid="40" grpId="0"/>
    </p:bld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B156CCF8-B42E-72C8-1AC5-647402327A2B}"/>
            </a:ext>
          </a:extLst>
        </p:cNvPr>
        <p:cNvGrpSpPr/>
        <p:nvPr/>
      </p:nvGrpSpPr>
      <p:grpSpPr>
        <a:xfrm>
          <a:off x="0" y="0"/>
          <a:ext cx="0" cy="0"/>
          <a:chOff x="0" y="0"/>
          <a:chExt cx="0" cy="0"/>
        </a:xfrm>
      </p:grpSpPr>
      <p:grpSp>
        <p:nvGrpSpPr>
          <p:cNvPr id="69" name="Group 3923">
            <a:extLst>
              <a:ext uri="{FF2B5EF4-FFF2-40B4-BE49-F238E27FC236}">
                <a16:creationId xmlns:a16="http://schemas.microsoft.com/office/drawing/2014/main" id="{D07D28D2-BDEE-328D-E191-1368485DC8D8}"/>
              </a:ext>
            </a:extLst>
          </p:cNvPr>
          <p:cNvGrpSpPr/>
          <p:nvPr/>
        </p:nvGrpSpPr>
        <p:grpSpPr bwMode="auto">
          <a:xfrm>
            <a:off x="4410419" y="3245899"/>
            <a:ext cx="3806197" cy="2071107"/>
            <a:chOff x="0" y="0"/>
            <a:chExt cx="8553711" cy="4655700"/>
          </a:xfrm>
        </p:grpSpPr>
        <p:sp>
          <p:nvSpPr>
            <p:cNvPr id="70" name="Shape 3921">
              <a:extLst>
                <a:ext uri="{FF2B5EF4-FFF2-40B4-BE49-F238E27FC236}">
                  <a16:creationId xmlns:a16="http://schemas.microsoft.com/office/drawing/2014/main" id="{97F9FB41-EC92-39FE-E557-6545E322EF14}"/>
                </a:ext>
              </a:extLst>
            </p:cNvPr>
            <p:cNvSpPr/>
            <p:nvPr/>
          </p:nvSpPr>
          <p:spPr bwMode="auto">
            <a:xfrm>
              <a:off x="0" y="0"/>
              <a:ext cx="4655701"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sz="2400">
                <a:cs typeface="+mn-ea"/>
                <a:sym typeface="+mn-lt"/>
              </a:endParaRPr>
            </a:p>
          </p:txBody>
        </p:sp>
        <p:sp>
          <p:nvSpPr>
            <p:cNvPr id="71" name="Shape 3922">
              <a:extLst>
                <a:ext uri="{FF2B5EF4-FFF2-40B4-BE49-F238E27FC236}">
                  <a16:creationId xmlns:a16="http://schemas.microsoft.com/office/drawing/2014/main" id="{9B9294B8-4DBF-C894-1A10-E86A75C898A4}"/>
                </a:ext>
              </a:extLst>
            </p:cNvPr>
            <p:cNvSpPr/>
            <p:nvPr/>
          </p:nvSpPr>
          <p:spPr bwMode="auto">
            <a:xfrm>
              <a:off x="3898010" y="0"/>
              <a:ext cx="4655702" cy="4655701"/>
            </a:xfrm>
            <a:custGeom>
              <a:avLst/>
              <a:gdLst>
                <a:gd name="T0" fmla="*/ 2327851 w 19679"/>
                <a:gd name="T1" fmla="*/ 2327851 h 19679"/>
                <a:gd name="T2" fmla="*/ 2327851 w 19679"/>
                <a:gd name="T3" fmla="*/ 2327851 h 19679"/>
                <a:gd name="T4" fmla="*/ 2327851 w 19679"/>
                <a:gd name="T5" fmla="*/ 2327851 h 19679"/>
                <a:gd name="T6" fmla="*/ 2327851 w 19679"/>
                <a:gd name="T7" fmla="*/ 2327851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close/>
                </a:path>
              </a:pathLst>
            </a:custGeom>
            <a:solidFill>
              <a:srgbClr val="142233"/>
            </a:solidFill>
            <a:ln w="12700" cap="flat">
              <a:solidFill>
                <a:schemeClr val="bg1"/>
              </a:solidFill>
              <a:miter lim="400000"/>
            </a:ln>
          </p:spPr>
          <p:txBody>
            <a:bodyPr lIns="0" tIns="0" rIns="0" bIns="0" anchor="ctr"/>
            <a:lstStyle/>
            <a:p>
              <a:pPr>
                <a:lnSpc>
                  <a:spcPct val="120000"/>
                </a:lnSpc>
              </a:pPr>
              <a:endParaRPr lang="id-ID">
                <a:cs typeface="+mn-ea"/>
                <a:sym typeface="+mn-lt"/>
              </a:endParaRPr>
            </a:p>
          </p:txBody>
        </p:sp>
      </p:grpSp>
      <p:grpSp>
        <p:nvGrpSpPr>
          <p:cNvPr id="72" name="Group 3933">
            <a:extLst>
              <a:ext uri="{FF2B5EF4-FFF2-40B4-BE49-F238E27FC236}">
                <a16:creationId xmlns:a16="http://schemas.microsoft.com/office/drawing/2014/main" id="{1FD55725-BA1B-522E-FBAD-3C0EB8465E57}"/>
              </a:ext>
            </a:extLst>
          </p:cNvPr>
          <p:cNvGrpSpPr/>
          <p:nvPr/>
        </p:nvGrpSpPr>
        <p:grpSpPr bwMode="auto">
          <a:xfrm>
            <a:off x="5039883" y="3447600"/>
            <a:ext cx="2233168" cy="1165648"/>
            <a:chOff x="0" y="0"/>
            <a:chExt cx="5018424" cy="2617920"/>
          </a:xfrm>
        </p:grpSpPr>
        <p:grpSp>
          <p:nvGrpSpPr>
            <p:cNvPr id="73" name="Group 3929">
              <a:extLst>
                <a:ext uri="{FF2B5EF4-FFF2-40B4-BE49-F238E27FC236}">
                  <a16:creationId xmlns:a16="http://schemas.microsoft.com/office/drawing/2014/main" id="{1E688EAD-CFA5-BB76-5D41-F280B00F5F77}"/>
                </a:ext>
              </a:extLst>
            </p:cNvPr>
            <p:cNvGrpSpPr/>
            <p:nvPr/>
          </p:nvGrpSpPr>
          <p:grpSpPr bwMode="auto">
            <a:xfrm>
              <a:off x="-1" y="0"/>
              <a:ext cx="1037081" cy="2617921"/>
              <a:chOff x="0" y="0"/>
              <a:chExt cx="1037079" cy="2617920"/>
            </a:xfrm>
          </p:grpSpPr>
          <p:sp>
            <p:nvSpPr>
              <p:cNvPr id="77" name="Shape 3927">
                <a:extLst>
                  <a:ext uri="{FF2B5EF4-FFF2-40B4-BE49-F238E27FC236}">
                    <a16:creationId xmlns:a16="http://schemas.microsoft.com/office/drawing/2014/main" id="{CB1F56C6-B3A9-B1E4-1252-F868EFF726C9}"/>
                  </a:ext>
                </a:extLst>
              </p:cNvPr>
              <p:cNvSpPr/>
              <p:nvPr/>
            </p:nvSpPr>
            <p:spPr bwMode="auto">
              <a:xfrm>
                <a:off x="0" y="448465"/>
                <a:ext cx="1037080" cy="2169456"/>
              </a:xfrm>
              <a:custGeom>
                <a:avLst/>
                <a:gdLst>
                  <a:gd name="T0" fmla="*/ 518540 w 21600"/>
                  <a:gd name="T1" fmla="*/ 1084728 h 21600"/>
                  <a:gd name="T2" fmla="*/ 518540 w 21600"/>
                  <a:gd name="T3" fmla="*/ 1084728 h 21600"/>
                  <a:gd name="T4" fmla="*/ 518540 w 21600"/>
                  <a:gd name="T5" fmla="*/ 1084728 h 21600"/>
                  <a:gd name="T6" fmla="*/ 518540 w 21600"/>
                  <a:gd name="T7" fmla="*/ 108472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16338" y="0"/>
                    </a:moveTo>
                    <a:cubicBezTo>
                      <a:pt x="5538" y="0"/>
                      <a:pt x="5538" y="0"/>
                      <a:pt x="5538" y="0"/>
                    </a:cubicBezTo>
                    <a:cubicBezTo>
                      <a:pt x="1662" y="0"/>
                      <a:pt x="0" y="1580"/>
                      <a:pt x="0" y="2107"/>
                    </a:cubicBezTo>
                    <a:cubicBezTo>
                      <a:pt x="0" y="9746"/>
                      <a:pt x="0" y="9746"/>
                      <a:pt x="0" y="9746"/>
                    </a:cubicBezTo>
                    <a:cubicBezTo>
                      <a:pt x="0" y="10141"/>
                      <a:pt x="831" y="10537"/>
                      <a:pt x="1938" y="10537"/>
                    </a:cubicBezTo>
                    <a:cubicBezTo>
                      <a:pt x="3046" y="10537"/>
                      <a:pt x="3600" y="10141"/>
                      <a:pt x="3600" y="9746"/>
                    </a:cubicBezTo>
                    <a:cubicBezTo>
                      <a:pt x="3600" y="3424"/>
                      <a:pt x="3600" y="3424"/>
                      <a:pt x="3600" y="3424"/>
                    </a:cubicBezTo>
                    <a:cubicBezTo>
                      <a:pt x="5262" y="3424"/>
                      <a:pt x="5262" y="3424"/>
                      <a:pt x="5262" y="3424"/>
                    </a:cubicBezTo>
                    <a:cubicBezTo>
                      <a:pt x="5262" y="9483"/>
                      <a:pt x="5262" y="9483"/>
                      <a:pt x="5262" y="9483"/>
                    </a:cubicBezTo>
                    <a:cubicBezTo>
                      <a:pt x="5262" y="9483"/>
                      <a:pt x="5262" y="9615"/>
                      <a:pt x="5262" y="9746"/>
                    </a:cubicBezTo>
                    <a:cubicBezTo>
                      <a:pt x="5262" y="20283"/>
                      <a:pt x="5262" y="20283"/>
                      <a:pt x="5262" y="20283"/>
                    </a:cubicBezTo>
                    <a:cubicBezTo>
                      <a:pt x="5262" y="21073"/>
                      <a:pt x="6369" y="21600"/>
                      <a:pt x="7754" y="21600"/>
                    </a:cubicBezTo>
                    <a:cubicBezTo>
                      <a:pt x="9138" y="21600"/>
                      <a:pt x="10246" y="21073"/>
                      <a:pt x="10246" y="20283"/>
                    </a:cubicBezTo>
                    <a:cubicBezTo>
                      <a:pt x="10246" y="10932"/>
                      <a:pt x="10246" y="10932"/>
                      <a:pt x="10246" y="10932"/>
                    </a:cubicBezTo>
                    <a:cubicBezTo>
                      <a:pt x="11354" y="10932"/>
                      <a:pt x="11354" y="10932"/>
                      <a:pt x="11354" y="10932"/>
                    </a:cubicBezTo>
                    <a:cubicBezTo>
                      <a:pt x="11354" y="20283"/>
                      <a:pt x="11354" y="20283"/>
                      <a:pt x="11354" y="20283"/>
                    </a:cubicBezTo>
                    <a:cubicBezTo>
                      <a:pt x="11354" y="21073"/>
                      <a:pt x="12462" y="21600"/>
                      <a:pt x="13846" y="21600"/>
                    </a:cubicBezTo>
                    <a:cubicBezTo>
                      <a:pt x="15231" y="21600"/>
                      <a:pt x="16338" y="21073"/>
                      <a:pt x="16338" y="20283"/>
                    </a:cubicBezTo>
                    <a:cubicBezTo>
                      <a:pt x="16338" y="3424"/>
                      <a:pt x="16338" y="3424"/>
                      <a:pt x="16338" y="3424"/>
                    </a:cubicBezTo>
                    <a:cubicBezTo>
                      <a:pt x="17723" y="3424"/>
                      <a:pt x="17723" y="3424"/>
                      <a:pt x="17723" y="3424"/>
                    </a:cubicBezTo>
                    <a:cubicBezTo>
                      <a:pt x="17723" y="9746"/>
                      <a:pt x="17723" y="9746"/>
                      <a:pt x="17723" y="9746"/>
                    </a:cubicBezTo>
                    <a:cubicBezTo>
                      <a:pt x="17723" y="10141"/>
                      <a:pt x="18554" y="10537"/>
                      <a:pt x="19662" y="10537"/>
                    </a:cubicBezTo>
                    <a:cubicBezTo>
                      <a:pt x="20769" y="10537"/>
                      <a:pt x="21600" y="10141"/>
                      <a:pt x="21600" y="9746"/>
                    </a:cubicBezTo>
                    <a:cubicBezTo>
                      <a:pt x="21600" y="1976"/>
                      <a:pt x="21600" y="1976"/>
                      <a:pt x="21600" y="1976"/>
                    </a:cubicBezTo>
                    <a:cubicBezTo>
                      <a:pt x="21600" y="1317"/>
                      <a:pt x="19938" y="0"/>
                      <a:pt x="16338" y="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8" name="Shape 3928">
                <a:extLst>
                  <a:ext uri="{FF2B5EF4-FFF2-40B4-BE49-F238E27FC236}">
                    <a16:creationId xmlns:a16="http://schemas.microsoft.com/office/drawing/2014/main" id="{EEBFC6AF-9703-9684-02D5-17A0C02CAB7A}"/>
                  </a:ext>
                </a:extLst>
              </p:cNvPr>
              <p:cNvSpPr/>
              <p:nvPr/>
            </p:nvSpPr>
            <p:spPr bwMode="auto">
              <a:xfrm>
                <a:off x="319533" y="0"/>
                <a:ext cx="414836" cy="409227"/>
              </a:xfrm>
              <a:custGeom>
                <a:avLst/>
                <a:gdLst>
                  <a:gd name="T0" fmla="*/ 207418 w 19679"/>
                  <a:gd name="T1" fmla="*/ 204614 h 19679"/>
                  <a:gd name="T2" fmla="*/ 207418 w 19679"/>
                  <a:gd name="T3" fmla="*/ 204614 h 19679"/>
                  <a:gd name="T4" fmla="*/ 207418 w 19679"/>
                  <a:gd name="T5" fmla="*/ 204614 h 19679"/>
                  <a:gd name="T6" fmla="*/ 207418 w 19679"/>
                  <a:gd name="T7" fmla="*/ 204614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nvGrpSpPr>
            <p:cNvPr id="74" name="Group 3932">
              <a:extLst>
                <a:ext uri="{FF2B5EF4-FFF2-40B4-BE49-F238E27FC236}">
                  <a16:creationId xmlns:a16="http://schemas.microsoft.com/office/drawing/2014/main" id="{248A345E-2DD8-F536-37D0-500D14496805}"/>
                </a:ext>
              </a:extLst>
            </p:cNvPr>
            <p:cNvGrpSpPr/>
            <p:nvPr/>
          </p:nvGrpSpPr>
          <p:grpSpPr bwMode="auto">
            <a:xfrm>
              <a:off x="3814676" y="5609"/>
              <a:ext cx="1203749" cy="2612312"/>
              <a:chOff x="0" y="0"/>
              <a:chExt cx="1203747" cy="2612311"/>
            </a:xfrm>
          </p:grpSpPr>
          <p:sp>
            <p:nvSpPr>
              <p:cNvPr id="75" name="Shape 3930">
                <a:extLst>
                  <a:ext uri="{FF2B5EF4-FFF2-40B4-BE49-F238E27FC236}">
                    <a16:creationId xmlns:a16="http://schemas.microsoft.com/office/drawing/2014/main" id="{447FC14B-C28B-A75E-0AEE-1F74E7802F82}"/>
                  </a:ext>
                </a:extLst>
              </p:cNvPr>
              <p:cNvSpPr/>
              <p:nvPr/>
            </p:nvSpPr>
            <p:spPr bwMode="auto">
              <a:xfrm>
                <a:off x="399397" y="0"/>
                <a:ext cx="386804" cy="386804"/>
              </a:xfrm>
              <a:custGeom>
                <a:avLst/>
                <a:gdLst>
                  <a:gd name="T0" fmla="*/ 193402 w 19679"/>
                  <a:gd name="T1" fmla="*/ 193402 h 19679"/>
                  <a:gd name="T2" fmla="*/ 193402 w 19679"/>
                  <a:gd name="T3" fmla="*/ 193402 h 19679"/>
                  <a:gd name="T4" fmla="*/ 193402 w 19679"/>
                  <a:gd name="T5" fmla="*/ 193402 h 19679"/>
                  <a:gd name="T6" fmla="*/ 193402 w 19679"/>
                  <a:gd name="T7" fmla="*/ 193402 h 19679"/>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19679" h="19679" extrusionOk="0">
                    <a:moveTo>
                      <a:pt x="16796" y="2882"/>
                    </a:moveTo>
                    <a:cubicBezTo>
                      <a:pt x="20639" y="6724"/>
                      <a:pt x="20639" y="12954"/>
                      <a:pt x="16796" y="16796"/>
                    </a:cubicBezTo>
                    <a:cubicBezTo>
                      <a:pt x="12954" y="20639"/>
                      <a:pt x="6724" y="20639"/>
                      <a:pt x="2882" y="16796"/>
                    </a:cubicBezTo>
                    <a:cubicBezTo>
                      <a:pt x="-961" y="12954"/>
                      <a:pt x="-961" y="6724"/>
                      <a:pt x="2882" y="2882"/>
                    </a:cubicBezTo>
                    <a:cubicBezTo>
                      <a:pt x="6724" y="-961"/>
                      <a:pt x="12954" y="-961"/>
                      <a:pt x="16796" y="2882"/>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sp>
            <p:nvSpPr>
              <p:cNvPr id="76" name="Shape 3931">
                <a:extLst>
                  <a:ext uri="{FF2B5EF4-FFF2-40B4-BE49-F238E27FC236}">
                    <a16:creationId xmlns:a16="http://schemas.microsoft.com/office/drawing/2014/main" id="{33E99B8F-F49F-235A-FBA4-E63FCDAA080D}"/>
                  </a:ext>
                </a:extLst>
              </p:cNvPr>
              <p:cNvSpPr/>
              <p:nvPr/>
            </p:nvSpPr>
            <p:spPr bwMode="auto">
              <a:xfrm>
                <a:off x="-1" y="465283"/>
                <a:ext cx="1203749" cy="2147029"/>
              </a:xfrm>
              <a:custGeom>
                <a:avLst/>
                <a:gdLst>
                  <a:gd name="T0" fmla="*/ 601875 w 21276"/>
                  <a:gd name="T1" fmla="*/ 1073515 h 21600"/>
                  <a:gd name="T2" fmla="*/ 601875 w 21276"/>
                  <a:gd name="T3" fmla="*/ 1073515 h 21600"/>
                  <a:gd name="T4" fmla="*/ 601875 w 21276"/>
                  <a:gd name="T5" fmla="*/ 1073515 h 21600"/>
                  <a:gd name="T6" fmla="*/ 601875 w 21276"/>
                  <a:gd name="T7" fmla="*/ 1073515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276" h="21600" extrusionOk="0">
                    <a:moveTo>
                      <a:pt x="21191" y="8000"/>
                    </a:moveTo>
                    <a:cubicBezTo>
                      <a:pt x="17435" y="1333"/>
                      <a:pt x="17435" y="1333"/>
                      <a:pt x="17435" y="1333"/>
                    </a:cubicBezTo>
                    <a:cubicBezTo>
                      <a:pt x="17200" y="533"/>
                      <a:pt x="16261" y="0"/>
                      <a:pt x="14852" y="0"/>
                    </a:cubicBezTo>
                    <a:cubicBezTo>
                      <a:pt x="6400" y="0"/>
                      <a:pt x="6400" y="0"/>
                      <a:pt x="6400" y="0"/>
                    </a:cubicBezTo>
                    <a:cubicBezTo>
                      <a:pt x="5461" y="0"/>
                      <a:pt x="4756" y="267"/>
                      <a:pt x="4287" y="667"/>
                    </a:cubicBezTo>
                    <a:cubicBezTo>
                      <a:pt x="4052" y="800"/>
                      <a:pt x="4052" y="800"/>
                      <a:pt x="4052" y="933"/>
                    </a:cubicBezTo>
                    <a:lnTo>
                      <a:pt x="3817" y="1067"/>
                    </a:lnTo>
                    <a:cubicBezTo>
                      <a:pt x="61" y="8000"/>
                      <a:pt x="61" y="8000"/>
                      <a:pt x="61" y="8000"/>
                    </a:cubicBezTo>
                    <a:cubicBezTo>
                      <a:pt x="-174" y="8400"/>
                      <a:pt x="296" y="8933"/>
                      <a:pt x="1000" y="9067"/>
                    </a:cubicBezTo>
                    <a:cubicBezTo>
                      <a:pt x="1939" y="9200"/>
                      <a:pt x="2878" y="8933"/>
                      <a:pt x="3113" y="8533"/>
                    </a:cubicBezTo>
                    <a:cubicBezTo>
                      <a:pt x="5930" y="3067"/>
                      <a:pt x="5930" y="3067"/>
                      <a:pt x="5930" y="3067"/>
                    </a:cubicBezTo>
                    <a:cubicBezTo>
                      <a:pt x="6165" y="3067"/>
                      <a:pt x="6165" y="3067"/>
                      <a:pt x="6400" y="3067"/>
                    </a:cubicBezTo>
                    <a:cubicBezTo>
                      <a:pt x="6635" y="3067"/>
                      <a:pt x="6635" y="3067"/>
                      <a:pt x="6635" y="3067"/>
                    </a:cubicBezTo>
                    <a:cubicBezTo>
                      <a:pt x="1939" y="12800"/>
                      <a:pt x="1939" y="12800"/>
                      <a:pt x="1939" y="12800"/>
                    </a:cubicBezTo>
                    <a:cubicBezTo>
                      <a:pt x="6635" y="12800"/>
                      <a:pt x="6635" y="12800"/>
                      <a:pt x="6635" y="12800"/>
                    </a:cubicBezTo>
                    <a:cubicBezTo>
                      <a:pt x="6635" y="20667"/>
                      <a:pt x="6635" y="20667"/>
                      <a:pt x="6635" y="20667"/>
                    </a:cubicBezTo>
                    <a:cubicBezTo>
                      <a:pt x="6635" y="21200"/>
                      <a:pt x="7574" y="21600"/>
                      <a:pt x="8513" y="21600"/>
                    </a:cubicBezTo>
                    <a:cubicBezTo>
                      <a:pt x="9452" y="21600"/>
                      <a:pt x="10156" y="21200"/>
                      <a:pt x="10156" y="20667"/>
                    </a:cubicBezTo>
                    <a:cubicBezTo>
                      <a:pt x="10156" y="12800"/>
                      <a:pt x="10156" y="12800"/>
                      <a:pt x="10156" y="12800"/>
                    </a:cubicBezTo>
                    <a:cubicBezTo>
                      <a:pt x="11330" y="12800"/>
                      <a:pt x="11330" y="12800"/>
                      <a:pt x="11330" y="12800"/>
                    </a:cubicBezTo>
                    <a:cubicBezTo>
                      <a:pt x="11330" y="20667"/>
                      <a:pt x="11330" y="20667"/>
                      <a:pt x="11330" y="20667"/>
                    </a:cubicBezTo>
                    <a:cubicBezTo>
                      <a:pt x="11330" y="21200"/>
                      <a:pt x="12035" y="21600"/>
                      <a:pt x="12974" y="21600"/>
                    </a:cubicBezTo>
                    <a:cubicBezTo>
                      <a:pt x="13913" y="21600"/>
                      <a:pt x="14852" y="21200"/>
                      <a:pt x="14852" y="20667"/>
                    </a:cubicBezTo>
                    <a:cubicBezTo>
                      <a:pt x="14852" y="12800"/>
                      <a:pt x="14852" y="12800"/>
                      <a:pt x="14852" y="12800"/>
                    </a:cubicBezTo>
                    <a:cubicBezTo>
                      <a:pt x="19313" y="12800"/>
                      <a:pt x="19313" y="12800"/>
                      <a:pt x="19313" y="12800"/>
                    </a:cubicBezTo>
                    <a:cubicBezTo>
                      <a:pt x="14617" y="3067"/>
                      <a:pt x="14617" y="3067"/>
                      <a:pt x="14617" y="3067"/>
                    </a:cubicBezTo>
                    <a:cubicBezTo>
                      <a:pt x="14852" y="3067"/>
                      <a:pt x="14852" y="3067"/>
                      <a:pt x="14852" y="3067"/>
                    </a:cubicBezTo>
                    <a:cubicBezTo>
                      <a:pt x="15087" y="3067"/>
                      <a:pt x="15087" y="3067"/>
                      <a:pt x="15087" y="3067"/>
                    </a:cubicBezTo>
                    <a:cubicBezTo>
                      <a:pt x="18374" y="8533"/>
                      <a:pt x="18374" y="8533"/>
                      <a:pt x="18374" y="8533"/>
                    </a:cubicBezTo>
                    <a:cubicBezTo>
                      <a:pt x="18609" y="8933"/>
                      <a:pt x="19548" y="9200"/>
                      <a:pt x="20252" y="9067"/>
                    </a:cubicBezTo>
                    <a:cubicBezTo>
                      <a:pt x="21191" y="8933"/>
                      <a:pt x="21426" y="8400"/>
                      <a:pt x="21191" y="8000"/>
                    </a:cubicBezTo>
                  </a:path>
                </a:pathLst>
              </a:custGeom>
              <a:solidFill>
                <a:srgbClr val="FFFFFF"/>
              </a:solidFill>
              <a:ln>
                <a:noFill/>
              </a:ln>
              <a:extLst>
                <a:ext uri="{91240B29-F687-4F45-9708-019B960494DF}">
                  <a14:hiddenLine xmlns:a14="http://schemas.microsoft.com/office/drawing/2010/main" w="12700">
                    <a:solidFill>
                      <a:srgbClr val="000000"/>
                    </a:solidFill>
                    <a:miter lim="400000"/>
                    <a:headEnd/>
                    <a:tailEnd/>
                  </a14:hiddenLine>
                </a:ext>
              </a:extLst>
            </p:spPr>
            <p:txBody>
              <a:bodyPr lIns="0" tIns="0" rIns="0" bIns="0"/>
              <a:lstStyle/>
              <a:p>
                <a:pPr>
                  <a:lnSpc>
                    <a:spcPct val="120000"/>
                  </a:lnSpc>
                </a:pPr>
                <a:endParaRPr lang="id-ID" sz="2400">
                  <a:cs typeface="+mn-ea"/>
                  <a:sym typeface="+mn-lt"/>
                </a:endParaRPr>
              </a:p>
            </p:txBody>
          </p:sp>
        </p:grpSp>
      </p:grpSp>
      <p:sp>
        <p:nvSpPr>
          <p:cNvPr id="79" name="Shape 3958">
            <a:extLst>
              <a:ext uri="{FF2B5EF4-FFF2-40B4-BE49-F238E27FC236}">
                <a16:creationId xmlns:a16="http://schemas.microsoft.com/office/drawing/2014/main" id="{D8FB2EA5-CF2E-4356-C526-7DF6875342F7}"/>
              </a:ext>
            </a:extLst>
          </p:cNvPr>
          <p:cNvSpPr/>
          <p:nvPr/>
        </p:nvSpPr>
        <p:spPr bwMode="auto">
          <a:xfrm>
            <a:off x="4584162" y="1911418"/>
            <a:ext cx="1096669" cy="1051009"/>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20214" y="9302"/>
                  <a:pt x="13014" y="2102"/>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0" name="Shape 3959">
            <a:extLst>
              <a:ext uri="{FF2B5EF4-FFF2-40B4-BE49-F238E27FC236}">
                <a16:creationId xmlns:a16="http://schemas.microsoft.com/office/drawing/2014/main" id="{3BEF38BF-13BB-B5EA-BFAF-A1C3A9417F45}"/>
              </a:ext>
            </a:extLst>
          </p:cNvPr>
          <p:cNvSpPr/>
          <p:nvPr/>
        </p:nvSpPr>
        <p:spPr bwMode="auto">
          <a:xfrm>
            <a:off x="3913155" y="4776259"/>
            <a:ext cx="851935"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21600" y="0"/>
                </a:moveTo>
                <a:cubicBezTo>
                  <a:pt x="15161" y="16259"/>
                  <a:pt x="7961" y="21600"/>
                  <a:pt x="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1" name="Shape 3960">
            <a:extLst>
              <a:ext uri="{FF2B5EF4-FFF2-40B4-BE49-F238E27FC236}">
                <a16:creationId xmlns:a16="http://schemas.microsoft.com/office/drawing/2014/main" id="{E3406B19-B7A3-96B6-83BD-4BC0BB85C290}"/>
              </a:ext>
            </a:extLst>
          </p:cNvPr>
          <p:cNvSpPr/>
          <p:nvPr/>
        </p:nvSpPr>
        <p:spPr bwMode="auto">
          <a:xfrm>
            <a:off x="3908389" y="3574842"/>
            <a:ext cx="459420"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21600" y="21600"/>
                </a:moveTo>
                <a:cubicBezTo>
                  <a:pt x="19185" y="8290"/>
                  <a:pt x="11985" y="1090"/>
                  <a:pt x="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2" name="Shape 3961">
            <a:extLst>
              <a:ext uri="{FF2B5EF4-FFF2-40B4-BE49-F238E27FC236}">
                <a16:creationId xmlns:a16="http://schemas.microsoft.com/office/drawing/2014/main" id="{5DFBD4F9-6E5F-CAD7-790E-5DD4ED29DCC8}"/>
              </a:ext>
            </a:extLst>
          </p:cNvPr>
          <p:cNvSpPr/>
          <p:nvPr/>
        </p:nvSpPr>
        <p:spPr bwMode="auto">
          <a:xfrm>
            <a:off x="7354812" y="2295472"/>
            <a:ext cx="859368" cy="1013995"/>
          </a:xfrm>
          <a:custGeom>
            <a:avLst/>
            <a:gdLst>
              <a:gd name="T0" fmla="*/ 459337 w 21600"/>
              <a:gd name="T1" fmla="*/ 542008 h 21600"/>
              <a:gd name="T2" fmla="*/ 459337 w 21600"/>
              <a:gd name="T3" fmla="*/ 542008 h 21600"/>
              <a:gd name="T4" fmla="*/ 459337 w 21600"/>
              <a:gd name="T5" fmla="*/ 542008 h 21600"/>
              <a:gd name="T6" fmla="*/ 459337 w 21600"/>
              <a:gd name="T7" fmla="*/ 542008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1386" y="9302"/>
                  <a:pt x="8586" y="2102"/>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3" name="Shape 3962">
            <a:extLst>
              <a:ext uri="{FF2B5EF4-FFF2-40B4-BE49-F238E27FC236}">
                <a16:creationId xmlns:a16="http://schemas.microsoft.com/office/drawing/2014/main" id="{E6E243F0-FCDA-256E-5989-4A45166BC404}"/>
              </a:ext>
            </a:extLst>
          </p:cNvPr>
          <p:cNvSpPr/>
          <p:nvPr/>
        </p:nvSpPr>
        <p:spPr bwMode="auto">
          <a:xfrm>
            <a:off x="7407458" y="4776259"/>
            <a:ext cx="851933" cy="142732"/>
          </a:xfrm>
          <a:custGeom>
            <a:avLst/>
            <a:gdLst>
              <a:gd name="T0" fmla="*/ 454886 w 21600"/>
              <a:gd name="T1" fmla="*/ 76726 h 18160"/>
              <a:gd name="T2" fmla="*/ 454886 w 21600"/>
              <a:gd name="T3" fmla="*/ 76726 h 18160"/>
              <a:gd name="T4" fmla="*/ 454886 w 21600"/>
              <a:gd name="T5" fmla="*/ 76726 h 18160"/>
              <a:gd name="T6" fmla="*/ 454886 w 21600"/>
              <a:gd name="T7" fmla="*/ 76726 h 1816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18160" extrusionOk="0">
                <a:moveTo>
                  <a:pt x="0" y="0"/>
                </a:moveTo>
                <a:cubicBezTo>
                  <a:pt x="6439" y="16259"/>
                  <a:pt x="13639" y="21600"/>
                  <a:pt x="21600" y="16023"/>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84" name="Shape 3963">
            <a:extLst>
              <a:ext uri="{FF2B5EF4-FFF2-40B4-BE49-F238E27FC236}">
                <a16:creationId xmlns:a16="http://schemas.microsoft.com/office/drawing/2014/main" id="{A1FB94FC-5A06-D44A-3059-ED493CA96A68}"/>
              </a:ext>
            </a:extLst>
          </p:cNvPr>
          <p:cNvSpPr/>
          <p:nvPr/>
        </p:nvSpPr>
        <p:spPr bwMode="auto">
          <a:xfrm>
            <a:off x="7801353" y="3574842"/>
            <a:ext cx="460907" cy="449012"/>
          </a:xfrm>
          <a:custGeom>
            <a:avLst/>
            <a:gdLst>
              <a:gd name="T0" fmla="*/ 245717 w 21600"/>
              <a:gd name="T1" fmla="*/ 239380 h 21600"/>
              <a:gd name="T2" fmla="*/ 245717 w 21600"/>
              <a:gd name="T3" fmla="*/ 239380 h 21600"/>
              <a:gd name="T4" fmla="*/ 245717 w 21600"/>
              <a:gd name="T5" fmla="*/ 239380 h 21600"/>
              <a:gd name="T6" fmla="*/ 245717 w 21600"/>
              <a:gd name="T7" fmla="*/ 239380 h 21600"/>
              <a:gd name="T8" fmla="*/ 0 60000 65536"/>
              <a:gd name="T9" fmla="*/ 5898240 60000 65536"/>
              <a:gd name="T10" fmla="*/ 11796480 60000 65536"/>
              <a:gd name="T11" fmla="*/ 17694720 60000 65536"/>
            </a:gdLst>
            <a:ahLst/>
            <a:cxnLst>
              <a:cxn ang="T8">
                <a:pos x="T0" y="T1"/>
              </a:cxn>
              <a:cxn ang="T9">
                <a:pos x="T2" y="T3"/>
              </a:cxn>
              <a:cxn ang="T10">
                <a:pos x="T4" y="T5"/>
              </a:cxn>
              <a:cxn ang="T11">
                <a:pos x="T6" y="T7"/>
              </a:cxn>
            </a:cxnLst>
            <a:rect l="0" t="0" r="r" b="b"/>
            <a:pathLst>
              <a:path w="21600" h="21600" extrusionOk="0">
                <a:moveTo>
                  <a:pt x="0" y="21600"/>
                </a:moveTo>
                <a:cubicBezTo>
                  <a:pt x="2415" y="8290"/>
                  <a:pt x="9615" y="1090"/>
                  <a:pt x="21600" y="0"/>
                </a:cubicBezTo>
              </a:path>
            </a:pathLst>
          </a:custGeom>
          <a:noFill/>
          <a:ln w="6350">
            <a:solidFill>
              <a:srgbClr val="53585F"/>
            </a:solidFill>
            <a:miter lim="400000"/>
            <a:headEnd type="oval" w="med" len="med"/>
            <a:tailEnd type="triangle" w="med" len="med"/>
          </a:ln>
          <a:extLst>
            <a:ext uri="{909E8E84-426E-40DD-AFC4-6F175D3DCCD1}">
              <a14:hiddenFill xmlns:a14="http://schemas.microsoft.com/office/drawing/2010/main">
                <a:solidFill>
                  <a:srgbClr val="FFFFFF"/>
                </a:solidFill>
              </a14:hiddenFill>
            </a:ext>
          </a:extLst>
        </p:spPr>
        <p:txBody>
          <a:bodyPr/>
          <a:lstStyle/>
          <a:p>
            <a:pPr>
              <a:lnSpc>
                <a:spcPct val="120000"/>
              </a:lnSpc>
            </a:pPr>
            <a:endParaRPr lang="id-ID" sz="2400">
              <a:cs typeface="+mn-ea"/>
              <a:sym typeface="+mn-lt"/>
            </a:endParaRPr>
          </a:p>
        </p:txBody>
      </p:sp>
      <p:sp>
        <p:nvSpPr>
          <p:cNvPr id="91" name="Text Placeholder 2">
            <a:extLst>
              <a:ext uri="{FF2B5EF4-FFF2-40B4-BE49-F238E27FC236}">
                <a16:creationId xmlns:a16="http://schemas.microsoft.com/office/drawing/2014/main" id="{9DE48C1F-3C95-1CE7-A658-2A3CC541ADB8}"/>
              </a:ext>
            </a:extLst>
          </p:cNvPr>
          <p:cNvSpPr txBox="1"/>
          <p:nvPr/>
        </p:nvSpPr>
        <p:spPr>
          <a:xfrm>
            <a:off x="8342346" y="3358066"/>
            <a:ext cx="2435397" cy="349249"/>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96" name="TextBox 95">
            <a:extLst>
              <a:ext uri="{FF2B5EF4-FFF2-40B4-BE49-F238E27FC236}">
                <a16:creationId xmlns:a16="http://schemas.microsoft.com/office/drawing/2014/main" id="{070E918A-E3C0-A817-7163-49B8D99D36C2}"/>
              </a:ext>
            </a:extLst>
          </p:cNvPr>
          <p:cNvSpPr txBox="1"/>
          <p:nvPr/>
        </p:nvSpPr>
        <p:spPr>
          <a:xfrm>
            <a:off x="219516" y="4344546"/>
            <a:ext cx="4063255" cy="1530868"/>
          </a:xfrm>
          <a:prstGeom prst="rect">
            <a:avLst/>
          </a:prstGeom>
          <a:noFill/>
        </p:spPr>
        <p:txBody>
          <a:bodyPr wrap="square" lIns="0" tIns="0" rIns="0" bIns="0">
            <a:spAutoFit/>
          </a:bodyPr>
          <a:lstStyle/>
          <a:p>
            <a:pPr marL="171450" indent="-171450">
              <a:lnSpc>
                <a:spcPct val="120000"/>
              </a:lnSpc>
              <a:buFont typeface="Wingdings" panose="05000000000000000000" pitchFamily="2" charset="2"/>
              <a:buChar char="l"/>
            </a:pPr>
            <a:r>
              <a:rPr lang="en-US" altLang="zh-CN" sz="1200" b="1">
                <a:solidFill>
                  <a:schemeClr val="bg1"/>
                </a:solidFill>
                <a:latin typeface="Arial" panose="020B0604020202020204" pitchFamily="34" charset="0"/>
                <a:cs typeface="Arial" panose="020B0604020202020204" pitchFamily="34" charset="0"/>
                <a:sym typeface="+mn-lt"/>
              </a:rPr>
              <a:t>From a learning and development perspective, adaptive leadership (capable of rapidly responding to challenges) is considered a relevant and promising approach (Maia et al., 2024). Adaptive leadership encompasses both flexibility and the managerial capacity to optimize change processes, ensuring long-term development.</a:t>
            </a:r>
          </a:p>
        </p:txBody>
      </p:sp>
      <p:sp>
        <p:nvSpPr>
          <p:cNvPr id="99" name="Text Placeholder 2">
            <a:extLst>
              <a:ext uri="{FF2B5EF4-FFF2-40B4-BE49-F238E27FC236}">
                <a16:creationId xmlns:a16="http://schemas.microsoft.com/office/drawing/2014/main" id="{C172DFB2-4205-71EE-F52B-15E3B1BE57FE}"/>
              </a:ext>
            </a:extLst>
          </p:cNvPr>
          <p:cNvSpPr txBox="1"/>
          <p:nvPr/>
        </p:nvSpPr>
        <p:spPr>
          <a:xfrm>
            <a:off x="1154771" y="4726970"/>
            <a:ext cx="2444952" cy="347133"/>
          </a:xfrm>
          <a:prstGeom prst="rect">
            <a:avLst/>
          </a:prstGeom>
        </p:spPr>
        <p:txBody>
          <a:bodyPr vert="horz" lIns="121920" tIns="60960" rIns="121920" bIns="60960" rtlCol="0" anchor="ctr"/>
          <a:lstStyle>
            <a:defPPr>
              <a:defRPr lang="id-ID"/>
            </a:defPPr>
            <a:lvl1pPr marL="0" algn="ctr" defTabSz="914400" rtl="0" eaLnBrk="1" latinLnBrk="0" hangingPunct="1">
              <a:defRPr sz="1200" kern="1200">
                <a:solidFill>
                  <a:schemeClr val="tx1">
                    <a:tint val="75000"/>
                  </a:schemeClr>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a:lstStyle>
          <a:p>
            <a:pPr algn="l">
              <a:lnSpc>
                <a:spcPct val="120000"/>
              </a:lnSpc>
            </a:pPr>
            <a:endParaRPr lang="en-GB" sz="1400" b="1" dirty="0">
              <a:solidFill>
                <a:schemeClr val="accent1"/>
              </a:solidFill>
              <a:cs typeface="+mn-ea"/>
              <a:sym typeface="+mn-lt"/>
            </a:endParaRPr>
          </a:p>
        </p:txBody>
      </p:sp>
      <p:sp>
        <p:nvSpPr>
          <p:cNvPr id="40" name="TextBox 95">
            <a:extLst>
              <a:ext uri="{FF2B5EF4-FFF2-40B4-BE49-F238E27FC236}">
                <a16:creationId xmlns:a16="http://schemas.microsoft.com/office/drawing/2014/main" id="{DE502B93-F84A-19A3-7319-2EFB31FC6310}"/>
              </a:ext>
            </a:extLst>
          </p:cNvPr>
          <p:cNvSpPr txBox="1"/>
          <p:nvPr/>
        </p:nvSpPr>
        <p:spPr>
          <a:xfrm>
            <a:off x="5680831" y="1067649"/>
            <a:ext cx="6284027" cy="2044278"/>
          </a:xfrm>
          <a:prstGeom prst="rect">
            <a:avLst/>
          </a:prstGeom>
          <a:noFill/>
        </p:spPr>
        <p:txBody>
          <a:bodyPr wrap="square" lIns="0" tIns="0" rIns="0" bIns="0">
            <a:spAutoFit/>
          </a:bodyPr>
          <a:lstStyle/>
          <a:p>
            <a:pPr marL="285750" indent="-285750">
              <a:lnSpc>
                <a:spcPct val="120000"/>
              </a:lnSpc>
              <a:buFont typeface="Wingdings" panose="05000000000000000000" pitchFamily="2" charset="2"/>
              <a:buChar char="l"/>
            </a:pPr>
            <a:r>
              <a:rPr lang="en-US" altLang="zh-CN" sz="1400" b="1">
                <a:solidFill>
                  <a:schemeClr val="bg1"/>
                </a:solidFill>
                <a:cs typeface="+mn-ea"/>
                <a:sym typeface="+mn-lt"/>
              </a:rPr>
              <a:t>Learning and development ensure the harmonious alignment of an organization's strategic goals with employee needs, thereby enhancing trust, through the cultivation of professional and personal qualities by both leaders and employees. Leveraging their professional and personal qualities, individuals can facilitate effective communication with employees, analyze employee needs through communication, and thus create favorable conditions for providing precise training, motivation, and development to employees (Lam et al., 2023).</a:t>
            </a:r>
            <a:endParaRPr lang="en-US" altLang="zh-CN" sz="1400" b="1" dirty="0">
              <a:solidFill>
                <a:schemeClr val="bg1"/>
              </a:solidFill>
              <a:cs typeface="+mn-ea"/>
              <a:sym typeface="+mn-lt"/>
            </a:endParaRPr>
          </a:p>
        </p:txBody>
      </p:sp>
      <p:sp>
        <p:nvSpPr>
          <p:cNvPr id="37" name="文本框 36">
            <a:extLst>
              <a:ext uri="{FF2B5EF4-FFF2-40B4-BE49-F238E27FC236}">
                <a16:creationId xmlns:a16="http://schemas.microsoft.com/office/drawing/2014/main" id="{B7AC870C-65CB-3C74-7ECE-06CF2C5A9248}"/>
              </a:ext>
            </a:extLst>
          </p:cNvPr>
          <p:cNvSpPr txBox="1"/>
          <p:nvPr/>
        </p:nvSpPr>
        <p:spPr>
          <a:xfrm>
            <a:off x="631326" y="301002"/>
            <a:ext cx="6908917" cy="494431"/>
          </a:xfrm>
          <a:prstGeom prst="rect">
            <a:avLst/>
          </a:prstGeom>
          <a:noFill/>
        </p:spPr>
        <p:txBody>
          <a:bodyPr wrap="square" rtlCol="0">
            <a:spAutoFit/>
          </a:bodyPr>
          <a:lstStyle/>
          <a:p>
            <a:pPr algn="ctr">
              <a:lnSpc>
                <a:spcPct val="120000"/>
              </a:lnSpc>
            </a:pPr>
            <a:r>
              <a:rPr lang="en-US" altLang="zh-CN" b="1">
                <a:solidFill>
                  <a:schemeClr val="bg1"/>
                </a:solidFill>
                <a:cs typeface="+mn-ea"/>
                <a:sym typeface="+mn-lt"/>
              </a:rPr>
              <a:t>Comparative support for contrast theory</a:t>
            </a:r>
          </a:p>
        </p:txBody>
      </p:sp>
      <p:grpSp>
        <p:nvGrpSpPr>
          <p:cNvPr id="43" name="组合 42">
            <a:extLst>
              <a:ext uri="{FF2B5EF4-FFF2-40B4-BE49-F238E27FC236}">
                <a16:creationId xmlns:a16="http://schemas.microsoft.com/office/drawing/2014/main" id="{7E614877-30F9-638E-EC2F-B7C0D65A145C}"/>
              </a:ext>
            </a:extLst>
          </p:cNvPr>
          <p:cNvGrpSpPr/>
          <p:nvPr>
            <p:custDataLst>
              <p:tags r:id="rId2"/>
            </p:custDataLst>
          </p:nvPr>
        </p:nvGrpSpPr>
        <p:grpSpPr>
          <a:xfrm>
            <a:off x="319026" y="372249"/>
            <a:ext cx="407472" cy="407472"/>
            <a:chOff x="-1828799" y="-88608"/>
            <a:chExt cx="754743" cy="754743"/>
          </a:xfrm>
        </p:grpSpPr>
        <p:sp>
          <p:nvSpPr>
            <p:cNvPr id="44" name="椭圆 43">
              <a:extLst>
                <a:ext uri="{FF2B5EF4-FFF2-40B4-BE49-F238E27FC236}">
                  <a16:creationId xmlns:a16="http://schemas.microsoft.com/office/drawing/2014/main" id="{915883B7-007F-952E-2522-B7BE0A126615}"/>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5" name="椭圆 44">
              <a:extLst>
                <a:ext uri="{FF2B5EF4-FFF2-40B4-BE49-F238E27FC236}">
                  <a16:creationId xmlns:a16="http://schemas.microsoft.com/office/drawing/2014/main" id="{F7CCBD72-809F-06A9-53C8-1F87DAE3E26B}"/>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3074" name="Picture 2">
            <a:extLst>
              <a:ext uri="{FF2B5EF4-FFF2-40B4-BE49-F238E27FC236}">
                <a16:creationId xmlns:a16="http://schemas.microsoft.com/office/drawing/2014/main" id="{8E93D1EA-BD68-070F-8F00-3A6325470B3F}"/>
              </a:ext>
            </a:extLst>
          </p:cNvPr>
          <p:cNvPicPr>
            <a:picLocks noChangeAspect="1" noChangeArrowheads="1"/>
          </p:cNvPicPr>
          <p:nvPr/>
        </p:nvPicPr>
        <p:blipFill>
          <a:blip r:embed="rId4" cstate="print">
            <a:extLst>
              <a:ext uri="{28A0092B-C50C-407E-A947-70E740481C1C}">
                <a14:useLocalDpi xmlns:a14="http://schemas.microsoft.com/office/drawing/2010/main" val="0"/>
              </a:ext>
            </a:extLst>
          </a:blip>
          <a:srcRect/>
          <a:stretch>
            <a:fillRect/>
          </a:stretch>
        </p:blipFill>
        <p:spPr bwMode="auto">
          <a:xfrm>
            <a:off x="659741" y="1214557"/>
            <a:ext cx="2952499" cy="2161830"/>
          </a:xfrm>
          <a:prstGeom prst="rect">
            <a:avLst/>
          </a:prstGeom>
          <a:noFill/>
          <a:extLst>
            <a:ext uri="{909E8E84-426E-40DD-AFC4-6F175D3DCCD1}">
              <a14:hiddenFill xmlns:a14="http://schemas.microsoft.com/office/drawing/2010/main">
                <a:solidFill>
                  <a:srgbClr val="FFFFFF"/>
                </a:solidFill>
              </a14:hiddenFill>
            </a:ext>
          </a:extLst>
        </p:spPr>
      </p:pic>
      <p:pic>
        <p:nvPicPr>
          <p:cNvPr id="3076" name="Picture 4">
            <a:extLst>
              <a:ext uri="{FF2B5EF4-FFF2-40B4-BE49-F238E27FC236}">
                <a16:creationId xmlns:a16="http://schemas.microsoft.com/office/drawing/2014/main" id="{7DF8715A-9827-F038-81C8-E409CCC263A2}"/>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9462051" y="3574842"/>
            <a:ext cx="2292127" cy="2292127"/>
          </a:xfrm>
          <a:prstGeom prst="rect">
            <a:avLst/>
          </a:prstGeom>
          <a:noFill/>
          <a:extLst>
            <a:ext uri="{909E8E84-426E-40DD-AFC4-6F175D3DCCD1}">
              <a14:hiddenFill xmlns:a14="http://schemas.microsoft.com/office/drawing/2010/main">
                <a:solidFill>
                  <a:srgbClr val="FFFFFF"/>
                </a:solidFill>
              </a14:hiddenFill>
            </a:ext>
          </a:extLst>
        </p:spPr>
      </p:pic>
      <p:pic>
        <p:nvPicPr>
          <p:cNvPr id="3078" name="Picture 6">
            <a:extLst>
              <a:ext uri="{FF2B5EF4-FFF2-40B4-BE49-F238E27FC236}">
                <a16:creationId xmlns:a16="http://schemas.microsoft.com/office/drawing/2014/main" id="{B8456E95-2330-C94E-F55B-6642A9552DC6}"/>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005163" y="4900536"/>
            <a:ext cx="1979437" cy="171716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042402104"/>
      </p:ext>
    </p:extLst>
  </p:cSld>
  <p:clrMapOvr>
    <a:masterClrMapping/>
  </p:clrMapOvr>
  <p:timing>
    <p:tnLst>
      <p:par>
        <p:cTn id="1" dur="indefinite" restart="never" nodeType="tmRoot">
          <p:childTnLst>
            <p:seq concurrent="1" nextAc="seek">
              <p:cTn id="2" dur="indefinite" nodeType="mainSeq">
                <p:childTnLst>
                  <p:par>
                    <p:cTn id="3" fill="hold">
                      <p:stCondLst>
                        <p:cond delay="indefinite"/>
                        <p:cond evt="onBegin" delay="0">
                          <p:tn val="2"/>
                        </p:cond>
                      </p:stCondLst>
                      <p:childTnLst>
                        <p:par>
                          <p:cTn id="4" fill="hold">
                            <p:stCondLst>
                              <p:cond delay="0"/>
                            </p:stCondLst>
                            <p:childTnLst>
                              <p:par>
                                <p:cTn id="5" presetID="10" presetClass="entr" presetSubtype="0" fill="hold" nodeType="afterEffect">
                                  <p:stCondLst>
                                    <p:cond delay="0"/>
                                  </p:stCondLst>
                                  <p:childTnLst>
                                    <p:set>
                                      <p:cBhvr>
                                        <p:cTn id="6" dur="1" fill="hold">
                                          <p:stCondLst>
                                            <p:cond delay="0"/>
                                          </p:stCondLst>
                                        </p:cTn>
                                        <p:tgtEl>
                                          <p:spTgt spid="69"/>
                                        </p:tgtEl>
                                        <p:attrNameLst>
                                          <p:attrName>style.visibility</p:attrName>
                                        </p:attrNameLst>
                                      </p:cBhvr>
                                      <p:to>
                                        <p:strVal val="visible"/>
                                      </p:to>
                                    </p:set>
                                    <p:animEffect transition="in" filter="fade">
                                      <p:cBhvr>
                                        <p:cTn id="7" dur="500"/>
                                        <p:tgtEl>
                                          <p:spTgt spid="69"/>
                                        </p:tgtEl>
                                      </p:cBhvr>
                                    </p:animEffect>
                                  </p:childTnLst>
                                </p:cTn>
                              </p:par>
                            </p:childTnLst>
                          </p:cTn>
                        </p:par>
                        <p:par>
                          <p:cTn id="8" fill="hold">
                            <p:stCondLst>
                              <p:cond delay="500"/>
                            </p:stCondLst>
                            <p:childTnLst>
                              <p:par>
                                <p:cTn id="9" presetID="10" presetClass="entr" presetSubtype="0" fill="hold" nodeType="afterEffect">
                                  <p:stCondLst>
                                    <p:cond delay="0"/>
                                  </p:stCondLst>
                                  <p:childTnLst>
                                    <p:set>
                                      <p:cBhvr>
                                        <p:cTn id="10" dur="1" fill="hold">
                                          <p:stCondLst>
                                            <p:cond delay="0"/>
                                          </p:stCondLst>
                                        </p:cTn>
                                        <p:tgtEl>
                                          <p:spTgt spid="72"/>
                                        </p:tgtEl>
                                        <p:attrNameLst>
                                          <p:attrName>style.visibility</p:attrName>
                                        </p:attrNameLst>
                                      </p:cBhvr>
                                      <p:to>
                                        <p:strVal val="visible"/>
                                      </p:to>
                                    </p:set>
                                    <p:animEffect transition="in" filter="fade">
                                      <p:cBhvr>
                                        <p:cTn id="11" dur="500"/>
                                        <p:tgtEl>
                                          <p:spTgt spid="72"/>
                                        </p:tgtEl>
                                      </p:cBhvr>
                                    </p:animEffect>
                                  </p:childTnLst>
                                </p:cTn>
                              </p:par>
                            </p:childTnLst>
                          </p:cTn>
                        </p:par>
                        <p:par>
                          <p:cTn id="12" fill="hold">
                            <p:stCondLst>
                              <p:cond delay="1000"/>
                            </p:stCondLst>
                            <p:childTnLst>
                              <p:par>
                                <p:cTn id="13" presetID="22" presetClass="entr" presetSubtype="2" fill="hold" grpId="0" nodeType="afterEffect">
                                  <p:stCondLst>
                                    <p:cond delay="0"/>
                                  </p:stCondLst>
                                  <p:childTnLst>
                                    <p:set>
                                      <p:cBhvr>
                                        <p:cTn id="14" dur="1" fill="hold">
                                          <p:stCondLst>
                                            <p:cond delay="0"/>
                                          </p:stCondLst>
                                        </p:cTn>
                                        <p:tgtEl>
                                          <p:spTgt spid="79"/>
                                        </p:tgtEl>
                                        <p:attrNameLst>
                                          <p:attrName>style.visibility</p:attrName>
                                        </p:attrNameLst>
                                      </p:cBhvr>
                                      <p:to>
                                        <p:strVal val="visible"/>
                                      </p:to>
                                    </p:set>
                                    <p:animEffect transition="in" filter="wipe(right)">
                                      <p:cBhvr>
                                        <p:cTn id="15" dur="500"/>
                                        <p:tgtEl>
                                          <p:spTgt spid="79"/>
                                        </p:tgtEl>
                                      </p:cBhvr>
                                    </p:animEffect>
                                  </p:childTnLst>
                                </p:cTn>
                              </p:par>
                            </p:childTnLst>
                          </p:cTn>
                        </p:par>
                        <p:par>
                          <p:cTn id="16" fill="hold">
                            <p:stCondLst>
                              <p:cond delay="1500"/>
                            </p:stCondLst>
                            <p:childTnLst>
                              <p:par>
                                <p:cTn id="17" presetID="22" presetClass="entr" presetSubtype="8" fill="hold" grpId="0" nodeType="afterEffect">
                                  <p:stCondLst>
                                    <p:cond delay="0"/>
                                  </p:stCondLst>
                                  <p:childTnLst>
                                    <p:set>
                                      <p:cBhvr>
                                        <p:cTn id="18" dur="1" fill="hold">
                                          <p:stCondLst>
                                            <p:cond delay="0"/>
                                          </p:stCondLst>
                                        </p:cTn>
                                        <p:tgtEl>
                                          <p:spTgt spid="82"/>
                                        </p:tgtEl>
                                        <p:attrNameLst>
                                          <p:attrName>style.visibility</p:attrName>
                                        </p:attrNameLst>
                                      </p:cBhvr>
                                      <p:to>
                                        <p:strVal val="visible"/>
                                      </p:to>
                                    </p:set>
                                    <p:animEffect transition="in" filter="wipe(left)">
                                      <p:cBhvr>
                                        <p:cTn id="19" dur="500"/>
                                        <p:tgtEl>
                                          <p:spTgt spid="82"/>
                                        </p:tgtEl>
                                      </p:cBhvr>
                                    </p:animEffect>
                                  </p:childTnLst>
                                </p:cTn>
                              </p:par>
                            </p:childTnLst>
                          </p:cTn>
                        </p:par>
                        <p:par>
                          <p:cTn id="20" fill="hold">
                            <p:stCondLst>
                              <p:cond delay="2000"/>
                            </p:stCondLst>
                            <p:childTnLst>
                              <p:par>
                                <p:cTn id="21" presetID="22" presetClass="entr" presetSubtype="2" fill="hold" grpId="0" nodeType="afterEffect">
                                  <p:stCondLst>
                                    <p:cond delay="0"/>
                                  </p:stCondLst>
                                  <p:childTnLst>
                                    <p:set>
                                      <p:cBhvr>
                                        <p:cTn id="22" dur="1" fill="hold">
                                          <p:stCondLst>
                                            <p:cond delay="0"/>
                                          </p:stCondLst>
                                        </p:cTn>
                                        <p:tgtEl>
                                          <p:spTgt spid="81"/>
                                        </p:tgtEl>
                                        <p:attrNameLst>
                                          <p:attrName>style.visibility</p:attrName>
                                        </p:attrNameLst>
                                      </p:cBhvr>
                                      <p:to>
                                        <p:strVal val="visible"/>
                                      </p:to>
                                    </p:set>
                                    <p:animEffect transition="in" filter="wipe(right)">
                                      <p:cBhvr>
                                        <p:cTn id="23" dur="500"/>
                                        <p:tgtEl>
                                          <p:spTgt spid="81"/>
                                        </p:tgtEl>
                                      </p:cBhvr>
                                    </p:animEffect>
                                  </p:childTnLst>
                                </p:cTn>
                              </p:par>
                            </p:childTnLst>
                          </p:cTn>
                        </p:par>
                        <p:par>
                          <p:cTn id="24" fill="hold">
                            <p:stCondLst>
                              <p:cond delay="2500"/>
                            </p:stCondLst>
                            <p:childTnLst>
                              <p:par>
                                <p:cTn id="25" presetID="22" presetClass="entr" presetSubtype="8" fill="hold" grpId="0" nodeType="afterEffect">
                                  <p:stCondLst>
                                    <p:cond delay="0"/>
                                  </p:stCondLst>
                                  <p:childTnLst>
                                    <p:set>
                                      <p:cBhvr>
                                        <p:cTn id="26" dur="1" fill="hold">
                                          <p:stCondLst>
                                            <p:cond delay="0"/>
                                          </p:stCondLst>
                                        </p:cTn>
                                        <p:tgtEl>
                                          <p:spTgt spid="84"/>
                                        </p:tgtEl>
                                        <p:attrNameLst>
                                          <p:attrName>style.visibility</p:attrName>
                                        </p:attrNameLst>
                                      </p:cBhvr>
                                      <p:to>
                                        <p:strVal val="visible"/>
                                      </p:to>
                                    </p:set>
                                    <p:animEffect transition="in" filter="wipe(left)">
                                      <p:cBhvr>
                                        <p:cTn id="27" dur="500"/>
                                        <p:tgtEl>
                                          <p:spTgt spid="84"/>
                                        </p:tgtEl>
                                      </p:cBhvr>
                                    </p:animEffect>
                                  </p:childTnLst>
                                </p:cTn>
                              </p:par>
                            </p:childTnLst>
                          </p:cTn>
                        </p:par>
                        <p:par>
                          <p:cTn id="28" fill="hold">
                            <p:stCondLst>
                              <p:cond delay="3000"/>
                            </p:stCondLst>
                            <p:childTnLst>
                              <p:par>
                                <p:cTn id="29" presetID="22" presetClass="entr" presetSubtype="2" fill="hold" grpId="0" nodeType="afterEffect">
                                  <p:stCondLst>
                                    <p:cond delay="0"/>
                                  </p:stCondLst>
                                  <p:childTnLst>
                                    <p:set>
                                      <p:cBhvr>
                                        <p:cTn id="30" dur="1" fill="hold">
                                          <p:stCondLst>
                                            <p:cond delay="0"/>
                                          </p:stCondLst>
                                        </p:cTn>
                                        <p:tgtEl>
                                          <p:spTgt spid="80"/>
                                        </p:tgtEl>
                                        <p:attrNameLst>
                                          <p:attrName>style.visibility</p:attrName>
                                        </p:attrNameLst>
                                      </p:cBhvr>
                                      <p:to>
                                        <p:strVal val="visible"/>
                                      </p:to>
                                    </p:set>
                                    <p:animEffect transition="in" filter="wipe(right)">
                                      <p:cBhvr>
                                        <p:cTn id="31" dur="500"/>
                                        <p:tgtEl>
                                          <p:spTgt spid="80"/>
                                        </p:tgtEl>
                                      </p:cBhvr>
                                    </p:animEffect>
                                  </p:childTnLst>
                                </p:cTn>
                              </p:par>
                            </p:childTnLst>
                          </p:cTn>
                        </p:par>
                        <p:par>
                          <p:cTn id="32" fill="hold">
                            <p:stCondLst>
                              <p:cond delay="3500"/>
                            </p:stCondLst>
                            <p:childTnLst>
                              <p:par>
                                <p:cTn id="33" presetID="22" presetClass="entr" presetSubtype="8" fill="hold" grpId="0" nodeType="afterEffect">
                                  <p:stCondLst>
                                    <p:cond delay="0"/>
                                  </p:stCondLst>
                                  <p:childTnLst>
                                    <p:set>
                                      <p:cBhvr>
                                        <p:cTn id="34" dur="1" fill="hold">
                                          <p:stCondLst>
                                            <p:cond delay="0"/>
                                          </p:stCondLst>
                                        </p:cTn>
                                        <p:tgtEl>
                                          <p:spTgt spid="83"/>
                                        </p:tgtEl>
                                        <p:attrNameLst>
                                          <p:attrName>style.visibility</p:attrName>
                                        </p:attrNameLst>
                                      </p:cBhvr>
                                      <p:to>
                                        <p:strVal val="visible"/>
                                      </p:to>
                                    </p:set>
                                    <p:animEffect transition="in" filter="wipe(left)">
                                      <p:cBhvr>
                                        <p:cTn id="35" dur="500"/>
                                        <p:tgtEl>
                                          <p:spTgt spid="83"/>
                                        </p:tgtEl>
                                      </p:cBhvr>
                                    </p:animEffect>
                                  </p:childTnLst>
                                </p:cTn>
                              </p:par>
                            </p:childTnLst>
                          </p:cTn>
                        </p:par>
                        <p:par>
                          <p:cTn id="36" fill="hold">
                            <p:stCondLst>
                              <p:cond delay="4000"/>
                            </p:stCondLst>
                            <p:childTnLst>
                              <p:par>
                                <p:cTn id="37" presetID="10" presetClass="entr" presetSubtype="0" fill="hold" grpId="0" nodeType="afterEffect" nodePh="1">
                                  <p:stCondLst>
                                    <p:cond delay="0"/>
                                  </p:stCondLst>
                                  <p:endCondLst>
                                    <p:cond evt="begin" delay="0">
                                      <p:tn val="37"/>
                                    </p:cond>
                                  </p:endCondLst>
                                  <p:childTnLst>
                                    <p:set>
                                      <p:cBhvr>
                                        <p:cTn id="38" dur="1" fill="hold">
                                          <p:stCondLst>
                                            <p:cond delay="0"/>
                                          </p:stCondLst>
                                        </p:cTn>
                                        <p:tgtEl>
                                          <p:spTgt spid="91">
                                            <p:txEl>
                                              <p:pRg st="0" end="0"/>
                                            </p:txEl>
                                          </p:spTgt>
                                        </p:tgtEl>
                                        <p:attrNameLst>
                                          <p:attrName>style.visibility</p:attrName>
                                        </p:attrNameLst>
                                      </p:cBhvr>
                                      <p:to>
                                        <p:strVal val="visible"/>
                                      </p:to>
                                    </p:set>
                                    <p:animEffect transition="in" filter="fade">
                                      <p:cBhvr>
                                        <p:cTn id="39" dur="500"/>
                                        <p:tgtEl>
                                          <p:spTgt spid="91">
                                            <p:txEl>
                                              <p:pRg st="0" end="0"/>
                                            </p:txEl>
                                          </p:spTgt>
                                        </p:tgtEl>
                                      </p:cBhvr>
                                    </p:animEffect>
                                  </p:childTnLst>
                                </p:cTn>
                              </p:par>
                            </p:childTnLst>
                          </p:cTn>
                        </p:par>
                        <p:par>
                          <p:cTn id="40" fill="hold">
                            <p:stCondLst>
                              <p:cond delay="4500"/>
                            </p:stCondLst>
                            <p:childTnLst>
                              <p:par>
                                <p:cTn id="41" presetID="18" presetClass="entr" presetSubtype="12" fill="hold" grpId="0" nodeType="afterEffect">
                                  <p:stCondLst>
                                    <p:cond delay="0"/>
                                  </p:stCondLst>
                                  <p:childTnLst>
                                    <p:set>
                                      <p:cBhvr>
                                        <p:cTn id="42" dur="1" fill="hold">
                                          <p:stCondLst>
                                            <p:cond delay="0"/>
                                          </p:stCondLst>
                                        </p:cTn>
                                        <p:tgtEl>
                                          <p:spTgt spid="96"/>
                                        </p:tgtEl>
                                        <p:attrNameLst>
                                          <p:attrName>style.visibility</p:attrName>
                                        </p:attrNameLst>
                                      </p:cBhvr>
                                      <p:to>
                                        <p:strVal val="visible"/>
                                      </p:to>
                                    </p:set>
                                    <p:animEffect transition="in" filter="strips(downLeft)">
                                      <p:cBhvr>
                                        <p:cTn id="43" dur="500"/>
                                        <p:tgtEl>
                                          <p:spTgt spid="96"/>
                                        </p:tgtEl>
                                      </p:cBhvr>
                                    </p:animEffect>
                                  </p:childTnLst>
                                </p:cTn>
                              </p:par>
                            </p:childTnLst>
                          </p:cTn>
                        </p:par>
                        <p:par>
                          <p:cTn id="44" fill="hold">
                            <p:stCondLst>
                              <p:cond delay="5000"/>
                            </p:stCondLst>
                            <p:childTnLst>
                              <p:par>
                                <p:cTn id="45" presetID="10" presetClass="entr" presetSubtype="0" fill="hold" grpId="0" nodeType="afterEffect" nodePh="1">
                                  <p:stCondLst>
                                    <p:cond delay="0"/>
                                  </p:stCondLst>
                                  <p:endCondLst>
                                    <p:cond evt="begin" delay="0">
                                      <p:tn val="45"/>
                                    </p:cond>
                                  </p:endCondLst>
                                  <p:childTnLst>
                                    <p:set>
                                      <p:cBhvr>
                                        <p:cTn id="46" dur="1" fill="hold">
                                          <p:stCondLst>
                                            <p:cond delay="0"/>
                                          </p:stCondLst>
                                        </p:cTn>
                                        <p:tgtEl>
                                          <p:spTgt spid="99">
                                            <p:txEl>
                                              <p:pRg st="0" end="0"/>
                                            </p:txEl>
                                          </p:spTgt>
                                        </p:tgtEl>
                                        <p:attrNameLst>
                                          <p:attrName>style.visibility</p:attrName>
                                        </p:attrNameLst>
                                      </p:cBhvr>
                                      <p:to>
                                        <p:strVal val="visible"/>
                                      </p:to>
                                    </p:set>
                                    <p:animEffect transition="in" filter="fade">
                                      <p:cBhvr>
                                        <p:cTn id="47" dur="500"/>
                                        <p:tgtEl>
                                          <p:spTgt spid="99">
                                            <p:txEl>
                                              <p:pRg st="0" end="0"/>
                                            </p:txEl>
                                          </p:spTgt>
                                        </p:tgtEl>
                                      </p:cBhvr>
                                    </p:animEffect>
                                  </p:childTnLst>
                                </p:cTn>
                              </p:par>
                            </p:childTnLst>
                          </p:cTn>
                        </p:par>
                        <p:par>
                          <p:cTn id="48" fill="hold">
                            <p:stCondLst>
                              <p:cond delay="5500"/>
                            </p:stCondLst>
                            <p:childTnLst>
                              <p:par>
                                <p:cTn id="49" presetID="18" presetClass="entr" presetSubtype="12" fill="hold" grpId="0" nodeType="afterEffect">
                                  <p:stCondLst>
                                    <p:cond delay="0"/>
                                  </p:stCondLst>
                                  <p:childTnLst>
                                    <p:set>
                                      <p:cBhvr>
                                        <p:cTn id="50" dur="1" fill="hold">
                                          <p:stCondLst>
                                            <p:cond delay="0"/>
                                          </p:stCondLst>
                                        </p:cTn>
                                        <p:tgtEl>
                                          <p:spTgt spid="40"/>
                                        </p:tgtEl>
                                        <p:attrNameLst>
                                          <p:attrName>style.visibility</p:attrName>
                                        </p:attrNameLst>
                                      </p:cBhvr>
                                      <p:to>
                                        <p:strVal val="visible"/>
                                      </p:to>
                                    </p:set>
                                    <p:animEffect transition="in" filter="strips(downLeft)">
                                      <p:cBhvr>
                                        <p:cTn id="51" dur="500"/>
                                        <p:tgtEl>
                                          <p:spTgt spid="40"/>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79" grpId="0" animBg="1"/>
      <p:bldP spid="80" grpId="0" animBg="1"/>
      <p:bldP spid="81" grpId="0" animBg="1"/>
      <p:bldP spid="82" grpId="0" animBg="1"/>
      <p:bldP spid="83" grpId="0" animBg="1"/>
      <p:bldP spid="84" grpId="0" animBg="1"/>
      <p:bldP spid="91" grpId="0" build="p"/>
      <p:bldP spid="96" grpId="0"/>
      <p:bldP spid="99" grpId="0" build="p"/>
      <p:bldP spid="40" grpId="0"/>
    </p:bldLst>
  </p:timing>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C9E6E0DC-2F74-2BE3-B1B8-1C133D0946A4}"/>
            </a:ext>
          </a:extLst>
        </p:cNvPr>
        <p:cNvGrpSpPr/>
        <p:nvPr/>
      </p:nvGrpSpPr>
      <p:grpSpPr>
        <a:xfrm>
          <a:off x="0" y="0"/>
          <a:ext cx="0" cy="0"/>
          <a:chOff x="0" y="0"/>
          <a:chExt cx="0" cy="0"/>
        </a:xfrm>
      </p:grpSpPr>
      <p:sp>
        <p:nvSpPr>
          <p:cNvPr id="2" name="Shape 1">
            <a:extLst>
              <a:ext uri="{FF2B5EF4-FFF2-40B4-BE49-F238E27FC236}">
                <a16:creationId xmlns:a16="http://schemas.microsoft.com/office/drawing/2014/main" id="{9C71D7C3-7F3B-F55D-E0EE-5E7D5F7AA694}"/>
              </a:ext>
            </a:extLst>
          </p:cNvPr>
          <p:cNvSpPr/>
          <p:nvPr/>
        </p:nvSpPr>
        <p:spPr>
          <a:xfrm>
            <a:off x="2380330" y="3206238"/>
            <a:ext cx="2483269" cy="2483269"/>
          </a:xfrm>
          <a:prstGeom prst="leftCircularArrow">
            <a:avLst>
              <a:gd name="adj1" fmla="val 2872"/>
              <a:gd name="adj2" fmla="val 351158"/>
              <a:gd name="adj3" fmla="val 2126668"/>
              <a:gd name="adj4" fmla="val 9024489"/>
              <a:gd name="adj5" fmla="val 3351"/>
            </a:avLst>
          </a:prstGeom>
          <a:solidFill>
            <a:schemeClr val="accent1"/>
          </a:solidFill>
        </p:spPr>
        <p:style>
          <a:lnRef idx="0">
            <a:schemeClr val="accent5">
              <a:tint val="60000"/>
              <a:hueOff val="0"/>
              <a:satOff val="0"/>
              <a:lumOff val="0"/>
              <a:alphaOff val="0"/>
            </a:schemeClr>
          </a:lnRef>
          <a:fillRef idx="1">
            <a:schemeClr val="accent5">
              <a:tint val="60000"/>
              <a:hueOff val="0"/>
              <a:satOff val="0"/>
              <a:lumOff val="0"/>
              <a:alphaOff val="0"/>
            </a:schemeClr>
          </a:fillRef>
          <a:effectRef idx="0">
            <a:schemeClr val="accent5">
              <a:tint val="60000"/>
              <a:hueOff val="0"/>
              <a:satOff val="0"/>
              <a:lumOff val="0"/>
              <a:alphaOff val="0"/>
            </a:schemeClr>
          </a:effectRef>
          <a:fontRef idx="minor">
            <a:schemeClr val="lt1"/>
          </a:fontRef>
        </p:style>
        <p:txBody>
          <a:bodyPr/>
          <a:lstStyle/>
          <a:p>
            <a:pPr>
              <a:lnSpc>
                <a:spcPct val="120000"/>
              </a:lnSpc>
            </a:pPr>
            <a:endParaRPr lang="zh-CN" altLang="en-US">
              <a:solidFill>
                <a:schemeClr val="bg1"/>
              </a:solidFill>
              <a:cs typeface="+mn-ea"/>
              <a:sym typeface="+mn-lt"/>
            </a:endParaRPr>
          </a:p>
        </p:txBody>
      </p:sp>
      <p:sp>
        <p:nvSpPr>
          <p:cNvPr id="3" name="Freeform 3">
            <a:extLst>
              <a:ext uri="{FF2B5EF4-FFF2-40B4-BE49-F238E27FC236}">
                <a16:creationId xmlns:a16="http://schemas.microsoft.com/office/drawing/2014/main" id="{94A7230C-E5AA-4B1D-4C39-21CA1CDF1F7C}"/>
              </a:ext>
            </a:extLst>
          </p:cNvPr>
          <p:cNvSpPr/>
          <p:nvPr/>
        </p:nvSpPr>
        <p:spPr>
          <a:xfrm>
            <a:off x="255722" y="1865396"/>
            <a:ext cx="3415515" cy="2779163"/>
          </a:xfrm>
          <a:custGeom>
            <a:avLst/>
            <a:gdLst>
              <a:gd name="connsiteX0" fmla="*/ 0 w 1281166"/>
              <a:gd name="connsiteY0" fmla="*/ 105669 h 1056694"/>
              <a:gd name="connsiteX1" fmla="*/ 105669 w 1281166"/>
              <a:gd name="connsiteY1" fmla="*/ 0 h 1056694"/>
              <a:gd name="connsiteX2" fmla="*/ 1175497 w 1281166"/>
              <a:gd name="connsiteY2" fmla="*/ 0 h 1056694"/>
              <a:gd name="connsiteX3" fmla="*/ 1281166 w 1281166"/>
              <a:gd name="connsiteY3" fmla="*/ 105669 h 1056694"/>
              <a:gd name="connsiteX4" fmla="*/ 1281166 w 1281166"/>
              <a:gd name="connsiteY4" fmla="*/ 951025 h 1056694"/>
              <a:gd name="connsiteX5" fmla="*/ 1175497 w 1281166"/>
              <a:gd name="connsiteY5" fmla="*/ 1056694 h 1056694"/>
              <a:gd name="connsiteX6" fmla="*/ 105669 w 1281166"/>
              <a:gd name="connsiteY6" fmla="*/ 1056694 h 1056694"/>
              <a:gd name="connsiteX7" fmla="*/ 0 w 1281166"/>
              <a:gd name="connsiteY7" fmla="*/ 951025 h 1056694"/>
              <a:gd name="connsiteX8" fmla="*/ 0 w 1281166"/>
              <a:gd name="connsiteY8" fmla="*/ 105669 h 105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1166" h="1056694">
                <a:moveTo>
                  <a:pt x="0" y="105669"/>
                </a:moveTo>
                <a:cubicBezTo>
                  <a:pt x="0" y="47310"/>
                  <a:pt x="47310" y="0"/>
                  <a:pt x="105669" y="0"/>
                </a:cubicBezTo>
                <a:lnTo>
                  <a:pt x="1175497" y="0"/>
                </a:lnTo>
                <a:cubicBezTo>
                  <a:pt x="1233856" y="0"/>
                  <a:pt x="1281166" y="47310"/>
                  <a:pt x="1281166" y="105669"/>
                </a:cubicBezTo>
                <a:lnTo>
                  <a:pt x="1281166" y="951025"/>
                </a:lnTo>
                <a:cubicBezTo>
                  <a:pt x="1281166" y="1009384"/>
                  <a:pt x="1233856" y="1056694"/>
                  <a:pt x="1175497" y="1056694"/>
                </a:cubicBezTo>
                <a:lnTo>
                  <a:pt x="105669" y="1056694"/>
                </a:lnTo>
                <a:cubicBezTo>
                  <a:pt x="47310" y="1056694"/>
                  <a:pt x="0" y="1009384"/>
                  <a:pt x="0" y="951025"/>
                </a:cubicBezTo>
                <a:lnTo>
                  <a:pt x="0" y="105669"/>
                </a:lnTo>
                <a:close/>
              </a:path>
            </a:pathLst>
          </a:custGeom>
          <a:noFill/>
          <a:ln>
            <a:solidFill>
              <a:schemeClr val="accent1"/>
            </a:solidFill>
          </a:ln>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66227" rIns="66227" bIns="91440" numCol="1" spcCol="1270" anchor="t" anchorCtr="0">
            <a:noAutofit/>
          </a:bodyPr>
          <a:lstStyle/>
          <a:p>
            <a:pPr marL="228600" lvl="1" indent="-228600" algn="l" defTabSz="977900">
              <a:lnSpc>
                <a:spcPct val="120000"/>
              </a:lnSpc>
              <a:spcBef>
                <a:spcPct val="0"/>
              </a:spcBef>
              <a:spcAft>
                <a:spcPct val="0"/>
              </a:spcAft>
              <a:buFont typeface="+mj-lt"/>
              <a:buAutoNum type="arabicPeriod"/>
            </a:pPr>
            <a:endParaRPr lang="en-US" kern="1200" dirty="0">
              <a:solidFill>
                <a:schemeClr val="bg1"/>
              </a:solidFill>
              <a:cs typeface="+mn-ea"/>
              <a:sym typeface="+mn-lt"/>
            </a:endParaRPr>
          </a:p>
        </p:txBody>
      </p:sp>
      <p:sp>
        <p:nvSpPr>
          <p:cNvPr id="4" name="Freeform 4">
            <a:extLst>
              <a:ext uri="{FF2B5EF4-FFF2-40B4-BE49-F238E27FC236}">
                <a16:creationId xmlns:a16="http://schemas.microsoft.com/office/drawing/2014/main" id="{3E7EF426-8A7D-D5E9-36DC-92010B668AD2}"/>
              </a:ext>
            </a:extLst>
          </p:cNvPr>
          <p:cNvSpPr/>
          <p:nvPr/>
        </p:nvSpPr>
        <p:spPr>
          <a:xfrm>
            <a:off x="3799872" y="2313727"/>
            <a:ext cx="3917596" cy="2261157"/>
          </a:xfrm>
          <a:custGeom>
            <a:avLst/>
            <a:gdLst>
              <a:gd name="connsiteX0" fmla="*/ 0 w 1138814"/>
              <a:gd name="connsiteY0" fmla="*/ 45287 h 452869"/>
              <a:gd name="connsiteX1" fmla="*/ 45287 w 1138814"/>
              <a:gd name="connsiteY1" fmla="*/ 0 h 452869"/>
              <a:gd name="connsiteX2" fmla="*/ 1093527 w 1138814"/>
              <a:gd name="connsiteY2" fmla="*/ 0 h 452869"/>
              <a:gd name="connsiteX3" fmla="*/ 1138814 w 1138814"/>
              <a:gd name="connsiteY3" fmla="*/ 45287 h 452869"/>
              <a:gd name="connsiteX4" fmla="*/ 1138814 w 1138814"/>
              <a:gd name="connsiteY4" fmla="*/ 407582 h 452869"/>
              <a:gd name="connsiteX5" fmla="*/ 1093527 w 1138814"/>
              <a:gd name="connsiteY5" fmla="*/ 452869 h 452869"/>
              <a:gd name="connsiteX6" fmla="*/ 45287 w 1138814"/>
              <a:gd name="connsiteY6" fmla="*/ 452869 h 452869"/>
              <a:gd name="connsiteX7" fmla="*/ 0 w 1138814"/>
              <a:gd name="connsiteY7" fmla="*/ 407582 h 452869"/>
              <a:gd name="connsiteX8" fmla="*/ 0 w 1138814"/>
              <a:gd name="connsiteY8" fmla="*/ 45287 h 452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8814" h="452869">
                <a:moveTo>
                  <a:pt x="0" y="45287"/>
                </a:moveTo>
                <a:cubicBezTo>
                  <a:pt x="0" y="20276"/>
                  <a:pt x="20276" y="0"/>
                  <a:pt x="45287" y="0"/>
                </a:cubicBezTo>
                <a:lnTo>
                  <a:pt x="1093527" y="0"/>
                </a:lnTo>
                <a:cubicBezTo>
                  <a:pt x="1118538" y="0"/>
                  <a:pt x="1138814" y="20276"/>
                  <a:pt x="1138814" y="45287"/>
                </a:cubicBezTo>
                <a:lnTo>
                  <a:pt x="1138814" y="407582"/>
                </a:lnTo>
                <a:cubicBezTo>
                  <a:pt x="1138814" y="432593"/>
                  <a:pt x="1118538" y="452869"/>
                  <a:pt x="1093527" y="452869"/>
                </a:cubicBezTo>
                <a:lnTo>
                  <a:pt x="45287" y="452869"/>
                </a:lnTo>
                <a:cubicBezTo>
                  <a:pt x="20276" y="452869"/>
                  <a:pt x="0" y="432593"/>
                  <a:pt x="0" y="407582"/>
                </a:cubicBezTo>
                <a:lnTo>
                  <a:pt x="0" y="45287"/>
                </a:lnTo>
                <a:close/>
              </a:path>
            </a:pathLst>
          </a:custGeom>
          <a:solidFill>
            <a:srgbClr val="142233"/>
          </a:solidFill>
          <a:effectLst>
            <a:glow rad="63500">
              <a:schemeClr val="accent1">
                <a:satMod val="175000"/>
                <a:alpha val="40000"/>
              </a:schemeClr>
            </a:glow>
          </a:effectLst>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60889" tIns="45014" rIns="60889" bIns="45014" numCol="1" spcCol="1270" anchor="ctr" anchorCtr="0">
            <a:noAutofit/>
          </a:bodyPr>
          <a:lstStyle/>
          <a:p>
            <a:pPr lvl="0" algn="ctr" defTabSz="1111250">
              <a:lnSpc>
                <a:spcPct val="120000"/>
              </a:lnSpc>
              <a:spcBef>
                <a:spcPct val="0"/>
              </a:spcBef>
              <a:spcAft>
                <a:spcPct val="0"/>
              </a:spcAft>
            </a:pPr>
            <a:endParaRPr lang="en-US" sz="2400" kern="1200" dirty="0">
              <a:solidFill>
                <a:schemeClr val="bg1"/>
              </a:solidFill>
              <a:cs typeface="+mn-ea"/>
              <a:sym typeface="+mn-lt"/>
            </a:endParaRPr>
          </a:p>
        </p:txBody>
      </p:sp>
      <p:sp>
        <p:nvSpPr>
          <p:cNvPr id="5" name="Circular Arrow 5">
            <a:extLst>
              <a:ext uri="{FF2B5EF4-FFF2-40B4-BE49-F238E27FC236}">
                <a16:creationId xmlns:a16="http://schemas.microsoft.com/office/drawing/2014/main" id="{97B021A3-41DD-09A9-A187-B236AFCA58EE}"/>
              </a:ext>
            </a:extLst>
          </p:cNvPr>
          <p:cNvSpPr/>
          <p:nvPr/>
        </p:nvSpPr>
        <p:spPr>
          <a:xfrm>
            <a:off x="4497768" y="1227849"/>
            <a:ext cx="2779163" cy="2779163"/>
          </a:xfrm>
          <a:prstGeom prst="circularArrow">
            <a:avLst>
              <a:gd name="adj1" fmla="val 2567"/>
              <a:gd name="adj2" fmla="val 311540"/>
              <a:gd name="adj3" fmla="val 19512949"/>
              <a:gd name="adj4" fmla="val 12575511"/>
              <a:gd name="adj5" fmla="val 2994"/>
            </a:avLst>
          </a:prstGeom>
          <a:solidFill>
            <a:schemeClr val="accent2"/>
          </a:solidFill>
        </p:spPr>
        <p:style>
          <a:lnRef idx="0">
            <a:schemeClr val="accent5">
              <a:tint val="60000"/>
              <a:hueOff val="0"/>
              <a:satOff val="0"/>
              <a:lumOff val="0"/>
              <a:alphaOff val="0"/>
            </a:schemeClr>
          </a:lnRef>
          <a:fillRef idx="1">
            <a:schemeClr val="accent5">
              <a:tint val="60000"/>
              <a:hueOff val="0"/>
              <a:satOff val="0"/>
              <a:lumOff val="0"/>
              <a:alphaOff val="0"/>
            </a:schemeClr>
          </a:fillRef>
          <a:effectRef idx="0">
            <a:schemeClr val="accent5">
              <a:tint val="60000"/>
              <a:hueOff val="0"/>
              <a:satOff val="0"/>
              <a:lumOff val="0"/>
              <a:alphaOff val="0"/>
            </a:schemeClr>
          </a:effectRef>
          <a:fontRef idx="minor">
            <a:schemeClr val="lt1"/>
          </a:fontRef>
        </p:style>
        <p:txBody>
          <a:bodyPr/>
          <a:lstStyle/>
          <a:p>
            <a:pPr>
              <a:lnSpc>
                <a:spcPct val="120000"/>
              </a:lnSpc>
            </a:pPr>
            <a:endParaRPr lang="zh-CN" altLang="en-US">
              <a:cs typeface="+mn-ea"/>
              <a:sym typeface="+mn-lt"/>
            </a:endParaRPr>
          </a:p>
        </p:txBody>
      </p:sp>
      <p:sp>
        <p:nvSpPr>
          <p:cNvPr id="10" name="Shape 16">
            <a:extLst>
              <a:ext uri="{FF2B5EF4-FFF2-40B4-BE49-F238E27FC236}">
                <a16:creationId xmlns:a16="http://schemas.microsoft.com/office/drawing/2014/main" id="{F0068B84-7E62-56F6-2696-D34E99C6FC04}"/>
              </a:ext>
            </a:extLst>
          </p:cNvPr>
          <p:cNvSpPr/>
          <p:nvPr/>
        </p:nvSpPr>
        <p:spPr>
          <a:xfrm>
            <a:off x="7399104" y="2940436"/>
            <a:ext cx="2483269" cy="2483269"/>
          </a:xfrm>
          <a:prstGeom prst="leftCircularArrow">
            <a:avLst>
              <a:gd name="adj1" fmla="val 2872"/>
              <a:gd name="adj2" fmla="val 351158"/>
              <a:gd name="adj3" fmla="val 2126668"/>
              <a:gd name="adj4" fmla="val 9024489"/>
              <a:gd name="adj5" fmla="val 3351"/>
            </a:avLst>
          </a:prstGeom>
          <a:solidFill>
            <a:schemeClr val="accent1"/>
          </a:solidFill>
        </p:spPr>
        <p:style>
          <a:lnRef idx="0">
            <a:schemeClr val="accent5">
              <a:tint val="60000"/>
              <a:hueOff val="0"/>
              <a:satOff val="0"/>
              <a:lumOff val="0"/>
              <a:alphaOff val="0"/>
            </a:schemeClr>
          </a:lnRef>
          <a:fillRef idx="1">
            <a:schemeClr val="accent5">
              <a:tint val="60000"/>
              <a:hueOff val="0"/>
              <a:satOff val="0"/>
              <a:lumOff val="0"/>
              <a:alphaOff val="0"/>
            </a:schemeClr>
          </a:fillRef>
          <a:effectRef idx="0">
            <a:schemeClr val="accent5">
              <a:tint val="60000"/>
              <a:hueOff val="0"/>
              <a:satOff val="0"/>
              <a:lumOff val="0"/>
              <a:alphaOff val="0"/>
            </a:schemeClr>
          </a:effectRef>
          <a:fontRef idx="minor">
            <a:schemeClr val="lt1"/>
          </a:fontRef>
        </p:style>
        <p:txBody>
          <a:bodyPr/>
          <a:lstStyle/>
          <a:p>
            <a:pPr>
              <a:lnSpc>
                <a:spcPct val="120000"/>
              </a:lnSpc>
            </a:pPr>
            <a:endParaRPr lang="zh-CN" altLang="en-US">
              <a:solidFill>
                <a:schemeClr val="bg1"/>
              </a:solidFill>
              <a:cs typeface="+mn-ea"/>
              <a:sym typeface="+mn-lt"/>
            </a:endParaRPr>
          </a:p>
        </p:txBody>
      </p:sp>
      <p:sp>
        <p:nvSpPr>
          <p:cNvPr id="11" name="Freeform 18">
            <a:extLst>
              <a:ext uri="{FF2B5EF4-FFF2-40B4-BE49-F238E27FC236}">
                <a16:creationId xmlns:a16="http://schemas.microsoft.com/office/drawing/2014/main" id="{0C3FB187-66A7-13D7-1DC5-26A24B1FAE50}"/>
              </a:ext>
            </a:extLst>
          </p:cNvPr>
          <p:cNvSpPr/>
          <p:nvPr/>
        </p:nvSpPr>
        <p:spPr>
          <a:xfrm>
            <a:off x="7838449" y="1947960"/>
            <a:ext cx="3913813" cy="2471946"/>
          </a:xfrm>
          <a:custGeom>
            <a:avLst/>
            <a:gdLst>
              <a:gd name="connsiteX0" fmla="*/ 0 w 1281166"/>
              <a:gd name="connsiteY0" fmla="*/ 105669 h 1056694"/>
              <a:gd name="connsiteX1" fmla="*/ 105669 w 1281166"/>
              <a:gd name="connsiteY1" fmla="*/ 0 h 1056694"/>
              <a:gd name="connsiteX2" fmla="*/ 1175497 w 1281166"/>
              <a:gd name="connsiteY2" fmla="*/ 0 h 1056694"/>
              <a:gd name="connsiteX3" fmla="*/ 1281166 w 1281166"/>
              <a:gd name="connsiteY3" fmla="*/ 105669 h 1056694"/>
              <a:gd name="connsiteX4" fmla="*/ 1281166 w 1281166"/>
              <a:gd name="connsiteY4" fmla="*/ 951025 h 1056694"/>
              <a:gd name="connsiteX5" fmla="*/ 1175497 w 1281166"/>
              <a:gd name="connsiteY5" fmla="*/ 1056694 h 1056694"/>
              <a:gd name="connsiteX6" fmla="*/ 105669 w 1281166"/>
              <a:gd name="connsiteY6" fmla="*/ 1056694 h 1056694"/>
              <a:gd name="connsiteX7" fmla="*/ 0 w 1281166"/>
              <a:gd name="connsiteY7" fmla="*/ 951025 h 1056694"/>
              <a:gd name="connsiteX8" fmla="*/ 0 w 1281166"/>
              <a:gd name="connsiteY8" fmla="*/ 105669 h 1056694"/>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281166" h="1056694">
                <a:moveTo>
                  <a:pt x="0" y="105669"/>
                </a:moveTo>
                <a:cubicBezTo>
                  <a:pt x="0" y="47310"/>
                  <a:pt x="47310" y="0"/>
                  <a:pt x="105669" y="0"/>
                </a:cubicBezTo>
                <a:lnTo>
                  <a:pt x="1175497" y="0"/>
                </a:lnTo>
                <a:cubicBezTo>
                  <a:pt x="1233856" y="0"/>
                  <a:pt x="1281166" y="47310"/>
                  <a:pt x="1281166" y="105669"/>
                </a:cubicBezTo>
                <a:lnTo>
                  <a:pt x="1281166" y="951025"/>
                </a:lnTo>
                <a:cubicBezTo>
                  <a:pt x="1281166" y="1009384"/>
                  <a:pt x="1233856" y="1056694"/>
                  <a:pt x="1175497" y="1056694"/>
                </a:cubicBezTo>
                <a:lnTo>
                  <a:pt x="105669" y="1056694"/>
                </a:lnTo>
                <a:cubicBezTo>
                  <a:pt x="47310" y="1056694"/>
                  <a:pt x="0" y="1009384"/>
                  <a:pt x="0" y="951025"/>
                </a:cubicBezTo>
                <a:lnTo>
                  <a:pt x="0" y="105669"/>
                </a:lnTo>
                <a:close/>
              </a:path>
            </a:pathLst>
          </a:custGeom>
          <a:noFill/>
          <a:ln>
            <a:solidFill>
              <a:schemeClr val="accent1"/>
            </a:solidFill>
          </a:ln>
        </p:spPr>
        <p:style>
          <a:lnRef idx="2">
            <a:schemeClr val="accent5">
              <a:hueOff val="0"/>
              <a:satOff val="0"/>
              <a:lumOff val="0"/>
              <a:alphaOff val="0"/>
            </a:schemeClr>
          </a:lnRef>
          <a:fillRef idx="1">
            <a:schemeClr val="lt1">
              <a:alpha val="90000"/>
              <a:hueOff val="0"/>
              <a:satOff val="0"/>
              <a:lumOff val="0"/>
              <a:alphaOff val="0"/>
            </a:schemeClr>
          </a:fillRef>
          <a:effectRef idx="0">
            <a:schemeClr val="lt1">
              <a:alpha val="90000"/>
              <a:hueOff val="0"/>
              <a:satOff val="0"/>
              <a:lumOff val="0"/>
              <a:alphaOff val="0"/>
            </a:schemeClr>
          </a:effectRef>
          <a:fontRef idx="minor">
            <a:schemeClr val="dk1">
              <a:hueOff val="0"/>
              <a:satOff val="0"/>
              <a:lumOff val="0"/>
              <a:alphaOff val="0"/>
            </a:schemeClr>
          </a:fontRef>
        </p:style>
        <p:txBody>
          <a:bodyPr spcFirstLastPara="0" vert="horz" wrap="square" lIns="91440" tIns="66227" rIns="66227" bIns="91440" numCol="1" spcCol="1270" anchor="t" anchorCtr="0">
            <a:noAutofit/>
          </a:bodyPr>
          <a:lstStyle/>
          <a:p>
            <a:pPr marL="228600" lvl="1" indent="-228600" defTabSz="977900">
              <a:lnSpc>
                <a:spcPct val="120000"/>
              </a:lnSpc>
              <a:spcBef>
                <a:spcPct val="0"/>
              </a:spcBef>
              <a:spcAft>
                <a:spcPct val="0"/>
              </a:spcAft>
              <a:buFont typeface="+mj-lt"/>
              <a:buAutoNum type="arabicPeriod"/>
            </a:pPr>
            <a:endParaRPr lang="en-US" dirty="0">
              <a:solidFill>
                <a:schemeClr val="bg1"/>
              </a:solidFill>
              <a:cs typeface="+mn-ea"/>
              <a:sym typeface="+mn-lt"/>
            </a:endParaRPr>
          </a:p>
        </p:txBody>
      </p:sp>
      <p:sp>
        <p:nvSpPr>
          <p:cNvPr id="13" name="文本框 12">
            <a:extLst>
              <a:ext uri="{FF2B5EF4-FFF2-40B4-BE49-F238E27FC236}">
                <a16:creationId xmlns:a16="http://schemas.microsoft.com/office/drawing/2014/main" id="{C12338F7-9C18-7EAA-B83B-358EB9BD6A4C}"/>
              </a:ext>
            </a:extLst>
          </p:cNvPr>
          <p:cNvSpPr txBox="1"/>
          <p:nvPr/>
        </p:nvSpPr>
        <p:spPr>
          <a:xfrm>
            <a:off x="3930442" y="2522749"/>
            <a:ext cx="3913813" cy="2136803"/>
          </a:xfrm>
          <a:prstGeom prst="rect">
            <a:avLst/>
          </a:prstGeom>
          <a:noFill/>
        </p:spPr>
        <p:txBody>
          <a:bodyPr wrap="square" rtlCol="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An effective learning and training system not only improves work efficiency for employees but also enables them to better leverage their expertise, allowing for efficient adaptation to new environments and enhancing team performance.</a:t>
            </a:r>
          </a:p>
          <a:p>
            <a:pPr marL="285750" indent="-285750">
              <a:lnSpc>
                <a:spcPct val="120000"/>
              </a:lnSpc>
              <a:buFont typeface="Wingdings" panose="05000000000000000000" pitchFamily="2" charset="2"/>
              <a:buChar char="l"/>
            </a:pPr>
            <a:endParaRPr lang="zh-CN" altLang="en-US" sz="1400" b="1" dirty="0">
              <a:solidFill>
                <a:schemeClr val="bg1"/>
              </a:solidFill>
              <a:latin typeface="Arial" panose="020B0604020202020204" pitchFamily="34" charset="0"/>
              <a:cs typeface="Arial" panose="020B0604020202020204" pitchFamily="34" charset="0"/>
              <a:sym typeface="+mn-lt"/>
            </a:endParaRPr>
          </a:p>
        </p:txBody>
      </p:sp>
      <p:sp>
        <p:nvSpPr>
          <p:cNvPr id="18" name="矩形 17">
            <a:extLst>
              <a:ext uri="{FF2B5EF4-FFF2-40B4-BE49-F238E27FC236}">
                <a16:creationId xmlns:a16="http://schemas.microsoft.com/office/drawing/2014/main" id="{DB9889D7-5BF0-6F43-584D-F82EBD0DB3B6}"/>
              </a:ext>
            </a:extLst>
          </p:cNvPr>
          <p:cNvSpPr/>
          <p:nvPr/>
        </p:nvSpPr>
        <p:spPr>
          <a:xfrm>
            <a:off x="303272" y="2313727"/>
            <a:ext cx="3237393" cy="2044470"/>
          </a:xfrm>
          <a:prstGeom prst="rect">
            <a:avLst/>
          </a:prstGeom>
          <a:noFill/>
        </p:spPr>
        <p:txBody>
          <a:bodyPr wrap="square" lIns="0" tIns="0" rIns="0" bIns="0" rtlCol="0" anchor="t" anchorCtr="0">
            <a:spAutoFit/>
          </a:bodyPr>
          <a:lstStyle/>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Emotional well-being is an important factor affecting work efficiency. Employees working in a positive emotional state can enhance customer satisfaction and improve organizational team effectiveness.</a:t>
            </a:r>
          </a:p>
          <a:p>
            <a:pPr defTabSz="1216660">
              <a:lnSpc>
                <a:spcPct val="120000"/>
              </a:lnSpc>
              <a:spcBef>
                <a:spcPct val="0"/>
              </a:spcBef>
            </a:pPr>
            <a:endParaRPr lang="en-US" altLang="zh-CN" sz="1400" dirty="0">
              <a:solidFill>
                <a:schemeClr val="bg1"/>
              </a:solidFill>
              <a:latin typeface="Arial" panose="020B0604020202020204" pitchFamily="34" charset="0"/>
              <a:cs typeface="Arial" panose="020B0604020202020204" pitchFamily="34" charset="0"/>
              <a:sym typeface="+mn-lt"/>
            </a:endParaRPr>
          </a:p>
        </p:txBody>
      </p:sp>
      <p:sp>
        <p:nvSpPr>
          <p:cNvPr id="23" name="矩形 22">
            <a:extLst>
              <a:ext uri="{FF2B5EF4-FFF2-40B4-BE49-F238E27FC236}">
                <a16:creationId xmlns:a16="http://schemas.microsoft.com/office/drawing/2014/main" id="{3E1404E6-8651-1240-9D06-BED47C403E1E}"/>
              </a:ext>
            </a:extLst>
          </p:cNvPr>
          <p:cNvSpPr/>
          <p:nvPr/>
        </p:nvSpPr>
        <p:spPr>
          <a:xfrm>
            <a:off x="8012484" y="2103572"/>
            <a:ext cx="3739778" cy="2561342"/>
          </a:xfrm>
          <a:prstGeom prst="rect">
            <a:avLst/>
          </a:prstGeom>
          <a:noFill/>
        </p:spPr>
        <p:txBody>
          <a:bodyPr wrap="square" lIns="0" tIns="0" rIns="0" bIns="0" rtlCol="0" anchor="t" anchorCtr="0">
            <a:spAutoFit/>
          </a:bodyPr>
          <a:lstStyle/>
          <a:p>
            <a:pPr marL="285750" indent="-285750"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Leadership that prioritizes employees' well-being and provides support can alleviate employee stress, thereby reducing the probability of employee turnover, increasing employees' willingness to remain, enhancing team performance and cohesion, as it is crucial for employees' mental health and work-related stress</a:t>
            </a:r>
            <a:r>
              <a:rPr lang="en-US" altLang="zh-CN" sz="1400">
                <a:solidFill>
                  <a:schemeClr val="bg1"/>
                </a:solidFill>
                <a:latin typeface="Arial" panose="020B0604020202020204" pitchFamily="34" charset="0"/>
                <a:cs typeface="Arial" panose="020B0604020202020204" pitchFamily="34" charset="0"/>
                <a:sym typeface="+mn-lt"/>
              </a:rPr>
              <a:t>.</a:t>
            </a:r>
          </a:p>
          <a:p>
            <a:pPr marL="285750" indent="-285750" defTabSz="1216660">
              <a:lnSpc>
                <a:spcPct val="120000"/>
              </a:lnSpc>
              <a:spcBef>
                <a:spcPct val="0"/>
              </a:spcBef>
              <a:buFont typeface="Wingdings" panose="05000000000000000000" pitchFamily="2" charset="2"/>
              <a:buChar char="l"/>
            </a:pPr>
            <a:endParaRPr lang="en-US" altLang="zh-CN" sz="1400" dirty="0">
              <a:solidFill>
                <a:schemeClr val="bg1"/>
              </a:solidFill>
              <a:cs typeface="+mn-ea"/>
              <a:sym typeface="+mn-lt"/>
            </a:endParaRPr>
          </a:p>
        </p:txBody>
      </p:sp>
      <p:grpSp>
        <p:nvGrpSpPr>
          <p:cNvPr id="31" name="组合 30">
            <a:extLst>
              <a:ext uri="{FF2B5EF4-FFF2-40B4-BE49-F238E27FC236}">
                <a16:creationId xmlns:a16="http://schemas.microsoft.com/office/drawing/2014/main" id="{20608791-7694-DE5A-8DCA-71838E84416B}"/>
              </a:ext>
            </a:extLst>
          </p:cNvPr>
          <p:cNvGrpSpPr/>
          <p:nvPr>
            <p:custDataLst>
              <p:tags r:id="rId1"/>
            </p:custDataLst>
          </p:nvPr>
        </p:nvGrpSpPr>
        <p:grpSpPr>
          <a:xfrm>
            <a:off x="319026" y="372249"/>
            <a:ext cx="407472" cy="407472"/>
            <a:chOff x="-1828799" y="-88608"/>
            <a:chExt cx="754743" cy="754743"/>
          </a:xfrm>
        </p:grpSpPr>
        <p:sp>
          <p:nvSpPr>
            <p:cNvPr id="32" name="椭圆 31">
              <a:extLst>
                <a:ext uri="{FF2B5EF4-FFF2-40B4-BE49-F238E27FC236}">
                  <a16:creationId xmlns:a16="http://schemas.microsoft.com/office/drawing/2014/main" id="{AB5D3704-8462-158D-0C05-064A7C8296AD}"/>
                </a:ext>
              </a:extLst>
            </p:cNvPr>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33" name="椭圆 32">
              <a:extLst>
                <a:ext uri="{FF2B5EF4-FFF2-40B4-BE49-F238E27FC236}">
                  <a16:creationId xmlns:a16="http://schemas.microsoft.com/office/drawing/2014/main" id="{7EF8E7B2-1EA5-3DE9-F1F5-5B5102ACCDFA}"/>
                </a:ext>
              </a:extLst>
            </p:cNvPr>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
        <p:nvSpPr>
          <p:cNvPr id="25" name="Freeform 4">
            <a:extLst>
              <a:ext uri="{FF2B5EF4-FFF2-40B4-BE49-F238E27FC236}">
                <a16:creationId xmlns:a16="http://schemas.microsoft.com/office/drawing/2014/main" id="{676DBA10-26DE-87AF-1A58-F37FBC78491D}"/>
              </a:ext>
            </a:extLst>
          </p:cNvPr>
          <p:cNvSpPr/>
          <p:nvPr/>
        </p:nvSpPr>
        <p:spPr>
          <a:xfrm>
            <a:off x="4513432" y="4814530"/>
            <a:ext cx="3165136" cy="1864359"/>
          </a:xfrm>
          <a:custGeom>
            <a:avLst/>
            <a:gdLst>
              <a:gd name="connsiteX0" fmla="*/ 0 w 1138814"/>
              <a:gd name="connsiteY0" fmla="*/ 45287 h 452869"/>
              <a:gd name="connsiteX1" fmla="*/ 45287 w 1138814"/>
              <a:gd name="connsiteY1" fmla="*/ 0 h 452869"/>
              <a:gd name="connsiteX2" fmla="*/ 1093527 w 1138814"/>
              <a:gd name="connsiteY2" fmla="*/ 0 h 452869"/>
              <a:gd name="connsiteX3" fmla="*/ 1138814 w 1138814"/>
              <a:gd name="connsiteY3" fmla="*/ 45287 h 452869"/>
              <a:gd name="connsiteX4" fmla="*/ 1138814 w 1138814"/>
              <a:gd name="connsiteY4" fmla="*/ 407582 h 452869"/>
              <a:gd name="connsiteX5" fmla="*/ 1093527 w 1138814"/>
              <a:gd name="connsiteY5" fmla="*/ 452869 h 452869"/>
              <a:gd name="connsiteX6" fmla="*/ 45287 w 1138814"/>
              <a:gd name="connsiteY6" fmla="*/ 452869 h 452869"/>
              <a:gd name="connsiteX7" fmla="*/ 0 w 1138814"/>
              <a:gd name="connsiteY7" fmla="*/ 407582 h 452869"/>
              <a:gd name="connsiteX8" fmla="*/ 0 w 1138814"/>
              <a:gd name="connsiteY8" fmla="*/ 45287 h 45286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1138814" h="452869">
                <a:moveTo>
                  <a:pt x="0" y="45287"/>
                </a:moveTo>
                <a:cubicBezTo>
                  <a:pt x="0" y="20276"/>
                  <a:pt x="20276" y="0"/>
                  <a:pt x="45287" y="0"/>
                </a:cubicBezTo>
                <a:lnTo>
                  <a:pt x="1093527" y="0"/>
                </a:lnTo>
                <a:cubicBezTo>
                  <a:pt x="1118538" y="0"/>
                  <a:pt x="1138814" y="20276"/>
                  <a:pt x="1138814" y="45287"/>
                </a:cubicBezTo>
                <a:lnTo>
                  <a:pt x="1138814" y="407582"/>
                </a:lnTo>
                <a:cubicBezTo>
                  <a:pt x="1138814" y="432593"/>
                  <a:pt x="1118538" y="452869"/>
                  <a:pt x="1093527" y="452869"/>
                </a:cubicBezTo>
                <a:lnTo>
                  <a:pt x="45287" y="452869"/>
                </a:lnTo>
                <a:cubicBezTo>
                  <a:pt x="20276" y="452869"/>
                  <a:pt x="0" y="432593"/>
                  <a:pt x="0" y="407582"/>
                </a:cubicBezTo>
                <a:lnTo>
                  <a:pt x="0" y="45287"/>
                </a:lnTo>
                <a:close/>
              </a:path>
            </a:pathLst>
          </a:custGeom>
          <a:solidFill>
            <a:srgbClr val="142233"/>
          </a:solidFill>
          <a:effectLst>
            <a:glow rad="63500">
              <a:schemeClr val="accent1">
                <a:satMod val="175000"/>
                <a:alpha val="40000"/>
              </a:schemeClr>
            </a:glow>
          </a:effectLst>
        </p:spPr>
        <p:style>
          <a:lnRef idx="2">
            <a:schemeClr val="lt1">
              <a:hueOff val="0"/>
              <a:satOff val="0"/>
              <a:lumOff val="0"/>
              <a:alphaOff val="0"/>
            </a:schemeClr>
          </a:lnRef>
          <a:fillRef idx="1">
            <a:schemeClr val="accent5">
              <a:hueOff val="0"/>
              <a:satOff val="0"/>
              <a:lumOff val="0"/>
              <a:alphaOff val="0"/>
            </a:schemeClr>
          </a:fillRef>
          <a:effectRef idx="0">
            <a:schemeClr val="accent5">
              <a:hueOff val="0"/>
              <a:satOff val="0"/>
              <a:lumOff val="0"/>
              <a:alphaOff val="0"/>
            </a:schemeClr>
          </a:effectRef>
          <a:fontRef idx="minor">
            <a:schemeClr val="lt1"/>
          </a:fontRef>
        </p:style>
        <p:txBody>
          <a:bodyPr spcFirstLastPara="0" vert="horz" wrap="square" lIns="60889" tIns="45014" rIns="60889" bIns="45014" numCol="1" spcCol="1270" anchor="ctr" anchorCtr="0">
            <a:noAutofit/>
          </a:bodyPr>
          <a:lstStyle/>
          <a:p>
            <a:pPr marL="171450" lvl="0" indent="-171450" algn="ctr" defTabSz="1111250">
              <a:lnSpc>
                <a:spcPct val="120000"/>
              </a:lnSpc>
              <a:spcBef>
                <a:spcPct val="0"/>
              </a:spcBef>
              <a:spcAft>
                <a:spcPct val="0"/>
              </a:spcAft>
              <a:buFont typeface="Wingdings" panose="05000000000000000000" pitchFamily="2" charset="2"/>
              <a:buChar char="l"/>
            </a:pPr>
            <a:r>
              <a:rPr lang="en-US" sz="1200" b="1" kern="1200">
                <a:solidFill>
                  <a:schemeClr val="bg1"/>
                </a:solidFill>
                <a:latin typeface="Arial" panose="020B0604020202020204" pitchFamily="34" charset="0"/>
                <a:cs typeface="Arial" panose="020B0604020202020204" pitchFamily="34" charset="0"/>
                <a:sym typeface="+mn-lt"/>
              </a:rPr>
              <a:t>High-emotional-intelligence leaders enable employees to alleviate work-related anxiety and address their concerns, which are significant characteristics of high-performance team atmospheres (Zhao., 2013).</a:t>
            </a:r>
            <a:endParaRPr lang="en-US" sz="1200" b="1" kern="1200" dirty="0">
              <a:solidFill>
                <a:schemeClr val="bg1"/>
              </a:solidFill>
              <a:latin typeface="Arial" panose="020B0604020202020204" pitchFamily="34" charset="0"/>
              <a:cs typeface="Arial" panose="020B0604020202020204" pitchFamily="34" charset="0"/>
              <a:sym typeface="+mn-lt"/>
            </a:endParaRPr>
          </a:p>
        </p:txBody>
      </p:sp>
    </p:spTree>
    <p:extLst>
      <p:ext uri="{BB962C8B-B14F-4D97-AF65-F5344CB8AC3E}">
        <p14:creationId xmlns:p14="http://schemas.microsoft.com/office/powerpoint/2010/main" val="477365938"/>
      </p:ext>
    </p:extLst>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6.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7" name="文本框 6"/>
          <p:cNvSpPr txBox="1"/>
          <p:nvPr/>
        </p:nvSpPr>
        <p:spPr>
          <a:xfrm>
            <a:off x="3634455" y="3168077"/>
            <a:ext cx="5171614" cy="1219373"/>
          </a:xfrm>
          <a:prstGeom prst="rect">
            <a:avLst/>
          </a:prstGeom>
          <a:noFill/>
        </p:spPr>
        <p:txBody>
          <a:bodyPr wrap="square" rtlCol="0">
            <a:spAutoFit/>
          </a:bodyPr>
          <a:lstStyle/>
          <a:p>
            <a:pPr algn="ctr">
              <a:lnSpc>
                <a:spcPct val="120000"/>
              </a:lnSpc>
            </a:pPr>
            <a:r>
              <a:rPr lang="en-US" altLang="zh-CN" sz="3200" b="1">
                <a:solidFill>
                  <a:schemeClr val="bg1"/>
                </a:solidFill>
                <a:cs typeface="+mn-ea"/>
                <a:sym typeface="+mn-lt"/>
              </a:rPr>
              <a:t>Research Conclusions</a:t>
            </a:r>
          </a:p>
          <a:p>
            <a:pPr algn="ctr">
              <a:lnSpc>
                <a:spcPct val="120000"/>
              </a:lnSpc>
            </a:pPr>
            <a:endParaRPr lang="zh-CN" altLang="en-US" sz="3200" b="1" dirty="0">
              <a:solidFill>
                <a:schemeClr val="bg1"/>
              </a:solidFill>
              <a:cs typeface="+mn-ea"/>
              <a:sym typeface="+mn-lt"/>
            </a:endParaRPr>
          </a:p>
        </p:txBody>
      </p:sp>
      <p:sp>
        <p:nvSpPr>
          <p:cNvPr id="9" name="文本框 8"/>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04</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cSld>
  <p:clrMapOvr>
    <a:masterClrMapping/>
  </p:clrMapOvr>
  <mc:AlternateContent xmlns:mc="http://schemas.openxmlformats.org/markup-compatibility/2006" xmlns:p14="http://schemas.microsoft.com/office/powerpoint/2010/main">
    <mc:Choice Requires="p14">
      <p:transition spd="med" p14:dur="700">
        <p:fade/>
      </p:transition>
    </mc:Choice>
    <mc:Fallback xmlns="">
      <p:transition spd="med">
        <p:fade/>
      </p:transition>
    </mc:Fallback>
  </mc:AlternateContent>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ectangle 26"/>
          <p:cNvSpPr/>
          <p:nvPr/>
        </p:nvSpPr>
        <p:spPr>
          <a:xfrm>
            <a:off x="1472508" y="1531639"/>
            <a:ext cx="3900476" cy="323399"/>
          </a:xfrm>
          <a:prstGeom prst="rect">
            <a:avLst/>
          </a:prstGeom>
          <a:solidFill>
            <a:schemeClr val="accent1"/>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4" name="Rectangle 28"/>
          <p:cNvSpPr/>
          <p:nvPr/>
        </p:nvSpPr>
        <p:spPr>
          <a:xfrm>
            <a:off x="6431392" y="1511290"/>
            <a:ext cx="3900476" cy="323399"/>
          </a:xfrm>
          <a:prstGeom prst="rect">
            <a:avLst/>
          </a:prstGeom>
          <a:solidFill>
            <a:schemeClr val="accent1"/>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a:solidFill>
                <a:schemeClr val="bg1"/>
              </a:solidFill>
              <a:cs typeface="+mn-ea"/>
              <a:sym typeface="+mn-lt"/>
            </a:endParaRPr>
          </a:p>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6" name="Rectangle 30"/>
          <p:cNvSpPr/>
          <p:nvPr/>
        </p:nvSpPr>
        <p:spPr>
          <a:xfrm>
            <a:off x="1072676" y="3820055"/>
            <a:ext cx="3900476" cy="323399"/>
          </a:xfrm>
          <a:prstGeom prst="rect">
            <a:avLst/>
          </a:prstGeom>
          <a:solidFill>
            <a:schemeClr val="accent2"/>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8" name="Rectangle 38"/>
          <p:cNvSpPr/>
          <p:nvPr/>
        </p:nvSpPr>
        <p:spPr>
          <a:xfrm>
            <a:off x="6431392" y="3953194"/>
            <a:ext cx="3900476" cy="323399"/>
          </a:xfrm>
          <a:prstGeom prst="rect">
            <a:avLst/>
          </a:prstGeom>
          <a:solidFill>
            <a:schemeClr val="accent2"/>
          </a:solidFill>
          <a:effectLst/>
        </p:spPr>
        <p:style>
          <a:lnRef idx="0">
            <a:schemeClr val="lt1">
              <a:hueOff val="0"/>
              <a:satOff val="0"/>
              <a:lumOff val="0"/>
              <a:alphaOff val="0"/>
            </a:schemeClr>
          </a:lnRef>
          <a:fillRef idx="3">
            <a:scrgbClr r="0" g="0" b="0"/>
          </a:fillRef>
          <a:effectRef idx="2">
            <a:scrgbClr r="0" g="0" b="0"/>
          </a:effectRef>
          <a:fontRef idx="minor">
            <a:schemeClr val="lt1"/>
          </a:fontRef>
        </p:style>
        <p:txBody>
          <a:bodyPr spcFirstLastPara="0" vert="horz" wrap="square" lIns="96383" tIns="96383" rIns="96383" bIns="96383" numCol="1" spcCol="2539" anchor="ctr" anchorCtr="0">
            <a:noAutofit/>
          </a:bodyPr>
          <a:lstStyle/>
          <a:p>
            <a:pPr algn="ctr" defTabSz="1895475">
              <a:lnSpc>
                <a:spcPct val="120000"/>
              </a:lnSpc>
              <a:spcBef>
                <a:spcPct val="0"/>
              </a:spcBef>
              <a:spcAft>
                <a:spcPct val="0"/>
              </a:spcAft>
            </a:pPr>
            <a:endParaRPr lang="en-US" altLang="zh-CN" sz="1600" dirty="0">
              <a:solidFill>
                <a:schemeClr val="bg1"/>
              </a:solidFill>
              <a:cs typeface="+mn-ea"/>
              <a:sym typeface="+mn-lt"/>
            </a:endParaRPr>
          </a:p>
        </p:txBody>
      </p:sp>
      <p:sp>
        <p:nvSpPr>
          <p:cNvPr id="11" name="TextBox 43"/>
          <p:cNvSpPr txBox="1"/>
          <p:nvPr/>
        </p:nvSpPr>
        <p:spPr>
          <a:xfrm>
            <a:off x="5731760" y="2057153"/>
            <a:ext cx="6111692" cy="1878206"/>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a:solidFill>
                  <a:schemeClr val="bg1"/>
                </a:solidFill>
                <a:cs typeface="+mn-ea"/>
                <a:sym typeface="+mn-lt"/>
              </a:rPr>
              <a:t> </a:t>
            </a:r>
            <a:r>
              <a:rPr lang="en-US" altLang="zh-CN" sz="1400" b="1">
                <a:solidFill>
                  <a:schemeClr val="bg1"/>
                </a:solidFill>
                <a:latin typeface="Arial" panose="020B0604020202020204" pitchFamily="34" charset="0"/>
                <a:cs typeface="Arial" panose="020B0604020202020204" pitchFamily="34" charset="0"/>
                <a:sym typeface="+mn-lt"/>
              </a:rPr>
              <a:t>situational theory not only drives team performance but also enhances employee motivation, engagement, and commitment to organizational goals (Iddrisu &amp; Mohammed, 2025). It has become increasingly important for achieving sustainable competitive advantage. Employee motivation serves as a fundamental driver of organizational performance, directly influencing productivity, innovation, work quality, and employee retention</a:t>
            </a:r>
            <a:r>
              <a:rPr lang="en-US" altLang="zh-CN" sz="1400">
                <a:solidFill>
                  <a:schemeClr val="bg1"/>
                </a:solidFill>
                <a:cs typeface="+mn-ea"/>
                <a:sym typeface="+mn-lt"/>
              </a:rPr>
              <a:t>.</a:t>
            </a:r>
          </a:p>
        </p:txBody>
      </p:sp>
      <p:sp>
        <p:nvSpPr>
          <p:cNvPr id="12" name="TextBox 43"/>
          <p:cNvSpPr txBox="1"/>
          <p:nvPr/>
        </p:nvSpPr>
        <p:spPr>
          <a:xfrm>
            <a:off x="6244491" y="4617828"/>
            <a:ext cx="5598960" cy="1361142"/>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Singh (2023) posits that targeted conflict resolution strategies, a key component of enhancing leadership capabilities, can effectively promote team management and organizational effectiveness, reduce employee turnover rates, and improve team performance</a:t>
            </a:r>
            <a:r>
              <a:rPr lang="en-US" altLang="zh-CN" sz="1400">
                <a:solidFill>
                  <a:schemeClr val="bg1"/>
                </a:solidFill>
                <a:cs typeface="+mn-ea"/>
                <a:sym typeface="+mn-lt"/>
              </a:rPr>
              <a:t>.</a:t>
            </a:r>
            <a:endParaRPr lang="en-US" altLang="zh-CN" sz="1400" dirty="0">
              <a:solidFill>
                <a:schemeClr val="bg1"/>
              </a:solidFill>
              <a:cs typeface="+mn-ea"/>
              <a:sym typeface="+mn-lt"/>
            </a:endParaRPr>
          </a:p>
        </p:txBody>
      </p:sp>
      <p:sp>
        <p:nvSpPr>
          <p:cNvPr id="13" name="TextBox 43"/>
          <p:cNvSpPr txBox="1"/>
          <p:nvPr/>
        </p:nvSpPr>
        <p:spPr>
          <a:xfrm>
            <a:off x="178595" y="4617828"/>
            <a:ext cx="5891273" cy="1619739"/>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Proactive employees demonstrate higher engagement, creativity, a greater willingness to contribute beyond job requirements, and a commitment to organizational success (Abdelwahed, 2020). The leadership styles adopted by managers and supervisors play a crucial role in shaping proactive patterns and employee behavior.</a:t>
            </a:r>
            <a:endParaRPr lang="en-US" altLang="zh-CN" sz="1400" b="1" dirty="0">
              <a:solidFill>
                <a:schemeClr val="bg1"/>
              </a:solidFill>
              <a:latin typeface="Arial" panose="020B0604020202020204" pitchFamily="34" charset="0"/>
              <a:cs typeface="Arial" panose="020B0604020202020204" pitchFamily="34" charset="0"/>
              <a:sym typeface="+mn-lt"/>
            </a:endParaRPr>
          </a:p>
        </p:txBody>
      </p:sp>
      <p:sp>
        <p:nvSpPr>
          <p:cNvPr id="23" name="TextBox 43"/>
          <p:cNvSpPr txBox="1"/>
          <p:nvPr/>
        </p:nvSpPr>
        <p:spPr>
          <a:xfrm>
            <a:off x="159513" y="2099779"/>
            <a:ext cx="5358338" cy="1361206"/>
          </a:xfrm>
          <a:prstGeom prst="rect">
            <a:avLst/>
          </a:prstGeom>
          <a:noFill/>
        </p:spPr>
        <p:txBody>
          <a:bodyPr wrap="square" rtlCol="0">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Centered on situational theory, with employee intellectual stimulation and idealized influence as supporting components, it has emerged as one of the most effective solutions for enhancing employee motivation and organizational outcomes (Bass &amp; Riggio, 2021).</a:t>
            </a:r>
            <a:endParaRPr lang="en-US" altLang="zh-CN" sz="1400" b="1" dirty="0">
              <a:solidFill>
                <a:schemeClr val="bg1"/>
              </a:solidFill>
              <a:latin typeface="Arial" panose="020B0604020202020204" pitchFamily="34" charset="0"/>
              <a:cs typeface="Arial" panose="020B0604020202020204" pitchFamily="34" charset="0"/>
              <a:sym typeface="+mn-lt"/>
            </a:endParaRPr>
          </a:p>
        </p:txBody>
      </p:sp>
      <p:sp>
        <p:nvSpPr>
          <p:cNvPr id="21" name="文本框 20"/>
          <p:cNvSpPr txBox="1"/>
          <p:nvPr/>
        </p:nvSpPr>
        <p:spPr>
          <a:xfrm>
            <a:off x="903710" y="310514"/>
            <a:ext cx="5358337"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Research Conclusions</a:t>
            </a:r>
          </a:p>
          <a:p>
            <a:pPr>
              <a:lnSpc>
                <a:spcPct val="120000"/>
              </a:lnSpc>
            </a:pPr>
            <a:endParaRPr lang="zh-CN" altLang="en-US" b="1" dirty="0">
              <a:solidFill>
                <a:schemeClr val="bg1"/>
              </a:solidFill>
              <a:cs typeface="+mn-ea"/>
              <a:sym typeface="+mn-lt"/>
            </a:endParaRPr>
          </a:p>
        </p:txBody>
      </p:sp>
      <p:grpSp>
        <p:nvGrpSpPr>
          <p:cNvPr id="24" name="组合 23"/>
          <p:cNvGrpSpPr/>
          <p:nvPr>
            <p:custDataLst>
              <p:tags r:id="rId2"/>
            </p:custDataLst>
          </p:nvPr>
        </p:nvGrpSpPr>
        <p:grpSpPr>
          <a:xfrm>
            <a:off x="319026" y="372249"/>
            <a:ext cx="407472" cy="407472"/>
            <a:chOff x="-1828799" y="-88608"/>
            <a:chExt cx="754743" cy="754743"/>
          </a:xfrm>
        </p:grpSpPr>
        <p:sp>
          <p:nvSpPr>
            <p:cNvPr id="25" name="椭圆 24"/>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26" name="椭圆 25"/>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ransition spd="slow">
    <p:wipe/>
  </p:transition>
</p:sld>
</file>

<file path=ppt/slides/slide18.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a:extLst>
            <a:ext uri="{FF2B5EF4-FFF2-40B4-BE49-F238E27FC236}">
              <a16:creationId xmlns:a16="http://schemas.microsoft.com/office/drawing/2014/main" id="{22606FFD-B11D-FD7B-5298-2CB033768B7A}"/>
            </a:ext>
          </a:extLst>
        </p:cNvPr>
        <p:cNvGrpSpPr/>
        <p:nvPr/>
      </p:nvGrpSpPr>
      <p:grpSpPr>
        <a:xfrm>
          <a:off x="0" y="0"/>
          <a:ext cx="0" cy="0"/>
          <a:chOff x="0" y="0"/>
          <a:chExt cx="0" cy="0"/>
        </a:xfrm>
      </p:grpSpPr>
      <p:sp>
        <p:nvSpPr>
          <p:cNvPr id="7" name="文本框 6">
            <a:extLst>
              <a:ext uri="{FF2B5EF4-FFF2-40B4-BE49-F238E27FC236}">
                <a16:creationId xmlns:a16="http://schemas.microsoft.com/office/drawing/2014/main" id="{69F7DA13-B7C9-7B70-706E-45DD5AA671D8}"/>
              </a:ext>
            </a:extLst>
          </p:cNvPr>
          <p:cNvSpPr txBox="1"/>
          <p:nvPr/>
        </p:nvSpPr>
        <p:spPr>
          <a:xfrm>
            <a:off x="3435673" y="3118382"/>
            <a:ext cx="6294736" cy="1810304"/>
          </a:xfrm>
          <a:prstGeom prst="rect">
            <a:avLst/>
          </a:prstGeom>
          <a:noFill/>
        </p:spPr>
        <p:txBody>
          <a:bodyPr wrap="square" rtlCol="0">
            <a:spAutoFit/>
          </a:bodyPr>
          <a:lstStyle/>
          <a:p>
            <a:pPr algn="ctr">
              <a:lnSpc>
                <a:spcPct val="120000"/>
              </a:lnSpc>
            </a:pPr>
            <a:r>
              <a:rPr lang="en-US" altLang="zh-CN" sz="3200" b="1">
                <a:solidFill>
                  <a:schemeClr val="bg1"/>
                </a:solidFill>
                <a:cs typeface="+mn-ea"/>
                <a:sym typeface="+mn-lt"/>
              </a:rPr>
              <a:t>How to Respond to Internal and External Challenges</a:t>
            </a:r>
          </a:p>
          <a:p>
            <a:pPr algn="ctr">
              <a:lnSpc>
                <a:spcPct val="120000"/>
              </a:lnSpc>
            </a:pPr>
            <a:endParaRPr lang="zh-CN" altLang="en-US" sz="3200" b="1" dirty="0">
              <a:solidFill>
                <a:schemeClr val="bg1"/>
              </a:solidFill>
              <a:cs typeface="+mn-ea"/>
              <a:sym typeface="+mn-lt"/>
            </a:endParaRPr>
          </a:p>
        </p:txBody>
      </p:sp>
      <p:sp>
        <p:nvSpPr>
          <p:cNvPr id="9" name="文本框 8">
            <a:extLst>
              <a:ext uri="{FF2B5EF4-FFF2-40B4-BE49-F238E27FC236}">
                <a16:creationId xmlns:a16="http://schemas.microsoft.com/office/drawing/2014/main" id="{B45E32C5-4B26-6F9B-BF8B-A4F9F71B8C8C}"/>
              </a:ext>
            </a:extLst>
          </p:cNvPr>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05</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extLst>
      <p:ext uri="{BB962C8B-B14F-4D97-AF65-F5344CB8AC3E}">
        <p14:creationId xmlns:p14="http://schemas.microsoft.com/office/powerpoint/2010/main" val="3417171518"/>
      </p:ext>
    </p:extLst>
  </p:cSld>
  <p:clrMapOvr>
    <a:masterClrMapping/>
  </p:clrMapOvr>
  <p:transition spd="slow">
    <p:push dir="u"/>
  </p:transition>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40"/>
          <p:cNvSpPr/>
          <p:nvPr/>
        </p:nvSpPr>
        <p:spPr>
          <a:xfrm>
            <a:off x="442688" y="1346201"/>
            <a:ext cx="3378878" cy="1843571"/>
          </a:xfrm>
          <a:prstGeom prst="roundRect">
            <a:avLst>
              <a:gd name="adj" fmla="val 5694"/>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6" name="Rounded Rectangle 39"/>
          <p:cNvSpPr/>
          <p:nvPr/>
        </p:nvSpPr>
        <p:spPr>
          <a:xfrm>
            <a:off x="4215501" y="1182358"/>
            <a:ext cx="3837446" cy="1981136"/>
          </a:xfrm>
          <a:prstGeom prst="roundRect">
            <a:avLst>
              <a:gd name="adj" fmla="val 4373"/>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0" name="Rounded Rectangle 5"/>
          <p:cNvSpPr/>
          <p:nvPr/>
        </p:nvSpPr>
        <p:spPr>
          <a:xfrm>
            <a:off x="8236474" y="1114335"/>
            <a:ext cx="3909392" cy="2099432"/>
          </a:xfrm>
          <a:prstGeom prst="roundRect">
            <a:avLst>
              <a:gd name="adj" fmla="val 5694"/>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4" name="Rounded Rectangle 43"/>
          <p:cNvSpPr/>
          <p:nvPr/>
        </p:nvSpPr>
        <p:spPr>
          <a:xfrm>
            <a:off x="110447" y="3687725"/>
            <a:ext cx="4460310" cy="2316933"/>
          </a:xfrm>
          <a:prstGeom prst="roundRect">
            <a:avLst>
              <a:gd name="adj" fmla="val 5694"/>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8" name="Rounded Rectangle 42"/>
          <p:cNvSpPr/>
          <p:nvPr/>
        </p:nvSpPr>
        <p:spPr>
          <a:xfrm>
            <a:off x="4826009" y="3694507"/>
            <a:ext cx="4434045" cy="2334954"/>
          </a:xfrm>
          <a:prstGeom prst="roundRect">
            <a:avLst>
              <a:gd name="adj" fmla="val 5694"/>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27" name="文本框 37"/>
          <p:cNvSpPr txBox="1">
            <a:spLocks noChangeArrowheads="1"/>
          </p:cNvSpPr>
          <p:nvPr/>
        </p:nvSpPr>
        <p:spPr bwMode="auto">
          <a:xfrm>
            <a:off x="176170" y="1469195"/>
            <a:ext cx="3769332" cy="1878078"/>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Enhancing Communication Skills and Employee Satisfaction: Regardless of gender differences, leadership style and communication skills have a significant impact on employee satisfaction.</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28" name="文本框 33"/>
          <p:cNvSpPr txBox="1">
            <a:spLocks noChangeArrowheads="1"/>
          </p:cNvSpPr>
          <p:nvPr/>
        </p:nvSpPr>
        <p:spPr bwMode="auto">
          <a:xfrm>
            <a:off x="5541392" y="2654422"/>
            <a:ext cx="1037733" cy="360420"/>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9" name="文本框 37"/>
          <p:cNvSpPr txBox="1">
            <a:spLocks noChangeArrowheads="1"/>
          </p:cNvSpPr>
          <p:nvPr/>
        </p:nvSpPr>
        <p:spPr bwMode="auto">
          <a:xfrm>
            <a:off x="3979559" y="1210470"/>
            <a:ext cx="4073388" cy="1878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Enhancing the Role of Leadership in Organizational Integration: Effective leadership is crucial for aligning employee expectations with organizational goals, which requires direction, control, and motivation, all of which are reinforced through effective communication.</a:t>
            </a:r>
            <a:endParaRPr lang="en-US" altLang="zh-CN" sz="1400" b="1" dirty="0">
              <a:solidFill>
                <a:schemeClr val="bg1"/>
              </a:solidFill>
              <a:latin typeface="Arial" panose="020B0604020202020204" pitchFamily="34" charset="0"/>
              <a:ea typeface="+mn-ea"/>
              <a:cs typeface="Arial" panose="020B0604020202020204" pitchFamily="34" charset="0"/>
              <a:sym typeface="+mn-lt"/>
            </a:endParaRPr>
          </a:p>
        </p:txBody>
      </p:sp>
      <p:sp>
        <p:nvSpPr>
          <p:cNvPr id="31" name="文本框 37"/>
          <p:cNvSpPr txBox="1">
            <a:spLocks noChangeArrowheads="1"/>
          </p:cNvSpPr>
          <p:nvPr/>
        </p:nvSpPr>
        <p:spPr bwMode="auto">
          <a:xfrm>
            <a:off x="8052947" y="1063280"/>
            <a:ext cx="3913926" cy="23951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Establishing Positive Relationships Between Leaders and Employees: Leadership, by its nature communication-based, influences employees' perception of a leader's charisma and builds trust, thereby enhancing communication satisfaction between leaders and employees.</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35" name="文本框 37"/>
          <p:cNvSpPr txBox="1">
            <a:spLocks noChangeArrowheads="1"/>
          </p:cNvSpPr>
          <p:nvPr/>
        </p:nvSpPr>
        <p:spPr bwMode="auto">
          <a:xfrm>
            <a:off x="4523770" y="3980859"/>
            <a:ext cx="4209407" cy="1619674"/>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Cultivation of General Competencies: Effective communicators possess the ability to convey understandable, acceptable, and relevant information, which requires the integration of knowledge, motivation, skills, behaviors, and outcomes</a:t>
            </a:r>
            <a:r>
              <a:rPr lang="en-US" altLang="zh-CN" sz="1400">
                <a:solidFill>
                  <a:schemeClr val="bg1"/>
                </a:solidFill>
                <a:latin typeface="+mn-lt"/>
                <a:ea typeface="+mn-ea"/>
                <a:cs typeface="+mn-ea"/>
                <a:sym typeface="+mn-lt"/>
              </a:rPr>
              <a:t>.</a:t>
            </a:r>
            <a:endParaRPr lang="en-US" altLang="zh-CN" sz="1400" dirty="0">
              <a:solidFill>
                <a:schemeClr val="bg1"/>
              </a:solidFill>
              <a:latin typeface="+mn-lt"/>
              <a:ea typeface="+mn-ea"/>
              <a:cs typeface="+mn-ea"/>
              <a:sym typeface="+mn-lt"/>
            </a:endParaRPr>
          </a:p>
        </p:txBody>
      </p:sp>
      <p:sp>
        <p:nvSpPr>
          <p:cNvPr id="37" name="文本框 37"/>
          <p:cNvSpPr txBox="1">
            <a:spLocks noChangeArrowheads="1"/>
          </p:cNvSpPr>
          <p:nvPr/>
        </p:nvSpPr>
        <p:spPr bwMode="auto">
          <a:xfrm>
            <a:off x="383517" y="3797564"/>
            <a:ext cx="4209407" cy="187827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marL="285750" indent="-285750" algn="ctr" defTabSz="1216660">
              <a:lnSpc>
                <a:spcPct val="120000"/>
              </a:lnSpc>
              <a:spcBef>
                <a:spcPct val="0"/>
              </a:spcBef>
              <a:buFont typeface="Wingdings" panose="05000000000000000000" pitchFamily="2" charset="2"/>
              <a:buChar char="l"/>
            </a:pPr>
            <a:r>
              <a:rPr lang="en-US" altLang="zh-CN" sz="1400" b="1">
                <a:solidFill>
                  <a:schemeClr val="bg1"/>
                </a:solidFill>
                <a:latin typeface="Arial" panose="020B0604020202020204" pitchFamily="34" charset="0"/>
                <a:ea typeface="+mn-ea"/>
                <a:cs typeface="Arial" panose="020B0604020202020204" pitchFamily="34" charset="0"/>
                <a:sym typeface="+mn-lt"/>
              </a:rPr>
              <a:t>Establishing mutual understanding: Communication performs multiple functions within organizations, such as coordination, information sharing, trust building, and decision-making, which emphasizes the need for leaders to understand and adapt to different communication styles.</a:t>
            </a:r>
            <a:endParaRPr lang="en-US" altLang="zh-CN" sz="1400" b="1" dirty="0">
              <a:solidFill>
                <a:schemeClr val="bg1"/>
              </a:solidFill>
              <a:latin typeface="Arial" panose="020B0604020202020204" pitchFamily="34" charset="0"/>
              <a:ea typeface="+mn-ea"/>
              <a:cs typeface="Arial" panose="020B0604020202020204" pitchFamily="34" charset="0"/>
              <a:sym typeface="+mn-lt"/>
            </a:endParaRPr>
          </a:p>
        </p:txBody>
      </p:sp>
      <p:sp>
        <p:nvSpPr>
          <p:cNvPr id="45" name="文本框 44"/>
          <p:cNvSpPr txBox="1"/>
          <p:nvPr/>
        </p:nvSpPr>
        <p:spPr>
          <a:xfrm>
            <a:off x="844860" y="244729"/>
            <a:ext cx="10000851"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How to Respond to Internal and External Challenges</a:t>
            </a:r>
          </a:p>
          <a:p>
            <a:pPr>
              <a:lnSpc>
                <a:spcPct val="120000"/>
              </a:lnSpc>
            </a:pPr>
            <a:endParaRPr lang="zh-CN" altLang="en-US" b="1" dirty="0">
              <a:solidFill>
                <a:schemeClr val="bg1"/>
              </a:solidFill>
              <a:cs typeface="+mn-ea"/>
              <a:sym typeface="+mn-lt"/>
            </a:endParaRPr>
          </a:p>
        </p:txBody>
      </p:sp>
      <p:grpSp>
        <p:nvGrpSpPr>
          <p:cNvPr id="46" name="组合 45"/>
          <p:cNvGrpSpPr/>
          <p:nvPr>
            <p:custDataLst>
              <p:tags r:id="rId2"/>
            </p:custDataLst>
          </p:nvPr>
        </p:nvGrpSpPr>
        <p:grpSpPr>
          <a:xfrm>
            <a:off x="319026" y="372249"/>
            <a:ext cx="407472" cy="407472"/>
            <a:chOff x="-1828799" y="-88608"/>
            <a:chExt cx="754743" cy="754743"/>
          </a:xfrm>
        </p:grpSpPr>
        <p:sp>
          <p:nvSpPr>
            <p:cNvPr id="47" name="椭圆 46"/>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8" name="椭圆 4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2050" name="Picture 2">
            <a:extLst>
              <a:ext uri="{FF2B5EF4-FFF2-40B4-BE49-F238E27FC236}">
                <a16:creationId xmlns:a16="http://schemas.microsoft.com/office/drawing/2014/main" id="{A723A32C-BA26-86D5-0F25-97BC75D4C13D}"/>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9389637" y="3529564"/>
            <a:ext cx="2691916" cy="221410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20.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a:extLst>
            <a:ext uri="{FF2B5EF4-FFF2-40B4-BE49-F238E27FC236}">
              <a16:creationId xmlns:a16="http://schemas.microsoft.com/office/drawing/2014/main" id="{0574D24E-98DE-1483-32A7-8D131D5AB5F2}"/>
            </a:ext>
          </a:extLst>
        </p:cNvPr>
        <p:cNvGrpSpPr/>
        <p:nvPr/>
      </p:nvGrpSpPr>
      <p:grpSpPr>
        <a:xfrm>
          <a:off x="0" y="0"/>
          <a:ext cx="0" cy="0"/>
          <a:chOff x="0" y="0"/>
          <a:chExt cx="0" cy="0"/>
        </a:xfrm>
      </p:grpSpPr>
      <p:sp>
        <p:nvSpPr>
          <p:cNvPr id="7" name="文本框 6">
            <a:extLst>
              <a:ext uri="{FF2B5EF4-FFF2-40B4-BE49-F238E27FC236}">
                <a16:creationId xmlns:a16="http://schemas.microsoft.com/office/drawing/2014/main" id="{175C763C-B7FC-BC72-0A2D-7FF6E658E08B}"/>
              </a:ext>
            </a:extLst>
          </p:cNvPr>
          <p:cNvSpPr txBox="1"/>
          <p:nvPr/>
        </p:nvSpPr>
        <p:spPr>
          <a:xfrm>
            <a:off x="3071192" y="3118382"/>
            <a:ext cx="7076660" cy="2401235"/>
          </a:xfrm>
          <a:prstGeom prst="rect">
            <a:avLst/>
          </a:prstGeom>
          <a:noFill/>
        </p:spPr>
        <p:txBody>
          <a:bodyPr wrap="square" rtlCol="0">
            <a:spAutoFit/>
          </a:bodyPr>
          <a:lstStyle/>
          <a:p>
            <a:pPr algn="ctr">
              <a:lnSpc>
                <a:spcPct val="120000"/>
              </a:lnSpc>
            </a:pPr>
            <a:r>
              <a:rPr lang="en-US" altLang="zh-CN" sz="3200" b="1">
                <a:solidFill>
                  <a:schemeClr val="bg1"/>
                </a:solidFill>
                <a:cs typeface="+mn-ea"/>
                <a:sym typeface="+mn-lt"/>
              </a:rPr>
              <a:t>Challenges</a:t>
            </a:r>
            <a:r>
              <a:rPr lang="en-US" altLang="zh-CN" sz="3200" b="1">
                <a:solidFill>
                  <a:schemeClr val="bg1"/>
                </a:solidFill>
                <a:latin typeface="Arial" panose="020B0604020202020204" pitchFamily="34" charset="0"/>
                <a:cs typeface="Arial" panose="020B0604020202020204" pitchFamily="34" charset="0"/>
                <a:sym typeface="+mn-lt"/>
              </a:rPr>
              <a:t>Organizational Supportive Recommendations</a:t>
            </a:r>
          </a:p>
          <a:p>
            <a:pPr algn="ctr">
              <a:lnSpc>
                <a:spcPct val="120000"/>
              </a:lnSpc>
            </a:pPr>
            <a:endParaRPr lang="en-US" altLang="zh-CN" sz="3200" b="1">
              <a:solidFill>
                <a:schemeClr val="bg1"/>
              </a:solidFill>
              <a:cs typeface="+mn-ea"/>
              <a:sym typeface="+mn-lt"/>
            </a:endParaRPr>
          </a:p>
          <a:p>
            <a:pPr algn="ctr">
              <a:lnSpc>
                <a:spcPct val="120000"/>
              </a:lnSpc>
            </a:pPr>
            <a:endParaRPr lang="zh-CN" altLang="en-US" sz="3200" b="1" dirty="0">
              <a:solidFill>
                <a:schemeClr val="bg1"/>
              </a:solidFill>
              <a:cs typeface="+mn-ea"/>
              <a:sym typeface="+mn-lt"/>
            </a:endParaRPr>
          </a:p>
        </p:txBody>
      </p:sp>
      <p:sp>
        <p:nvSpPr>
          <p:cNvPr id="9" name="文本框 8">
            <a:extLst>
              <a:ext uri="{FF2B5EF4-FFF2-40B4-BE49-F238E27FC236}">
                <a16:creationId xmlns:a16="http://schemas.microsoft.com/office/drawing/2014/main" id="{7D6B6D85-3A14-AE71-4AE6-91C350732AAD}"/>
              </a:ext>
            </a:extLst>
          </p:cNvPr>
          <p:cNvSpPr txBox="1"/>
          <p:nvPr/>
        </p:nvSpPr>
        <p:spPr>
          <a:xfrm>
            <a:off x="5039745" y="2119343"/>
            <a:ext cx="2112510" cy="1167756"/>
          </a:xfrm>
          <a:prstGeom prst="rect">
            <a:avLst/>
          </a:prstGeom>
          <a:noFill/>
        </p:spPr>
        <p:txBody>
          <a:bodyPr wrap="square" rtlCol="0">
            <a:spAutoFit/>
          </a:bodyPr>
          <a:lstStyle/>
          <a:p>
            <a:pPr algn="ctr">
              <a:lnSpc>
                <a:spcPct val="130000"/>
              </a:lnSpc>
            </a:pPr>
            <a:r>
              <a:rPr lang="en-US" altLang="zh-CN" sz="6000" b="1">
                <a:solidFill>
                  <a:schemeClr val="bg1"/>
                </a:solidFill>
                <a:latin typeface="Arial" panose="020B0604020202020204" pitchFamily="34" charset="0"/>
                <a:ea typeface="微软雅黑" panose="020B0503020204020204" pitchFamily="34" charset="-122"/>
              </a:rPr>
              <a:t>06</a:t>
            </a:r>
            <a:endParaRPr lang="zh-CN" altLang="en-US" sz="6000" b="1" dirty="0">
              <a:solidFill>
                <a:schemeClr val="bg1"/>
              </a:solidFill>
              <a:latin typeface="Arial" panose="020B0604020202020204" pitchFamily="34" charset="0"/>
              <a:ea typeface="微软雅黑" panose="020B0503020204020204" pitchFamily="34" charset="-122"/>
            </a:endParaRPr>
          </a:p>
        </p:txBody>
      </p:sp>
    </p:spTree>
    <p:extLst>
      <p:ext uri="{BB962C8B-B14F-4D97-AF65-F5344CB8AC3E}">
        <p14:creationId xmlns:p14="http://schemas.microsoft.com/office/powerpoint/2010/main" val="1427236811"/>
      </p:ext>
    </p:extLst>
  </p:cSld>
  <p:clrMapOvr>
    <a:masterClrMapping/>
  </p:clrMapOvr>
  <p:transition spd="slow">
    <p:push dir="u"/>
  </p:transition>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2" name="圆角矩形 44"/>
          <p:cNvSpPr/>
          <p:nvPr/>
        </p:nvSpPr>
        <p:spPr>
          <a:xfrm>
            <a:off x="6055572" y="1618232"/>
            <a:ext cx="6132442" cy="1843594"/>
          </a:xfrm>
          <a:prstGeom prst="roundRect">
            <a:avLst>
              <a:gd name="adj" fmla="val 9083"/>
            </a:avLst>
          </a:prstGeom>
          <a:noFill/>
          <a:ln>
            <a:solidFill>
              <a:srgbClr val="ADBA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bg1"/>
              </a:solidFill>
              <a:cs typeface="+mn-ea"/>
              <a:sym typeface="+mn-lt"/>
            </a:endParaRPr>
          </a:p>
        </p:txBody>
      </p:sp>
      <p:sp>
        <p:nvSpPr>
          <p:cNvPr id="14" name="矩形 13"/>
          <p:cNvSpPr/>
          <p:nvPr/>
        </p:nvSpPr>
        <p:spPr>
          <a:xfrm>
            <a:off x="5813514" y="1730256"/>
            <a:ext cx="6233633" cy="1619546"/>
          </a:xfrm>
          <a:prstGeom prst="rect">
            <a:avLst/>
          </a:prstGeom>
        </p:spPr>
        <p:txBody>
          <a:bodyPr wrap="square">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Incorporate emotional intelligence (EQ) training programs in the future, with a focus on developing self-awareness, empathy, social awareness, and relationship management skills. The training should include practical exercises, simulations, and feedback mechanisms to enhance leaders' emotional capabilities.</a:t>
            </a:r>
          </a:p>
          <a:p>
            <a:pPr algn="ctr">
              <a:lnSpc>
                <a:spcPct val="120000"/>
              </a:lnSpc>
            </a:pPr>
            <a:endParaRPr lang="zh-CN" altLang="en-US" sz="1400" dirty="0">
              <a:solidFill>
                <a:schemeClr val="bg1"/>
              </a:solidFill>
              <a:cs typeface="+mn-ea"/>
              <a:sym typeface="+mn-lt"/>
            </a:endParaRPr>
          </a:p>
        </p:txBody>
      </p:sp>
      <p:sp>
        <p:nvSpPr>
          <p:cNvPr id="15" name="圆角矩形 46"/>
          <p:cNvSpPr/>
          <p:nvPr/>
        </p:nvSpPr>
        <p:spPr>
          <a:xfrm>
            <a:off x="6261652" y="4273827"/>
            <a:ext cx="5595731" cy="1800390"/>
          </a:xfrm>
          <a:prstGeom prst="roundRect">
            <a:avLst>
              <a:gd name="adj" fmla="val 9083"/>
            </a:avLst>
          </a:prstGeom>
          <a:noFill/>
          <a:ln>
            <a:solidFill>
              <a:srgbClr val="ADBACA"/>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bg1"/>
              </a:solidFill>
              <a:cs typeface="+mn-ea"/>
              <a:sym typeface="+mn-lt"/>
            </a:endParaRPr>
          </a:p>
        </p:txBody>
      </p:sp>
      <p:sp>
        <p:nvSpPr>
          <p:cNvPr id="20" name="矩形 19"/>
          <p:cNvSpPr/>
          <p:nvPr/>
        </p:nvSpPr>
        <p:spPr>
          <a:xfrm>
            <a:off x="6533322" y="4493419"/>
            <a:ext cx="4558748" cy="1361206"/>
          </a:xfrm>
          <a:prstGeom prst="rect">
            <a:avLst/>
          </a:prstGeom>
        </p:spPr>
        <p:txBody>
          <a:bodyPr wrap="square">
            <a:spAutoFit/>
          </a:bodyPr>
          <a:lstStyle/>
          <a:p>
            <a:pPr marL="285750" indent="-285750" algn="ctr">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Amendments should enhance organizational culture to encourage empathy, effective communication, and relationship-building. The culture should support employees in developing behaviors that foster collaboration</a:t>
            </a:r>
            <a:endParaRPr lang="zh-CN" altLang="en-US" sz="1400" b="1" dirty="0">
              <a:solidFill>
                <a:schemeClr val="bg1"/>
              </a:solidFill>
              <a:latin typeface="Arial" panose="020B0604020202020204" pitchFamily="34" charset="0"/>
              <a:cs typeface="Arial" panose="020B0604020202020204" pitchFamily="34" charset="0"/>
              <a:sym typeface="+mn-lt"/>
            </a:endParaRPr>
          </a:p>
        </p:txBody>
      </p:sp>
      <p:sp>
        <p:nvSpPr>
          <p:cNvPr id="25" name="文本框 24"/>
          <p:cNvSpPr txBox="1"/>
          <p:nvPr/>
        </p:nvSpPr>
        <p:spPr>
          <a:xfrm>
            <a:off x="1040166" y="279996"/>
            <a:ext cx="11680564"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Challenges </a:t>
            </a:r>
            <a:r>
              <a:rPr lang="en-US" altLang="zh-CN" b="1">
                <a:solidFill>
                  <a:schemeClr val="bg1"/>
                </a:solidFill>
                <a:latin typeface="Arial" panose="020B0604020202020204" pitchFamily="34" charset="0"/>
                <a:cs typeface="Arial" panose="020B0604020202020204" pitchFamily="34" charset="0"/>
                <a:sym typeface="+mn-lt"/>
              </a:rPr>
              <a:t>Organizational Supportive Recommendations</a:t>
            </a:r>
          </a:p>
          <a:p>
            <a:pPr>
              <a:lnSpc>
                <a:spcPct val="120000"/>
              </a:lnSpc>
            </a:pPr>
            <a:endParaRPr lang="zh-CN" altLang="en-US" b="1" dirty="0">
              <a:solidFill>
                <a:schemeClr val="bg1"/>
              </a:solidFill>
              <a:cs typeface="+mn-ea"/>
              <a:sym typeface="+mn-lt"/>
            </a:endParaRPr>
          </a:p>
        </p:txBody>
      </p:sp>
      <p:grpSp>
        <p:nvGrpSpPr>
          <p:cNvPr id="21" name="组合 20"/>
          <p:cNvGrpSpPr/>
          <p:nvPr>
            <p:custDataLst>
              <p:tags r:id="rId2"/>
            </p:custDataLst>
          </p:nvPr>
        </p:nvGrpSpPr>
        <p:grpSpPr>
          <a:xfrm>
            <a:off x="319026" y="372249"/>
            <a:ext cx="407472" cy="407472"/>
            <a:chOff x="-1828799" y="-88608"/>
            <a:chExt cx="754743" cy="754743"/>
          </a:xfrm>
        </p:grpSpPr>
        <p:sp>
          <p:nvSpPr>
            <p:cNvPr id="22" name="椭圆 21"/>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28" name="椭圆 2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pic>
        <p:nvPicPr>
          <p:cNvPr id="6" name="图片占位符 5"/>
          <p:cNvPicPr>
            <a:picLocks noGrp="1" noChangeAspect="1"/>
          </p:cNvPicPr>
          <p:nvPr>
            <p:ph type="pic" sz="quarter" idx="10"/>
          </p:nvPr>
        </p:nvPicPr>
        <p:blipFill>
          <a:blip r:embed="rId5" cstate="print">
            <a:extLst>
              <a:ext uri="{28A0092B-C50C-407E-A947-70E740481C1C}">
                <a14:useLocalDpi xmlns:a14="http://schemas.microsoft.com/office/drawing/2010/main" val="0"/>
              </a:ext>
            </a:extLst>
          </a:blip>
          <a:srcRect l="3267" r="3267"/>
          <a:stretch>
            <a:fillRect/>
          </a:stretch>
        </p:blipFill>
        <p:spPr>
          <a:xfrm>
            <a:off x="3986" y="994380"/>
            <a:ext cx="3901087" cy="3902988"/>
          </a:xfrm>
        </p:spPr>
      </p:pic>
      <p:pic>
        <p:nvPicPr>
          <p:cNvPr id="1026" name="Picture 2">
            <a:extLst>
              <a:ext uri="{FF2B5EF4-FFF2-40B4-BE49-F238E27FC236}">
                <a16:creationId xmlns:a16="http://schemas.microsoft.com/office/drawing/2014/main" id="{6EDCFD3A-B86B-5815-CADC-0A7A5C71FDD3}"/>
              </a:ext>
            </a:extLst>
          </p:cNvPr>
          <p:cNvPicPr>
            <a:picLocks noChangeAspect="1" noChangeArrowheads="1"/>
          </p:cNvPicPr>
          <p:nvPr/>
        </p:nvPicPr>
        <p:blipFill>
          <a:blip r:embed="rId6" cstate="print">
            <a:extLst>
              <a:ext uri="{28A0092B-C50C-407E-A947-70E740481C1C}">
                <a14:useLocalDpi xmlns:a14="http://schemas.microsoft.com/office/drawing/2010/main" val="0"/>
              </a:ext>
            </a:extLst>
          </a:blip>
          <a:srcRect/>
          <a:stretch>
            <a:fillRect/>
          </a:stretch>
        </p:blipFill>
        <p:spPr bwMode="auto">
          <a:xfrm>
            <a:off x="3471798" y="1871669"/>
            <a:ext cx="2359705" cy="3538330"/>
          </a:xfrm>
          <a:prstGeom prst="rect">
            <a:avLst/>
          </a:prstGeom>
          <a:noFill/>
          <a:extLst>
            <a:ext uri="{909E8E84-426E-40DD-AFC4-6F175D3DCCD1}">
              <a14:hiddenFill xmlns:a14="http://schemas.microsoft.com/office/drawing/2010/main">
                <a:solidFill>
                  <a:srgbClr val="FFFFFF"/>
                </a:solidFill>
              </a14:hiddenFill>
            </a:ext>
          </a:extLst>
        </p:spPr>
      </p:pic>
      <p:pic>
        <p:nvPicPr>
          <p:cNvPr id="1028" name="Picture 4">
            <a:extLst>
              <a:ext uri="{FF2B5EF4-FFF2-40B4-BE49-F238E27FC236}">
                <a16:creationId xmlns:a16="http://schemas.microsoft.com/office/drawing/2014/main" id="{23BE05C5-1066-7F8E-E0B7-9CD120523492}"/>
              </a:ext>
            </a:extLst>
          </p:cNvPr>
          <p:cNvPicPr>
            <a:picLocks noChangeAspect="1" noChangeArrowheads="1"/>
          </p:cNvPicPr>
          <p:nvPr/>
        </p:nvPicPr>
        <p:blipFill>
          <a:blip r:embed="rId7">
            <a:extLst>
              <a:ext uri="{28A0092B-C50C-407E-A947-70E740481C1C}">
                <a14:useLocalDpi xmlns:a14="http://schemas.microsoft.com/office/drawing/2010/main" val="0"/>
              </a:ext>
            </a:extLst>
          </a:blip>
          <a:srcRect/>
          <a:stretch>
            <a:fillRect/>
          </a:stretch>
        </p:blipFill>
        <p:spPr bwMode="auto">
          <a:xfrm>
            <a:off x="579207" y="4632931"/>
            <a:ext cx="2462442" cy="1957641"/>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push dir="u"/>
  </p:transition>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Kép 6"/>
          <p:cNvPicPr>
            <a:picLocks noChangeAspect="1"/>
          </p:cNvPicPr>
          <p:nvPr/>
        </p:nvPicPr>
        <p:blipFill>
          <a:blip r:embed="rId3" cstate="print">
            <a:extLst>
              <a:ext uri="{28A0092B-C50C-407E-A947-70E740481C1C}">
                <a14:useLocalDpi xmlns:a14="http://schemas.microsoft.com/office/drawing/2010/main" val="0"/>
              </a:ext>
            </a:extLst>
          </a:blip>
          <a:stretch>
            <a:fillRect/>
          </a:stretch>
        </p:blipFill>
        <p:spPr>
          <a:xfrm>
            <a:off x="9053329" y="550187"/>
            <a:ext cx="2966974" cy="5380114"/>
          </a:xfrm>
          <a:prstGeom prst="rect">
            <a:avLst/>
          </a:prstGeom>
        </p:spPr>
      </p:pic>
      <p:grpSp>
        <p:nvGrpSpPr>
          <p:cNvPr id="7" name="Group 2"/>
          <p:cNvGrpSpPr/>
          <p:nvPr/>
        </p:nvGrpSpPr>
        <p:grpSpPr>
          <a:xfrm>
            <a:off x="358642" y="3268988"/>
            <a:ext cx="804661" cy="805334"/>
            <a:chOff x="1087447" y="5206181"/>
            <a:chExt cx="804661" cy="805334"/>
          </a:xfrm>
        </p:grpSpPr>
        <p:grpSp>
          <p:nvGrpSpPr>
            <p:cNvPr id="8" name="Group 132"/>
            <p:cNvGrpSpPr/>
            <p:nvPr/>
          </p:nvGrpSpPr>
          <p:grpSpPr>
            <a:xfrm>
              <a:off x="1087447" y="5206181"/>
              <a:ext cx="804661" cy="805334"/>
              <a:chOff x="5716010" y="2517212"/>
              <a:chExt cx="648499" cy="649042"/>
            </a:xfrm>
          </p:grpSpPr>
          <p:sp>
            <p:nvSpPr>
              <p:cNvPr id="10" name="Oval 39"/>
              <p:cNvSpPr>
                <a:spLocks noChangeAspect="1"/>
              </p:cNvSpPr>
              <p:nvPr/>
            </p:nvSpPr>
            <p:spPr>
              <a:xfrm>
                <a:off x="5716010" y="2517212"/>
                <a:ext cx="648499" cy="649042"/>
              </a:xfrm>
              <a:prstGeom prst="ellipse">
                <a:avLst/>
              </a:prstGeom>
              <a:noFill/>
              <a:ln w="12700">
                <a:solidFill>
                  <a:srgbClr val="FFFFFF">
                    <a:alpha val="5019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sp>
            <p:nvSpPr>
              <p:cNvPr id="11" name="Oval 40"/>
              <p:cNvSpPr>
                <a:spLocks noChangeAspect="1"/>
              </p:cNvSpPr>
              <p:nvPr/>
            </p:nvSpPr>
            <p:spPr>
              <a:xfrm>
                <a:off x="5790837" y="2592102"/>
                <a:ext cx="498845" cy="499263"/>
              </a:xfrm>
              <a:prstGeom prst="ellipse">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grpSp>
        <p:sp>
          <p:nvSpPr>
            <p:cNvPr id="9" name="Shape 4192"/>
            <p:cNvSpPr/>
            <p:nvPr/>
          </p:nvSpPr>
          <p:spPr>
            <a:xfrm>
              <a:off x="1367107" y="5387854"/>
              <a:ext cx="252094" cy="432160"/>
            </a:xfrm>
            <a:custGeom>
              <a:avLst/>
              <a:gdLst/>
              <a:ahLst/>
              <a:cxnLst>
                <a:cxn ang="0">
                  <a:pos x="wd2" y="hd2"/>
                </a:cxn>
                <a:cxn ang="5400000">
                  <a:pos x="wd2" y="hd2"/>
                </a:cxn>
                <a:cxn ang="10800000">
                  <a:pos x="wd2" y="hd2"/>
                </a:cxn>
                <a:cxn ang="16200000">
                  <a:pos x="wd2" y="hd2"/>
                </a:cxn>
              </a:cxnLst>
              <a:rect l="0" t="0" r="r" b="b"/>
              <a:pathLst>
                <a:path w="21600" h="21540" extrusionOk="0">
                  <a:moveTo>
                    <a:pt x="9547" y="8995"/>
                  </a:moveTo>
                  <a:cubicBezTo>
                    <a:pt x="9431" y="9241"/>
                    <a:pt x="9310" y="9495"/>
                    <a:pt x="9182" y="9756"/>
                  </a:cubicBezTo>
                  <a:cubicBezTo>
                    <a:pt x="8409" y="11354"/>
                    <a:pt x="7531" y="13164"/>
                    <a:pt x="7531" y="15261"/>
                  </a:cubicBezTo>
                  <a:cubicBezTo>
                    <a:pt x="7531" y="16396"/>
                    <a:pt x="6379" y="16800"/>
                    <a:pt x="5302" y="16800"/>
                  </a:cubicBezTo>
                  <a:cubicBezTo>
                    <a:pt x="4071" y="16800"/>
                    <a:pt x="3070" y="16212"/>
                    <a:pt x="3070" y="15491"/>
                  </a:cubicBezTo>
                  <a:cubicBezTo>
                    <a:pt x="3070" y="13016"/>
                    <a:pt x="5121" y="11397"/>
                    <a:pt x="6930" y="9971"/>
                  </a:cubicBezTo>
                  <a:cubicBezTo>
                    <a:pt x="7496" y="9523"/>
                    <a:pt x="8031" y="9101"/>
                    <a:pt x="8465" y="8681"/>
                  </a:cubicBezTo>
                  <a:cubicBezTo>
                    <a:pt x="8665" y="8489"/>
                    <a:pt x="9201" y="8497"/>
                    <a:pt x="9443" y="8687"/>
                  </a:cubicBezTo>
                  <a:cubicBezTo>
                    <a:pt x="9559" y="8776"/>
                    <a:pt x="9596" y="8890"/>
                    <a:pt x="9547" y="8995"/>
                  </a:cubicBezTo>
                  <a:close/>
                  <a:moveTo>
                    <a:pt x="11191" y="180"/>
                  </a:moveTo>
                  <a:cubicBezTo>
                    <a:pt x="11140" y="-60"/>
                    <a:pt x="10460" y="-60"/>
                    <a:pt x="10409" y="180"/>
                  </a:cubicBezTo>
                  <a:cubicBezTo>
                    <a:pt x="8706" y="8155"/>
                    <a:pt x="0" y="9798"/>
                    <a:pt x="0" y="15341"/>
                  </a:cubicBezTo>
                  <a:cubicBezTo>
                    <a:pt x="0" y="18765"/>
                    <a:pt x="4944" y="21540"/>
                    <a:pt x="10801" y="21540"/>
                  </a:cubicBezTo>
                  <a:cubicBezTo>
                    <a:pt x="16656" y="21540"/>
                    <a:pt x="21600" y="18765"/>
                    <a:pt x="21600" y="15341"/>
                  </a:cubicBezTo>
                  <a:cubicBezTo>
                    <a:pt x="21600" y="9798"/>
                    <a:pt x="12894" y="8155"/>
                    <a:pt x="11191" y="180"/>
                  </a:cubicBezTo>
                  <a:close/>
                </a:path>
              </a:pathLst>
            </a:custGeom>
            <a:solidFill>
              <a:schemeClr val="bg1"/>
            </a:solidFill>
            <a:ln w="12700" cap="flat">
              <a:noFill/>
              <a:miter lim="400000"/>
            </a:ln>
            <a:effectLst/>
          </p:spPr>
          <p:txBody>
            <a:bodyPr wrap="square" lIns="38100" tIns="38100" rIns="38100" bIns="38100" numCol="1" anchor="ctr">
              <a:noAutofit/>
            </a:bodyPr>
            <a:lstStyle/>
            <a:p>
              <a:pPr lvl="0">
                <a:lnSpc>
                  <a:spcPct val="120000"/>
                </a:lnSpc>
                <a:defRPr sz="3200">
                  <a:solidFill>
                    <a:srgbClr val="FFFFFF"/>
                  </a:solidFill>
                  <a:latin typeface="Helvetica Light"/>
                  <a:ea typeface="Helvetica Light"/>
                  <a:cs typeface="Helvetica Light"/>
                  <a:sym typeface="Helvetica Light"/>
                </a:defRPr>
              </a:pPr>
              <a:endParaRPr>
                <a:solidFill>
                  <a:schemeClr val="bg1"/>
                </a:solidFill>
                <a:cs typeface="+mn-ea"/>
                <a:sym typeface="+mn-lt"/>
              </a:endParaRPr>
            </a:p>
          </p:txBody>
        </p:sp>
      </p:grpSp>
      <p:grpSp>
        <p:nvGrpSpPr>
          <p:cNvPr id="12" name="Group 3"/>
          <p:cNvGrpSpPr/>
          <p:nvPr/>
        </p:nvGrpSpPr>
        <p:grpSpPr>
          <a:xfrm>
            <a:off x="5318401" y="1478500"/>
            <a:ext cx="804661" cy="805334"/>
            <a:chOff x="4851516" y="4097045"/>
            <a:chExt cx="804661" cy="805334"/>
          </a:xfrm>
        </p:grpSpPr>
        <p:grpSp>
          <p:nvGrpSpPr>
            <p:cNvPr id="13" name="Group 132"/>
            <p:cNvGrpSpPr/>
            <p:nvPr/>
          </p:nvGrpSpPr>
          <p:grpSpPr>
            <a:xfrm>
              <a:off x="4851516" y="4097045"/>
              <a:ext cx="804661" cy="805334"/>
              <a:chOff x="5716010" y="2517212"/>
              <a:chExt cx="648499" cy="649042"/>
            </a:xfrm>
          </p:grpSpPr>
          <p:sp>
            <p:nvSpPr>
              <p:cNvPr id="19" name="Oval 34"/>
              <p:cNvSpPr>
                <a:spLocks noChangeAspect="1"/>
              </p:cNvSpPr>
              <p:nvPr/>
            </p:nvSpPr>
            <p:spPr>
              <a:xfrm>
                <a:off x="5716010" y="2517212"/>
                <a:ext cx="648499" cy="649042"/>
              </a:xfrm>
              <a:prstGeom prst="ellipse">
                <a:avLst/>
              </a:prstGeom>
              <a:noFill/>
              <a:ln w="12700">
                <a:solidFill>
                  <a:srgbClr val="FFFFFF">
                    <a:alpha val="5019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sp>
            <p:nvSpPr>
              <p:cNvPr id="20" name="Oval 35"/>
              <p:cNvSpPr>
                <a:spLocks noChangeAspect="1"/>
              </p:cNvSpPr>
              <p:nvPr/>
            </p:nvSpPr>
            <p:spPr>
              <a:xfrm>
                <a:off x="5790837" y="2592102"/>
                <a:ext cx="498845" cy="499263"/>
              </a:xfrm>
              <a:prstGeom prst="ellipse">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grpSp>
        <p:grpSp>
          <p:nvGrpSpPr>
            <p:cNvPr id="14" name="Group 52"/>
            <p:cNvGrpSpPr/>
            <p:nvPr/>
          </p:nvGrpSpPr>
          <p:grpSpPr>
            <a:xfrm>
              <a:off x="5070859" y="4310713"/>
              <a:ext cx="360771" cy="360771"/>
              <a:chOff x="2522537" y="2108200"/>
              <a:chExt cx="376238" cy="376238"/>
            </a:xfrm>
            <a:solidFill>
              <a:schemeClr val="bg1"/>
            </a:solidFill>
          </p:grpSpPr>
          <p:sp>
            <p:nvSpPr>
              <p:cNvPr id="15" name="Freeform 54"/>
              <p:cNvSpPr/>
              <p:nvPr/>
            </p:nvSpPr>
            <p:spPr bwMode="auto">
              <a:xfrm>
                <a:off x="2522538" y="2319338"/>
                <a:ext cx="163513" cy="71438"/>
              </a:xfrm>
              <a:custGeom>
                <a:avLst/>
                <a:gdLst>
                  <a:gd name="T0" fmla="*/ 3 w 28"/>
                  <a:gd name="T1" fmla="*/ 10 h 12"/>
                  <a:gd name="T2" fmla="*/ 10 w 28"/>
                  <a:gd name="T3" fmla="*/ 12 h 12"/>
                  <a:gd name="T4" fmla="*/ 28 w 28"/>
                  <a:gd name="T5" fmla="*/ 8 h 12"/>
                  <a:gd name="T6" fmla="*/ 5 w 28"/>
                  <a:gd name="T7" fmla="*/ 1 h 12"/>
                  <a:gd name="T8" fmla="*/ 2 w 28"/>
                  <a:gd name="T9" fmla="*/ 1 h 12"/>
                  <a:gd name="T10" fmla="*/ 0 w 28"/>
                  <a:gd name="T11" fmla="*/ 5 h 12"/>
                  <a:gd name="T12" fmla="*/ 0 w 28"/>
                  <a:gd name="T13" fmla="*/ 6 h 12"/>
                  <a:gd name="T14" fmla="*/ 3 w 28"/>
                  <a:gd name="T15" fmla="*/ 10 h 12"/>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8" h="12">
                    <a:moveTo>
                      <a:pt x="3" y="10"/>
                    </a:moveTo>
                    <a:cubicBezTo>
                      <a:pt x="10" y="12"/>
                      <a:pt x="10" y="12"/>
                      <a:pt x="10" y="12"/>
                    </a:cubicBezTo>
                    <a:cubicBezTo>
                      <a:pt x="28" y="8"/>
                      <a:pt x="28" y="8"/>
                      <a:pt x="28" y="8"/>
                    </a:cubicBezTo>
                    <a:cubicBezTo>
                      <a:pt x="5" y="1"/>
                      <a:pt x="5" y="1"/>
                      <a:pt x="5" y="1"/>
                    </a:cubicBezTo>
                    <a:cubicBezTo>
                      <a:pt x="4" y="0"/>
                      <a:pt x="3" y="1"/>
                      <a:pt x="2" y="1"/>
                    </a:cubicBezTo>
                    <a:cubicBezTo>
                      <a:pt x="1" y="2"/>
                      <a:pt x="0" y="3"/>
                      <a:pt x="0" y="5"/>
                    </a:cubicBezTo>
                    <a:cubicBezTo>
                      <a:pt x="0" y="6"/>
                      <a:pt x="0" y="6"/>
                      <a:pt x="0" y="6"/>
                    </a:cubicBezTo>
                    <a:cubicBezTo>
                      <a:pt x="0" y="8"/>
                      <a:pt x="1" y="9"/>
                      <a:pt x="3" y="10"/>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sp>
            <p:nvSpPr>
              <p:cNvPr id="16" name="Freeform 55"/>
              <p:cNvSpPr/>
              <p:nvPr/>
            </p:nvSpPr>
            <p:spPr bwMode="auto">
              <a:xfrm>
                <a:off x="2774950" y="2425700"/>
                <a:ext cx="123825" cy="58738"/>
              </a:xfrm>
              <a:custGeom>
                <a:avLst/>
                <a:gdLst>
                  <a:gd name="T0" fmla="*/ 18 w 21"/>
                  <a:gd name="T1" fmla="*/ 0 h 10"/>
                  <a:gd name="T2" fmla="*/ 18 w 21"/>
                  <a:gd name="T3" fmla="*/ 0 h 10"/>
                  <a:gd name="T4" fmla="*/ 0 w 21"/>
                  <a:gd name="T5" fmla="*/ 5 h 10"/>
                  <a:gd name="T6" fmla="*/ 16 w 21"/>
                  <a:gd name="T7" fmla="*/ 10 h 10"/>
                  <a:gd name="T8" fmla="*/ 19 w 21"/>
                  <a:gd name="T9" fmla="*/ 9 h 10"/>
                  <a:gd name="T10" fmla="*/ 21 w 21"/>
                  <a:gd name="T11" fmla="*/ 6 h 10"/>
                  <a:gd name="T12" fmla="*/ 21 w 21"/>
                  <a:gd name="T13" fmla="*/ 4 h 10"/>
                  <a:gd name="T14" fmla="*/ 18 w 21"/>
                  <a:gd name="T15" fmla="*/ 0 h 10"/>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21" h="10">
                    <a:moveTo>
                      <a:pt x="18" y="0"/>
                    </a:moveTo>
                    <a:cubicBezTo>
                      <a:pt x="18" y="0"/>
                      <a:pt x="18" y="0"/>
                      <a:pt x="18" y="0"/>
                    </a:cubicBezTo>
                    <a:cubicBezTo>
                      <a:pt x="0" y="5"/>
                      <a:pt x="0" y="5"/>
                      <a:pt x="0" y="5"/>
                    </a:cubicBezTo>
                    <a:cubicBezTo>
                      <a:pt x="16" y="10"/>
                      <a:pt x="16" y="10"/>
                      <a:pt x="16" y="10"/>
                    </a:cubicBezTo>
                    <a:cubicBezTo>
                      <a:pt x="17" y="10"/>
                      <a:pt x="18" y="10"/>
                      <a:pt x="19" y="9"/>
                    </a:cubicBezTo>
                    <a:cubicBezTo>
                      <a:pt x="20" y="8"/>
                      <a:pt x="21" y="7"/>
                      <a:pt x="21" y="6"/>
                    </a:cubicBezTo>
                    <a:cubicBezTo>
                      <a:pt x="21" y="4"/>
                      <a:pt x="21" y="4"/>
                      <a:pt x="21" y="4"/>
                    </a:cubicBezTo>
                    <a:cubicBezTo>
                      <a:pt x="21" y="2"/>
                      <a:pt x="20" y="1"/>
                      <a:pt x="18" y="0"/>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sp>
            <p:nvSpPr>
              <p:cNvPr id="17" name="Freeform 56"/>
              <p:cNvSpPr/>
              <p:nvPr/>
            </p:nvSpPr>
            <p:spPr bwMode="auto">
              <a:xfrm>
                <a:off x="2522537" y="2343150"/>
                <a:ext cx="376238" cy="141288"/>
              </a:xfrm>
              <a:custGeom>
                <a:avLst/>
                <a:gdLst>
                  <a:gd name="T0" fmla="*/ 62 w 64"/>
                  <a:gd name="T1" fmla="*/ 1 h 24"/>
                  <a:gd name="T2" fmla="*/ 60 w 64"/>
                  <a:gd name="T3" fmla="*/ 0 h 24"/>
                  <a:gd name="T4" fmla="*/ 59 w 64"/>
                  <a:gd name="T5" fmla="*/ 0 h 24"/>
                  <a:gd name="T6" fmla="*/ 3 w 64"/>
                  <a:gd name="T7" fmla="*/ 14 h 24"/>
                  <a:gd name="T8" fmla="*/ 0 w 64"/>
                  <a:gd name="T9" fmla="*/ 18 h 24"/>
                  <a:gd name="T10" fmla="*/ 0 w 64"/>
                  <a:gd name="T11" fmla="*/ 20 h 24"/>
                  <a:gd name="T12" fmla="*/ 2 w 64"/>
                  <a:gd name="T13" fmla="*/ 23 h 24"/>
                  <a:gd name="T14" fmla="*/ 4 w 64"/>
                  <a:gd name="T15" fmla="*/ 24 h 24"/>
                  <a:gd name="T16" fmla="*/ 5 w 64"/>
                  <a:gd name="T17" fmla="*/ 24 h 24"/>
                  <a:gd name="T18" fmla="*/ 61 w 64"/>
                  <a:gd name="T19" fmla="*/ 10 h 24"/>
                  <a:gd name="T20" fmla="*/ 64 w 64"/>
                  <a:gd name="T21" fmla="*/ 6 h 24"/>
                  <a:gd name="T22" fmla="*/ 64 w 64"/>
                  <a:gd name="T23" fmla="*/ 4 h 24"/>
                  <a:gd name="T24" fmla="*/ 62 w 64"/>
                  <a:gd name="T25" fmla="*/ 1 h 24"/>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Lst>
                <a:rect l="0" t="0" r="r" b="b"/>
                <a:pathLst>
                  <a:path w="64" h="24">
                    <a:moveTo>
                      <a:pt x="62" y="1"/>
                    </a:moveTo>
                    <a:cubicBezTo>
                      <a:pt x="62" y="1"/>
                      <a:pt x="61" y="0"/>
                      <a:pt x="60" y="0"/>
                    </a:cubicBezTo>
                    <a:cubicBezTo>
                      <a:pt x="59" y="0"/>
                      <a:pt x="59" y="0"/>
                      <a:pt x="59" y="0"/>
                    </a:cubicBezTo>
                    <a:cubicBezTo>
                      <a:pt x="3" y="14"/>
                      <a:pt x="3" y="14"/>
                      <a:pt x="3" y="14"/>
                    </a:cubicBezTo>
                    <a:cubicBezTo>
                      <a:pt x="1" y="15"/>
                      <a:pt x="0" y="16"/>
                      <a:pt x="0" y="18"/>
                    </a:cubicBezTo>
                    <a:cubicBezTo>
                      <a:pt x="0" y="20"/>
                      <a:pt x="0" y="20"/>
                      <a:pt x="0" y="20"/>
                    </a:cubicBezTo>
                    <a:cubicBezTo>
                      <a:pt x="0" y="21"/>
                      <a:pt x="1" y="22"/>
                      <a:pt x="2" y="23"/>
                    </a:cubicBezTo>
                    <a:cubicBezTo>
                      <a:pt x="2" y="24"/>
                      <a:pt x="3" y="24"/>
                      <a:pt x="4" y="24"/>
                    </a:cubicBezTo>
                    <a:cubicBezTo>
                      <a:pt x="5" y="24"/>
                      <a:pt x="5" y="24"/>
                      <a:pt x="5" y="24"/>
                    </a:cubicBezTo>
                    <a:cubicBezTo>
                      <a:pt x="61" y="10"/>
                      <a:pt x="61" y="10"/>
                      <a:pt x="61" y="10"/>
                    </a:cubicBezTo>
                    <a:cubicBezTo>
                      <a:pt x="63" y="9"/>
                      <a:pt x="64" y="8"/>
                      <a:pt x="64" y="6"/>
                    </a:cubicBezTo>
                    <a:cubicBezTo>
                      <a:pt x="64" y="4"/>
                      <a:pt x="64" y="4"/>
                      <a:pt x="64" y="4"/>
                    </a:cubicBezTo>
                    <a:cubicBezTo>
                      <a:pt x="64" y="3"/>
                      <a:pt x="63" y="2"/>
                      <a:pt x="62" y="1"/>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sp>
            <p:nvSpPr>
              <p:cNvPr id="18" name="Freeform 57"/>
              <p:cNvSpPr>
                <a:spLocks noEditPoints="1"/>
              </p:cNvSpPr>
              <p:nvPr/>
            </p:nvSpPr>
            <p:spPr bwMode="auto">
              <a:xfrm>
                <a:off x="2605088" y="2108200"/>
                <a:ext cx="217488" cy="258763"/>
              </a:xfrm>
              <a:custGeom>
                <a:avLst/>
                <a:gdLst>
                  <a:gd name="T0" fmla="*/ 8 w 37"/>
                  <a:gd name="T1" fmla="*/ 32 h 44"/>
                  <a:gd name="T2" fmla="*/ 31 w 37"/>
                  <a:gd name="T3" fmla="*/ 35 h 44"/>
                  <a:gd name="T4" fmla="*/ 20 w 37"/>
                  <a:gd name="T5" fmla="*/ 0 h 44"/>
                  <a:gd name="T6" fmla="*/ 8 w 37"/>
                  <a:gd name="T7" fmla="*/ 32 h 44"/>
                  <a:gd name="T8" fmla="*/ 15 w 37"/>
                  <a:gd name="T9" fmla="*/ 28 h 44"/>
                  <a:gd name="T10" fmla="*/ 21 w 37"/>
                  <a:gd name="T11" fmla="*/ 16 h 44"/>
                  <a:gd name="T12" fmla="*/ 20 w 37"/>
                  <a:gd name="T13" fmla="*/ 36 h 44"/>
                  <a:gd name="T14" fmla="*/ 15 w 37"/>
                  <a:gd name="T15" fmla="*/ 28 h 44"/>
                </a:gdLst>
                <a:ahLst/>
                <a:cxnLst>
                  <a:cxn ang="0">
                    <a:pos x="T0" y="T1"/>
                  </a:cxn>
                  <a:cxn ang="0">
                    <a:pos x="T2" y="T3"/>
                  </a:cxn>
                  <a:cxn ang="0">
                    <a:pos x="T4" y="T5"/>
                  </a:cxn>
                  <a:cxn ang="0">
                    <a:pos x="T6" y="T7"/>
                  </a:cxn>
                  <a:cxn ang="0">
                    <a:pos x="T8" y="T9"/>
                  </a:cxn>
                  <a:cxn ang="0">
                    <a:pos x="T10" y="T11"/>
                  </a:cxn>
                  <a:cxn ang="0">
                    <a:pos x="T12" y="T13"/>
                  </a:cxn>
                  <a:cxn ang="0">
                    <a:pos x="T14" y="T15"/>
                  </a:cxn>
                </a:cxnLst>
                <a:rect l="0" t="0" r="r" b="b"/>
                <a:pathLst>
                  <a:path w="37" h="44">
                    <a:moveTo>
                      <a:pt x="8" y="32"/>
                    </a:moveTo>
                    <a:cubicBezTo>
                      <a:pt x="11" y="40"/>
                      <a:pt x="24" y="44"/>
                      <a:pt x="31" y="35"/>
                    </a:cubicBezTo>
                    <a:cubicBezTo>
                      <a:pt x="37" y="25"/>
                      <a:pt x="31" y="10"/>
                      <a:pt x="20" y="0"/>
                    </a:cubicBezTo>
                    <a:cubicBezTo>
                      <a:pt x="22" y="11"/>
                      <a:pt x="0" y="15"/>
                      <a:pt x="8" y="32"/>
                    </a:cubicBezTo>
                    <a:close/>
                    <a:moveTo>
                      <a:pt x="15" y="28"/>
                    </a:moveTo>
                    <a:cubicBezTo>
                      <a:pt x="17" y="26"/>
                      <a:pt x="21" y="24"/>
                      <a:pt x="21" y="16"/>
                    </a:cubicBezTo>
                    <a:cubicBezTo>
                      <a:pt x="31" y="22"/>
                      <a:pt x="27" y="38"/>
                      <a:pt x="20" y="36"/>
                    </a:cubicBezTo>
                    <a:cubicBezTo>
                      <a:pt x="13" y="35"/>
                      <a:pt x="13" y="30"/>
                      <a:pt x="15" y="28"/>
                    </a:cubicBezTo>
                    <a:close/>
                  </a:path>
                </a:pathLst>
              </a:custGeom>
              <a:grpFill/>
              <a:ln>
                <a:noFill/>
              </a:ln>
            </p:spPr>
            <p:txBody>
              <a:bodyPr vert="horz" wrap="square" lIns="91440" tIns="45720" rIns="91440" bIns="45720" numCol="1" anchor="t" anchorCtr="0" compatLnSpc="1"/>
              <a:lstStyle/>
              <a:p>
                <a:pPr>
                  <a:lnSpc>
                    <a:spcPct val="120000"/>
                  </a:lnSpc>
                </a:pPr>
                <a:endParaRPr lang="id-ID">
                  <a:solidFill>
                    <a:schemeClr val="bg1"/>
                  </a:solidFill>
                  <a:cs typeface="+mn-ea"/>
                  <a:sym typeface="+mn-lt"/>
                </a:endParaRPr>
              </a:p>
            </p:txBody>
          </p:sp>
        </p:grpSp>
      </p:grpSp>
      <p:grpSp>
        <p:nvGrpSpPr>
          <p:cNvPr id="21" name="Group 1"/>
          <p:cNvGrpSpPr/>
          <p:nvPr/>
        </p:nvGrpSpPr>
        <p:grpSpPr>
          <a:xfrm>
            <a:off x="421980" y="1346645"/>
            <a:ext cx="804661" cy="805334"/>
            <a:chOff x="1087447" y="4097045"/>
            <a:chExt cx="804661" cy="805334"/>
          </a:xfrm>
        </p:grpSpPr>
        <p:grpSp>
          <p:nvGrpSpPr>
            <p:cNvPr id="22" name="Group 20"/>
            <p:cNvGrpSpPr/>
            <p:nvPr/>
          </p:nvGrpSpPr>
          <p:grpSpPr>
            <a:xfrm>
              <a:off x="1087447" y="4097045"/>
              <a:ext cx="804661" cy="805334"/>
              <a:chOff x="1087447" y="4231515"/>
              <a:chExt cx="804661" cy="805334"/>
            </a:xfrm>
          </p:grpSpPr>
          <p:sp>
            <p:nvSpPr>
              <p:cNvPr id="26" name="Oval 21"/>
              <p:cNvSpPr>
                <a:spLocks noChangeAspect="1"/>
              </p:cNvSpPr>
              <p:nvPr/>
            </p:nvSpPr>
            <p:spPr>
              <a:xfrm>
                <a:off x="1087447" y="4231515"/>
                <a:ext cx="804661" cy="805334"/>
              </a:xfrm>
              <a:prstGeom prst="ellipse">
                <a:avLst/>
              </a:prstGeom>
              <a:noFill/>
              <a:ln w="12700">
                <a:solidFill>
                  <a:srgbClr val="FFFFFF">
                    <a:alpha val="50196"/>
                  </a:srgbClr>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sp>
            <p:nvSpPr>
              <p:cNvPr id="27" name="Oval 22"/>
              <p:cNvSpPr>
                <a:spLocks noChangeAspect="1"/>
              </p:cNvSpPr>
              <p:nvPr/>
            </p:nvSpPr>
            <p:spPr>
              <a:xfrm>
                <a:off x="1180293" y="4326149"/>
                <a:ext cx="617261" cy="617778"/>
              </a:xfrm>
              <a:prstGeom prst="ellipse">
                <a:avLst/>
              </a:prstGeom>
              <a:noFill/>
              <a:ln w="1905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sz="1200" b="1" dirty="0">
                  <a:solidFill>
                    <a:schemeClr val="bg1"/>
                  </a:solidFill>
                  <a:cs typeface="+mn-ea"/>
                  <a:sym typeface="+mn-lt"/>
                </a:endParaRPr>
              </a:p>
            </p:txBody>
          </p:sp>
        </p:grpSp>
        <p:grpSp>
          <p:nvGrpSpPr>
            <p:cNvPr id="23" name="Group 57"/>
            <p:cNvGrpSpPr/>
            <p:nvPr/>
          </p:nvGrpSpPr>
          <p:grpSpPr>
            <a:xfrm>
              <a:off x="1315471" y="4354719"/>
              <a:ext cx="374286" cy="287769"/>
              <a:chOff x="2849564" y="3636963"/>
              <a:chExt cx="315912" cy="242888"/>
            </a:xfrm>
            <a:solidFill>
              <a:schemeClr val="bg2"/>
            </a:solidFill>
          </p:grpSpPr>
          <p:sp>
            <p:nvSpPr>
              <p:cNvPr id="24" name="Freeform 148"/>
              <p:cNvSpPr/>
              <p:nvPr/>
            </p:nvSpPr>
            <p:spPr bwMode="auto">
              <a:xfrm>
                <a:off x="2849564" y="3671888"/>
                <a:ext cx="298450" cy="207963"/>
              </a:xfrm>
              <a:custGeom>
                <a:avLst/>
                <a:gdLst>
                  <a:gd name="T0" fmla="*/ 103 w 112"/>
                  <a:gd name="T1" fmla="*/ 78 h 78"/>
                  <a:gd name="T2" fmla="*/ 9 w 112"/>
                  <a:gd name="T3" fmla="*/ 78 h 78"/>
                  <a:gd name="T4" fmla="*/ 0 w 112"/>
                  <a:gd name="T5" fmla="*/ 69 h 78"/>
                  <a:gd name="T6" fmla="*/ 0 w 112"/>
                  <a:gd name="T7" fmla="*/ 8 h 78"/>
                  <a:gd name="T8" fmla="*/ 9 w 112"/>
                  <a:gd name="T9" fmla="*/ 0 h 78"/>
                  <a:gd name="T10" fmla="*/ 42 w 112"/>
                  <a:gd name="T11" fmla="*/ 0 h 78"/>
                  <a:gd name="T12" fmla="*/ 46 w 112"/>
                  <a:gd name="T13" fmla="*/ 4 h 78"/>
                  <a:gd name="T14" fmla="*/ 42 w 112"/>
                  <a:gd name="T15" fmla="*/ 8 h 78"/>
                  <a:gd name="T16" fmla="*/ 9 w 112"/>
                  <a:gd name="T17" fmla="*/ 8 h 78"/>
                  <a:gd name="T18" fmla="*/ 8 w 112"/>
                  <a:gd name="T19" fmla="*/ 8 h 78"/>
                  <a:gd name="T20" fmla="*/ 8 w 112"/>
                  <a:gd name="T21" fmla="*/ 69 h 78"/>
                  <a:gd name="T22" fmla="*/ 9 w 112"/>
                  <a:gd name="T23" fmla="*/ 70 h 78"/>
                  <a:gd name="T24" fmla="*/ 103 w 112"/>
                  <a:gd name="T25" fmla="*/ 70 h 78"/>
                  <a:gd name="T26" fmla="*/ 104 w 112"/>
                  <a:gd name="T27" fmla="*/ 69 h 78"/>
                  <a:gd name="T28" fmla="*/ 104 w 112"/>
                  <a:gd name="T29" fmla="*/ 43 h 78"/>
                  <a:gd name="T30" fmla="*/ 108 w 112"/>
                  <a:gd name="T31" fmla="*/ 39 h 78"/>
                  <a:gd name="T32" fmla="*/ 112 w 112"/>
                  <a:gd name="T33" fmla="*/ 43 h 78"/>
                  <a:gd name="T34" fmla="*/ 112 w 112"/>
                  <a:gd name="T35" fmla="*/ 69 h 78"/>
                  <a:gd name="T36" fmla="*/ 103 w 112"/>
                  <a:gd name="T37" fmla="*/ 78 h 78"/>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Lst>
                <a:rect l="0" t="0" r="r" b="b"/>
                <a:pathLst>
                  <a:path w="112" h="78">
                    <a:moveTo>
                      <a:pt x="103" y="78"/>
                    </a:moveTo>
                    <a:cubicBezTo>
                      <a:pt x="9" y="78"/>
                      <a:pt x="9" y="78"/>
                      <a:pt x="9" y="78"/>
                    </a:cubicBezTo>
                    <a:cubicBezTo>
                      <a:pt x="4" y="78"/>
                      <a:pt x="0" y="74"/>
                      <a:pt x="0" y="69"/>
                    </a:cubicBezTo>
                    <a:cubicBezTo>
                      <a:pt x="0" y="8"/>
                      <a:pt x="0" y="8"/>
                      <a:pt x="0" y="8"/>
                    </a:cubicBezTo>
                    <a:cubicBezTo>
                      <a:pt x="0" y="4"/>
                      <a:pt x="4" y="0"/>
                      <a:pt x="9" y="0"/>
                    </a:cubicBezTo>
                    <a:cubicBezTo>
                      <a:pt x="42" y="0"/>
                      <a:pt x="42" y="0"/>
                      <a:pt x="42" y="0"/>
                    </a:cubicBezTo>
                    <a:cubicBezTo>
                      <a:pt x="44" y="0"/>
                      <a:pt x="46" y="1"/>
                      <a:pt x="46" y="4"/>
                    </a:cubicBezTo>
                    <a:cubicBezTo>
                      <a:pt x="46" y="6"/>
                      <a:pt x="44" y="8"/>
                      <a:pt x="42" y="8"/>
                    </a:cubicBezTo>
                    <a:cubicBezTo>
                      <a:pt x="9" y="8"/>
                      <a:pt x="9" y="8"/>
                      <a:pt x="9" y="8"/>
                    </a:cubicBezTo>
                    <a:cubicBezTo>
                      <a:pt x="8" y="8"/>
                      <a:pt x="8" y="8"/>
                      <a:pt x="8" y="8"/>
                    </a:cubicBezTo>
                    <a:cubicBezTo>
                      <a:pt x="8" y="69"/>
                      <a:pt x="8" y="69"/>
                      <a:pt x="8" y="69"/>
                    </a:cubicBezTo>
                    <a:cubicBezTo>
                      <a:pt x="8" y="70"/>
                      <a:pt x="8" y="70"/>
                      <a:pt x="9" y="70"/>
                    </a:cubicBezTo>
                    <a:cubicBezTo>
                      <a:pt x="103" y="70"/>
                      <a:pt x="103" y="70"/>
                      <a:pt x="103" y="70"/>
                    </a:cubicBezTo>
                    <a:cubicBezTo>
                      <a:pt x="103" y="70"/>
                      <a:pt x="104" y="70"/>
                      <a:pt x="104" y="69"/>
                    </a:cubicBezTo>
                    <a:cubicBezTo>
                      <a:pt x="104" y="43"/>
                      <a:pt x="104" y="43"/>
                      <a:pt x="104" y="43"/>
                    </a:cubicBezTo>
                    <a:cubicBezTo>
                      <a:pt x="104" y="41"/>
                      <a:pt x="105" y="39"/>
                      <a:pt x="108" y="39"/>
                    </a:cubicBezTo>
                    <a:cubicBezTo>
                      <a:pt x="110" y="39"/>
                      <a:pt x="112" y="41"/>
                      <a:pt x="112" y="43"/>
                    </a:cubicBezTo>
                    <a:cubicBezTo>
                      <a:pt x="112" y="69"/>
                      <a:pt x="112" y="69"/>
                      <a:pt x="112" y="69"/>
                    </a:cubicBezTo>
                    <a:cubicBezTo>
                      <a:pt x="112" y="74"/>
                      <a:pt x="108" y="78"/>
                      <a:pt x="103" y="78"/>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a:lnSpc>
                    <a:spcPct val="120000"/>
                  </a:lnSpc>
                </a:pPr>
                <a:endParaRPr lang="id-ID" sz="2400">
                  <a:solidFill>
                    <a:schemeClr val="bg1"/>
                  </a:solidFill>
                  <a:cs typeface="+mn-ea"/>
                  <a:sym typeface="+mn-lt"/>
                </a:endParaRPr>
              </a:p>
            </p:txBody>
          </p:sp>
          <p:sp>
            <p:nvSpPr>
              <p:cNvPr id="25" name="Freeform 149"/>
              <p:cNvSpPr/>
              <p:nvPr/>
            </p:nvSpPr>
            <p:spPr bwMode="auto">
              <a:xfrm>
                <a:off x="2943226" y="3636963"/>
                <a:ext cx="222250" cy="200025"/>
              </a:xfrm>
              <a:custGeom>
                <a:avLst/>
                <a:gdLst>
                  <a:gd name="T0" fmla="*/ 46 w 83"/>
                  <a:gd name="T1" fmla="*/ 58 h 75"/>
                  <a:gd name="T2" fmla="*/ 83 w 83"/>
                  <a:gd name="T3" fmla="*/ 29 h 75"/>
                  <a:gd name="T4" fmla="*/ 46 w 83"/>
                  <a:gd name="T5" fmla="*/ 0 h 75"/>
                  <a:gd name="T6" fmla="*/ 46 w 83"/>
                  <a:gd name="T7" fmla="*/ 20 h 75"/>
                  <a:gd name="T8" fmla="*/ 0 w 83"/>
                  <a:gd name="T9" fmla="*/ 75 h 75"/>
                  <a:gd name="T10" fmla="*/ 46 w 83"/>
                  <a:gd name="T11" fmla="*/ 40 h 75"/>
                  <a:gd name="T12" fmla="*/ 46 w 83"/>
                  <a:gd name="T13" fmla="*/ 58 h 75"/>
                </a:gdLst>
                <a:ahLst/>
                <a:cxnLst>
                  <a:cxn ang="0">
                    <a:pos x="T0" y="T1"/>
                  </a:cxn>
                  <a:cxn ang="0">
                    <a:pos x="T2" y="T3"/>
                  </a:cxn>
                  <a:cxn ang="0">
                    <a:pos x="T4" y="T5"/>
                  </a:cxn>
                  <a:cxn ang="0">
                    <a:pos x="T6" y="T7"/>
                  </a:cxn>
                  <a:cxn ang="0">
                    <a:pos x="T8" y="T9"/>
                  </a:cxn>
                  <a:cxn ang="0">
                    <a:pos x="T10" y="T11"/>
                  </a:cxn>
                  <a:cxn ang="0">
                    <a:pos x="T12" y="T13"/>
                  </a:cxn>
                </a:cxnLst>
                <a:rect l="0" t="0" r="r" b="b"/>
                <a:pathLst>
                  <a:path w="83" h="75">
                    <a:moveTo>
                      <a:pt x="46" y="58"/>
                    </a:moveTo>
                    <a:cubicBezTo>
                      <a:pt x="83" y="29"/>
                      <a:pt x="83" y="29"/>
                      <a:pt x="83" y="29"/>
                    </a:cubicBezTo>
                    <a:cubicBezTo>
                      <a:pt x="46" y="0"/>
                      <a:pt x="46" y="0"/>
                      <a:pt x="46" y="0"/>
                    </a:cubicBezTo>
                    <a:cubicBezTo>
                      <a:pt x="46" y="20"/>
                      <a:pt x="46" y="20"/>
                      <a:pt x="46" y="20"/>
                    </a:cubicBezTo>
                    <a:cubicBezTo>
                      <a:pt x="10" y="21"/>
                      <a:pt x="0" y="38"/>
                      <a:pt x="0" y="75"/>
                    </a:cubicBezTo>
                    <a:cubicBezTo>
                      <a:pt x="15" y="43"/>
                      <a:pt x="30" y="41"/>
                      <a:pt x="46" y="40"/>
                    </a:cubicBezTo>
                    <a:cubicBezTo>
                      <a:pt x="46" y="58"/>
                      <a:pt x="46" y="58"/>
                      <a:pt x="46" y="58"/>
                    </a:cubicBezTo>
                    <a:close/>
                  </a:path>
                </a:pathLst>
              </a:custGeom>
              <a:solidFill>
                <a:schemeClr val="bg1"/>
              </a:solidFill>
              <a:ln>
                <a:noFill/>
              </a:ln>
              <a:extLst>
                <a:ext uri="{91240B29-F687-4F45-9708-019B960494DF}">
                  <a14:hiddenLine xmlns:a14="http://schemas.microsoft.com/office/drawing/2010/main" w="9525">
                    <a:solidFill>
                      <a:srgbClr val="000000"/>
                    </a:solidFill>
                    <a:round/>
                  </a14:hiddenLine>
                </a:ext>
              </a:extLst>
            </p:spPr>
            <p:txBody>
              <a:bodyPr vert="horz" wrap="square" lIns="121920" tIns="60960" rIns="121920" bIns="60960" numCol="1" anchor="t" anchorCtr="0" compatLnSpc="1"/>
              <a:lstStyle/>
              <a:p>
                <a:pPr>
                  <a:lnSpc>
                    <a:spcPct val="120000"/>
                  </a:lnSpc>
                </a:pPr>
                <a:endParaRPr lang="id-ID" sz="2400">
                  <a:solidFill>
                    <a:schemeClr val="bg1"/>
                  </a:solidFill>
                  <a:cs typeface="+mn-ea"/>
                  <a:sym typeface="+mn-lt"/>
                </a:endParaRPr>
              </a:p>
            </p:txBody>
          </p:sp>
        </p:grpSp>
      </p:grpSp>
      <p:grpSp>
        <p:nvGrpSpPr>
          <p:cNvPr id="33" name="Group 64"/>
          <p:cNvGrpSpPr/>
          <p:nvPr/>
        </p:nvGrpSpPr>
        <p:grpSpPr>
          <a:xfrm>
            <a:off x="1336182" y="1398432"/>
            <a:ext cx="3942641" cy="1713381"/>
            <a:chOff x="7730071" y="714458"/>
            <a:chExt cx="3156215" cy="1713381"/>
          </a:xfrm>
        </p:grpSpPr>
        <p:sp>
          <p:nvSpPr>
            <p:cNvPr id="34" name="TextBox 50"/>
            <p:cNvSpPr txBox="1"/>
            <p:nvPr/>
          </p:nvSpPr>
          <p:spPr>
            <a:xfrm>
              <a:off x="7730071" y="714458"/>
              <a:ext cx="3156215" cy="1309013"/>
            </a:xfrm>
            <a:prstGeom prst="rect">
              <a:avLst/>
            </a:prstGeom>
            <a:noFill/>
          </p:spPr>
          <p:txBody>
            <a:bodyPr wrap="square" lIns="0" tIns="0" rIns="0" bIns="0" rtlCol="0">
              <a:spAutoFit/>
            </a:bodyPr>
            <a:lstStyle/>
            <a:p>
              <a:pPr marL="171450" indent="-171450" defTabSz="1216660">
                <a:lnSpc>
                  <a:spcPct val="120000"/>
                </a:lnSpc>
                <a:spcBef>
                  <a:spcPct val="0"/>
                </a:spcBef>
                <a:buFont typeface="Wingdings" panose="05000000000000000000" pitchFamily="2" charset="2"/>
                <a:buChar char="l"/>
              </a:pPr>
              <a:r>
                <a:rPr lang="en-US" altLang="zh-CN" sz="1200" b="1">
                  <a:solidFill>
                    <a:schemeClr val="bg1"/>
                  </a:solidFill>
                  <a:latin typeface="Arial" panose="020B0604020202020204" pitchFamily="34" charset="0"/>
                  <a:cs typeface="Arial" panose="020B0604020202020204" pitchFamily="34" charset="0"/>
                  <a:sym typeface="+mn-lt"/>
                </a:rPr>
                <a:t>Establish and improve feedback mechanisms between managers and employees. By enhancing these feedback mechanisms, targeted employee training programs can be optimized, and their alignment with organizational goals can be ensured</a:t>
              </a:r>
              <a:r>
                <a:rPr lang="en-US" altLang="zh-CN" sz="1200">
                  <a:solidFill>
                    <a:schemeClr val="bg1"/>
                  </a:solidFill>
                  <a:cs typeface="+mn-ea"/>
                  <a:sym typeface="+mn-lt"/>
                </a:rPr>
                <a:t>.</a:t>
              </a:r>
            </a:p>
            <a:p>
              <a:pPr marL="171450" indent="-171450" defTabSz="1216660">
                <a:lnSpc>
                  <a:spcPct val="120000"/>
                </a:lnSpc>
                <a:spcBef>
                  <a:spcPct val="0"/>
                </a:spcBef>
                <a:buFont typeface="Wingdings" panose="05000000000000000000" pitchFamily="2" charset="2"/>
                <a:buChar char="l"/>
              </a:pPr>
              <a:endParaRPr lang="en-US" altLang="zh-CN" sz="1200" dirty="0">
                <a:solidFill>
                  <a:schemeClr val="bg1"/>
                </a:solidFill>
                <a:cs typeface="+mn-ea"/>
                <a:sym typeface="+mn-lt"/>
              </a:endParaRPr>
            </a:p>
          </p:txBody>
        </p:sp>
        <p:sp>
          <p:nvSpPr>
            <p:cNvPr id="35" name="TextBox 51"/>
            <p:cNvSpPr txBox="1"/>
            <p:nvPr/>
          </p:nvSpPr>
          <p:spPr>
            <a:xfrm>
              <a:off x="7896692" y="2191620"/>
              <a:ext cx="1682437" cy="236219"/>
            </a:xfrm>
            <a:prstGeom prst="rect">
              <a:avLst/>
            </a:prstGeom>
            <a:noFill/>
          </p:spPr>
          <p:txBody>
            <a:bodyPr wrap="square" lIns="0" tIns="0" rIns="0" bIns="0" rtlCol="0">
              <a:spAutoFit/>
            </a:bodyPr>
            <a:lstStyle/>
            <a:p>
              <a:pPr marL="285750" indent="-285750">
                <a:lnSpc>
                  <a:spcPct val="120000"/>
                </a:lnSpc>
                <a:buFont typeface="Wingdings" panose="05000000000000000000" pitchFamily="2" charset="2"/>
                <a:buChar char="l"/>
              </a:pPr>
              <a:endParaRPr lang="en-GB" altLang="zh-CN" sz="1400" b="1" dirty="0">
                <a:solidFill>
                  <a:schemeClr val="bg1"/>
                </a:solidFill>
                <a:cs typeface="+mn-ea"/>
                <a:sym typeface="+mn-lt"/>
              </a:endParaRPr>
            </a:p>
          </p:txBody>
        </p:sp>
      </p:grpSp>
      <p:grpSp>
        <p:nvGrpSpPr>
          <p:cNvPr id="36" name="Group 64"/>
          <p:cNvGrpSpPr/>
          <p:nvPr/>
        </p:nvGrpSpPr>
        <p:grpSpPr>
          <a:xfrm>
            <a:off x="6229341" y="1464100"/>
            <a:ext cx="3031701" cy="1309013"/>
            <a:chOff x="7958147" y="1805780"/>
            <a:chExt cx="2426977" cy="1309013"/>
          </a:xfrm>
        </p:grpSpPr>
        <p:sp>
          <p:nvSpPr>
            <p:cNvPr id="37" name="TextBox 50"/>
            <p:cNvSpPr txBox="1"/>
            <p:nvPr/>
          </p:nvSpPr>
          <p:spPr>
            <a:xfrm>
              <a:off x="7958147" y="1805780"/>
              <a:ext cx="2426977" cy="1309013"/>
            </a:xfrm>
            <a:prstGeom prst="rect">
              <a:avLst/>
            </a:prstGeom>
            <a:noFill/>
          </p:spPr>
          <p:txBody>
            <a:bodyPr wrap="square" lIns="0" tIns="0" rIns="0" bIns="0" rtlCol="0">
              <a:spAutoFit/>
            </a:bodyPr>
            <a:lstStyle/>
            <a:p>
              <a:pPr marL="171450" indent="-171450" defTabSz="1216660">
                <a:lnSpc>
                  <a:spcPct val="120000"/>
                </a:lnSpc>
                <a:spcBef>
                  <a:spcPct val="0"/>
                </a:spcBef>
                <a:buFont typeface="Wingdings" panose="05000000000000000000" pitchFamily="2" charset="2"/>
                <a:buChar char="l"/>
              </a:pPr>
              <a:r>
                <a:rPr lang="en-US" altLang="zh-CN" sz="1200" b="1">
                  <a:solidFill>
                    <a:schemeClr val="bg1"/>
                  </a:solidFill>
                  <a:latin typeface="Arial" panose="020B0604020202020204" pitchFamily="34" charset="0"/>
                  <a:cs typeface="Arial" panose="020B0604020202020204" pitchFamily="34" charset="0"/>
                  <a:sym typeface="+mn-lt"/>
                </a:rPr>
                <a:t>Enhancing awareness of employees' diverse needs and fair treatment, a culture of fairness can foster employee engagement and reduce dissatisfaction that leads to turnover.</a:t>
              </a:r>
            </a:p>
            <a:p>
              <a:pPr defTabSz="1216660">
                <a:lnSpc>
                  <a:spcPct val="120000"/>
                </a:lnSpc>
                <a:spcBef>
                  <a:spcPct val="0"/>
                </a:spcBef>
                <a:buNone/>
              </a:pPr>
              <a:endParaRPr lang="en-US" altLang="zh-CN" sz="1200" dirty="0">
                <a:solidFill>
                  <a:schemeClr val="bg1"/>
                </a:solidFill>
                <a:cs typeface="+mn-ea"/>
                <a:sym typeface="+mn-lt"/>
              </a:endParaRPr>
            </a:p>
          </p:txBody>
        </p:sp>
        <p:sp>
          <p:nvSpPr>
            <p:cNvPr id="38" name="TextBox 51"/>
            <p:cNvSpPr txBox="1"/>
            <p:nvPr/>
          </p:nvSpPr>
          <p:spPr>
            <a:xfrm>
              <a:off x="8256358" y="1942514"/>
              <a:ext cx="1682437" cy="236219"/>
            </a:xfrm>
            <a:prstGeom prst="rect">
              <a:avLst/>
            </a:prstGeom>
            <a:noFill/>
          </p:spPr>
          <p:txBody>
            <a:bodyPr wrap="square" lIns="0" tIns="0" rIns="0" bIns="0" rtlCol="0">
              <a:spAutoFit/>
            </a:bodyPr>
            <a:lstStyle/>
            <a:p>
              <a:pPr>
                <a:lnSpc>
                  <a:spcPct val="120000"/>
                </a:lnSpc>
              </a:pPr>
              <a:endParaRPr lang="en-GB" altLang="zh-CN" sz="1400" b="1" dirty="0">
                <a:solidFill>
                  <a:schemeClr val="bg1"/>
                </a:solidFill>
                <a:cs typeface="+mn-ea"/>
                <a:sym typeface="+mn-lt"/>
              </a:endParaRPr>
            </a:p>
          </p:txBody>
        </p:sp>
      </p:grpSp>
      <p:grpSp>
        <p:nvGrpSpPr>
          <p:cNvPr id="39" name="Group 64"/>
          <p:cNvGrpSpPr/>
          <p:nvPr/>
        </p:nvGrpSpPr>
        <p:grpSpPr>
          <a:xfrm>
            <a:off x="1205129" y="3500831"/>
            <a:ext cx="6688917" cy="1785745"/>
            <a:chOff x="7610659" y="1163394"/>
            <a:chExt cx="5354699" cy="1785745"/>
          </a:xfrm>
        </p:grpSpPr>
        <p:sp>
          <p:nvSpPr>
            <p:cNvPr id="40" name="TextBox 50"/>
            <p:cNvSpPr txBox="1"/>
            <p:nvPr/>
          </p:nvSpPr>
          <p:spPr>
            <a:xfrm>
              <a:off x="7884714" y="2432499"/>
              <a:ext cx="1859054" cy="201017"/>
            </a:xfrm>
            <a:prstGeom prst="rect">
              <a:avLst/>
            </a:prstGeom>
            <a:noFill/>
          </p:spPr>
          <p:txBody>
            <a:bodyPr wrap="square" lIns="0" tIns="0" rIns="0" bIns="0" rtlCol="0">
              <a:spAutoFit/>
            </a:bodyPr>
            <a:lstStyle/>
            <a:p>
              <a:pPr defTabSz="1216660">
                <a:lnSpc>
                  <a:spcPct val="120000"/>
                </a:lnSpc>
                <a:spcBef>
                  <a:spcPct val="0"/>
                </a:spcBef>
                <a:buNone/>
              </a:pPr>
              <a:endParaRPr lang="en-US" altLang="zh-CN" sz="1200" dirty="0">
                <a:solidFill>
                  <a:schemeClr val="bg1"/>
                </a:solidFill>
                <a:cs typeface="+mn-ea"/>
                <a:sym typeface="+mn-lt"/>
              </a:endParaRPr>
            </a:p>
          </p:txBody>
        </p:sp>
        <p:sp>
          <p:nvSpPr>
            <p:cNvPr id="41" name="TextBox 51"/>
            <p:cNvSpPr txBox="1"/>
            <p:nvPr/>
          </p:nvSpPr>
          <p:spPr>
            <a:xfrm>
              <a:off x="7610659" y="1163394"/>
              <a:ext cx="5354699" cy="1785745"/>
            </a:xfrm>
            <a:prstGeom prst="rect">
              <a:avLst/>
            </a:prstGeom>
            <a:noFill/>
          </p:spPr>
          <p:txBody>
            <a:bodyPr wrap="square" lIns="0" tIns="0" rIns="0" bIns="0" rtlCol="0">
              <a:spAutoFit/>
            </a:bodyPr>
            <a:lstStyle/>
            <a:p>
              <a:pPr marL="285750" indent="-285750">
                <a:lnSpc>
                  <a:spcPct val="120000"/>
                </a:lnSpc>
                <a:buFont typeface="Wingdings" panose="05000000000000000000" pitchFamily="2" charset="2"/>
                <a:buChar char="l"/>
              </a:pPr>
              <a:r>
                <a:rPr lang="en-US" altLang="zh-CN" sz="1400" b="1">
                  <a:solidFill>
                    <a:schemeClr val="bg1"/>
                  </a:solidFill>
                  <a:latin typeface="Arial" panose="020B0604020202020204" pitchFamily="34" charset="0"/>
                  <a:cs typeface="Arial" panose="020B0604020202020204" pitchFamily="34" charset="0"/>
                  <a:sym typeface="+mn-lt"/>
                </a:rPr>
                <a:t>Integrating psychometric-driven practices—by enhancing employee job fit, meeting employees' psychological needs, and facilitating personalized development—enables organizations to effectively reduce turnover. Data-driven human resource interventions aid in retaining valuable talent, reducing recruitment costs, and maintaining organizational knowledge and continuity.</a:t>
              </a:r>
            </a:p>
            <a:p>
              <a:pPr>
                <a:lnSpc>
                  <a:spcPct val="120000"/>
                </a:lnSpc>
              </a:pPr>
              <a:endParaRPr lang="en-GB" altLang="zh-CN" sz="1400" b="1" dirty="0">
                <a:solidFill>
                  <a:schemeClr val="bg1"/>
                </a:solidFill>
                <a:cs typeface="+mn-ea"/>
                <a:sym typeface="+mn-lt"/>
              </a:endParaRPr>
            </a:p>
          </p:txBody>
        </p:sp>
      </p:grpSp>
      <p:pic>
        <p:nvPicPr>
          <p:cNvPr id="47" name="图片占位符 46"/>
          <p:cNvPicPr>
            <a:picLocks noGrp="1" noChangeAspect="1"/>
          </p:cNvPicPr>
          <p:nvPr>
            <p:ph type="pic" sz="quarter" idx="10"/>
          </p:nvPr>
        </p:nvPicPr>
        <p:blipFill>
          <a:blip r:embed="rId4" cstate="print">
            <a:extLst>
              <a:ext uri="{28A0092B-C50C-407E-A947-70E740481C1C}">
                <a14:useLocalDpi xmlns:a14="http://schemas.microsoft.com/office/drawing/2010/main" val="0"/>
              </a:ext>
            </a:extLst>
          </a:blip>
          <a:srcRect l="23255" r="23255"/>
          <a:stretch>
            <a:fillRect/>
          </a:stretch>
        </p:blipFill>
        <p:spPr>
          <a:xfrm>
            <a:off x="9556844" y="1560719"/>
            <a:ext cx="1954212" cy="3414712"/>
          </a:xfrm>
        </p:spPr>
      </p:pic>
      <p:pic>
        <p:nvPicPr>
          <p:cNvPr id="5122" name="Picture 2">
            <a:extLst>
              <a:ext uri="{FF2B5EF4-FFF2-40B4-BE49-F238E27FC236}">
                <a16:creationId xmlns:a16="http://schemas.microsoft.com/office/drawing/2014/main" id="{33F9D828-D203-FF82-C2F5-238AFDD401D9}"/>
              </a:ext>
            </a:extLst>
          </p:cNvPr>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333414" y="5082576"/>
            <a:ext cx="3438525" cy="1695450"/>
          </a:xfrm>
          <a:prstGeom prst="rect">
            <a:avLst/>
          </a:prstGeom>
          <a:noFill/>
          <a:extLst>
            <a:ext uri="{909E8E84-426E-40DD-AFC4-6F175D3DCCD1}">
              <a14:hiddenFill xmlns:a14="http://schemas.microsoft.com/office/drawing/2010/main">
                <a:solidFill>
                  <a:srgbClr val="FFFFFF"/>
                </a:solidFill>
              </a14:hiddenFill>
            </a:ext>
          </a:extLst>
        </p:spPr>
      </p:pic>
      <p:pic>
        <p:nvPicPr>
          <p:cNvPr id="5124" name="Picture 4">
            <a:extLst>
              <a:ext uri="{FF2B5EF4-FFF2-40B4-BE49-F238E27FC236}">
                <a16:creationId xmlns:a16="http://schemas.microsoft.com/office/drawing/2014/main" id="{94B035A1-0900-88C6-E257-0914918FA56D}"/>
              </a:ext>
            </a:extLst>
          </p:cNvPr>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8107149" y="2928201"/>
            <a:ext cx="2395875" cy="1641174"/>
          </a:xfrm>
          <a:prstGeom prst="rect">
            <a:avLst/>
          </a:prstGeom>
          <a:noFill/>
          <a:extLst>
            <a:ext uri="{909E8E84-426E-40DD-AFC4-6F175D3DCCD1}">
              <a14:hiddenFill xmlns:a14="http://schemas.microsoft.com/office/drawing/2010/main">
                <a:solidFill>
                  <a:srgbClr val="FFFFFF"/>
                </a:solidFill>
              </a14:hiddenFill>
            </a:ext>
          </a:extLst>
        </p:spPr>
      </p:pic>
    </p:spTree>
  </p:cSld>
  <p:clrMapOvr>
    <a:masterClrMapping/>
  </p:clrMapOvr>
  <p:transition spd="slow">
    <p:wipe/>
  </p:transition>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Rounded Rectangle 40"/>
          <p:cNvSpPr/>
          <p:nvPr/>
        </p:nvSpPr>
        <p:spPr>
          <a:xfrm>
            <a:off x="1295401" y="2107097"/>
            <a:ext cx="2916912" cy="1604823"/>
          </a:xfrm>
          <a:prstGeom prst="roundRect">
            <a:avLst>
              <a:gd name="adj" fmla="val 5694"/>
            </a:avLst>
          </a:prstGeom>
          <a:noFill/>
          <a:ln w="12700">
            <a:solidFill>
              <a:schemeClr val="accent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grpSp>
        <p:nvGrpSpPr>
          <p:cNvPr id="3" name="Group 6"/>
          <p:cNvGrpSpPr/>
          <p:nvPr/>
        </p:nvGrpSpPr>
        <p:grpSpPr>
          <a:xfrm>
            <a:off x="2361590" y="1543967"/>
            <a:ext cx="803870" cy="803870"/>
            <a:chOff x="2247900" y="1225947"/>
            <a:chExt cx="914400" cy="914400"/>
          </a:xfrm>
        </p:grpSpPr>
        <p:sp>
          <p:nvSpPr>
            <p:cNvPr id="4" name="Rounded Rectangle 7"/>
            <p:cNvSpPr/>
            <p:nvPr/>
          </p:nvSpPr>
          <p:spPr>
            <a:xfrm>
              <a:off x="2247900" y="1225947"/>
              <a:ext cx="914400" cy="91440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5" name="Freeform 57"/>
            <p:cNvSpPr>
              <a:spLocks noChangeArrowheads="1"/>
            </p:cNvSpPr>
            <p:nvPr/>
          </p:nvSpPr>
          <p:spPr bwMode="auto">
            <a:xfrm>
              <a:off x="2458417" y="1467073"/>
              <a:ext cx="493366" cy="432146"/>
            </a:xfrm>
            <a:custGeom>
              <a:avLst/>
              <a:gdLst>
                <a:gd name="T0" fmla="*/ 212060 w 602"/>
                <a:gd name="T1" fmla="*/ 103681 h 531"/>
                <a:gd name="T2" fmla="*/ 112352 w 602"/>
                <a:gd name="T3" fmla="*/ 144579 h 531"/>
                <a:gd name="T4" fmla="*/ 112352 w 602"/>
                <a:gd name="T5" fmla="*/ 144579 h 531"/>
                <a:gd name="T6" fmla="*/ 109823 w 602"/>
                <a:gd name="T7" fmla="*/ 147090 h 531"/>
                <a:gd name="T8" fmla="*/ 104766 w 602"/>
                <a:gd name="T9" fmla="*/ 144579 h 531"/>
                <a:gd name="T10" fmla="*/ 104766 w 602"/>
                <a:gd name="T11" fmla="*/ 144579 h 531"/>
                <a:gd name="T12" fmla="*/ 5419 w 602"/>
                <a:gd name="T13" fmla="*/ 103681 h 531"/>
                <a:gd name="T14" fmla="*/ 10477 w 602"/>
                <a:gd name="T15" fmla="*/ 86102 h 531"/>
                <a:gd name="T16" fmla="*/ 15534 w 602"/>
                <a:gd name="T17" fmla="*/ 86102 h 531"/>
                <a:gd name="T18" fmla="*/ 15534 w 602"/>
                <a:gd name="T19" fmla="*/ 86102 h 531"/>
                <a:gd name="T20" fmla="*/ 204474 w 602"/>
                <a:gd name="T21" fmla="*/ 86102 h 531"/>
                <a:gd name="T22" fmla="*/ 204474 w 602"/>
                <a:gd name="T23" fmla="*/ 86102 h 531"/>
                <a:gd name="T24" fmla="*/ 207002 w 602"/>
                <a:gd name="T25" fmla="*/ 86102 h 531"/>
                <a:gd name="T26" fmla="*/ 212060 w 602"/>
                <a:gd name="T27" fmla="*/ 103681 h 531"/>
                <a:gd name="T28" fmla="*/ 212060 w 602"/>
                <a:gd name="T29" fmla="*/ 60630 h 531"/>
                <a:gd name="T30" fmla="*/ 112352 w 602"/>
                <a:gd name="T31" fmla="*/ 101169 h 531"/>
                <a:gd name="T32" fmla="*/ 112352 w 602"/>
                <a:gd name="T33" fmla="*/ 101169 h 531"/>
                <a:gd name="T34" fmla="*/ 109823 w 602"/>
                <a:gd name="T35" fmla="*/ 101169 h 531"/>
                <a:gd name="T36" fmla="*/ 104766 w 602"/>
                <a:gd name="T37" fmla="*/ 101169 h 531"/>
                <a:gd name="T38" fmla="*/ 104766 w 602"/>
                <a:gd name="T39" fmla="*/ 101169 h 531"/>
                <a:gd name="T40" fmla="*/ 5419 w 602"/>
                <a:gd name="T41" fmla="*/ 60630 h 531"/>
                <a:gd name="T42" fmla="*/ 5419 w 602"/>
                <a:gd name="T43" fmla="*/ 43051 h 531"/>
                <a:gd name="T44" fmla="*/ 104766 w 602"/>
                <a:gd name="T45" fmla="*/ 2511 h 531"/>
                <a:gd name="T46" fmla="*/ 104766 w 602"/>
                <a:gd name="T47" fmla="*/ 2511 h 531"/>
                <a:gd name="T48" fmla="*/ 109823 w 602"/>
                <a:gd name="T49" fmla="*/ 0 h 531"/>
                <a:gd name="T50" fmla="*/ 112352 w 602"/>
                <a:gd name="T51" fmla="*/ 2511 h 531"/>
                <a:gd name="T52" fmla="*/ 112352 w 602"/>
                <a:gd name="T53" fmla="*/ 2511 h 531"/>
                <a:gd name="T54" fmla="*/ 212060 w 602"/>
                <a:gd name="T55" fmla="*/ 43051 h 531"/>
                <a:gd name="T56" fmla="*/ 212060 w 602"/>
                <a:gd name="T57" fmla="*/ 60630 h 531"/>
                <a:gd name="T58" fmla="*/ 10477 w 602"/>
                <a:gd name="T59" fmla="*/ 129153 h 531"/>
                <a:gd name="T60" fmla="*/ 15534 w 602"/>
                <a:gd name="T61" fmla="*/ 129153 h 531"/>
                <a:gd name="T62" fmla="*/ 15534 w 602"/>
                <a:gd name="T63" fmla="*/ 129153 h 531"/>
                <a:gd name="T64" fmla="*/ 204474 w 602"/>
                <a:gd name="T65" fmla="*/ 129153 h 531"/>
                <a:gd name="T66" fmla="*/ 204474 w 602"/>
                <a:gd name="T67" fmla="*/ 129153 h 531"/>
                <a:gd name="T68" fmla="*/ 207002 w 602"/>
                <a:gd name="T69" fmla="*/ 129153 h 531"/>
                <a:gd name="T70" fmla="*/ 212060 w 602"/>
                <a:gd name="T71" fmla="*/ 149602 h 531"/>
                <a:gd name="T72" fmla="*/ 112352 w 602"/>
                <a:gd name="T73" fmla="*/ 190141 h 531"/>
                <a:gd name="T74" fmla="*/ 112352 w 602"/>
                <a:gd name="T75" fmla="*/ 190141 h 531"/>
                <a:gd name="T76" fmla="*/ 109823 w 602"/>
                <a:gd name="T77" fmla="*/ 190141 h 531"/>
                <a:gd name="T78" fmla="*/ 104766 w 602"/>
                <a:gd name="T79" fmla="*/ 190141 h 531"/>
                <a:gd name="T80" fmla="*/ 104766 w 602"/>
                <a:gd name="T81" fmla="*/ 190141 h 531"/>
                <a:gd name="T82" fmla="*/ 5419 w 602"/>
                <a:gd name="T83" fmla="*/ 149602 h 531"/>
                <a:gd name="T84" fmla="*/ 10477 w 602"/>
                <a:gd name="T85" fmla="*/ 129153 h 5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31">
                  <a:moveTo>
                    <a:pt x="587" y="289"/>
                  </a:moveTo>
                  <a:lnTo>
                    <a:pt x="587" y="289"/>
                  </a:lnTo>
                  <a:cubicBezTo>
                    <a:pt x="311" y="403"/>
                    <a:pt x="311" y="403"/>
                    <a:pt x="311" y="403"/>
                  </a:cubicBezTo>
                  <a:cubicBezTo>
                    <a:pt x="311" y="410"/>
                    <a:pt x="304" y="410"/>
                    <a:pt x="304" y="410"/>
                  </a:cubicBezTo>
                  <a:cubicBezTo>
                    <a:pt x="297" y="410"/>
                    <a:pt x="297" y="410"/>
                    <a:pt x="290" y="403"/>
                  </a:cubicBezTo>
                  <a:cubicBezTo>
                    <a:pt x="15" y="289"/>
                    <a:pt x="15" y="289"/>
                    <a:pt x="15" y="289"/>
                  </a:cubicBezTo>
                  <a:cubicBezTo>
                    <a:pt x="7" y="289"/>
                    <a:pt x="0" y="275"/>
                    <a:pt x="0" y="268"/>
                  </a:cubicBezTo>
                  <a:cubicBezTo>
                    <a:pt x="0" y="247"/>
                    <a:pt x="15" y="240"/>
                    <a:pt x="29" y="240"/>
                  </a:cubicBezTo>
                  <a:cubicBezTo>
                    <a:pt x="36" y="240"/>
                    <a:pt x="36" y="240"/>
                    <a:pt x="43" y="240"/>
                  </a:cubicBezTo>
                  <a:cubicBezTo>
                    <a:pt x="304" y="346"/>
                    <a:pt x="304" y="346"/>
                    <a:pt x="304" y="346"/>
                  </a:cubicBezTo>
                  <a:cubicBezTo>
                    <a:pt x="566" y="240"/>
                    <a:pt x="566" y="240"/>
                    <a:pt x="566" y="240"/>
                  </a:cubicBezTo>
                  <a:lnTo>
                    <a:pt x="573" y="240"/>
                  </a:lnTo>
                  <a:cubicBezTo>
                    <a:pt x="594" y="240"/>
                    <a:pt x="601" y="247"/>
                    <a:pt x="601" y="268"/>
                  </a:cubicBezTo>
                  <a:cubicBezTo>
                    <a:pt x="601" y="275"/>
                    <a:pt x="594" y="289"/>
                    <a:pt x="587" y="289"/>
                  </a:cubicBezTo>
                  <a:close/>
                  <a:moveTo>
                    <a:pt x="587" y="169"/>
                  </a:moveTo>
                  <a:lnTo>
                    <a:pt x="587" y="169"/>
                  </a:lnTo>
                  <a:cubicBezTo>
                    <a:pt x="311" y="282"/>
                    <a:pt x="311" y="282"/>
                    <a:pt x="311" y="282"/>
                  </a:cubicBezTo>
                  <a:lnTo>
                    <a:pt x="304" y="282"/>
                  </a:lnTo>
                  <a:cubicBezTo>
                    <a:pt x="297" y="282"/>
                    <a:pt x="297" y="282"/>
                    <a:pt x="290" y="282"/>
                  </a:cubicBezTo>
                  <a:cubicBezTo>
                    <a:pt x="15" y="169"/>
                    <a:pt x="15" y="169"/>
                    <a:pt x="15" y="169"/>
                  </a:cubicBezTo>
                  <a:cubicBezTo>
                    <a:pt x="7" y="162"/>
                    <a:pt x="0" y="155"/>
                    <a:pt x="0" y="141"/>
                  </a:cubicBezTo>
                  <a:cubicBezTo>
                    <a:pt x="0" y="134"/>
                    <a:pt x="7" y="120"/>
                    <a:pt x="15" y="120"/>
                  </a:cubicBezTo>
                  <a:cubicBezTo>
                    <a:pt x="290" y="7"/>
                    <a:pt x="290" y="7"/>
                    <a:pt x="290" y="7"/>
                  </a:cubicBezTo>
                  <a:cubicBezTo>
                    <a:pt x="297" y="0"/>
                    <a:pt x="297" y="0"/>
                    <a:pt x="304" y="0"/>
                  </a:cubicBezTo>
                  <a:cubicBezTo>
                    <a:pt x="304" y="0"/>
                    <a:pt x="311" y="0"/>
                    <a:pt x="311" y="7"/>
                  </a:cubicBezTo>
                  <a:cubicBezTo>
                    <a:pt x="587" y="120"/>
                    <a:pt x="587" y="120"/>
                    <a:pt x="587" y="120"/>
                  </a:cubicBezTo>
                  <a:cubicBezTo>
                    <a:pt x="594" y="120"/>
                    <a:pt x="601" y="134"/>
                    <a:pt x="601" y="141"/>
                  </a:cubicBezTo>
                  <a:cubicBezTo>
                    <a:pt x="601" y="155"/>
                    <a:pt x="594" y="162"/>
                    <a:pt x="587" y="169"/>
                  </a:cubicBezTo>
                  <a:close/>
                  <a:moveTo>
                    <a:pt x="29" y="360"/>
                  </a:moveTo>
                  <a:lnTo>
                    <a:pt x="29" y="360"/>
                  </a:lnTo>
                  <a:cubicBezTo>
                    <a:pt x="36" y="360"/>
                    <a:pt x="36" y="360"/>
                    <a:pt x="43" y="360"/>
                  </a:cubicBezTo>
                  <a:cubicBezTo>
                    <a:pt x="304" y="473"/>
                    <a:pt x="304" y="473"/>
                    <a:pt x="304" y="473"/>
                  </a:cubicBezTo>
                  <a:cubicBezTo>
                    <a:pt x="566" y="360"/>
                    <a:pt x="566" y="360"/>
                    <a:pt x="566" y="360"/>
                  </a:cubicBezTo>
                  <a:lnTo>
                    <a:pt x="573" y="360"/>
                  </a:lnTo>
                  <a:cubicBezTo>
                    <a:pt x="594" y="360"/>
                    <a:pt x="601" y="374"/>
                    <a:pt x="601" y="388"/>
                  </a:cubicBezTo>
                  <a:cubicBezTo>
                    <a:pt x="601" y="403"/>
                    <a:pt x="594" y="410"/>
                    <a:pt x="587" y="417"/>
                  </a:cubicBezTo>
                  <a:cubicBezTo>
                    <a:pt x="311" y="530"/>
                    <a:pt x="311" y="530"/>
                    <a:pt x="311" y="530"/>
                  </a:cubicBezTo>
                  <a:lnTo>
                    <a:pt x="304" y="530"/>
                  </a:lnTo>
                  <a:cubicBezTo>
                    <a:pt x="297" y="530"/>
                    <a:pt x="297" y="530"/>
                    <a:pt x="290" y="530"/>
                  </a:cubicBezTo>
                  <a:cubicBezTo>
                    <a:pt x="15" y="417"/>
                    <a:pt x="15" y="417"/>
                    <a:pt x="15" y="417"/>
                  </a:cubicBezTo>
                  <a:cubicBezTo>
                    <a:pt x="7" y="410"/>
                    <a:pt x="0" y="403"/>
                    <a:pt x="0" y="388"/>
                  </a:cubicBezTo>
                  <a:cubicBezTo>
                    <a:pt x="0" y="374"/>
                    <a:pt x="15" y="360"/>
                    <a:pt x="29" y="360"/>
                  </a:cubicBezTo>
                  <a:close/>
                </a:path>
              </a:pathLst>
            </a:custGeom>
            <a:solidFill>
              <a:schemeClr val="bg1"/>
            </a:solidFill>
            <a:ln>
              <a:noFill/>
            </a:ln>
            <a:effectLst/>
          </p:spPr>
          <p:txBody>
            <a:bodyPr wrap="none" anchor="ctr"/>
            <a:lstStyle/>
            <a:p>
              <a:pPr>
                <a:lnSpc>
                  <a:spcPct val="120000"/>
                </a:lnSpc>
              </a:pPr>
              <a:endParaRPr lang="en-US">
                <a:solidFill>
                  <a:schemeClr val="bg1"/>
                </a:solidFill>
                <a:cs typeface="+mn-ea"/>
                <a:sym typeface="+mn-lt"/>
              </a:endParaRPr>
            </a:p>
          </p:txBody>
        </p:sp>
      </p:grpSp>
      <p:sp>
        <p:nvSpPr>
          <p:cNvPr id="6" name="Rounded Rectangle 39"/>
          <p:cNvSpPr/>
          <p:nvPr/>
        </p:nvSpPr>
        <p:spPr>
          <a:xfrm>
            <a:off x="4400550" y="2107097"/>
            <a:ext cx="3390902" cy="1604824"/>
          </a:xfrm>
          <a:prstGeom prst="roundRect">
            <a:avLst>
              <a:gd name="adj" fmla="val 5694"/>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grpSp>
        <p:nvGrpSpPr>
          <p:cNvPr id="7" name="Group 12"/>
          <p:cNvGrpSpPr/>
          <p:nvPr/>
        </p:nvGrpSpPr>
        <p:grpSpPr>
          <a:xfrm>
            <a:off x="5573241" y="1568355"/>
            <a:ext cx="842570" cy="864222"/>
            <a:chOff x="5638800" y="1225947"/>
            <a:chExt cx="914400" cy="914400"/>
          </a:xfrm>
        </p:grpSpPr>
        <p:sp>
          <p:nvSpPr>
            <p:cNvPr id="8" name="Rounded Rectangle 13"/>
            <p:cNvSpPr/>
            <p:nvPr/>
          </p:nvSpPr>
          <p:spPr>
            <a:xfrm>
              <a:off x="5638800" y="1225947"/>
              <a:ext cx="914400" cy="914400"/>
            </a:xfrm>
            <a:prstGeom prst="round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9" name="Freeform 138"/>
            <p:cNvSpPr>
              <a:spLocks noChangeArrowheads="1"/>
            </p:cNvSpPr>
            <p:nvPr/>
          </p:nvSpPr>
          <p:spPr bwMode="auto">
            <a:xfrm>
              <a:off x="5852919" y="1449011"/>
              <a:ext cx="486162" cy="475360"/>
            </a:xfrm>
            <a:custGeom>
              <a:avLst/>
              <a:gdLst>
                <a:gd name="T0" fmla="*/ 203841 w 594"/>
                <a:gd name="T1" fmla="*/ 122628 h 581"/>
                <a:gd name="T2" fmla="*/ 201316 w 594"/>
                <a:gd name="T3" fmla="*/ 122628 h 581"/>
                <a:gd name="T4" fmla="*/ 196265 w 594"/>
                <a:gd name="T5" fmla="*/ 140301 h 581"/>
                <a:gd name="T6" fmla="*/ 196265 w 594"/>
                <a:gd name="T7" fmla="*/ 142826 h 581"/>
                <a:gd name="T8" fmla="*/ 196265 w 594"/>
                <a:gd name="T9" fmla="*/ 145351 h 581"/>
                <a:gd name="T10" fmla="*/ 196265 w 594"/>
                <a:gd name="T11" fmla="*/ 145351 h 581"/>
                <a:gd name="T12" fmla="*/ 193739 w 594"/>
                <a:gd name="T13" fmla="*/ 147875 h 581"/>
                <a:gd name="T14" fmla="*/ 185802 w 594"/>
                <a:gd name="T15" fmla="*/ 150400 h 581"/>
                <a:gd name="T16" fmla="*/ 185802 w 594"/>
                <a:gd name="T17" fmla="*/ 150400 h 581"/>
                <a:gd name="T18" fmla="*/ 155497 w 594"/>
                <a:gd name="T19" fmla="*/ 122628 h 581"/>
                <a:gd name="T20" fmla="*/ 155497 w 594"/>
                <a:gd name="T21" fmla="*/ 122628 h 581"/>
                <a:gd name="T22" fmla="*/ 50870 w 594"/>
                <a:gd name="T23" fmla="*/ 112169 h 581"/>
                <a:gd name="T24" fmla="*/ 60972 w 594"/>
                <a:gd name="T25" fmla="*/ 0 h 581"/>
                <a:gd name="T26" fmla="*/ 213943 w 594"/>
                <a:gd name="T27" fmla="*/ 10459 h 581"/>
                <a:gd name="T28" fmla="*/ 203841 w 594"/>
                <a:gd name="T29" fmla="*/ 122628 h 581"/>
                <a:gd name="T30" fmla="*/ 150446 w 594"/>
                <a:gd name="T31" fmla="*/ 132727 h 581"/>
                <a:gd name="T32" fmla="*/ 173175 w 594"/>
                <a:gd name="T33" fmla="*/ 155810 h 581"/>
                <a:gd name="T34" fmla="*/ 185802 w 594"/>
                <a:gd name="T35" fmla="*/ 168433 h 581"/>
                <a:gd name="T36" fmla="*/ 175700 w 594"/>
                <a:gd name="T37" fmla="*/ 178532 h 581"/>
                <a:gd name="T38" fmla="*/ 104266 w 594"/>
                <a:gd name="T39" fmla="*/ 178532 h 581"/>
                <a:gd name="T40" fmla="*/ 81537 w 594"/>
                <a:gd name="T41" fmla="*/ 178532 h 581"/>
                <a:gd name="T42" fmla="*/ 71074 w 594"/>
                <a:gd name="T43" fmla="*/ 178532 h 581"/>
                <a:gd name="T44" fmla="*/ 40768 w 594"/>
                <a:gd name="T45" fmla="*/ 204140 h 581"/>
                <a:gd name="T46" fmla="*/ 32831 w 594"/>
                <a:gd name="T47" fmla="*/ 209189 h 581"/>
                <a:gd name="T48" fmla="*/ 32831 w 594"/>
                <a:gd name="T49" fmla="*/ 209189 h 581"/>
                <a:gd name="T50" fmla="*/ 25255 w 594"/>
                <a:gd name="T51" fmla="*/ 204140 h 581"/>
                <a:gd name="T52" fmla="*/ 25255 w 594"/>
                <a:gd name="T53" fmla="*/ 204140 h 581"/>
                <a:gd name="T54" fmla="*/ 25255 w 594"/>
                <a:gd name="T55" fmla="*/ 201615 h 581"/>
                <a:gd name="T56" fmla="*/ 22729 w 594"/>
                <a:gd name="T57" fmla="*/ 199091 h 581"/>
                <a:gd name="T58" fmla="*/ 22729 w 594"/>
                <a:gd name="T59" fmla="*/ 178532 h 581"/>
                <a:gd name="T60" fmla="*/ 22729 w 594"/>
                <a:gd name="T61" fmla="*/ 178532 h 581"/>
                <a:gd name="T62" fmla="*/ 0 w 594"/>
                <a:gd name="T63" fmla="*/ 168433 h 581"/>
                <a:gd name="T64" fmla="*/ 0 w 594"/>
                <a:gd name="T65" fmla="*/ 51215 h 581"/>
                <a:gd name="T66" fmla="*/ 40768 w 594"/>
                <a:gd name="T67" fmla="*/ 40756 h 581"/>
                <a:gd name="T68" fmla="*/ 60972 w 594"/>
                <a:gd name="T69" fmla="*/ 132727 h 5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594" h="581">
                  <a:moveTo>
                    <a:pt x="565" y="340"/>
                  </a:moveTo>
                  <a:lnTo>
                    <a:pt x="565" y="340"/>
                  </a:lnTo>
                  <a:cubicBezTo>
                    <a:pt x="558" y="340"/>
                    <a:pt x="558" y="340"/>
                    <a:pt x="558" y="340"/>
                  </a:cubicBezTo>
                  <a:cubicBezTo>
                    <a:pt x="544" y="340"/>
                    <a:pt x="544" y="340"/>
                    <a:pt x="544" y="340"/>
                  </a:cubicBezTo>
                  <a:cubicBezTo>
                    <a:pt x="544" y="389"/>
                    <a:pt x="544" y="389"/>
                    <a:pt x="544" y="389"/>
                  </a:cubicBezTo>
                  <a:lnTo>
                    <a:pt x="544" y="396"/>
                  </a:lnTo>
                  <a:cubicBezTo>
                    <a:pt x="544" y="396"/>
                    <a:pt x="544" y="396"/>
                    <a:pt x="544" y="403"/>
                  </a:cubicBezTo>
                  <a:lnTo>
                    <a:pt x="537" y="410"/>
                  </a:lnTo>
                  <a:cubicBezTo>
                    <a:pt x="530" y="417"/>
                    <a:pt x="523" y="417"/>
                    <a:pt x="515" y="417"/>
                  </a:cubicBezTo>
                  <a:cubicBezTo>
                    <a:pt x="508" y="417"/>
                    <a:pt x="501" y="417"/>
                    <a:pt x="501" y="410"/>
                  </a:cubicBezTo>
                  <a:cubicBezTo>
                    <a:pt x="431" y="340"/>
                    <a:pt x="431" y="340"/>
                    <a:pt x="431" y="340"/>
                  </a:cubicBezTo>
                  <a:cubicBezTo>
                    <a:pt x="169" y="340"/>
                    <a:pt x="169" y="340"/>
                    <a:pt x="169" y="340"/>
                  </a:cubicBezTo>
                  <a:cubicBezTo>
                    <a:pt x="155" y="340"/>
                    <a:pt x="141" y="332"/>
                    <a:pt x="141" y="311"/>
                  </a:cubicBezTo>
                  <a:cubicBezTo>
                    <a:pt x="141" y="29"/>
                    <a:pt x="141" y="29"/>
                    <a:pt x="141" y="29"/>
                  </a:cubicBezTo>
                  <a:cubicBezTo>
                    <a:pt x="141" y="14"/>
                    <a:pt x="155" y="0"/>
                    <a:pt x="169" y="0"/>
                  </a:cubicBezTo>
                  <a:cubicBezTo>
                    <a:pt x="565" y="0"/>
                    <a:pt x="565" y="0"/>
                    <a:pt x="565" y="0"/>
                  </a:cubicBezTo>
                  <a:cubicBezTo>
                    <a:pt x="579" y="0"/>
                    <a:pt x="593" y="14"/>
                    <a:pt x="593" y="29"/>
                  </a:cubicBezTo>
                  <a:cubicBezTo>
                    <a:pt x="593" y="311"/>
                    <a:pt x="593" y="311"/>
                    <a:pt x="593" y="311"/>
                  </a:cubicBezTo>
                  <a:cubicBezTo>
                    <a:pt x="593" y="332"/>
                    <a:pt x="579" y="340"/>
                    <a:pt x="565" y="340"/>
                  </a:cubicBezTo>
                  <a:close/>
                  <a:moveTo>
                    <a:pt x="417" y="368"/>
                  </a:moveTo>
                  <a:lnTo>
                    <a:pt x="417" y="368"/>
                  </a:lnTo>
                  <a:cubicBezTo>
                    <a:pt x="480" y="432"/>
                    <a:pt x="480" y="432"/>
                    <a:pt x="480" y="432"/>
                  </a:cubicBezTo>
                  <a:cubicBezTo>
                    <a:pt x="487" y="439"/>
                    <a:pt x="501" y="446"/>
                    <a:pt x="515" y="446"/>
                  </a:cubicBezTo>
                  <a:cubicBezTo>
                    <a:pt x="515" y="467"/>
                    <a:pt x="515" y="467"/>
                    <a:pt x="515" y="467"/>
                  </a:cubicBezTo>
                  <a:cubicBezTo>
                    <a:pt x="515" y="481"/>
                    <a:pt x="508" y="495"/>
                    <a:pt x="487" y="495"/>
                  </a:cubicBezTo>
                  <a:cubicBezTo>
                    <a:pt x="289" y="495"/>
                    <a:pt x="289" y="495"/>
                    <a:pt x="289" y="495"/>
                  </a:cubicBezTo>
                  <a:cubicBezTo>
                    <a:pt x="226" y="495"/>
                    <a:pt x="226" y="495"/>
                    <a:pt x="226" y="495"/>
                  </a:cubicBezTo>
                  <a:cubicBezTo>
                    <a:pt x="197" y="495"/>
                    <a:pt x="197" y="495"/>
                    <a:pt x="197" y="495"/>
                  </a:cubicBezTo>
                  <a:cubicBezTo>
                    <a:pt x="190" y="495"/>
                    <a:pt x="190" y="495"/>
                    <a:pt x="190" y="495"/>
                  </a:cubicBezTo>
                  <a:cubicBezTo>
                    <a:pt x="113" y="566"/>
                    <a:pt x="113" y="566"/>
                    <a:pt x="113" y="566"/>
                  </a:cubicBezTo>
                  <a:cubicBezTo>
                    <a:pt x="106" y="573"/>
                    <a:pt x="99" y="580"/>
                    <a:pt x="91" y="580"/>
                  </a:cubicBezTo>
                  <a:cubicBezTo>
                    <a:pt x="84" y="580"/>
                    <a:pt x="77" y="573"/>
                    <a:pt x="77" y="566"/>
                  </a:cubicBezTo>
                  <a:cubicBezTo>
                    <a:pt x="70" y="566"/>
                    <a:pt x="70" y="566"/>
                    <a:pt x="70" y="566"/>
                  </a:cubicBezTo>
                  <a:lnTo>
                    <a:pt x="70" y="559"/>
                  </a:lnTo>
                  <a:cubicBezTo>
                    <a:pt x="70" y="559"/>
                    <a:pt x="63" y="559"/>
                    <a:pt x="63" y="552"/>
                  </a:cubicBezTo>
                  <a:cubicBezTo>
                    <a:pt x="63" y="495"/>
                    <a:pt x="63" y="495"/>
                    <a:pt x="63" y="495"/>
                  </a:cubicBezTo>
                  <a:cubicBezTo>
                    <a:pt x="28" y="495"/>
                    <a:pt x="28" y="495"/>
                    <a:pt x="28" y="495"/>
                  </a:cubicBezTo>
                  <a:cubicBezTo>
                    <a:pt x="14" y="495"/>
                    <a:pt x="0" y="481"/>
                    <a:pt x="0" y="467"/>
                  </a:cubicBezTo>
                  <a:cubicBezTo>
                    <a:pt x="0" y="142"/>
                    <a:pt x="0" y="142"/>
                    <a:pt x="0" y="142"/>
                  </a:cubicBezTo>
                  <a:cubicBezTo>
                    <a:pt x="0" y="128"/>
                    <a:pt x="14" y="113"/>
                    <a:pt x="28" y="113"/>
                  </a:cubicBezTo>
                  <a:cubicBezTo>
                    <a:pt x="113" y="113"/>
                    <a:pt x="113" y="113"/>
                    <a:pt x="113" y="113"/>
                  </a:cubicBezTo>
                  <a:cubicBezTo>
                    <a:pt x="113" y="311"/>
                    <a:pt x="113" y="311"/>
                    <a:pt x="113" y="311"/>
                  </a:cubicBezTo>
                  <a:cubicBezTo>
                    <a:pt x="113" y="347"/>
                    <a:pt x="141" y="368"/>
                    <a:pt x="169" y="368"/>
                  </a:cubicBezTo>
                  <a:lnTo>
                    <a:pt x="417" y="368"/>
                  </a:lnTo>
                  <a:close/>
                </a:path>
              </a:pathLst>
            </a:custGeom>
            <a:solidFill>
              <a:schemeClr val="bg1"/>
            </a:solidFill>
            <a:ln>
              <a:noFill/>
            </a:ln>
            <a:effectLst/>
          </p:spPr>
          <p:txBody>
            <a:bodyPr wrap="none" anchor="ctr"/>
            <a:lstStyle/>
            <a:p>
              <a:pPr>
                <a:lnSpc>
                  <a:spcPct val="120000"/>
                </a:lnSpc>
              </a:pPr>
              <a:endParaRPr lang="en-US">
                <a:solidFill>
                  <a:schemeClr val="bg1"/>
                </a:solidFill>
                <a:cs typeface="+mn-ea"/>
                <a:sym typeface="+mn-lt"/>
              </a:endParaRPr>
            </a:p>
          </p:txBody>
        </p:sp>
      </p:grpSp>
      <p:sp>
        <p:nvSpPr>
          <p:cNvPr id="10" name="Rounded Rectangle 5"/>
          <p:cNvSpPr/>
          <p:nvPr/>
        </p:nvSpPr>
        <p:spPr>
          <a:xfrm>
            <a:off x="7897741" y="2267111"/>
            <a:ext cx="3669634" cy="1504555"/>
          </a:xfrm>
          <a:prstGeom prst="roundRect">
            <a:avLst>
              <a:gd name="adj" fmla="val 5694"/>
            </a:avLst>
          </a:prstGeom>
          <a:noFill/>
          <a:ln w="12700">
            <a:solidFill>
              <a:schemeClr val="accent3"/>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grpSp>
        <p:nvGrpSpPr>
          <p:cNvPr id="11" name="Group 9"/>
          <p:cNvGrpSpPr/>
          <p:nvPr/>
        </p:nvGrpSpPr>
        <p:grpSpPr>
          <a:xfrm>
            <a:off x="8964143" y="1462383"/>
            <a:ext cx="803870" cy="803870"/>
            <a:chOff x="9029700" y="1225947"/>
            <a:chExt cx="914400" cy="914400"/>
          </a:xfrm>
        </p:grpSpPr>
        <p:sp>
          <p:nvSpPr>
            <p:cNvPr id="12" name="Rounded Rectangle 10"/>
            <p:cNvSpPr/>
            <p:nvPr/>
          </p:nvSpPr>
          <p:spPr>
            <a:xfrm>
              <a:off x="9029700" y="1225947"/>
              <a:ext cx="914400" cy="914400"/>
            </a:xfrm>
            <a:prstGeom prst="roundRect">
              <a:avLst/>
            </a:prstGeom>
            <a:solidFill>
              <a:schemeClr val="accent3"/>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3" name="Freeform 100"/>
            <p:cNvSpPr>
              <a:spLocks noChangeArrowheads="1"/>
            </p:cNvSpPr>
            <p:nvPr/>
          </p:nvSpPr>
          <p:spPr bwMode="auto">
            <a:xfrm>
              <a:off x="9242018" y="1422852"/>
              <a:ext cx="489764" cy="421343"/>
            </a:xfrm>
            <a:custGeom>
              <a:avLst/>
              <a:gdLst>
                <a:gd name="T0" fmla="*/ 205475 w 601"/>
                <a:gd name="T1" fmla="*/ 185379 h 517"/>
                <a:gd name="T2" fmla="*/ 0 w 601"/>
                <a:gd name="T3" fmla="*/ 174960 h 517"/>
                <a:gd name="T4" fmla="*/ 0 w 601"/>
                <a:gd name="T5" fmla="*/ 111730 h 517"/>
                <a:gd name="T6" fmla="*/ 28019 w 601"/>
                <a:gd name="T7" fmla="*/ 35567 h 517"/>
                <a:gd name="T8" fmla="*/ 35563 w 601"/>
                <a:gd name="T9" fmla="*/ 30537 h 517"/>
                <a:gd name="T10" fmla="*/ 53165 w 601"/>
                <a:gd name="T11" fmla="*/ 30537 h 517"/>
                <a:gd name="T12" fmla="*/ 86213 w 601"/>
                <a:gd name="T13" fmla="*/ 35567 h 517"/>
                <a:gd name="T14" fmla="*/ 53165 w 601"/>
                <a:gd name="T15" fmla="*/ 50656 h 517"/>
                <a:gd name="T16" fmla="*/ 43107 w 601"/>
                <a:gd name="T17" fmla="*/ 50656 h 517"/>
                <a:gd name="T18" fmla="*/ 45621 w 601"/>
                <a:gd name="T19" fmla="*/ 101312 h 517"/>
                <a:gd name="T20" fmla="*/ 55679 w 601"/>
                <a:gd name="T21" fmla="*/ 101312 h 517"/>
                <a:gd name="T22" fmla="*/ 65737 w 601"/>
                <a:gd name="T23" fmla="*/ 121790 h 517"/>
                <a:gd name="T24" fmla="*/ 147281 w 601"/>
                <a:gd name="T25" fmla="*/ 111730 h 517"/>
                <a:gd name="T26" fmla="*/ 167397 w 601"/>
                <a:gd name="T27" fmla="*/ 101312 h 517"/>
                <a:gd name="T28" fmla="*/ 190387 w 601"/>
                <a:gd name="T29" fmla="*/ 101312 h 517"/>
                <a:gd name="T30" fmla="*/ 162368 w 601"/>
                <a:gd name="T31" fmla="*/ 50656 h 517"/>
                <a:gd name="T32" fmla="*/ 126805 w 601"/>
                <a:gd name="T33" fmla="*/ 50656 h 517"/>
                <a:gd name="T34" fmla="*/ 126805 w 601"/>
                <a:gd name="T35" fmla="*/ 30537 h 517"/>
                <a:gd name="T36" fmla="*/ 162368 w 601"/>
                <a:gd name="T37" fmla="*/ 30537 h 517"/>
                <a:gd name="T38" fmla="*/ 177455 w 601"/>
                <a:gd name="T39" fmla="*/ 30537 h 517"/>
                <a:gd name="T40" fmla="*/ 215533 w 601"/>
                <a:gd name="T41" fmla="*/ 106341 h 517"/>
                <a:gd name="T42" fmla="*/ 215533 w 601"/>
                <a:gd name="T43" fmla="*/ 111730 h 517"/>
                <a:gd name="T44" fmla="*/ 215533 w 601"/>
                <a:gd name="T45" fmla="*/ 174960 h 517"/>
                <a:gd name="T46" fmla="*/ 142252 w 601"/>
                <a:gd name="T47" fmla="*/ 73649 h 517"/>
                <a:gd name="T48" fmla="*/ 136863 w 601"/>
                <a:gd name="T49" fmla="*/ 81193 h 517"/>
                <a:gd name="T50" fmla="*/ 106689 w 601"/>
                <a:gd name="T51" fmla="*/ 106341 h 517"/>
                <a:gd name="T52" fmla="*/ 76155 w 601"/>
                <a:gd name="T53" fmla="*/ 81193 h 517"/>
                <a:gd name="T54" fmla="*/ 83699 w 601"/>
                <a:gd name="T55" fmla="*/ 63230 h 517"/>
                <a:gd name="T56" fmla="*/ 96271 w 601"/>
                <a:gd name="T57" fmla="*/ 73649 h 517"/>
                <a:gd name="T58" fmla="*/ 96271 w 601"/>
                <a:gd name="T59" fmla="*/ 25148 h 517"/>
                <a:gd name="T60" fmla="*/ 106689 w 601"/>
                <a:gd name="T61" fmla="*/ 0 h 517"/>
                <a:gd name="T62" fmla="*/ 116747 w 601"/>
                <a:gd name="T63" fmla="*/ 30537 h 517"/>
                <a:gd name="T64" fmla="*/ 116747 w 601"/>
                <a:gd name="T65" fmla="*/ 73649 h 517"/>
                <a:gd name="T66" fmla="*/ 131834 w 601"/>
                <a:gd name="T67" fmla="*/ 63230 h 51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0" t="0" r="r" b="b"/>
              <a:pathLst>
                <a:path w="601" h="517">
                  <a:moveTo>
                    <a:pt x="572" y="516"/>
                  </a:moveTo>
                  <a:lnTo>
                    <a:pt x="572" y="516"/>
                  </a:lnTo>
                  <a:cubicBezTo>
                    <a:pt x="28" y="516"/>
                    <a:pt x="28" y="516"/>
                    <a:pt x="28" y="516"/>
                  </a:cubicBezTo>
                  <a:cubicBezTo>
                    <a:pt x="7" y="516"/>
                    <a:pt x="0" y="502"/>
                    <a:pt x="0" y="487"/>
                  </a:cubicBezTo>
                  <a:cubicBezTo>
                    <a:pt x="0" y="311"/>
                    <a:pt x="0" y="311"/>
                    <a:pt x="0" y="311"/>
                  </a:cubicBezTo>
                  <a:cubicBezTo>
                    <a:pt x="0" y="304"/>
                    <a:pt x="0" y="304"/>
                    <a:pt x="0" y="296"/>
                  </a:cubicBezTo>
                  <a:cubicBezTo>
                    <a:pt x="78" y="99"/>
                    <a:pt x="78" y="99"/>
                    <a:pt x="78" y="99"/>
                  </a:cubicBezTo>
                  <a:cubicBezTo>
                    <a:pt x="78" y="92"/>
                    <a:pt x="92" y="85"/>
                    <a:pt x="99" y="85"/>
                  </a:cubicBezTo>
                  <a:cubicBezTo>
                    <a:pt x="148" y="85"/>
                    <a:pt x="148" y="85"/>
                    <a:pt x="148" y="85"/>
                  </a:cubicBezTo>
                  <a:cubicBezTo>
                    <a:pt x="240" y="85"/>
                    <a:pt x="240" y="85"/>
                    <a:pt x="240" y="85"/>
                  </a:cubicBezTo>
                  <a:cubicBezTo>
                    <a:pt x="240" y="99"/>
                    <a:pt x="240" y="99"/>
                    <a:pt x="240" y="99"/>
                  </a:cubicBezTo>
                  <a:cubicBezTo>
                    <a:pt x="240" y="141"/>
                    <a:pt x="240" y="141"/>
                    <a:pt x="240" y="141"/>
                  </a:cubicBezTo>
                  <a:cubicBezTo>
                    <a:pt x="148" y="141"/>
                    <a:pt x="148" y="141"/>
                    <a:pt x="148" y="141"/>
                  </a:cubicBezTo>
                  <a:cubicBezTo>
                    <a:pt x="120" y="141"/>
                    <a:pt x="120" y="141"/>
                    <a:pt x="120" y="141"/>
                  </a:cubicBezTo>
                  <a:cubicBezTo>
                    <a:pt x="63" y="282"/>
                    <a:pt x="63" y="282"/>
                    <a:pt x="63" y="282"/>
                  </a:cubicBezTo>
                  <a:cubicBezTo>
                    <a:pt x="127" y="282"/>
                    <a:pt x="127" y="282"/>
                    <a:pt x="127" y="282"/>
                  </a:cubicBezTo>
                  <a:cubicBezTo>
                    <a:pt x="155" y="282"/>
                    <a:pt x="155" y="282"/>
                    <a:pt x="155" y="282"/>
                  </a:cubicBezTo>
                  <a:cubicBezTo>
                    <a:pt x="176" y="282"/>
                    <a:pt x="183" y="289"/>
                    <a:pt x="183" y="311"/>
                  </a:cubicBezTo>
                  <a:cubicBezTo>
                    <a:pt x="183" y="339"/>
                    <a:pt x="183" y="339"/>
                    <a:pt x="183" y="339"/>
                  </a:cubicBezTo>
                  <a:cubicBezTo>
                    <a:pt x="410" y="339"/>
                    <a:pt x="410" y="339"/>
                    <a:pt x="410" y="339"/>
                  </a:cubicBezTo>
                  <a:cubicBezTo>
                    <a:pt x="410" y="311"/>
                    <a:pt x="410" y="311"/>
                    <a:pt x="410" y="311"/>
                  </a:cubicBezTo>
                  <a:cubicBezTo>
                    <a:pt x="410" y="289"/>
                    <a:pt x="424" y="282"/>
                    <a:pt x="438" y="282"/>
                  </a:cubicBezTo>
                  <a:cubicBezTo>
                    <a:pt x="466" y="282"/>
                    <a:pt x="466" y="282"/>
                    <a:pt x="466" y="282"/>
                  </a:cubicBezTo>
                  <a:cubicBezTo>
                    <a:pt x="530" y="282"/>
                    <a:pt x="530" y="282"/>
                    <a:pt x="530" y="282"/>
                  </a:cubicBezTo>
                  <a:cubicBezTo>
                    <a:pt x="480" y="141"/>
                    <a:pt x="480" y="141"/>
                    <a:pt x="480" y="141"/>
                  </a:cubicBezTo>
                  <a:cubicBezTo>
                    <a:pt x="452" y="141"/>
                    <a:pt x="452" y="141"/>
                    <a:pt x="452" y="141"/>
                  </a:cubicBezTo>
                  <a:cubicBezTo>
                    <a:pt x="353" y="141"/>
                    <a:pt x="353" y="141"/>
                    <a:pt x="353" y="141"/>
                  </a:cubicBezTo>
                  <a:cubicBezTo>
                    <a:pt x="353" y="99"/>
                    <a:pt x="353" y="99"/>
                    <a:pt x="353" y="99"/>
                  </a:cubicBezTo>
                  <a:cubicBezTo>
                    <a:pt x="353" y="85"/>
                    <a:pt x="353" y="85"/>
                    <a:pt x="353" y="85"/>
                  </a:cubicBezTo>
                  <a:cubicBezTo>
                    <a:pt x="452" y="85"/>
                    <a:pt x="452" y="85"/>
                    <a:pt x="452" y="85"/>
                  </a:cubicBezTo>
                  <a:cubicBezTo>
                    <a:pt x="494" y="85"/>
                    <a:pt x="494" y="85"/>
                    <a:pt x="494" y="85"/>
                  </a:cubicBezTo>
                  <a:cubicBezTo>
                    <a:pt x="509" y="85"/>
                    <a:pt x="523" y="92"/>
                    <a:pt x="523" y="99"/>
                  </a:cubicBezTo>
                  <a:cubicBezTo>
                    <a:pt x="600" y="296"/>
                    <a:pt x="600" y="296"/>
                    <a:pt x="600" y="296"/>
                  </a:cubicBezTo>
                  <a:cubicBezTo>
                    <a:pt x="600" y="304"/>
                    <a:pt x="600" y="304"/>
                    <a:pt x="600" y="311"/>
                  </a:cubicBezTo>
                  <a:cubicBezTo>
                    <a:pt x="600" y="487"/>
                    <a:pt x="600" y="487"/>
                    <a:pt x="600" y="487"/>
                  </a:cubicBezTo>
                  <a:cubicBezTo>
                    <a:pt x="600" y="502"/>
                    <a:pt x="586" y="516"/>
                    <a:pt x="572" y="516"/>
                  </a:cubicBezTo>
                  <a:close/>
                  <a:moveTo>
                    <a:pt x="396" y="205"/>
                  </a:moveTo>
                  <a:lnTo>
                    <a:pt x="396" y="205"/>
                  </a:lnTo>
                  <a:cubicBezTo>
                    <a:pt x="396" y="212"/>
                    <a:pt x="389" y="219"/>
                    <a:pt x="381" y="226"/>
                  </a:cubicBezTo>
                  <a:cubicBezTo>
                    <a:pt x="318" y="289"/>
                    <a:pt x="318" y="289"/>
                    <a:pt x="318" y="289"/>
                  </a:cubicBezTo>
                  <a:cubicBezTo>
                    <a:pt x="311" y="296"/>
                    <a:pt x="304" y="296"/>
                    <a:pt x="297" y="296"/>
                  </a:cubicBezTo>
                  <a:cubicBezTo>
                    <a:pt x="290" y="296"/>
                    <a:pt x="283" y="296"/>
                    <a:pt x="283" y="289"/>
                  </a:cubicBezTo>
                  <a:cubicBezTo>
                    <a:pt x="212" y="226"/>
                    <a:pt x="212" y="226"/>
                    <a:pt x="212" y="226"/>
                  </a:cubicBezTo>
                  <a:cubicBezTo>
                    <a:pt x="205" y="219"/>
                    <a:pt x="205" y="212"/>
                    <a:pt x="205" y="205"/>
                  </a:cubicBezTo>
                  <a:cubicBezTo>
                    <a:pt x="205" y="191"/>
                    <a:pt x="219" y="176"/>
                    <a:pt x="233" y="176"/>
                  </a:cubicBezTo>
                  <a:cubicBezTo>
                    <a:pt x="240" y="176"/>
                    <a:pt x="247" y="176"/>
                    <a:pt x="254" y="183"/>
                  </a:cubicBezTo>
                  <a:cubicBezTo>
                    <a:pt x="268" y="205"/>
                    <a:pt x="268" y="205"/>
                    <a:pt x="268" y="205"/>
                  </a:cubicBezTo>
                  <a:cubicBezTo>
                    <a:pt x="268" y="99"/>
                    <a:pt x="268" y="99"/>
                    <a:pt x="268" y="99"/>
                  </a:cubicBezTo>
                  <a:cubicBezTo>
                    <a:pt x="268" y="70"/>
                    <a:pt x="268" y="70"/>
                    <a:pt x="268" y="70"/>
                  </a:cubicBezTo>
                  <a:cubicBezTo>
                    <a:pt x="268" y="28"/>
                    <a:pt x="268" y="28"/>
                    <a:pt x="268" y="28"/>
                  </a:cubicBezTo>
                  <a:cubicBezTo>
                    <a:pt x="268" y="7"/>
                    <a:pt x="283" y="0"/>
                    <a:pt x="297" y="0"/>
                  </a:cubicBezTo>
                  <a:cubicBezTo>
                    <a:pt x="318" y="0"/>
                    <a:pt x="325" y="7"/>
                    <a:pt x="325" y="28"/>
                  </a:cubicBezTo>
                  <a:cubicBezTo>
                    <a:pt x="325" y="85"/>
                    <a:pt x="325" y="85"/>
                    <a:pt x="325" y="85"/>
                  </a:cubicBezTo>
                  <a:cubicBezTo>
                    <a:pt x="325" y="92"/>
                    <a:pt x="325" y="92"/>
                    <a:pt x="325" y="92"/>
                  </a:cubicBezTo>
                  <a:cubicBezTo>
                    <a:pt x="325" y="205"/>
                    <a:pt x="325" y="205"/>
                    <a:pt x="325" y="205"/>
                  </a:cubicBezTo>
                  <a:cubicBezTo>
                    <a:pt x="346" y="183"/>
                    <a:pt x="346" y="183"/>
                    <a:pt x="346" y="183"/>
                  </a:cubicBezTo>
                  <a:cubicBezTo>
                    <a:pt x="353" y="176"/>
                    <a:pt x="360" y="176"/>
                    <a:pt x="367" y="176"/>
                  </a:cubicBezTo>
                  <a:cubicBezTo>
                    <a:pt x="381" y="176"/>
                    <a:pt x="396" y="191"/>
                    <a:pt x="396" y="205"/>
                  </a:cubicBezTo>
                  <a:close/>
                </a:path>
              </a:pathLst>
            </a:custGeom>
            <a:solidFill>
              <a:schemeClr val="bg1"/>
            </a:solidFill>
            <a:ln>
              <a:noFill/>
            </a:ln>
            <a:effectLst/>
          </p:spPr>
          <p:txBody>
            <a:bodyPr wrap="none" anchor="ctr"/>
            <a:lstStyle/>
            <a:p>
              <a:pPr>
                <a:lnSpc>
                  <a:spcPct val="120000"/>
                </a:lnSpc>
              </a:pPr>
              <a:endParaRPr lang="en-US">
                <a:solidFill>
                  <a:schemeClr val="bg1"/>
                </a:solidFill>
                <a:cs typeface="+mn-ea"/>
                <a:sym typeface="+mn-lt"/>
              </a:endParaRPr>
            </a:p>
          </p:txBody>
        </p:sp>
      </p:grpSp>
      <p:sp>
        <p:nvSpPr>
          <p:cNvPr id="14" name="Rounded Rectangle 43"/>
          <p:cNvSpPr/>
          <p:nvPr/>
        </p:nvSpPr>
        <p:spPr>
          <a:xfrm>
            <a:off x="1122954" y="4483051"/>
            <a:ext cx="3563345" cy="1742185"/>
          </a:xfrm>
          <a:prstGeom prst="roundRect">
            <a:avLst>
              <a:gd name="adj" fmla="val 5694"/>
            </a:avLst>
          </a:prstGeom>
          <a:noFill/>
          <a:ln w="12700">
            <a:solidFill>
              <a:schemeClr val="accent4"/>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grpSp>
        <p:nvGrpSpPr>
          <p:cNvPr id="15" name="Group 24"/>
          <p:cNvGrpSpPr/>
          <p:nvPr/>
        </p:nvGrpSpPr>
        <p:grpSpPr>
          <a:xfrm>
            <a:off x="2322261" y="3880685"/>
            <a:ext cx="803870" cy="803870"/>
            <a:chOff x="2247900" y="1225947"/>
            <a:chExt cx="914400" cy="914400"/>
          </a:xfrm>
        </p:grpSpPr>
        <p:sp>
          <p:nvSpPr>
            <p:cNvPr id="16" name="Rounded Rectangle 25"/>
            <p:cNvSpPr/>
            <p:nvPr/>
          </p:nvSpPr>
          <p:spPr>
            <a:xfrm>
              <a:off x="2247900" y="1225947"/>
              <a:ext cx="914400" cy="914400"/>
            </a:xfrm>
            <a:prstGeom prst="roundRect">
              <a:avLst/>
            </a:pr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17" name="Freeform 57"/>
            <p:cNvSpPr>
              <a:spLocks noChangeArrowheads="1"/>
            </p:cNvSpPr>
            <p:nvPr/>
          </p:nvSpPr>
          <p:spPr bwMode="auto">
            <a:xfrm>
              <a:off x="2458417" y="1467073"/>
              <a:ext cx="493366" cy="432146"/>
            </a:xfrm>
            <a:custGeom>
              <a:avLst/>
              <a:gdLst>
                <a:gd name="T0" fmla="*/ 212060 w 602"/>
                <a:gd name="T1" fmla="*/ 103681 h 531"/>
                <a:gd name="T2" fmla="*/ 112352 w 602"/>
                <a:gd name="T3" fmla="*/ 144579 h 531"/>
                <a:gd name="T4" fmla="*/ 112352 w 602"/>
                <a:gd name="T5" fmla="*/ 144579 h 531"/>
                <a:gd name="T6" fmla="*/ 109823 w 602"/>
                <a:gd name="T7" fmla="*/ 147090 h 531"/>
                <a:gd name="T8" fmla="*/ 104766 w 602"/>
                <a:gd name="T9" fmla="*/ 144579 h 531"/>
                <a:gd name="T10" fmla="*/ 104766 w 602"/>
                <a:gd name="T11" fmla="*/ 144579 h 531"/>
                <a:gd name="T12" fmla="*/ 5419 w 602"/>
                <a:gd name="T13" fmla="*/ 103681 h 531"/>
                <a:gd name="T14" fmla="*/ 10477 w 602"/>
                <a:gd name="T15" fmla="*/ 86102 h 531"/>
                <a:gd name="T16" fmla="*/ 15534 w 602"/>
                <a:gd name="T17" fmla="*/ 86102 h 531"/>
                <a:gd name="T18" fmla="*/ 15534 w 602"/>
                <a:gd name="T19" fmla="*/ 86102 h 531"/>
                <a:gd name="T20" fmla="*/ 204474 w 602"/>
                <a:gd name="T21" fmla="*/ 86102 h 531"/>
                <a:gd name="T22" fmla="*/ 204474 w 602"/>
                <a:gd name="T23" fmla="*/ 86102 h 531"/>
                <a:gd name="T24" fmla="*/ 207002 w 602"/>
                <a:gd name="T25" fmla="*/ 86102 h 531"/>
                <a:gd name="T26" fmla="*/ 212060 w 602"/>
                <a:gd name="T27" fmla="*/ 103681 h 531"/>
                <a:gd name="T28" fmla="*/ 212060 w 602"/>
                <a:gd name="T29" fmla="*/ 60630 h 531"/>
                <a:gd name="T30" fmla="*/ 112352 w 602"/>
                <a:gd name="T31" fmla="*/ 101169 h 531"/>
                <a:gd name="T32" fmla="*/ 112352 w 602"/>
                <a:gd name="T33" fmla="*/ 101169 h 531"/>
                <a:gd name="T34" fmla="*/ 109823 w 602"/>
                <a:gd name="T35" fmla="*/ 101169 h 531"/>
                <a:gd name="T36" fmla="*/ 104766 w 602"/>
                <a:gd name="T37" fmla="*/ 101169 h 531"/>
                <a:gd name="T38" fmla="*/ 104766 w 602"/>
                <a:gd name="T39" fmla="*/ 101169 h 531"/>
                <a:gd name="T40" fmla="*/ 5419 w 602"/>
                <a:gd name="T41" fmla="*/ 60630 h 531"/>
                <a:gd name="T42" fmla="*/ 5419 w 602"/>
                <a:gd name="T43" fmla="*/ 43051 h 531"/>
                <a:gd name="T44" fmla="*/ 104766 w 602"/>
                <a:gd name="T45" fmla="*/ 2511 h 531"/>
                <a:gd name="T46" fmla="*/ 104766 w 602"/>
                <a:gd name="T47" fmla="*/ 2511 h 531"/>
                <a:gd name="T48" fmla="*/ 109823 w 602"/>
                <a:gd name="T49" fmla="*/ 0 h 531"/>
                <a:gd name="T50" fmla="*/ 112352 w 602"/>
                <a:gd name="T51" fmla="*/ 2511 h 531"/>
                <a:gd name="T52" fmla="*/ 112352 w 602"/>
                <a:gd name="T53" fmla="*/ 2511 h 531"/>
                <a:gd name="T54" fmla="*/ 212060 w 602"/>
                <a:gd name="T55" fmla="*/ 43051 h 531"/>
                <a:gd name="T56" fmla="*/ 212060 w 602"/>
                <a:gd name="T57" fmla="*/ 60630 h 531"/>
                <a:gd name="T58" fmla="*/ 10477 w 602"/>
                <a:gd name="T59" fmla="*/ 129153 h 531"/>
                <a:gd name="T60" fmla="*/ 15534 w 602"/>
                <a:gd name="T61" fmla="*/ 129153 h 531"/>
                <a:gd name="T62" fmla="*/ 15534 w 602"/>
                <a:gd name="T63" fmla="*/ 129153 h 531"/>
                <a:gd name="T64" fmla="*/ 204474 w 602"/>
                <a:gd name="T65" fmla="*/ 129153 h 531"/>
                <a:gd name="T66" fmla="*/ 204474 w 602"/>
                <a:gd name="T67" fmla="*/ 129153 h 531"/>
                <a:gd name="T68" fmla="*/ 207002 w 602"/>
                <a:gd name="T69" fmla="*/ 129153 h 531"/>
                <a:gd name="T70" fmla="*/ 212060 w 602"/>
                <a:gd name="T71" fmla="*/ 149602 h 531"/>
                <a:gd name="T72" fmla="*/ 112352 w 602"/>
                <a:gd name="T73" fmla="*/ 190141 h 531"/>
                <a:gd name="T74" fmla="*/ 112352 w 602"/>
                <a:gd name="T75" fmla="*/ 190141 h 531"/>
                <a:gd name="T76" fmla="*/ 109823 w 602"/>
                <a:gd name="T77" fmla="*/ 190141 h 531"/>
                <a:gd name="T78" fmla="*/ 104766 w 602"/>
                <a:gd name="T79" fmla="*/ 190141 h 531"/>
                <a:gd name="T80" fmla="*/ 104766 w 602"/>
                <a:gd name="T81" fmla="*/ 190141 h 531"/>
                <a:gd name="T82" fmla="*/ 5419 w 602"/>
                <a:gd name="T83" fmla="*/ 149602 h 531"/>
                <a:gd name="T84" fmla="*/ 10477 w 602"/>
                <a:gd name="T85" fmla="*/ 129153 h 531"/>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0" t="0" r="r" b="b"/>
              <a:pathLst>
                <a:path w="602" h="531">
                  <a:moveTo>
                    <a:pt x="587" y="289"/>
                  </a:moveTo>
                  <a:lnTo>
                    <a:pt x="587" y="289"/>
                  </a:lnTo>
                  <a:cubicBezTo>
                    <a:pt x="311" y="403"/>
                    <a:pt x="311" y="403"/>
                    <a:pt x="311" y="403"/>
                  </a:cubicBezTo>
                  <a:cubicBezTo>
                    <a:pt x="311" y="410"/>
                    <a:pt x="304" y="410"/>
                    <a:pt x="304" y="410"/>
                  </a:cubicBezTo>
                  <a:cubicBezTo>
                    <a:pt x="297" y="410"/>
                    <a:pt x="297" y="410"/>
                    <a:pt x="290" y="403"/>
                  </a:cubicBezTo>
                  <a:cubicBezTo>
                    <a:pt x="15" y="289"/>
                    <a:pt x="15" y="289"/>
                    <a:pt x="15" y="289"/>
                  </a:cubicBezTo>
                  <a:cubicBezTo>
                    <a:pt x="7" y="289"/>
                    <a:pt x="0" y="275"/>
                    <a:pt x="0" y="268"/>
                  </a:cubicBezTo>
                  <a:cubicBezTo>
                    <a:pt x="0" y="247"/>
                    <a:pt x="15" y="240"/>
                    <a:pt x="29" y="240"/>
                  </a:cubicBezTo>
                  <a:cubicBezTo>
                    <a:pt x="36" y="240"/>
                    <a:pt x="36" y="240"/>
                    <a:pt x="43" y="240"/>
                  </a:cubicBezTo>
                  <a:cubicBezTo>
                    <a:pt x="304" y="346"/>
                    <a:pt x="304" y="346"/>
                    <a:pt x="304" y="346"/>
                  </a:cubicBezTo>
                  <a:cubicBezTo>
                    <a:pt x="566" y="240"/>
                    <a:pt x="566" y="240"/>
                    <a:pt x="566" y="240"/>
                  </a:cubicBezTo>
                  <a:lnTo>
                    <a:pt x="573" y="240"/>
                  </a:lnTo>
                  <a:cubicBezTo>
                    <a:pt x="594" y="240"/>
                    <a:pt x="601" y="247"/>
                    <a:pt x="601" y="268"/>
                  </a:cubicBezTo>
                  <a:cubicBezTo>
                    <a:pt x="601" y="275"/>
                    <a:pt x="594" y="289"/>
                    <a:pt x="587" y="289"/>
                  </a:cubicBezTo>
                  <a:close/>
                  <a:moveTo>
                    <a:pt x="587" y="169"/>
                  </a:moveTo>
                  <a:lnTo>
                    <a:pt x="587" y="169"/>
                  </a:lnTo>
                  <a:cubicBezTo>
                    <a:pt x="311" y="282"/>
                    <a:pt x="311" y="282"/>
                    <a:pt x="311" y="282"/>
                  </a:cubicBezTo>
                  <a:lnTo>
                    <a:pt x="304" y="282"/>
                  </a:lnTo>
                  <a:cubicBezTo>
                    <a:pt x="297" y="282"/>
                    <a:pt x="297" y="282"/>
                    <a:pt x="290" y="282"/>
                  </a:cubicBezTo>
                  <a:cubicBezTo>
                    <a:pt x="15" y="169"/>
                    <a:pt x="15" y="169"/>
                    <a:pt x="15" y="169"/>
                  </a:cubicBezTo>
                  <a:cubicBezTo>
                    <a:pt x="7" y="162"/>
                    <a:pt x="0" y="155"/>
                    <a:pt x="0" y="141"/>
                  </a:cubicBezTo>
                  <a:cubicBezTo>
                    <a:pt x="0" y="134"/>
                    <a:pt x="7" y="120"/>
                    <a:pt x="15" y="120"/>
                  </a:cubicBezTo>
                  <a:cubicBezTo>
                    <a:pt x="290" y="7"/>
                    <a:pt x="290" y="7"/>
                    <a:pt x="290" y="7"/>
                  </a:cubicBezTo>
                  <a:cubicBezTo>
                    <a:pt x="297" y="0"/>
                    <a:pt x="297" y="0"/>
                    <a:pt x="304" y="0"/>
                  </a:cubicBezTo>
                  <a:cubicBezTo>
                    <a:pt x="304" y="0"/>
                    <a:pt x="311" y="0"/>
                    <a:pt x="311" y="7"/>
                  </a:cubicBezTo>
                  <a:cubicBezTo>
                    <a:pt x="587" y="120"/>
                    <a:pt x="587" y="120"/>
                    <a:pt x="587" y="120"/>
                  </a:cubicBezTo>
                  <a:cubicBezTo>
                    <a:pt x="594" y="120"/>
                    <a:pt x="601" y="134"/>
                    <a:pt x="601" y="141"/>
                  </a:cubicBezTo>
                  <a:cubicBezTo>
                    <a:pt x="601" y="155"/>
                    <a:pt x="594" y="162"/>
                    <a:pt x="587" y="169"/>
                  </a:cubicBezTo>
                  <a:close/>
                  <a:moveTo>
                    <a:pt x="29" y="360"/>
                  </a:moveTo>
                  <a:lnTo>
                    <a:pt x="29" y="360"/>
                  </a:lnTo>
                  <a:cubicBezTo>
                    <a:pt x="36" y="360"/>
                    <a:pt x="36" y="360"/>
                    <a:pt x="43" y="360"/>
                  </a:cubicBezTo>
                  <a:cubicBezTo>
                    <a:pt x="304" y="473"/>
                    <a:pt x="304" y="473"/>
                    <a:pt x="304" y="473"/>
                  </a:cubicBezTo>
                  <a:cubicBezTo>
                    <a:pt x="566" y="360"/>
                    <a:pt x="566" y="360"/>
                    <a:pt x="566" y="360"/>
                  </a:cubicBezTo>
                  <a:lnTo>
                    <a:pt x="573" y="360"/>
                  </a:lnTo>
                  <a:cubicBezTo>
                    <a:pt x="594" y="360"/>
                    <a:pt x="601" y="374"/>
                    <a:pt x="601" y="388"/>
                  </a:cubicBezTo>
                  <a:cubicBezTo>
                    <a:pt x="601" y="403"/>
                    <a:pt x="594" y="410"/>
                    <a:pt x="587" y="417"/>
                  </a:cubicBezTo>
                  <a:cubicBezTo>
                    <a:pt x="311" y="530"/>
                    <a:pt x="311" y="530"/>
                    <a:pt x="311" y="530"/>
                  </a:cubicBezTo>
                  <a:lnTo>
                    <a:pt x="304" y="530"/>
                  </a:lnTo>
                  <a:cubicBezTo>
                    <a:pt x="297" y="530"/>
                    <a:pt x="297" y="530"/>
                    <a:pt x="290" y="530"/>
                  </a:cubicBezTo>
                  <a:cubicBezTo>
                    <a:pt x="15" y="417"/>
                    <a:pt x="15" y="417"/>
                    <a:pt x="15" y="417"/>
                  </a:cubicBezTo>
                  <a:cubicBezTo>
                    <a:pt x="7" y="410"/>
                    <a:pt x="0" y="403"/>
                    <a:pt x="0" y="388"/>
                  </a:cubicBezTo>
                  <a:cubicBezTo>
                    <a:pt x="0" y="374"/>
                    <a:pt x="15" y="360"/>
                    <a:pt x="29" y="360"/>
                  </a:cubicBezTo>
                  <a:close/>
                </a:path>
              </a:pathLst>
            </a:custGeom>
            <a:solidFill>
              <a:schemeClr val="bg1"/>
            </a:solidFill>
            <a:ln>
              <a:noFill/>
            </a:ln>
            <a:effectLst/>
          </p:spPr>
          <p:txBody>
            <a:bodyPr wrap="none" anchor="ctr"/>
            <a:lstStyle/>
            <a:p>
              <a:pPr>
                <a:lnSpc>
                  <a:spcPct val="120000"/>
                </a:lnSpc>
              </a:pPr>
              <a:endParaRPr lang="en-US">
                <a:solidFill>
                  <a:schemeClr val="bg1"/>
                </a:solidFill>
                <a:cs typeface="+mn-ea"/>
                <a:sym typeface="+mn-lt"/>
              </a:endParaRPr>
            </a:p>
          </p:txBody>
        </p:sp>
      </p:grpSp>
      <p:sp>
        <p:nvSpPr>
          <p:cNvPr id="18" name="Rounded Rectangle 42"/>
          <p:cNvSpPr/>
          <p:nvPr/>
        </p:nvSpPr>
        <p:spPr>
          <a:xfrm>
            <a:off x="4996906" y="4575823"/>
            <a:ext cx="4682507" cy="1504555"/>
          </a:xfrm>
          <a:prstGeom prst="roundRect">
            <a:avLst>
              <a:gd name="adj" fmla="val 5694"/>
            </a:avLst>
          </a:prstGeom>
          <a:noFill/>
          <a:ln w="12700">
            <a:solidFill>
              <a:schemeClr val="accent2"/>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grpSp>
        <p:nvGrpSpPr>
          <p:cNvPr id="19" name="Group 30"/>
          <p:cNvGrpSpPr/>
          <p:nvPr/>
        </p:nvGrpSpPr>
        <p:grpSpPr>
          <a:xfrm>
            <a:off x="6930739" y="3869236"/>
            <a:ext cx="803870" cy="803870"/>
            <a:chOff x="5638800" y="1225947"/>
            <a:chExt cx="914400" cy="914400"/>
          </a:xfrm>
        </p:grpSpPr>
        <p:sp>
          <p:nvSpPr>
            <p:cNvPr id="20" name="Rounded Rectangle 31"/>
            <p:cNvSpPr/>
            <p:nvPr/>
          </p:nvSpPr>
          <p:spPr>
            <a:xfrm>
              <a:off x="5638800" y="1225947"/>
              <a:ext cx="914400" cy="914400"/>
            </a:xfrm>
            <a:prstGeom prst="roundRect">
              <a:avLst/>
            </a:prstGeom>
            <a:solidFill>
              <a:schemeClr val="accent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en-US">
                <a:solidFill>
                  <a:schemeClr val="bg1"/>
                </a:solidFill>
                <a:cs typeface="+mn-ea"/>
                <a:sym typeface="+mn-lt"/>
              </a:endParaRPr>
            </a:p>
          </p:txBody>
        </p:sp>
        <p:sp>
          <p:nvSpPr>
            <p:cNvPr id="21" name="Freeform 138"/>
            <p:cNvSpPr>
              <a:spLocks noChangeArrowheads="1"/>
            </p:cNvSpPr>
            <p:nvPr/>
          </p:nvSpPr>
          <p:spPr bwMode="auto">
            <a:xfrm>
              <a:off x="5852919" y="1449011"/>
              <a:ext cx="486162" cy="475360"/>
            </a:xfrm>
            <a:custGeom>
              <a:avLst/>
              <a:gdLst>
                <a:gd name="T0" fmla="*/ 203841 w 594"/>
                <a:gd name="T1" fmla="*/ 122628 h 581"/>
                <a:gd name="T2" fmla="*/ 201316 w 594"/>
                <a:gd name="T3" fmla="*/ 122628 h 581"/>
                <a:gd name="T4" fmla="*/ 196265 w 594"/>
                <a:gd name="T5" fmla="*/ 140301 h 581"/>
                <a:gd name="T6" fmla="*/ 196265 w 594"/>
                <a:gd name="T7" fmla="*/ 142826 h 581"/>
                <a:gd name="T8" fmla="*/ 196265 w 594"/>
                <a:gd name="T9" fmla="*/ 145351 h 581"/>
                <a:gd name="T10" fmla="*/ 196265 w 594"/>
                <a:gd name="T11" fmla="*/ 145351 h 581"/>
                <a:gd name="T12" fmla="*/ 193739 w 594"/>
                <a:gd name="T13" fmla="*/ 147875 h 581"/>
                <a:gd name="T14" fmla="*/ 185802 w 594"/>
                <a:gd name="T15" fmla="*/ 150400 h 581"/>
                <a:gd name="T16" fmla="*/ 185802 w 594"/>
                <a:gd name="T17" fmla="*/ 150400 h 581"/>
                <a:gd name="T18" fmla="*/ 155497 w 594"/>
                <a:gd name="T19" fmla="*/ 122628 h 581"/>
                <a:gd name="T20" fmla="*/ 155497 w 594"/>
                <a:gd name="T21" fmla="*/ 122628 h 581"/>
                <a:gd name="T22" fmla="*/ 50870 w 594"/>
                <a:gd name="T23" fmla="*/ 112169 h 581"/>
                <a:gd name="T24" fmla="*/ 60972 w 594"/>
                <a:gd name="T25" fmla="*/ 0 h 581"/>
                <a:gd name="T26" fmla="*/ 213943 w 594"/>
                <a:gd name="T27" fmla="*/ 10459 h 581"/>
                <a:gd name="T28" fmla="*/ 203841 w 594"/>
                <a:gd name="T29" fmla="*/ 122628 h 581"/>
                <a:gd name="T30" fmla="*/ 150446 w 594"/>
                <a:gd name="T31" fmla="*/ 132727 h 581"/>
                <a:gd name="T32" fmla="*/ 173175 w 594"/>
                <a:gd name="T33" fmla="*/ 155810 h 581"/>
                <a:gd name="T34" fmla="*/ 185802 w 594"/>
                <a:gd name="T35" fmla="*/ 168433 h 581"/>
                <a:gd name="T36" fmla="*/ 175700 w 594"/>
                <a:gd name="T37" fmla="*/ 178532 h 581"/>
                <a:gd name="T38" fmla="*/ 104266 w 594"/>
                <a:gd name="T39" fmla="*/ 178532 h 581"/>
                <a:gd name="T40" fmla="*/ 81537 w 594"/>
                <a:gd name="T41" fmla="*/ 178532 h 581"/>
                <a:gd name="T42" fmla="*/ 71074 w 594"/>
                <a:gd name="T43" fmla="*/ 178532 h 581"/>
                <a:gd name="T44" fmla="*/ 40768 w 594"/>
                <a:gd name="T45" fmla="*/ 204140 h 581"/>
                <a:gd name="T46" fmla="*/ 32831 w 594"/>
                <a:gd name="T47" fmla="*/ 209189 h 581"/>
                <a:gd name="T48" fmla="*/ 32831 w 594"/>
                <a:gd name="T49" fmla="*/ 209189 h 581"/>
                <a:gd name="T50" fmla="*/ 25255 w 594"/>
                <a:gd name="T51" fmla="*/ 204140 h 581"/>
                <a:gd name="T52" fmla="*/ 25255 w 594"/>
                <a:gd name="T53" fmla="*/ 204140 h 581"/>
                <a:gd name="T54" fmla="*/ 25255 w 594"/>
                <a:gd name="T55" fmla="*/ 201615 h 581"/>
                <a:gd name="T56" fmla="*/ 22729 w 594"/>
                <a:gd name="T57" fmla="*/ 199091 h 581"/>
                <a:gd name="T58" fmla="*/ 22729 w 594"/>
                <a:gd name="T59" fmla="*/ 178532 h 581"/>
                <a:gd name="T60" fmla="*/ 22729 w 594"/>
                <a:gd name="T61" fmla="*/ 178532 h 581"/>
                <a:gd name="T62" fmla="*/ 0 w 594"/>
                <a:gd name="T63" fmla="*/ 168433 h 581"/>
                <a:gd name="T64" fmla="*/ 0 w 594"/>
                <a:gd name="T65" fmla="*/ 51215 h 581"/>
                <a:gd name="T66" fmla="*/ 40768 w 594"/>
                <a:gd name="T67" fmla="*/ 40756 h 581"/>
                <a:gd name="T68" fmla="*/ 60972 w 594"/>
                <a:gd name="T69" fmla="*/ 132727 h 581"/>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0" t="0" r="r" b="b"/>
              <a:pathLst>
                <a:path w="594" h="581">
                  <a:moveTo>
                    <a:pt x="565" y="340"/>
                  </a:moveTo>
                  <a:lnTo>
                    <a:pt x="565" y="340"/>
                  </a:lnTo>
                  <a:cubicBezTo>
                    <a:pt x="558" y="340"/>
                    <a:pt x="558" y="340"/>
                    <a:pt x="558" y="340"/>
                  </a:cubicBezTo>
                  <a:cubicBezTo>
                    <a:pt x="544" y="340"/>
                    <a:pt x="544" y="340"/>
                    <a:pt x="544" y="340"/>
                  </a:cubicBezTo>
                  <a:cubicBezTo>
                    <a:pt x="544" y="389"/>
                    <a:pt x="544" y="389"/>
                    <a:pt x="544" y="389"/>
                  </a:cubicBezTo>
                  <a:lnTo>
                    <a:pt x="544" y="396"/>
                  </a:lnTo>
                  <a:cubicBezTo>
                    <a:pt x="544" y="396"/>
                    <a:pt x="544" y="396"/>
                    <a:pt x="544" y="403"/>
                  </a:cubicBezTo>
                  <a:lnTo>
                    <a:pt x="537" y="410"/>
                  </a:lnTo>
                  <a:cubicBezTo>
                    <a:pt x="530" y="417"/>
                    <a:pt x="523" y="417"/>
                    <a:pt x="515" y="417"/>
                  </a:cubicBezTo>
                  <a:cubicBezTo>
                    <a:pt x="508" y="417"/>
                    <a:pt x="501" y="417"/>
                    <a:pt x="501" y="410"/>
                  </a:cubicBezTo>
                  <a:cubicBezTo>
                    <a:pt x="431" y="340"/>
                    <a:pt x="431" y="340"/>
                    <a:pt x="431" y="340"/>
                  </a:cubicBezTo>
                  <a:cubicBezTo>
                    <a:pt x="169" y="340"/>
                    <a:pt x="169" y="340"/>
                    <a:pt x="169" y="340"/>
                  </a:cubicBezTo>
                  <a:cubicBezTo>
                    <a:pt x="155" y="340"/>
                    <a:pt x="141" y="332"/>
                    <a:pt x="141" y="311"/>
                  </a:cubicBezTo>
                  <a:cubicBezTo>
                    <a:pt x="141" y="29"/>
                    <a:pt x="141" y="29"/>
                    <a:pt x="141" y="29"/>
                  </a:cubicBezTo>
                  <a:cubicBezTo>
                    <a:pt x="141" y="14"/>
                    <a:pt x="155" y="0"/>
                    <a:pt x="169" y="0"/>
                  </a:cubicBezTo>
                  <a:cubicBezTo>
                    <a:pt x="565" y="0"/>
                    <a:pt x="565" y="0"/>
                    <a:pt x="565" y="0"/>
                  </a:cubicBezTo>
                  <a:cubicBezTo>
                    <a:pt x="579" y="0"/>
                    <a:pt x="593" y="14"/>
                    <a:pt x="593" y="29"/>
                  </a:cubicBezTo>
                  <a:cubicBezTo>
                    <a:pt x="593" y="311"/>
                    <a:pt x="593" y="311"/>
                    <a:pt x="593" y="311"/>
                  </a:cubicBezTo>
                  <a:cubicBezTo>
                    <a:pt x="593" y="332"/>
                    <a:pt x="579" y="340"/>
                    <a:pt x="565" y="340"/>
                  </a:cubicBezTo>
                  <a:close/>
                  <a:moveTo>
                    <a:pt x="417" y="368"/>
                  </a:moveTo>
                  <a:lnTo>
                    <a:pt x="417" y="368"/>
                  </a:lnTo>
                  <a:cubicBezTo>
                    <a:pt x="480" y="432"/>
                    <a:pt x="480" y="432"/>
                    <a:pt x="480" y="432"/>
                  </a:cubicBezTo>
                  <a:cubicBezTo>
                    <a:pt x="487" y="439"/>
                    <a:pt x="501" y="446"/>
                    <a:pt x="515" y="446"/>
                  </a:cubicBezTo>
                  <a:cubicBezTo>
                    <a:pt x="515" y="467"/>
                    <a:pt x="515" y="467"/>
                    <a:pt x="515" y="467"/>
                  </a:cubicBezTo>
                  <a:cubicBezTo>
                    <a:pt x="515" y="481"/>
                    <a:pt x="508" y="495"/>
                    <a:pt x="487" y="495"/>
                  </a:cubicBezTo>
                  <a:cubicBezTo>
                    <a:pt x="289" y="495"/>
                    <a:pt x="289" y="495"/>
                    <a:pt x="289" y="495"/>
                  </a:cubicBezTo>
                  <a:cubicBezTo>
                    <a:pt x="226" y="495"/>
                    <a:pt x="226" y="495"/>
                    <a:pt x="226" y="495"/>
                  </a:cubicBezTo>
                  <a:cubicBezTo>
                    <a:pt x="197" y="495"/>
                    <a:pt x="197" y="495"/>
                    <a:pt x="197" y="495"/>
                  </a:cubicBezTo>
                  <a:cubicBezTo>
                    <a:pt x="190" y="495"/>
                    <a:pt x="190" y="495"/>
                    <a:pt x="190" y="495"/>
                  </a:cubicBezTo>
                  <a:cubicBezTo>
                    <a:pt x="113" y="566"/>
                    <a:pt x="113" y="566"/>
                    <a:pt x="113" y="566"/>
                  </a:cubicBezTo>
                  <a:cubicBezTo>
                    <a:pt x="106" y="573"/>
                    <a:pt x="99" y="580"/>
                    <a:pt x="91" y="580"/>
                  </a:cubicBezTo>
                  <a:cubicBezTo>
                    <a:pt x="84" y="580"/>
                    <a:pt x="77" y="573"/>
                    <a:pt x="77" y="566"/>
                  </a:cubicBezTo>
                  <a:cubicBezTo>
                    <a:pt x="70" y="566"/>
                    <a:pt x="70" y="566"/>
                    <a:pt x="70" y="566"/>
                  </a:cubicBezTo>
                  <a:lnTo>
                    <a:pt x="70" y="559"/>
                  </a:lnTo>
                  <a:cubicBezTo>
                    <a:pt x="70" y="559"/>
                    <a:pt x="63" y="559"/>
                    <a:pt x="63" y="552"/>
                  </a:cubicBezTo>
                  <a:cubicBezTo>
                    <a:pt x="63" y="495"/>
                    <a:pt x="63" y="495"/>
                    <a:pt x="63" y="495"/>
                  </a:cubicBezTo>
                  <a:cubicBezTo>
                    <a:pt x="28" y="495"/>
                    <a:pt x="28" y="495"/>
                    <a:pt x="28" y="495"/>
                  </a:cubicBezTo>
                  <a:cubicBezTo>
                    <a:pt x="14" y="495"/>
                    <a:pt x="0" y="481"/>
                    <a:pt x="0" y="467"/>
                  </a:cubicBezTo>
                  <a:cubicBezTo>
                    <a:pt x="0" y="142"/>
                    <a:pt x="0" y="142"/>
                    <a:pt x="0" y="142"/>
                  </a:cubicBezTo>
                  <a:cubicBezTo>
                    <a:pt x="0" y="128"/>
                    <a:pt x="14" y="113"/>
                    <a:pt x="28" y="113"/>
                  </a:cubicBezTo>
                  <a:cubicBezTo>
                    <a:pt x="113" y="113"/>
                    <a:pt x="113" y="113"/>
                    <a:pt x="113" y="113"/>
                  </a:cubicBezTo>
                  <a:cubicBezTo>
                    <a:pt x="113" y="311"/>
                    <a:pt x="113" y="311"/>
                    <a:pt x="113" y="311"/>
                  </a:cubicBezTo>
                  <a:cubicBezTo>
                    <a:pt x="113" y="347"/>
                    <a:pt x="141" y="368"/>
                    <a:pt x="169" y="368"/>
                  </a:cubicBezTo>
                  <a:lnTo>
                    <a:pt x="417" y="368"/>
                  </a:lnTo>
                  <a:close/>
                </a:path>
              </a:pathLst>
            </a:custGeom>
            <a:solidFill>
              <a:schemeClr val="bg1"/>
            </a:solidFill>
            <a:ln>
              <a:noFill/>
            </a:ln>
            <a:effectLst/>
          </p:spPr>
          <p:txBody>
            <a:bodyPr wrap="none" anchor="ctr"/>
            <a:lstStyle/>
            <a:p>
              <a:pPr>
                <a:lnSpc>
                  <a:spcPct val="120000"/>
                </a:lnSpc>
              </a:pPr>
              <a:endParaRPr lang="en-US">
                <a:solidFill>
                  <a:schemeClr val="bg1"/>
                </a:solidFill>
                <a:cs typeface="+mn-ea"/>
                <a:sym typeface="+mn-lt"/>
              </a:endParaRPr>
            </a:p>
          </p:txBody>
        </p:sp>
      </p:grpSp>
      <p:sp>
        <p:nvSpPr>
          <p:cNvPr id="26" name="文本框 33"/>
          <p:cNvSpPr txBox="1">
            <a:spLocks noChangeArrowheads="1"/>
          </p:cNvSpPr>
          <p:nvPr/>
        </p:nvSpPr>
        <p:spPr bwMode="auto">
          <a:xfrm>
            <a:off x="1902254" y="2495703"/>
            <a:ext cx="3178097" cy="362343"/>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r>
              <a:rPr lang="en-US" altLang="zh-CN" sz="1600" b="1">
                <a:solidFill>
                  <a:schemeClr val="bg1"/>
                </a:solidFill>
                <a:latin typeface="Arial" panose="020B0604020202020204" pitchFamily="34" charset="0"/>
                <a:ea typeface="+mn-ea"/>
                <a:cs typeface="Arial" panose="020B0604020202020204" pitchFamily="34" charset="0"/>
                <a:sym typeface="+mn-lt"/>
              </a:rPr>
              <a:t>Time-consuming</a:t>
            </a:r>
            <a:endParaRPr lang="zh-CN" altLang="en-US" sz="1600" b="1" dirty="0">
              <a:solidFill>
                <a:schemeClr val="bg1"/>
              </a:solidFill>
              <a:latin typeface="Arial" panose="020B0604020202020204" pitchFamily="34" charset="0"/>
              <a:ea typeface="+mn-ea"/>
              <a:cs typeface="Arial" panose="020B0604020202020204" pitchFamily="34" charset="0"/>
              <a:sym typeface="+mn-lt"/>
            </a:endParaRPr>
          </a:p>
        </p:txBody>
      </p:sp>
      <p:sp>
        <p:nvSpPr>
          <p:cNvPr id="27" name="文本框 37"/>
          <p:cNvSpPr txBox="1">
            <a:spLocks noChangeArrowheads="1"/>
          </p:cNvSpPr>
          <p:nvPr/>
        </p:nvSpPr>
        <p:spPr bwMode="auto">
          <a:xfrm>
            <a:off x="1126501" y="2817330"/>
            <a:ext cx="3274049" cy="844142"/>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400" b="1">
                <a:solidFill>
                  <a:schemeClr val="bg1"/>
                </a:solidFill>
                <a:latin typeface="Arial" panose="020B0604020202020204" pitchFamily="34" charset="0"/>
                <a:ea typeface="+mn-ea"/>
                <a:cs typeface="Arial" panose="020B0604020202020204" pitchFamily="34" charset="0"/>
                <a:sym typeface="+mn-lt"/>
              </a:rPr>
              <a:t>It may slow down the team's </a:t>
            </a:r>
            <a:r>
              <a:rPr lang="en-US" altLang="zh-CN" sz="1400">
                <a:solidFill>
                  <a:schemeClr val="bg1"/>
                </a:solidFill>
                <a:latin typeface="Arial" panose="020B0604020202020204" pitchFamily="34" charset="0"/>
                <a:ea typeface="+mn-ea"/>
                <a:cs typeface="Arial" panose="020B0604020202020204" pitchFamily="34" charset="0"/>
                <a:sym typeface="+mn-lt"/>
              </a:rPr>
              <a:t>execution process, especially when reaching consensus is difficult</a:t>
            </a:r>
            <a:endParaRPr lang="en-US" altLang="zh-CN" sz="1400" dirty="0">
              <a:solidFill>
                <a:schemeClr val="bg1"/>
              </a:solidFill>
              <a:latin typeface="Arial" panose="020B0604020202020204" pitchFamily="34" charset="0"/>
              <a:ea typeface="+mn-ea"/>
              <a:cs typeface="Arial" panose="020B0604020202020204" pitchFamily="34" charset="0"/>
              <a:sym typeface="+mn-lt"/>
            </a:endParaRPr>
          </a:p>
        </p:txBody>
      </p:sp>
      <p:sp>
        <p:nvSpPr>
          <p:cNvPr id="28" name="文本框 33"/>
          <p:cNvSpPr txBox="1">
            <a:spLocks noChangeArrowheads="1"/>
          </p:cNvSpPr>
          <p:nvPr/>
        </p:nvSpPr>
        <p:spPr bwMode="auto">
          <a:xfrm>
            <a:off x="5122565" y="2525623"/>
            <a:ext cx="3315575" cy="655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r>
              <a:rPr lang="en-US" altLang="zh-CN" sz="1600" b="1">
                <a:solidFill>
                  <a:schemeClr val="bg1"/>
                </a:solidFill>
                <a:latin typeface="Arial" panose="020B0604020202020204" pitchFamily="34" charset="0"/>
                <a:ea typeface="+mn-ea"/>
                <a:cs typeface="Arial" panose="020B0604020202020204" pitchFamily="34" charset="0"/>
                <a:sym typeface="+mn-lt"/>
              </a:rPr>
              <a:t>Potential for conflict</a:t>
            </a:r>
          </a:p>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29" name="文本框 37"/>
          <p:cNvSpPr txBox="1">
            <a:spLocks noChangeArrowheads="1"/>
          </p:cNvSpPr>
          <p:nvPr/>
        </p:nvSpPr>
        <p:spPr bwMode="auto">
          <a:xfrm>
            <a:off x="4334396" y="2917812"/>
            <a:ext cx="3563345" cy="843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If managed improperly, differing viewpoints may give rise to tense situations</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30" name="文本框 33"/>
          <p:cNvSpPr txBox="1">
            <a:spLocks noChangeArrowheads="1"/>
          </p:cNvSpPr>
          <p:nvPr/>
        </p:nvSpPr>
        <p:spPr bwMode="auto">
          <a:xfrm>
            <a:off x="8036733" y="2396682"/>
            <a:ext cx="3530642"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r>
              <a:rPr lang="en-US" altLang="zh-CN" sz="1600" b="1">
                <a:solidFill>
                  <a:schemeClr val="bg1"/>
                </a:solidFill>
                <a:latin typeface="+mn-lt"/>
                <a:ea typeface="+mn-ea"/>
                <a:cs typeface="+mn-ea"/>
                <a:sym typeface="+mn-lt"/>
              </a:rPr>
              <a:t>Professional guidance requires high standards</a:t>
            </a:r>
          </a:p>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31" name="文本框 37"/>
          <p:cNvSpPr txBox="1">
            <a:spLocks noChangeArrowheads="1"/>
          </p:cNvSpPr>
          <p:nvPr/>
        </p:nvSpPr>
        <p:spPr bwMode="auto">
          <a:xfrm>
            <a:off x="7897741" y="3058146"/>
            <a:ext cx="3563345" cy="843949"/>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Leaders must balance diverse opinions, mediate differences, and maintain focus</a:t>
            </a:r>
            <a:r>
              <a:rPr lang="en-US" altLang="zh-CN" sz="1400">
                <a:solidFill>
                  <a:schemeClr val="bg1"/>
                </a:solidFill>
                <a:latin typeface="+mn-lt"/>
                <a:ea typeface="+mn-ea"/>
                <a:cs typeface="+mn-ea"/>
                <a:sym typeface="+mn-lt"/>
              </a:rPr>
              <a:t>.</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34" name="文本框 33"/>
          <p:cNvSpPr txBox="1">
            <a:spLocks noChangeArrowheads="1"/>
          </p:cNvSpPr>
          <p:nvPr/>
        </p:nvSpPr>
        <p:spPr bwMode="auto">
          <a:xfrm>
            <a:off x="5080351" y="4708421"/>
            <a:ext cx="4025938" cy="655885"/>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r>
              <a:rPr lang="en-US" altLang="zh-CN" sz="1600" b="1">
                <a:solidFill>
                  <a:schemeClr val="bg1"/>
                </a:solidFill>
                <a:latin typeface="+mn-lt"/>
                <a:ea typeface="+mn-ea"/>
                <a:cs typeface="+mn-ea"/>
                <a:sym typeface="+mn-lt"/>
              </a:rPr>
              <a:t>Depend on the leader's judgment</a:t>
            </a:r>
          </a:p>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35" name="文本框 37"/>
          <p:cNvSpPr txBox="1">
            <a:spLocks noChangeArrowheads="1"/>
          </p:cNvSpPr>
          <p:nvPr/>
        </p:nvSpPr>
        <p:spPr bwMode="auto">
          <a:xfrm>
            <a:off x="4910081" y="5304266"/>
            <a:ext cx="4507218" cy="585417"/>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400">
                <a:solidFill>
                  <a:schemeClr val="bg1"/>
                </a:solidFill>
                <a:latin typeface="+mn-lt"/>
                <a:ea typeface="+mn-ea"/>
                <a:cs typeface="+mn-ea"/>
                <a:sym typeface="+mn-lt"/>
              </a:rPr>
              <a:t>Causing a mismatch between leadership behavior and actual needs</a:t>
            </a:r>
            <a:endParaRPr lang="en-US" altLang="zh-CN" sz="1400" dirty="0">
              <a:solidFill>
                <a:schemeClr val="bg1"/>
              </a:solidFill>
              <a:latin typeface="+mn-lt"/>
              <a:ea typeface="+mn-ea"/>
              <a:cs typeface="+mn-ea"/>
              <a:sym typeface="+mn-lt"/>
            </a:endParaRPr>
          </a:p>
        </p:txBody>
      </p:sp>
      <p:sp>
        <p:nvSpPr>
          <p:cNvPr id="36" name="文本框 33"/>
          <p:cNvSpPr txBox="1">
            <a:spLocks noChangeArrowheads="1"/>
          </p:cNvSpPr>
          <p:nvPr/>
        </p:nvSpPr>
        <p:spPr bwMode="auto">
          <a:xfrm>
            <a:off x="1464967" y="4642880"/>
            <a:ext cx="3563345" cy="95135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eaLnBrk="1" hangingPunct="1">
              <a:lnSpc>
                <a:spcPct val="120000"/>
              </a:lnSpc>
              <a:spcBef>
                <a:spcPct val="0"/>
              </a:spcBef>
              <a:buFontTx/>
              <a:buNone/>
            </a:pPr>
            <a:r>
              <a:rPr lang="en-US" altLang="zh-CN" sz="1600" b="1">
                <a:solidFill>
                  <a:schemeClr val="bg1"/>
                </a:solidFill>
                <a:latin typeface="+mn-lt"/>
                <a:ea typeface="+mn-ea"/>
                <a:cs typeface="+mn-ea"/>
                <a:sym typeface="+mn-lt"/>
              </a:rPr>
              <a:t>Requires high emotional intelligence and flexibility</a:t>
            </a:r>
          </a:p>
          <a:p>
            <a:pPr eaLnBrk="1" hangingPunct="1">
              <a:lnSpc>
                <a:spcPct val="120000"/>
              </a:lnSpc>
              <a:spcBef>
                <a:spcPct val="0"/>
              </a:spcBef>
              <a:buFontTx/>
              <a:buNone/>
            </a:pPr>
            <a:endParaRPr lang="zh-CN" altLang="en-US" sz="1600" b="1" dirty="0">
              <a:solidFill>
                <a:schemeClr val="bg1"/>
              </a:solidFill>
              <a:latin typeface="+mn-lt"/>
              <a:ea typeface="+mn-ea"/>
              <a:cs typeface="+mn-ea"/>
              <a:sym typeface="+mn-lt"/>
            </a:endParaRPr>
          </a:p>
        </p:txBody>
      </p:sp>
      <p:sp>
        <p:nvSpPr>
          <p:cNvPr id="37" name="文本框 37"/>
          <p:cNvSpPr txBox="1">
            <a:spLocks noChangeArrowheads="1"/>
          </p:cNvSpPr>
          <p:nvPr/>
        </p:nvSpPr>
        <p:spPr bwMode="auto">
          <a:xfrm>
            <a:off x="1295400" y="5304266"/>
            <a:ext cx="3215610" cy="1102481"/>
          </a:xfrm>
          <a:prstGeom prst="rect">
            <a:avLst/>
          </a:prstGeom>
          <a:noFill/>
          <a:ln>
            <a:noFill/>
          </a:ln>
          <a:extLst>
            <a:ext uri="{909E8E84-426E-40DD-AFC4-6F175D3DCCD1}">
              <a14:hiddenFill xmlns:a14="http://schemas.microsoft.com/office/drawing/2010/main">
                <a:solidFill>
                  <a:srgbClr val="FFFFFF"/>
                </a:solidFill>
              </a14:hiddenFill>
            </a:ext>
            <a:ext uri="{91240B29-F687-4F45-9708-019B960494DF}">
              <a14:hiddenLine xmlns:a14="http://schemas.microsoft.com/office/drawing/2010/main" w="9525">
                <a:solidFill>
                  <a:srgbClr val="000000"/>
                </a:solidFill>
                <a:miter lim="800000"/>
                <a:headEnd/>
                <a:tailEnd/>
              </a14:hiddenLine>
            </a:ext>
          </a:extLst>
        </p:spPr>
        <p:txBody>
          <a:bodyPr wrap="square">
            <a:spAutoFit/>
          </a:bodyPr>
          <a:lstStyle>
            <a:lvl1pPr>
              <a:lnSpc>
                <a:spcPct val="125000"/>
              </a:lnSpc>
              <a:spcBef>
                <a:spcPts val="1000"/>
              </a:spcBef>
              <a:buFont typeface="Arial" panose="020B0604020202020204" pitchFamily="34" charset="0"/>
              <a:buChar char="•"/>
              <a:defRPr sz="2000">
                <a:solidFill>
                  <a:schemeClr val="tx1"/>
                </a:solidFill>
                <a:latin typeface="Segoe UI" panose="020B0502040204020203" pitchFamily="34" charset="0"/>
                <a:ea typeface="微软雅黑" panose="020B0503020204020204" pitchFamily="34" charset="-122"/>
              </a:defRPr>
            </a:lvl1pPr>
            <a:lvl2pPr marL="742950" indent="-285750">
              <a:lnSpc>
                <a:spcPct val="125000"/>
              </a:lnSpc>
              <a:spcBef>
                <a:spcPts val="500"/>
              </a:spcBef>
              <a:buFont typeface="Arial" panose="020B0604020202020204" pitchFamily="34" charset="0"/>
              <a:buChar char="•"/>
              <a:defRPr>
                <a:solidFill>
                  <a:schemeClr val="tx1"/>
                </a:solidFill>
                <a:latin typeface="Segoe UI" panose="020B0502040204020203" pitchFamily="34" charset="0"/>
                <a:ea typeface="微软雅黑" panose="020B0503020204020204" pitchFamily="34" charset="-122"/>
              </a:defRPr>
            </a:lvl2pPr>
            <a:lvl3pPr marL="1143000" indent="-228600">
              <a:lnSpc>
                <a:spcPct val="125000"/>
              </a:lnSpc>
              <a:spcBef>
                <a:spcPts val="500"/>
              </a:spcBef>
              <a:buFont typeface="Arial" panose="020B0604020202020204" pitchFamily="34" charset="0"/>
              <a:buChar char="•"/>
              <a:defRPr sz="1600">
                <a:solidFill>
                  <a:schemeClr val="tx1"/>
                </a:solidFill>
                <a:latin typeface="Segoe UI" panose="020B0502040204020203" pitchFamily="34" charset="0"/>
                <a:ea typeface="微软雅黑" panose="020B0503020204020204" pitchFamily="34" charset="-122"/>
              </a:defRPr>
            </a:lvl3pPr>
            <a:lvl4pPr marL="16002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4pPr>
            <a:lvl5pPr marL="2057400" indent="-228600">
              <a:lnSpc>
                <a:spcPct val="125000"/>
              </a:lnSpc>
              <a:spcBef>
                <a:spcPts val="500"/>
              </a:spcBef>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5pPr>
            <a:lvl6pPr marL="25146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6pPr>
            <a:lvl7pPr marL="29718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7pPr>
            <a:lvl8pPr marL="34290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8pPr>
            <a:lvl9pPr marL="3886200" indent="-228600" eaLnBrk="0" fontAlgn="base" hangingPunct="0">
              <a:lnSpc>
                <a:spcPct val="125000"/>
              </a:lnSpc>
              <a:spcBef>
                <a:spcPts val="500"/>
              </a:spcBef>
              <a:spcAft>
                <a:spcPct val="0"/>
              </a:spcAft>
              <a:buFont typeface="Arial" panose="020B0604020202020204" pitchFamily="34" charset="0"/>
              <a:buChar char="•"/>
              <a:defRPr sz="1400">
                <a:solidFill>
                  <a:schemeClr val="tx1"/>
                </a:solidFill>
                <a:latin typeface="Segoe UI" panose="020B0502040204020203" pitchFamily="34" charset="0"/>
                <a:ea typeface="微软雅黑" panose="020B0503020204020204" pitchFamily="34" charset="-122"/>
              </a:defRPr>
            </a:lvl9pPr>
          </a:lstStyle>
          <a:p>
            <a:pPr algn="ctr" defTabSz="1216660">
              <a:lnSpc>
                <a:spcPct val="120000"/>
              </a:lnSpc>
              <a:spcBef>
                <a:spcPct val="0"/>
              </a:spcBef>
              <a:buNone/>
            </a:pPr>
            <a:r>
              <a:rPr lang="en-US" altLang="zh-CN" sz="1400">
                <a:solidFill>
                  <a:schemeClr val="bg1"/>
                </a:solidFill>
                <a:latin typeface="Arial" panose="020B0604020202020204" pitchFamily="34" charset="0"/>
                <a:ea typeface="+mn-ea"/>
                <a:cs typeface="Arial" panose="020B0604020202020204" pitchFamily="34" charset="0"/>
                <a:sym typeface="+mn-lt"/>
              </a:rPr>
              <a:t>Accurately assessing the readiness of followers may be a complex task for leaders.</a:t>
            </a:r>
          </a:p>
          <a:p>
            <a:pPr algn="ctr" defTabSz="1216660">
              <a:lnSpc>
                <a:spcPct val="120000"/>
              </a:lnSpc>
              <a:spcBef>
                <a:spcPct val="0"/>
              </a:spcBef>
              <a:buNone/>
            </a:pPr>
            <a:endParaRPr lang="en-US" altLang="zh-CN" sz="1400" dirty="0">
              <a:solidFill>
                <a:schemeClr val="bg1"/>
              </a:solidFill>
              <a:latin typeface="+mn-lt"/>
              <a:ea typeface="+mn-ea"/>
              <a:cs typeface="+mn-ea"/>
              <a:sym typeface="+mn-lt"/>
            </a:endParaRPr>
          </a:p>
        </p:txBody>
      </p:sp>
      <p:sp>
        <p:nvSpPr>
          <p:cNvPr id="45" name="文本框 44"/>
          <p:cNvSpPr txBox="1"/>
          <p:nvPr/>
        </p:nvSpPr>
        <p:spPr>
          <a:xfrm>
            <a:off x="963928" y="302568"/>
            <a:ext cx="9434321" cy="937629"/>
          </a:xfrm>
          <a:prstGeom prst="rect">
            <a:avLst/>
          </a:prstGeom>
          <a:noFill/>
        </p:spPr>
        <p:txBody>
          <a:bodyPr wrap="square" rtlCol="0">
            <a:spAutoFit/>
          </a:bodyPr>
          <a:lstStyle/>
          <a:p>
            <a:pPr>
              <a:lnSpc>
                <a:spcPct val="120000"/>
              </a:lnSpc>
            </a:pPr>
            <a:r>
              <a:rPr lang="en-US" altLang="zh-CN" b="1">
                <a:solidFill>
                  <a:schemeClr val="bg1"/>
                </a:solidFill>
                <a:cs typeface="+mn-ea"/>
                <a:sym typeface="+mn-lt"/>
              </a:rPr>
              <a:t>Common drawbacks of these theories</a:t>
            </a:r>
          </a:p>
          <a:p>
            <a:pPr>
              <a:lnSpc>
                <a:spcPct val="120000"/>
              </a:lnSpc>
            </a:pPr>
            <a:endParaRPr lang="zh-CN" altLang="en-US" b="1" dirty="0">
              <a:solidFill>
                <a:schemeClr val="bg1"/>
              </a:solidFill>
              <a:cs typeface="+mn-ea"/>
              <a:sym typeface="+mn-lt"/>
            </a:endParaRPr>
          </a:p>
        </p:txBody>
      </p:sp>
      <p:grpSp>
        <p:nvGrpSpPr>
          <p:cNvPr id="46" name="组合 45"/>
          <p:cNvGrpSpPr/>
          <p:nvPr>
            <p:custDataLst>
              <p:tags r:id="rId1"/>
            </p:custDataLst>
          </p:nvPr>
        </p:nvGrpSpPr>
        <p:grpSpPr>
          <a:xfrm>
            <a:off x="319026" y="372249"/>
            <a:ext cx="407472" cy="407472"/>
            <a:chOff x="-1828799" y="-88608"/>
            <a:chExt cx="754743" cy="754743"/>
          </a:xfrm>
        </p:grpSpPr>
        <p:sp>
          <p:nvSpPr>
            <p:cNvPr id="47" name="椭圆 46"/>
            <p:cNvSpPr/>
            <p:nvPr/>
          </p:nvSpPr>
          <p:spPr>
            <a:xfrm>
              <a:off x="-1828799" y="-88608"/>
              <a:ext cx="754743" cy="754743"/>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sp>
          <p:nvSpPr>
            <p:cNvPr id="48" name="椭圆 47"/>
            <p:cNvSpPr/>
            <p:nvPr/>
          </p:nvSpPr>
          <p:spPr>
            <a:xfrm>
              <a:off x="-1609562" y="130629"/>
              <a:ext cx="316268" cy="316268"/>
            </a:xfrm>
            <a:prstGeom prst="ellipse">
              <a:avLst/>
            </a:prstGeom>
            <a:noFill/>
            <a:ln w="38100">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solidFill>
                  <a:schemeClr val="bg1"/>
                </a:solidFill>
              </a:endParaRPr>
            </a:p>
          </p:txBody>
        </p:sp>
      </p:grpSp>
    </p:spTree>
  </p:cSld>
  <p:clrMapOvr>
    <a:masterClrMapping/>
  </p:clrMapOvr>
  <p:transition spd="slow">
    <p:push dir="u"/>
  </p:transition>
</p:sld>
</file>

<file path=ppt/slides/slide24.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p:cNvGrpSpPr/>
        <p:nvPr/>
      </p:nvGrpSpPr>
      <p:grpSpPr>
        <a:xfrm>
          <a:off x="0" y="0"/>
          <a:ext cx="0" cy="0"/>
          <a:chOff x="0" y="0"/>
          <a:chExt cx="0" cy="0"/>
        </a:xfrm>
      </p:grpSpPr>
      <p:sp>
        <p:nvSpPr>
          <p:cNvPr id="2" name="矩形 1"/>
          <p:cNvSpPr/>
          <p:nvPr/>
        </p:nvSpPr>
        <p:spPr>
          <a:xfrm>
            <a:off x="7042678" y="0"/>
            <a:ext cx="5149322" cy="6858000"/>
          </a:xfrm>
          <a:prstGeom prst="rect">
            <a:avLst/>
          </a:prstGeom>
          <a:solidFill>
            <a:srgbClr val="0000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文本框 22"/>
          <p:cNvSpPr txBox="1"/>
          <p:nvPr/>
        </p:nvSpPr>
        <p:spPr>
          <a:xfrm>
            <a:off x="396045" y="800241"/>
            <a:ext cx="6261490" cy="5644687"/>
          </a:xfrm>
          <a:prstGeom prst="rect">
            <a:avLst/>
          </a:prstGeom>
          <a:noFill/>
        </p:spPr>
        <p:txBody>
          <a:bodyPr wrap="square" rtlCol="0">
            <a:spAutoFit/>
          </a:bodyPr>
          <a:lstStyle/>
          <a:p>
            <a:r>
              <a:rPr lang="en-US" altLang="zh-CN" sz="900">
                <a:solidFill>
                  <a:schemeClr val="bg1"/>
                </a:solidFill>
                <a:latin typeface="Arial" panose="020B0604020202020204" pitchFamily="34" charset="0"/>
                <a:cs typeface="Arial" panose="020B0604020202020204" pitchFamily="34" charset="0"/>
              </a:rPr>
              <a:t>Bello,  T.,  &amp;  Adeyemi,  O.  (2022).  The  strategic  role  of  emotional  intelligence  in  Nigerian leadership. Journal of African Leadership Studies, 8(2), 22–39.</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Chukwuemeka,  A.,  &amp; Olatunji,  F.  (2023).  Emotional  intelligence  and  team  performance  in Nigerian organizations. African Journal of Management Studies, 6(1), 55–71</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Eze,  P.,  &amp;  Musa,  K.  (2023).  Emotional  intelligence  and  service  quality  in  Nigerian  healthcare institutions. Nigerian Journal of Health Management, 9(1), 70–88.</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Ibrahim,  L.,  &amp;  Ajayi,  D.  (2025).  Crisis  leadership  and  emotional  intelligence  in  Nigerian educational institutions. Journal of Educational Leadership and Policy, 12(3), 99–116</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Okeke,  O.,  et  al.  (2024).  Emotional  intelligence  in  crisis  leadership:  A  case  study  of  secondary schools in Plateau State. Educational Leadership Review, 7(1), 89–105</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Okoro, R., et al. (2025).Emotional intelligence and organizational success: A study of Nigerian corporations. Nigerian Journal of Organizational Development, 15(2), 134–149</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Okwechime, C. (2025). Inclusive leadership, emotional intelligence, and employee well-being in Nigerian public healthcare. African Journal of Health Administration, 11(1), 23–38</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Onwukwe  Onyimonyi,  D.  (2025).  Emotional  intelligence  and  conflict  management  in  Nigerian universities. Journal of Higher Education Management in Africa, 14(2), 64–79.</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Olanrewaju, S., &amp; Emeka, C. (2024). Organizational development and emotional intelligence in Nigeria. Nigerian Journal of Business Management, 10(2), 45–63</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Saifullahi, A., Abubakar, M., &amp; Nasir, I. (2025). Emotional intelligence dimensions and leadership effectiveness  in  public  and  private  organizations  in  Kano  and  Abuja,  Nigeria. African Leadership Review, 7(1), 18–33.</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Guinot J, Miralles S, Rodríguez-Sánchez A, Chiva R (2020) Do compassionate frms outperform? The role of organizational learning. Empl Relat 42(3):717–734 Haque A, Fernando M, Caputi P (2021) Responsible leadership and employee outcomes: a systematic literature review, integration and propositions. Asia-Pac J Bus Admin 13(3):383–408</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 </a:t>
            </a:r>
            <a:endParaRPr lang="zh-CN" altLang="zh-CN" sz="900">
              <a:solidFill>
                <a:schemeClr val="bg1"/>
              </a:solidFill>
              <a:latin typeface="Arial" panose="020B0604020202020204" pitchFamily="34" charset="0"/>
              <a:cs typeface="Arial" panose="020B0604020202020204" pitchFamily="34" charset="0"/>
            </a:endParaRPr>
          </a:p>
          <a:p>
            <a:r>
              <a:rPr lang="en-US" altLang="zh-CN" sz="900">
                <a:solidFill>
                  <a:schemeClr val="bg1"/>
                </a:solidFill>
                <a:latin typeface="Arial" panose="020B0604020202020204" pitchFamily="34" charset="0"/>
                <a:cs typeface="Arial" panose="020B0604020202020204" pitchFamily="34" charset="0"/>
              </a:rPr>
              <a:t>Hofmeyer A, Taylor R, Kennedy K (2020) Fostering compassion and reducing burnout: How can health system leaders respond in the Covid-19 pandemic and beyond? Nurse Ed Today, 94, N.PAG-N.PAG</a:t>
            </a:r>
            <a:endParaRPr lang="zh-CN" altLang="zh-CN" sz="900">
              <a:solidFill>
                <a:schemeClr val="bg1"/>
              </a:solidFill>
              <a:latin typeface="Arial" panose="020B0604020202020204" pitchFamily="34" charset="0"/>
              <a:cs typeface="Arial" panose="020B0604020202020204" pitchFamily="34" charset="0"/>
            </a:endParaRPr>
          </a:p>
          <a:p>
            <a:pPr marL="342900" indent="-342900">
              <a:lnSpc>
                <a:spcPct val="120000"/>
              </a:lnSpc>
              <a:buClr>
                <a:schemeClr val="bg1"/>
              </a:buClr>
              <a:buSzPct val="150000"/>
              <a:buFont typeface="Arial" panose="020B0604020202020204" pitchFamily="34" charset="0"/>
              <a:buChar char="•"/>
            </a:pPr>
            <a:r>
              <a:rPr lang="en-US" altLang="zh-CN" sz="900">
                <a:solidFill>
                  <a:schemeClr val="bg1"/>
                </a:solidFill>
                <a:latin typeface="Arial" panose="020B0604020202020204" pitchFamily="34" charset="0"/>
                <a:cs typeface="Arial" panose="020B0604020202020204" pitchFamily="34" charset="0"/>
                <a:sym typeface="+mn-lt"/>
              </a:rPr>
              <a:t>.</a:t>
            </a:r>
            <a:endParaRPr lang="zh-CN" altLang="en-US" sz="900">
              <a:solidFill>
                <a:schemeClr val="bg1"/>
              </a:solidFill>
              <a:latin typeface="Arial" panose="020B0604020202020204" pitchFamily="34" charset="0"/>
              <a:cs typeface="Arial" panose="020B0604020202020204" pitchFamily="34" charset="0"/>
              <a:sym typeface="+mn-lt"/>
            </a:endParaRPr>
          </a:p>
        </p:txBody>
      </p:sp>
      <p:sp>
        <p:nvSpPr>
          <p:cNvPr id="24" name="文本框 23"/>
          <p:cNvSpPr txBox="1"/>
          <p:nvPr/>
        </p:nvSpPr>
        <p:spPr>
          <a:xfrm>
            <a:off x="1272540" y="2561668"/>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5" name="文本框 24"/>
          <p:cNvSpPr txBox="1"/>
          <p:nvPr/>
        </p:nvSpPr>
        <p:spPr>
          <a:xfrm>
            <a:off x="1272540" y="3441414"/>
            <a:ext cx="4508500" cy="362343"/>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6" name="文本框 25"/>
          <p:cNvSpPr txBox="1"/>
          <p:nvPr/>
        </p:nvSpPr>
        <p:spPr>
          <a:xfrm>
            <a:off x="1272540" y="4321160"/>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7" name="文本框 26"/>
          <p:cNvSpPr txBox="1"/>
          <p:nvPr/>
        </p:nvSpPr>
        <p:spPr>
          <a:xfrm>
            <a:off x="1272540" y="5200904"/>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8" name="Freeform 5"/>
          <p:cNvSpPr>
            <a:spLocks noEditPoints="1"/>
          </p:cNvSpPr>
          <p:nvPr/>
        </p:nvSpPr>
        <p:spPr bwMode="auto">
          <a:xfrm>
            <a:off x="8444404" y="2047970"/>
            <a:ext cx="2779199" cy="2663397"/>
          </a:xfrm>
          <a:custGeom>
            <a:avLst/>
            <a:gdLst>
              <a:gd name="T0" fmla="*/ 188 w 200"/>
              <a:gd name="T1" fmla="*/ 0 h 192"/>
              <a:gd name="T2" fmla="*/ 44 w 200"/>
              <a:gd name="T3" fmla="*/ 0 h 192"/>
              <a:gd name="T4" fmla="*/ 40 w 200"/>
              <a:gd name="T5" fmla="*/ 0 h 192"/>
              <a:gd name="T6" fmla="*/ 32 w 200"/>
              <a:gd name="T7" fmla="*/ 0 h 192"/>
              <a:gd name="T8" fmla="*/ 32 w 200"/>
              <a:gd name="T9" fmla="*/ 36 h 192"/>
              <a:gd name="T10" fmla="*/ 0 w 200"/>
              <a:gd name="T11" fmla="*/ 36 h 192"/>
              <a:gd name="T12" fmla="*/ 0 w 200"/>
              <a:gd name="T13" fmla="*/ 48 h 192"/>
              <a:gd name="T14" fmla="*/ 0 w 200"/>
              <a:gd name="T15" fmla="*/ 152 h 192"/>
              <a:gd name="T16" fmla="*/ 40 w 200"/>
              <a:gd name="T17" fmla="*/ 192 h 192"/>
              <a:gd name="T18" fmla="*/ 64 w 200"/>
              <a:gd name="T19" fmla="*/ 192 h 192"/>
              <a:gd name="T20" fmla="*/ 136 w 200"/>
              <a:gd name="T21" fmla="*/ 192 h 192"/>
              <a:gd name="T22" fmla="*/ 160 w 200"/>
              <a:gd name="T23" fmla="*/ 192 h 192"/>
              <a:gd name="T24" fmla="*/ 200 w 200"/>
              <a:gd name="T25" fmla="*/ 152 h 192"/>
              <a:gd name="T26" fmla="*/ 200 w 200"/>
              <a:gd name="T27" fmla="*/ 12 h 192"/>
              <a:gd name="T28" fmla="*/ 200 w 200"/>
              <a:gd name="T29" fmla="*/ 0 h 192"/>
              <a:gd name="T30" fmla="*/ 188 w 200"/>
              <a:gd name="T31" fmla="*/ 0 h 192"/>
              <a:gd name="T32" fmla="*/ 32 w 200"/>
              <a:gd name="T33" fmla="*/ 140 h 192"/>
              <a:gd name="T34" fmla="*/ 22 w 200"/>
              <a:gd name="T35" fmla="*/ 166 h 192"/>
              <a:gd name="T36" fmla="*/ 12 w 200"/>
              <a:gd name="T37" fmla="*/ 140 h 192"/>
              <a:gd name="T38" fmla="*/ 12 w 200"/>
              <a:gd name="T39" fmla="*/ 48 h 192"/>
              <a:gd name="T40" fmla="*/ 32 w 200"/>
              <a:gd name="T41" fmla="*/ 48 h 192"/>
              <a:gd name="T42" fmla="*/ 32 w 200"/>
              <a:gd name="T43" fmla="*/ 140 h 192"/>
              <a:gd name="T44" fmla="*/ 188 w 200"/>
              <a:gd name="T45" fmla="*/ 140 h 192"/>
              <a:gd name="T46" fmla="*/ 148 w 200"/>
              <a:gd name="T47" fmla="*/ 180 h 192"/>
              <a:gd name="T48" fmla="*/ 136 w 200"/>
              <a:gd name="T49" fmla="*/ 180 h 192"/>
              <a:gd name="T50" fmla="*/ 64 w 200"/>
              <a:gd name="T51" fmla="*/ 180 h 192"/>
              <a:gd name="T52" fmla="*/ 52 w 200"/>
              <a:gd name="T53" fmla="*/ 180 h 192"/>
              <a:gd name="T54" fmla="*/ 35 w 200"/>
              <a:gd name="T55" fmla="*/ 176 h 192"/>
              <a:gd name="T56" fmla="*/ 44 w 200"/>
              <a:gd name="T57" fmla="*/ 152 h 192"/>
              <a:gd name="T58" fmla="*/ 44 w 200"/>
              <a:gd name="T59" fmla="*/ 12 h 192"/>
              <a:gd name="T60" fmla="*/ 188 w 200"/>
              <a:gd name="T61" fmla="*/ 12 h 192"/>
              <a:gd name="T62" fmla="*/ 188 w 200"/>
              <a:gd name="T63" fmla="*/ 140 h 192"/>
              <a:gd name="T64" fmla="*/ 100 w 200"/>
              <a:gd name="T65" fmla="*/ 128 h 192"/>
              <a:gd name="T66" fmla="*/ 60 w 200"/>
              <a:gd name="T67" fmla="*/ 128 h 192"/>
              <a:gd name="T68" fmla="*/ 60 w 200"/>
              <a:gd name="T69" fmla="*/ 140 h 192"/>
              <a:gd name="T70" fmla="*/ 100 w 200"/>
              <a:gd name="T71" fmla="*/ 140 h 192"/>
              <a:gd name="T72" fmla="*/ 100 w 200"/>
              <a:gd name="T73" fmla="*/ 128 h 192"/>
              <a:gd name="T74" fmla="*/ 100 w 200"/>
              <a:gd name="T75" fmla="*/ 108 h 192"/>
              <a:gd name="T76" fmla="*/ 60 w 200"/>
              <a:gd name="T77" fmla="*/ 108 h 192"/>
              <a:gd name="T78" fmla="*/ 60 w 200"/>
              <a:gd name="T79" fmla="*/ 120 h 192"/>
              <a:gd name="T80" fmla="*/ 100 w 200"/>
              <a:gd name="T81" fmla="*/ 120 h 192"/>
              <a:gd name="T82" fmla="*/ 100 w 200"/>
              <a:gd name="T83" fmla="*/ 108 h 192"/>
              <a:gd name="T84" fmla="*/ 100 w 200"/>
              <a:gd name="T85" fmla="*/ 88 h 192"/>
              <a:gd name="T86" fmla="*/ 60 w 200"/>
              <a:gd name="T87" fmla="*/ 88 h 192"/>
              <a:gd name="T88" fmla="*/ 60 w 200"/>
              <a:gd name="T89" fmla="*/ 100 h 192"/>
              <a:gd name="T90" fmla="*/ 100 w 200"/>
              <a:gd name="T91" fmla="*/ 100 h 192"/>
              <a:gd name="T92" fmla="*/ 100 w 200"/>
              <a:gd name="T93" fmla="*/ 88 h 192"/>
              <a:gd name="T94" fmla="*/ 168 w 200"/>
              <a:gd name="T95" fmla="*/ 36 h 192"/>
              <a:gd name="T96" fmla="*/ 60 w 200"/>
              <a:gd name="T97" fmla="*/ 36 h 192"/>
              <a:gd name="T98" fmla="*/ 60 w 200"/>
              <a:gd name="T99" fmla="*/ 52 h 192"/>
              <a:gd name="T100" fmla="*/ 168 w 200"/>
              <a:gd name="T101" fmla="*/ 52 h 192"/>
              <a:gd name="T102" fmla="*/ 168 w 200"/>
              <a:gd name="T103" fmla="*/ 36 h 192"/>
              <a:gd name="T104" fmla="*/ 100 w 200"/>
              <a:gd name="T105" fmla="*/ 68 h 192"/>
              <a:gd name="T106" fmla="*/ 60 w 200"/>
              <a:gd name="T107" fmla="*/ 68 h 192"/>
              <a:gd name="T108" fmla="*/ 60 w 200"/>
              <a:gd name="T109" fmla="*/ 80 h 192"/>
              <a:gd name="T110" fmla="*/ 100 w 200"/>
              <a:gd name="T111" fmla="*/ 80 h 192"/>
              <a:gd name="T112" fmla="*/ 100 w 200"/>
              <a:gd name="T113" fmla="*/ 68 h 192"/>
              <a:gd name="T114" fmla="*/ 112 w 200"/>
              <a:gd name="T115" fmla="*/ 140 h 192"/>
              <a:gd name="T116" fmla="*/ 168 w 200"/>
              <a:gd name="T117" fmla="*/ 140 h 192"/>
              <a:gd name="T118" fmla="*/ 168 w 200"/>
              <a:gd name="T119" fmla="*/ 68 h 192"/>
              <a:gd name="T120" fmla="*/ 112 w 200"/>
              <a:gd name="T121" fmla="*/ 68 h 192"/>
              <a:gd name="T122" fmla="*/ 112 w 200"/>
              <a:gd name="T123" fmla="*/ 14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00" h="192">
                <a:moveTo>
                  <a:pt x="188" y="0"/>
                </a:moveTo>
                <a:cubicBezTo>
                  <a:pt x="44" y="0"/>
                  <a:pt x="44" y="0"/>
                  <a:pt x="44" y="0"/>
                </a:cubicBezTo>
                <a:cubicBezTo>
                  <a:pt x="40" y="0"/>
                  <a:pt x="40" y="0"/>
                  <a:pt x="40" y="0"/>
                </a:cubicBezTo>
                <a:cubicBezTo>
                  <a:pt x="32" y="0"/>
                  <a:pt x="32" y="0"/>
                  <a:pt x="32" y="0"/>
                </a:cubicBezTo>
                <a:cubicBezTo>
                  <a:pt x="32" y="36"/>
                  <a:pt x="32" y="36"/>
                  <a:pt x="32" y="36"/>
                </a:cubicBezTo>
                <a:cubicBezTo>
                  <a:pt x="0" y="36"/>
                  <a:pt x="0" y="36"/>
                  <a:pt x="0" y="36"/>
                </a:cubicBezTo>
                <a:cubicBezTo>
                  <a:pt x="0" y="48"/>
                  <a:pt x="0" y="48"/>
                  <a:pt x="0" y="48"/>
                </a:cubicBezTo>
                <a:cubicBezTo>
                  <a:pt x="0" y="152"/>
                  <a:pt x="0" y="152"/>
                  <a:pt x="0" y="152"/>
                </a:cubicBezTo>
                <a:cubicBezTo>
                  <a:pt x="0" y="174"/>
                  <a:pt x="17" y="192"/>
                  <a:pt x="40" y="192"/>
                </a:cubicBezTo>
                <a:cubicBezTo>
                  <a:pt x="64" y="192"/>
                  <a:pt x="64" y="192"/>
                  <a:pt x="64" y="192"/>
                </a:cubicBezTo>
                <a:cubicBezTo>
                  <a:pt x="136" y="192"/>
                  <a:pt x="136" y="192"/>
                  <a:pt x="136" y="192"/>
                </a:cubicBezTo>
                <a:cubicBezTo>
                  <a:pt x="160" y="192"/>
                  <a:pt x="160" y="192"/>
                  <a:pt x="160" y="192"/>
                </a:cubicBezTo>
                <a:cubicBezTo>
                  <a:pt x="182" y="192"/>
                  <a:pt x="200" y="174"/>
                  <a:pt x="200" y="152"/>
                </a:cubicBezTo>
                <a:cubicBezTo>
                  <a:pt x="200" y="12"/>
                  <a:pt x="200" y="12"/>
                  <a:pt x="200" y="12"/>
                </a:cubicBezTo>
                <a:cubicBezTo>
                  <a:pt x="200" y="0"/>
                  <a:pt x="200" y="0"/>
                  <a:pt x="200" y="0"/>
                </a:cubicBezTo>
                <a:lnTo>
                  <a:pt x="188" y="0"/>
                </a:lnTo>
                <a:close/>
                <a:moveTo>
                  <a:pt x="32" y="140"/>
                </a:moveTo>
                <a:cubicBezTo>
                  <a:pt x="32" y="150"/>
                  <a:pt x="28" y="159"/>
                  <a:pt x="22" y="166"/>
                </a:cubicBezTo>
                <a:cubicBezTo>
                  <a:pt x="15" y="159"/>
                  <a:pt x="12" y="150"/>
                  <a:pt x="12" y="140"/>
                </a:cubicBezTo>
                <a:cubicBezTo>
                  <a:pt x="12" y="48"/>
                  <a:pt x="12" y="48"/>
                  <a:pt x="12" y="48"/>
                </a:cubicBezTo>
                <a:cubicBezTo>
                  <a:pt x="32" y="48"/>
                  <a:pt x="32" y="48"/>
                  <a:pt x="32" y="48"/>
                </a:cubicBezTo>
                <a:lnTo>
                  <a:pt x="32" y="140"/>
                </a:lnTo>
                <a:close/>
                <a:moveTo>
                  <a:pt x="188" y="140"/>
                </a:moveTo>
                <a:cubicBezTo>
                  <a:pt x="188" y="162"/>
                  <a:pt x="170" y="180"/>
                  <a:pt x="148" y="180"/>
                </a:cubicBezTo>
                <a:cubicBezTo>
                  <a:pt x="136" y="180"/>
                  <a:pt x="136" y="180"/>
                  <a:pt x="136" y="180"/>
                </a:cubicBezTo>
                <a:cubicBezTo>
                  <a:pt x="64" y="180"/>
                  <a:pt x="64" y="180"/>
                  <a:pt x="64" y="180"/>
                </a:cubicBezTo>
                <a:cubicBezTo>
                  <a:pt x="52" y="180"/>
                  <a:pt x="52" y="180"/>
                  <a:pt x="52" y="180"/>
                </a:cubicBezTo>
                <a:cubicBezTo>
                  <a:pt x="46" y="180"/>
                  <a:pt x="40" y="178"/>
                  <a:pt x="35" y="176"/>
                </a:cubicBezTo>
                <a:cubicBezTo>
                  <a:pt x="40" y="169"/>
                  <a:pt x="44" y="161"/>
                  <a:pt x="44" y="152"/>
                </a:cubicBezTo>
                <a:cubicBezTo>
                  <a:pt x="44" y="12"/>
                  <a:pt x="44" y="12"/>
                  <a:pt x="44" y="12"/>
                </a:cubicBezTo>
                <a:cubicBezTo>
                  <a:pt x="188" y="12"/>
                  <a:pt x="188" y="12"/>
                  <a:pt x="188" y="12"/>
                </a:cubicBezTo>
                <a:lnTo>
                  <a:pt x="188" y="140"/>
                </a:lnTo>
                <a:close/>
                <a:moveTo>
                  <a:pt x="100" y="128"/>
                </a:moveTo>
                <a:cubicBezTo>
                  <a:pt x="60" y="128"/>
                  <a:pt x="60" y="128"/>
                  <a:pt x="60" y="128"/>
                </a:cubicBezTo>
                <a:cubicBezTo>
                  <a:pt x="60" y="140"/>
                  <a:pt x="60" y="140"/>
                  <a:pt x="60" y="140"/>
                </a:cubicBezTo>
                <a:cubicBezTo>
                  <a:pt x="100" y="140"/>
                  <a:pt x="100" y="140"/>
                  <a:pt x="100" y="140"/>
                </a:cubicBezTo>
                <a:lnTo>
                  <a:pt x="100" y="128"/>
                </a:lnTo>
                <a:close/>
                <a:moveTo>
                  <a:pt x="100" y="108"/>
                </a:moveTo>
                <a:cubicBezTo>
                  <a:pt x="60" y="108"/>
                  <a:pt x="60" y="108"/>
                  <a:pt x="60" y="108"/>
                </a:cubicBezTo>
                <a:cubicBezTo>
                  <a:pt x="60" y="120"/>
                  <a:pt x="60" y="120"/>
                  <a:pt x="60" y="120"/>
                </a:cubicBezTo>
                <a:cubicBezTo>
                  <a:pt x="100" y="120"/>
                  <a:pt x="100" y="120"/>
                  <a:pt x="100" y="120"/>
                </a:cubicBezTo>
                <a:lnTo>
                  <a:pt x="100" y="108"/>
                </a:lnTo>
                <a:close/>
                <a:moveTo>
                  <a:pt x="100" y="88"/>
                </a:moveTo>
                <a:cubicBezTo>
                  <a:pt x="60" y="88"/>
                  <a:pt x="60" y="88"/>
                  <a:pt x="60" y="88"/>
                </a:cubicBezTo>
                <a:cubicBezTo>
                  <a:pt x="60" y="100"/>
                  <a:pt x="60" y="100"/>
                  <a:pt x="60" y="100"/>
                </a:cubicBezTo>
                <a:cubicBezTo>
                  <a:pt x="100" y="100"/>
                  <a:pt x="100" y="100"/>
                  <a:pt x="100" y="100"/>
                </a:cubicBezTo>
                <a:lnTo>
                  <a:pt x="100" y="88"/>
                </a:lnTo>
                <a:close/>
                <a:moveTo>
                  <a:pt x="168" y="36"/>
                </a:moveTo>
                <a:cubicBezTo>
                  <a:pt x="60" y="36"/>
                  <a:pt x="60" y="36"/>
                  <a:pt x="60" y="36"/>
                </a:cubicBezTo>
                <a:cubicBezTo>
                  <a:pt x="60" y="52"/>
                  <a:pt x="60" y="52"/>
                  <a:pt x="60" y="52"/>
                </a:cubicBezTo>
                <a:cubicBezTo>
                  <a:pt x="168" y="52"/>
                  <a:pt x="168" y="52"/>
                  <a:pt x="168" y="52"/>
                </a:cubicBezTo>
                <a:lnTo>
                  <a:pt x="168" y="36"/>
                </a:lnTo>
                <a:close/>
                <a:moveTo>
                  <a:pt x="100" y="68"/>
                </a:moveTo>
                <a:cubicBezTo>
                  <a:pt x="60" y="68"/>
                  <a:pt x="60" y="68"/>
                  <a:pt x="60" y="68"/>
                </a:cubicBezTo>
                <a:cubicBezTo>
                  <a:pt x="60" y="80"/>
                  <a:pt x="60" y="80"/>
                  <a:pt x="60" y="80"/>
                </a:cubicBezTo>
                <a:cubicBezTo>
                  <a:pt x="100" y="80"/>
                  <a:pt x="100" y="80"/>
                  <a:pt x="100" y="80"/>
                </a:cubicBezTo>
                <a:lnTo>
                  <a:pt x="100" y="68"/>
                </a:lnTo>
                <a:close/>
                <a:moveTo>
                  <a:pt x="112" y="140"/>
                </a:moveTo>
                <a:cubicBezTo>
                  <a:pt x="168" y="140"/>
                  <a:pt x="168" y="140"/>
                  <a:pt x="168" y="140"/>
                </a:cubicBezTo>
                <a:cubicBezTo>
                  <a:pt x="168" y="68"/>
                  <a:pt x="168" y="68"/>
                  <a:pt x="168" y="68"/>
                </a:cubicBezTo>
                <a:cubicBezTo>
                  <a:pt x="112" y="68"/>
                  <a:pt x="112" y="68"/>
                  <a:pt x="112" y="68"/>
                </a:cubicBezTo>
                <a:lnTo>
                  <a:pt x="112" y="140"/>
                </a:lnTo>
                <a:close/>
              </a:path>
            </a:pathLst>
          </a:custGeom>
          <a:solidFill>
            <a:schemeClr val="bg1"/>
          </a:solidFill>
          <a:ln>
            <a:noFill/>
          </a:ln>
          <a:effectLst>
            <a:outerShdw blurRad="190500" dist="889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lt1"/>
              </a:solidFill>
              <a:cs typeface="+mn-ea"/>
              <a:sym typeface="+mn-lt"/>
            </a:endParaRPr>
          </a:p>
        </p:txBody>
      </p:sp>
      <p:sp>
        <p:nvSpPr>
          <p:cNvPr id="29" name="文本框 28"/>
          <p:cNvSpPr txBox="1"/>
          <p:nvPr/>
        </p:nvSpPr>
        <p:spPr>
          <a:xfrm>
            <a:off x="9252478" y="4978969"/>
            <a:ext cx="1459054" cy="360420"/>
          </a:xfrm>
          <a:prstGeom prst="rect">
            <a:avLst/>
          </a:prstGeom>
          <a:noFill/>
        </p:spPr>
        <p:txBody>
          <a:bodyPr wrap="none" rtlCol="0">
            <a:spAutoFit/>
          </a:bodyPr>
          <a:lstStyle/>
          <a:p>
            <a:pPr algn="ctr">
              <a:lnSpc>
                <a:spcPct val="120000"/>
              </a:lnSpc>
            </a:pPr>
            <a:r>
              <a:rPr lang="en-US" altLang="zh-CN" sz="1600" b="1">
                <a:solidFill>
                  <a:schemeClr val="bg1"/>
                </a:solidFill>
                <a:cs typeface="+mn-ea"/>
                <a:sym typeface="+mn-lt"/>
              </a:rPr>
              <a:t>REFERENCES </a:t>
            </a:r>
            <a:endParaRPr lang="zh-CN" altLang="en-US" sz="1600" b="1">
              <a:solidFill>
                <a:schemeClr val="bg1"/>
              </a:solidFill>
              <a:cs typeface="+mn-ea"/>
              <a:sym typeface="+mn-lt"/>
            </a:endParaRPr>
          </a:p>
        </p:txBody>
      </p:sp>
    </p:spTree>
  </p:cSld>
  <p:clrMapOvr>
    <a:masterClrMapping/>
  </p:clrMapOvr>
  <p:transition spd="slow">
    <p:wipe/>
  </p:transition>
</p:sld>
</file>

<file path=ppt/slides/slide25.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a:stretch>
        </a:blipFill>
        <a:effectLst/>
      </p:bgPr>
    </p:bg>
    <p:spTree>
      <p:nvGrpSpPr>
        <p:cNvPr id="1" name="">
          <a:extLst>
            <a:ext uri="{FF2B5EF4-FFF2-40B4-BE49-F238E27FC236}">
              <a16:creationId xmlns:a16="http://schemas.microsoft.com/office/drawing/2014/main" id="{F8282EF1-47BD-75CC-2808-49EE7E58509D}"/>
            </a:ext>
          </a:extLst>
        </p:cNvPr>
        <p:cNvGrpSpPr/>
        <p:nvPr/>
      </p:nvGrpSpPr>
      <p:grpSpPr>
        <a:xfrm>
          <a:off x="0" y="0"/>
          <a:ext cx="0" cy="0"/>
          <a:chOff x="0" y="0"/>
          <a:chExt cx="0" cy="0"/>
        </a:xfrm>
      </p:grpSpPr>
      <p:sp>
        <p:nvSpPr>
          <p:cNvPr id="2" name="矩形 1">
            <a:extLst>
              <a:ext uri="{FF2B5EF4-FFF2-40B4-BE49-F238E27FC236}">
                <a16:creationId xmlns:a16="http://schemas.microsoft.com/office/drawing/2014/main" id="{9C822C63-DD54-F516-5564-59F253441A66}"/>
              </a:ext>
            </a:extLst>
          </p:cNvPr>
          <p:cNvSpPr/>
          <p:nvPr/>
        </p:nvSpPr>
        <p:spPr>
          <a:xfrm>
            <a:off x="7042678" y="0"/>
            <a:ext cx="5149322" cy="6858000"/>
          </a:xfrm>
          <a:prstGeom prst="rect">
            <a:avLst/>
          </a:prstGeom>
          <a:solidFill>
            <a:srgbClr val="000000">
              <a:alpha val="4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zh-CN" altLang="en-US"/>
          </a:p>
        </p:txBody>
      </p:sp>
      <p:sp>
        <p:nvSpPr>
          <p:cNvPr id="23" name="文本框 22">
            <a:extLst>
              <a:ext uri="{FF2B5EF4-FFF2-40B4-BE49-F238E27FC236}">
                <a16:creationId xmlns:a16="http://schemas.microsoft.com/office/drawing/2014/main" id="{037D1E00-88E2-EF16-252E-35C6BE7C7E2C}"/>
              </a:ext>
            </a:extLst>
          </p:cNvPr>
          <p:cNvSpPr txBox="1"/>
          <p:nvPr/>
        </p:nvSpPr>
        <p:spPr>
          <a:xfrm>
            <a:off x="396045" y="1016918"/>
            <a:ext cx="6261490" cy="2062103"/>
          </a:xfrm>
          <a:prstGeom prst="rect">
            <a:avLst/>
          </a:prstGeom>
          <a:noFill/>
        </p:spPr>
        <p:txBody>
          <a:bodyPr wrap="square" rtlCol="0">
            <a:spAutoFit/>
          </a:bodyPr>
          <a:lstStyle/>
          <a:p>
            <a:r>
              <a:rPr lang="en-US" altLang="zh-CN" sz="900">
                <a:solidFill>
                  <a:schemeClr val="bg1"/>
                </a:solidFill>
                <a:latin typeface="Arial" panose="020B0604020202020204" pitchFamily="34" charset="0"/>
                <a:cs typeface="Arial" panose="020B0604020202020204" pitchFamily="34" charset="0"/>
                <a:sym typeface="+mn-lt"/>
              </a:rPr>
              <a:t> </a:t>
            </a:r>
            <a:r>
              <a:rPr lang="en-US" altLang="zh-CN" sz="1600">
                <a:solidFill>
                  <a:schemeClr val="bg1"/>
                </a:solidFill>
                <a:latin typeface="Arial" panose="020B0604020202020204" pitchFamily="34" charset="0"/>
                <a:cs typeface="Arial" panose="020B0604020202020204" pitchFamily="34" charset="0"/>
                <a:sym typeface="+mn-lt"/>
              </a:rPr>
              <a:t>Tham, S. Y., Wong, Y. S., &amp; Loke, W. H. (2018). The Malaysian Automotive Industry: Development </a:t>
            </a:r>
          </a:p>
          <a:p>
            <a:r>
              <a:rPr lang="en-US" altLang="zh-CN" sz="1600">
                <a:solidFill>
                  <a:schemeClr val="bg1"/>
                </a:solidFill>
                <a:latin typeface="Arial" panose="020B0604020202020204" pitchFamily="34" charset="0"/>
                <a:cs typeface="Arial" panose="020B0604020202020204" pitchFamily="34" charset="0"/>
                <a:sym typeface="+mn-lt"/>
              </a:rPr>
              <a:t>and Challenges. Journal of Southeast Asian Economics, 35(3), 375-393.</a:t>
            </a:r>
          </a:p>
          <a:p>
            <a:endParaRPr lang="en-US" altLang="zh-CN" sz="1600">
              <a:solidFill>
                <a:schemeClr val="bg1"/>
              </a:solidFill>
              <a:latin typeface="Arial" panose="020B0604020202020204" pitchFamily="34" charset="0"/>
              <a:cs typeface="Arial" panose="020B0604020202020204" pitchFamily="34" charset="0"/>
              <a:sym typeface="+mn-lt"/>
            </a:endParaRPr>
          </a:p>
          <a:p>
            <a:r>
              <a:rPr lang="en-US" altLang="zh-CN" sz="1600">
                <a:solidFill>
                  <a:schemeClr val="bg1"/>
                </a:solidFill>
                <a:latin typeface="Arial" panose="020B0604020202020204" pitchFamily="34" charset="0"/>
                <a:cs typeface="Arial" panose="020B0604020202020204" pitchFamily="34" charset="0"/>
              </a:rPr>
              <a:t>Chen, J. K. C., &amp; Sriphon, T. (2021). Perspective on Covid-19 Pandemic Factors Impacting Organizational Leadership. Sustainability, 13, 3230. https://doi.org/10.3390/su13063230 </a:t>
            </a:r>
            <a:endParaRPr lang="zh-CN" altLang="en-US" sz="1600">
              <a:solidFill>
                <a:schemeClr val="bg1"/>
              </a:solidFill>
              <a:latin typeface="Arial" panose="020B0604020202020204" pitchFamily="34" charset="0"/>
              <a:cs typeface="Arial" panose="020B0604020202020204" pitchFamily="34" charset="0"/>
              <a:sym typeface="+mn-lt"/>
            </a:endParaRPr>
          </a:p>
        </p:txBody>
      </p:sp>
      <p:sp>
        <p:nvSpPr>
          <p:cNvPr id="24" name="文本框 23">
            <a:extLst>
              <a:ext uri="{FF2B5EF4-FFF2-40B4-BE49-F238E27FC236}">
                <a16:creationId xmlns:a16="http://schemas.microsoft.com/office/drawing/2014/main" id="{AD53488C-B1F1-72D0-E9B8-FE3B9F198D1B}"/>
              </a:ext>
            </a:extLst>
          </p:cNvPr>
          <p:cNvSpPr txBox="1"/>
          <p:nvPr/>
        </p:nvSpPr>
        <p:spPr>
          <a:xfrm>
            <a:off x="1272540" y="2561668"/>
            <a:ext cx="4508500" cy="360420"/>
          </a:xfrm>
          <a:prstGeom prst="rect">
            <a:avLst/>
          </a:prstGeom>
          <a:noFill/>
        </p:spPr>
        <p:txBody>
          <a:bodyPr wrap="square" rtlCol="0">
            <a:spAutoFit/>
          </a:bodyPr>
          <a:lstStyle/>
          <a:p>
            <a:pPr marL="342900" indent="-342900">
              <a:lnSpc>
                <a:spcPct val="120000"/>
              </a:lnSpc>
              <a:buClr>
                <a:schemeClr val="bg1"/>
              </a:buClr>
              <a:buSzPct val="150000"/>
              <a:buFont typeface="Arial" panose="020B0604020202020204" pitchFamily="34" charset="0"/>
              <a:buChar char="•"/>
            </a:pPr>
            <a:r>
              <a:rPr lang="en-US" altLang="zh-CN" sz="1600">
                <a:solidFill>
                  <a:schemeClr val="bg1"/>
                </a:solidFill>
                <a:cs typeface="+mn-ea"/>
                <a:sym typeface="+mn-lt"/>
              </a:rPr>
              <a:t>.</a:t>
            </a:r>
            <a:endParaRPr lang="zh-CN" altLang="en-US" sz="1600">
              <a:solidFill>
                <a:schemeClr val="bg1"/>
              </a:solidFill>
              <a:cs typeface="+mn-ea"/>
              <a:sym typeface="+mn-lt"/>
            </a:endParaRPr>
          </a:p>
        </p:txBody>
      </p:sp>
      <p:sp>
        <p:nvSpPr>
          <p:cNvPr id="28" name="Freeform 5">
            <a:extLst>
              <a:ext uri="{FF2B5EF4-FFF2-40B4-BE49-F238E27FC236}">
                <a16:creationId xmlns:a16="http://schemas.microsoft.com/office/drawing/2014/main" id="{76C34284-A23E-37B7-044A-53EB88F56113}"/>
              </a:ext>
            </a:extLst>
          </p:cNvPr>
          <p:cNvSpPr>
            <a:spLocks noEditPoints="1"/>
          </p:cNvSpPr>
          <p:nvPr/>
        </p:nvSpPr>
        <p:spPr bwMode="auto">
          <a:xfrm>
            <a:off x="8444404" y="2047970"/>
            <a:ext cx="2779199" cy="2663397"/>
          </a:xfrm>
          <a:custGeom>
            <a:avLst/>
            <a:gdLst>
              <a:gd name="T0" fmla="*/ 188 w 200"/>
              <a:gd name="T1" fmla="*/ 0 h 192"/>
              <a:gd name="T2" fmla="*/ 44 w 200"/>
              <a:gd name="T3" fmla="*/ 0 h 192"/>
              <a:gd name="T4" fmla="*/ 40 w 200"/>
              <a:gd name="T5" fmla="*/ 0 h 192"/>
              <a:gd name="T6" fmla="*/ 32 w 200"/>
              <a:gd name="T7" fmla="*/ 0 h 192"/>
              <a:gd name="T8" fmla="*/ 32 w 200"/>
              <a:gd name="T9" fmla="*/ 36 h 192"/>
              <a:gd name="T10" fmla="*/ 0 w 200"/>
              <a:gd name="T11" fmla="*/ 36 h 192"/>
              <a:gd name="T12" fmla="*/ 0 w 200"/>
              <a:gd name="T13" fmla="*/ 48 h 192"/>
              <a:gd name="T14" fmla="*/ 0 w 200"/>
              <a:gd name="T15" fmla="*/ 152 h 192"/>
              <a:gd name="T16" fmla="*/ 40 w 200"/>
              <a:gd name="T17" fmla="*/ 192 h 192"/>
              <a:gd name="T18" fmla="*/ 64 w 200"/>
              <a:gd name="T19" fmla="*/ 192 h 192"/>
              <a:gd name="T20" fmla="*/ 136 w 200"/>
              <a:gd name="T21" fmla="*/ 192 h 192"/>
              <a:gd name="T22" fmla="*/ 160 w 200"/>
              <a:gd name="T23" fmla="*/ 192 h 192"/>
              <a:gd name="T24" fmla="*/ 200 w 200"/>
              <a:gd name="T25" fmla="*/ 152 h 192"/>
              <a:gd name="T26" fmla="*/ 200 w 200"/>
              <a:gd name="T27" fmla="*/ 12 h 192"/>
              <a:gd name="T28" fmla="*/ 200 w 200"/>
              <a:gd name="T29" fmla="*/ 0 h 192"/>
              <a:gd name="T30" fmla="*/ 188 w 200"/>
              <a:gd name="T31" fmla="*/ 0 h 192"/>
              <a:gd name="T32" fmla="*/ 32 w 200"/>
              <a:gd name="T33" fmla="*/ 140 h 192"/>
              <a:gd name="T34" fmla="*/ 22 w 200"/>
              <a:gd name="T35" fmla="*/ 166 h 192"/>
              <a:gd name="T36" fmla="*/ 12 w 200"/>
              <a:gd name="T37" fmla="*/ 140 h 192"/>
              <a:gd name="T38" fmla="*/ 12 w 200"/>
              <a:gd name="T39" fmla="*/ 48 h 192"/>
              <a:gd name="T40" fmla="*/ 32 w 200"/>
              <a:gd name="T41" fmla="*/ 48 h 192"/>
              <a:gd name="T42" fmla="*/ 32 w 200"/>
              <a:gd name="T43" fmla="*/ 140 h 192"/>
              <a:gd name="T44" fmla="*/ 188 w 200"/>
              <a:gd name="T45" fmla="*/ 140 h 192"/>
              <a:gd name="T46" fmla="*/ 148 w 200"/>
              <a:gd name="T47" fmla="*/ 180 h 192"/>
              <a:gd name="T48" fmla="*/ 136 w 200"/>
              <a:gd name="T49" fmla="*/ 180 h 192"/>
              <a:gd name="T50" fmla="*/ 64 w 200"/>
              <a:gd name="T51" fmla="*/ 180 h 192"/>
              <a:gd name="T52" fmla="*/ 52 w 200"/>
              <a:gd name="T53" fmla="*/ 180 h 192"/>
              <a:gd name="T54" fmla="*/ 35 w 200"/>
              <a:gd name="T55" fmla="*/ 176 h 192"/>
              <a:gd name="T56" fmla="*/ 44 w 200"/>
              <a:gd name="T57" fmla="*/ 152 h 192"/>
              <a:gd name="T58" fmla="*/ 44 w 200"/>
              <a:gd name="T59" fmla="*/ 12 h 192"/>
              <a:gd name="T60" fmla="*/ 188 w 200"/>
              <a:gd name="T61" fmla="*/ 12 h 192"/>
              <a:gd name="T62" fmla="*/ 188 w 200"/>
              <a:gd name="T63" fmla="*/ 140 h 192"/>
              <a:gd name="T64" fmla="*/ 100 w 200"/>
              <a:gd name="T65" fmla="*/ 128 h 192"/>
              <a:gd name="T66" fmla="*/ 60 w 200"/>
              <a:gd name="T67" fmla="*/ 128 h 192"/>
              <a:gd name="T68" fmla="*/ 60 w 200"/>
              <a:gd name="T69" fmla="*/ 140 h 192"/>
              <a:gd name="T70" fmla="*/ 100 w 200"/>
              <a:gd name="T71" fmla="*/ 140 h 192"/>
              <a:gd name="T72" fmla="*/ 100 w 200"/>
              <a:gd name="T73" fmla="*/ 128 h 192"/>
              <a:gd name="T74" fmla="*/ 100 w 200"/>
              <a:gd name="T75" fmla="*/ 108 h 192"/>
              <a:gd name="T76" fmla="*/ 60 w 200"/>
              <a:gd name="T77" fmla="*/ 108 h 192"/>
              <a:gd name="T78" fmla="*/ 60 w 200"/>
              <a:gd name="T79" fmla="*/ 120 h 192"/>
              <a:gd name="T80" fmla="*/ 100 w 200"/>
              <a:gd name="T81" fmla="*/ 120 h 192"/>
              <a:gd name="T82" fmla="*/ 100 w 200"/>
              <a:gd name="T83" fmla="*/ 108 h 192"/>
              <a:gd name="T84" fmla="*/ 100 w 200"/>
              <a:gd name="T85" fmla="*/ 88 h 192"/>
              <a:gd name="T86" fmla="*/ 60 w 200"/>
              <a:gd name="T87" fmla="*/ 88 h 192"/>
              <a:gd name="T88" fmla="*/ 60 w 200"/>
              <a:gd name="T89" fmla="*/ 100 h 192"/>
              <a:gd name="T90" fmla="*/ 100 w 200"/>
              <a:gd name="T91" fmla="*/ 100 h 192"/>
              <a:gd name="T92" fmla="*/ 100 w 200"/>
              <a:gd name="T93" fmla="*/ 88 h 192"/>
              <a:gd name="T94" fmla="*/ 168 w 200"/>
              <a:gd name="T95" fmla="*/ 36 h 192"/>
              <a:gd name="T96" fmla="*/ 60 w 200"/>
              <a:gd name="T97" fmla="*/ 36 h 192"/>
              <a:gd name="T98" fmla="*/ 60 w 200"/>
              <a:gd name="T99" fmla="*/ 52 h 192"/>
              <a:gd name="T100" fmla="*/ 168 w 200"/>
              <a:gd name="T101" fmla="*/ 52 h 192"/>
              <a:gd name="T102" fmla="*/ 168 w 200"/>
              <a:gd name="T103" fmla="*/ 36 h 192"/>
              <a:gd name="T104" fmla="*/ 100 w 200"/>
              <a:gd name="T105" fmla="*/ 68 h 192"/>
              <a:gd name="T106" fmla="*/ 60 w 200"/>
              <a:gd name="T107" fmla="*/ 68 h 192"/>
              <a:gd name="T108" fmla="*/ 60 w 200"/>
              <a:gd name="T109" fmla="*/ 80 h 192"/>
              <a:gd name="T110" fmla="*/ 100 w 200"/>
              <a:gd name="T111" fmla="*/ 80 h 192"/>
              <a:gd name="T112" fmla="*/ 100 w 200"/>
              <a:gd name="T113" fmla="*/ 68 h 192"/>
              <a:gd name="T114" fmla="*/ 112 w 200"/>
              <a:gd name="T115" fmla="*/ 140 h 192"/>
              <a:gd name="T116" fmla="*/ 168 w 200"/>
              <a:gd name="T117" fmla="*/ 140 h 192"/>
              <a:gd name="T118" fmla="*/ 168 w 200"/>
              <a:gd name="T119" fmla="*/ 68 h 192"/>
              <a:gd name="T120" fmla="*/ 112 w 200"/>
              <a:gd name="T121" fmla="*/ 68 h 192"/>
              <a:gd name="T122" fmla="*/ 112 w 200"/>
              <a:gd name="T123" fmla="*/ 140 h 192"/>
            </a:gdLst>
            <a:ahLst/>
            <a:cxnLst>
              <a:cxn ang="0">
                <a:pos x="T0" y="T1"/>
              </a:cxn>
              <a:cxn ang="0">
                <a:pos x="T2" y="T3"/>
              </a:cxn>
              <a:cxn ang="0">
                <a:pos x="T4" y="T5"/>
              </a:cxn>
              <a:cxn ang="0">
                <a:pos x="T6" y="T7"/>
              </a:cxn>
              <a:cxn ang="0">
                <a:pos x="T8" y="T9"/>
              </a:cxn>
              <a:cxn ang="0">
                <a:pos x="T10" y="T11"/>
              </a:cxn>
              <a:cxn ang="0">
                <a:pos x="T12" y="T13"/>
              </a:cxn>
              <a:cxn ang="0">
                <a:pos x="T14" y="T15"/>
              </a:cxn>
              <a:cxn ang="0">
                <a:pos x="T16" y="T17"/>
              </a:cxn>
              <a:cxn ang="0">
                <a:pos x="T18" y="T19"/>
              </a:cxn>
              <a:cxn ang="0">
                <a:pos x="T20" y="T21"/>
              </a:cxn>
              <a:cxn ang="0">
                <a:pos x="T22" y="T23"/>
              </a:cxn>
              <a:cxn ang="0">
                <a:pos x="T24" y="T25"/>
              </a:cxn>
              <a:cxn ang="0">
                <a:pos x="T26" y="T27"/>
              </a:cxn>
              <a:cxn ang="0">
                <a:pos x="T28" y="T29"/>
              </a:cxn>
              <a:cxn ang="0">
                <a:pos x="T30" y="T31"/>
              </a:cxn>
              <a:cxn ang="0">
                <a:pos x="T32" y="T33"/>
              </a:cxn>
              <a:cxn ang="0">
                <a:pos x="T34" y="T35"/>
              </a:cxn>
              <a:cxn ang="0">
                <a:pos x="T36" y="T37"/>
              </a:cxn>
              <a:cxn ang="0">
                <a:pos x="T38" y="T39"/>
              </a:cxn>
              <a:cxn ang="0">
                <a:pos x="T40" y="T41"/>
              </a:cxn>
              <a:cxn ang="0">
                <a:pos x="T42" y="T43"/>
              </a:cxn>
              <a:cxn ang="0">
                <a:pos x="T44" y="T45"/>
              </a:cxn>
              <a:cxn ang="0">
                <a:pos x="T46" y="T47"/>
              </a:cxn>
              <a:cxn ang="0">
                <a:pos x="T48" y="T49"/>
              </a:cxn>
              <a:cxn ang="0">
                <a:pos x="T50" y="T51"/>
              </a:cxn>
              <a:cxn ang="0">
                <a:pos x="T52" y="T53"/>
              </a:cxn>
              <a:cxn ang="0">
                <a:pos x="T54" y="T55"/>
              </a:cxn>
              <a:cxn ang="0">
                <a:pos x="T56" y="T57"/>
              </a:cxn>
              <a:cxn ang="0">
                <a:pos x="T58" y="T59"/>
              </a:cxn>
              <a:cxn ang="0">
                <a:pos x="T60" y="T61"/>
              </a:cxn>
              <a:cxn ang="0">
                <a:pos x="T62" y="T63"/>
              </a:cxn>
              <a:cxn ang="0">
                <a:pos x="T64" y="T65"/>
              </a:cxn>
              <a:cxn ang="0">
                <a:pos x="T66" y="T67"/>
              </a:cxn>
              <a:cxn ang="0">
                <a:pos x="T68" y="T69"/>
              </a:cxn>
              <a:cxn ang="0">
                <a:pos x="T70" y="T71"/>
              </a:cxn>
              <a:cxn ang="0">
                <a:pos x="T72" y="T73"/>
              </a:cxn>
              <a:cxn ang="0">
                <a:pos x="T74" y="T75"/>
              </a:cxn>
              <a:cxn ang="0">
                <a:pos x="T76" y="T77"/>
              </a:cxn>
              <a:cxn ang="0">
                <a:pos x="T78" y="T79"/>
              </a:cxn>
              <a:cxn ang="0">
                <a:pos x="T80" y="T81"/>
              </a:cxn>
              <a:cxn ang="0">
                <a:pos x="T82" y="T83"/>
              </a:cxn>
              <a:cxn ang="0">
                <a:pos x="T84" y="T85"/>
              </a:cxn>
              <a:cxn ang="0">
                <a:pos x="T86" y="T87"/>
              </a:cxn>
              <a:cxn ang="0">
                <a:pos x="T88" y="T89"/>
              </a:cxn>
              <a:cxn ang="0">
                <a:pos x="T90" y="T91"/>
              </a:cxn>
              <a:cxn ang="0">
                <a:pos x="T92" y="T93"/>
              </a:cxn>
              <a:cxn ang="0">
                <a:pos x="T94" y="T95"/>
              </a:cxn>
              <a:cxn ang="0">
                <a:pos x="T96" y="T97"/>
              </a:cxn>
              <a:cxn ang="0">
                <a:pos x="T98" y="T99"/>
              </a:cxn>
              <a:cxn ang="0">
                <a:pos x="T100" y="T101"/>
              </a:cxn>
              <a:cxn ang="0">
                <a:pos x="T102" y="T103"/>
              </a:cxn>
              <a:cxn ang="0">
                <a:pos x="T104" y="T105"/>
              </a:cxn>
              <a:cxn ang="0">
                <a:pos x="T106" y="T107"/>
              </a:cxn>
              <a:cxn ang="0">
                <a:pos x="T108" y="T109"/>
              </a:cxn>
              <a:cxn ang="0">
                <a:pos x="T110" y="T111"/>
              </a:cxn>
              <a:cxn ang="0">
                <a:pos x="T112" y="T113"/>
              </a:cxn>
              <a:cxn ang="0">
                <a:pos x="T114" y="T115"/>
              </a:cxn>
              <a:cxn ang="0">
                <a:pos x="T116" y="T117"/>
              </a:cxn>
              <a:cxn ang="0">
                <a:pos x="T118" y="T119"/>
              </a:cxn>
              <a:cxn ang="0">
                <a:pos x="T120" y="T121"/>
              </a:cxn>
              <a:cxn ang="0">
                <a:pos x="T122" y="T123"/>
              </a:cxn>
            </a:cxnLst>
            <a:rect l="0" t="0" r="r" b="b"/>
            <a:pathLst>
              <a:path w="200" h="192">
                <a:moveTo>
                  <a:pt x="188" y="0"/>
                </a:moveTo>
                <a:cubicBezTo>
                  <a:pt x="44" y="0"/>
                  <a:pt x="44" y="0"/>
                  <a:pt x="44" y="0"/>
                </a:cubicBezTo>
                <a:cubicBezTo>
                  <a:pt x="40" y="0"/>
                  <a:pt x="40" y="0"/>
                  <a:pt x="40" y="0"/>
                </a:cubicBezTo>
                <a:cubicBezTo>
                  <a:pt x="32" y="0"/>
                  <a:pt x="32" y="0"/>
                  <a:pt x="32" y="0"/>
                </a:cubicBezTo>
                <a:cubicBezTo>
                  <a:pt x="32" y="36"/>
                  <a:pt x="32" y="36"/>
                  <a:pt x="32" y="36"/>
                </a:cubicBezTo>
                <a:cubicBezTo>
                  <a:pt x="0" y="36"/>
                  <a:pt x="0" y="36"/>
                  <a:pt x="0" y="36"/>
                </a:cubicBezTo>
                <a:cubicBezTo>
                  <a:pt x="0" y="48"/>
                  <a:pt x="0" y="48"/>
                  <a:pt x="0" y="48"/>
                </a:cubicBezTo>
                <a:cubicBezTo>
                  <a:pt x="0" y="152"/>
                  <a:pt x="0" y="152"/>
                  <a:pt x="0" y="152"/>
                </a:cubicBezTo>
                <a:cubicBezTo>
                  <a:pt x="0" y="174"/>
                  <a:pt x="17" y="192"/>
                  <a:pt x="40" y="192"/>
                </a:cubicBezTo>
                <a:cubicBezTo>
                  <a:pt x="64" y="192"/>
                  <a:pt x="64" y="192"/>
                  <a:pt x="64" y="192"/>
                </a:cubicBezTo>
                <a:cubicBezTo>
                  <a:pt x="136" y="192"/>
                  <a:pt x="136" y="192"/>
                  <a:pt x="136" y="192"/>
                </a:cubicBezTo>
                <a:cubicBezTo>
                  <a:pt x="160" y="192"/>
                  <a:pt x="160" y="192"/>
                  <a:pt x="160" y="192"/>
                </a:cubicBezTo>
                <a:cubicBezTo>
                  <a:pt x="182" y="192"/>
                  <a:pt x="200" y="174"/>
                  <a:pt x="200" y="152"/>
                </a:cubicBezTo>
                <a:cubicBezTo>
                  <a:pt x="200" y="12"/>
                  <a:pt x="200" y="12"/>
                  <a:pt x="200" y="12"/>
                </a:cubicBezTo>
                <a:cubicBezTo>
                  <a:pt x="200" y="0"/>
                  <a:pt x="200" y="0"/>
                  <a:pt x="200" y="0"/>
                </a:cubicBezTo>
                <a:lnTo>
                  <a:pt x="188" y="0"/>
                </a:lnTo>
                <a:close/>
                <a:moveTo>
                  <a:pt x="32" y="140"/>
                </a:moveTo>
                <a:cubicBezTo>
                  <a:pt x="32" y="150"/>
                  <a:pt x="28" y="159"/>
                  <a:pt x="22" y="166"/>
                </a:cubicBezTo>
                <a:cubicBezTo>
                  <a:pt x="15" y="159"/>
                  <a:pt x="12" y="150"/>
                  <a:pt x="12" y="140"/>
                </a:cubicBezTo>
                <a:cubicBezTo>
                  <a:pt x="12" y="48"/>
                  <a:pt x="12" y="48"/>
                  <a:pt x="12" y="48"/>
                </a:cubicBezTo>
                <a:cubicBezTo>
                  <a:pt x="32" y="48"/>
                  <a:pt x="32" y="48"/>
                  <a:pt x="32" y="48"/>
                </a:cubicBezTo>
                <a:lnTo>
                  <a:pt x="32" y="140"/>
                </a:lnTo>
                <a:close/>
                <a:moveTo>
                  <a:pt x="188" y="140"/>
                </a:moveTo>
                <a:cubicBezTo>
                  <a:pt x="188" y="162"/>
                  <a:pt x="170" y="180"/>
                  <a:pt x="148" y="180"/>
                </a:cubicBezTo>
                <a:cubicBezTo>
                  <a:pt x="136" y="180"/>
                  <a:pt x="136" y="180"/>
                  <a:pt x="136" y="180"/>
                </a:cubicBezTo>
                <a:cubicBezTo>
                  <a:pt x="64" y="180"/>
                  <a:pt x="64" y="180"/>
                  <a:pt x="64" y="180"/>
                </a:cubicBezTo>
                <a:cubicBezTo>
                  <a:pt x="52" y="180"/>
                  <a:pt x="52" y="180"/>
                  <a:pt x="52" y="180"/>
                </a:cubicBezTo>
                <a:cubicBezTo>
                  <a:pt x="46" y="180"/>
                  <a:pt x="40" y="178"/>
                  <a:pt x="35" y="176"/>
                </a:cubicBezTo>
                <a:cubicBezTo>
                  <a:pt x="40" y="169"/>
                  <a:pt x="44" y="161"/>
                  <a:pt x="44" y="152"/>
                </a:cubicBezTo>
                <a:cubicBezTo>
                  <a:pt x="44" y="12"/>
                  <a:pt x="44" y="12"/>
                  <a:pt x="44" y="12"/>
                </a:cubicBezTo>
                <a:cubicBezTo>
                  <a:pt x="188" y="12"/>
                  <a:pt x="188" y="12"/>
                  <a:pt x="188" y="12"/>
                </a:cubicBezTo>
                <a:lnTo>
                  <a:pt x="188" y="140"/>
                </a:lnTo>
                <a:close/>
                <a:moveTo>
                  <a:pt x="100" y="128"/>
                </a:moveTo>
                <a:cubicBezTo>
                  <a:pt x="60" y="128"/>
                  <a:pt x="60" y="128"/>
                  <a:pt x="60" y="128"/>
                </a:cubicBezTo>
                <a:cubicBezTo>
                  <a:pt x="60" y="140"/>
                  <a:pt x="60" y="140"/>
                  <a:pt x="60" y="140"/>
                </a:cubicBezTo>
                <a:cubicBezTo>
                  <a:pt x="100" y="140"/>
                  <a:pt x="100" y="140"/>
                  <a:pt x="100" y="140"/>
                </a:cubicBezTo>
                <a:lnTo>
                  <a:pt x="100" y="128"/>
                </a:lnTo>
                <a:close/>
                <a:moveTo>
                  <a:pt x="100" y="108"/>
                </a:moveTo>
                <a:cubicBezTo>
                  <a:pt x="60" y="108"/>
                  <a:pt x="60" y="108"/>
                  <a:pt x="60" y="108"/>
                </a:cubicBezTo>
                <a:cubicBezTo>
                  <a:pt x="60" y="120"/>
                  <a:pt x="60" y="120"/>
                  <a:pt x="60" y="120"/>
                </a:cubicBezTo>
                <a:cubicBezTo>
                  <a:pt x="100" y="120"/>
                  <a:pt x="100" y="120"/>
                  <a:pt x="100" y="120"/>
                </a:cubicBezTo>
                <a:lnTo>
                  <a:pt x="100" y="108"/>
                </a:lnTo>
                <a:close/>
                <a:moveTo>
                  <a:pt x="100" y="88"/>
                </a:moveTo>
                <a:cubicBezTo>
                  <a:pt x="60" y="88"/>
                  <a:pt x="60" y="88"/>
                  <a:pt x="60" y="88"/>
                </a:cubicBezTo>
                <a:cubicBezTo>
                  <a:pt x="60" y="100"/>
                  <a:pt x="60" y="100"/>
                  <a:pt x="60" y="100"/>
                </a:cubicBezTo>
                <a:cubicBezTo>
                  <a:pt x="100" y="100"/>
                  <a:pt x="100" y="100"/>
                  <a:pt x="100" y="100"/>
                </a:cubicBezTo>
                <a:lnTo>
                  <a:pt x="100" y="88"/>
                </a:lnTo>
                <a:close/>
                <a:moveTo>
                  <a:pt x="168" y="36"/>
                </a:moveTo>
                <a:cubicBezTo>
                  <a:pt x="60" y="36"/>
                  <a:pt x="60" y="36"/>
                  <a:pt x="60" y="36"/>
                </a:cubicBezTo>
                <a:cubicBezTo>
                  <a:pt x="60" y="52"/>
                  <a:pt x="60" y="52"/>
                  <a:pt x="60" y="52"/>
                </a:cubicBezTo>
                <a:cubicBezTo>
                  <a:pt x="168" y="52"/>
                  <a:pt x="168" y="52"/>
                  <a:pt x="168" y="52"/>
                </a:cubicBezTo>
                <a:lnTo>
                  <a:pt x="168" y="36"/>
                </a:lnTo>
                <a:close/>
                <a:moveTo>
                  <a:pt x="100" y="68"/>
                </a:moveTo>
                <a:cubicBezTo>
                  <a:pt x="60" y="68"/>
                  <a:pt x="60" y="68"/>
                  <a:pt x="60" y="68"/>
                </a:cubicBezTo>
                <a:cubicBezTo>
                  <a:pt x="60" y="80"/>
                  <a:pt x="60" y="80"/>
                  <a:pt x="60" y="80"/>
                </a:cubicBezTo>
                <a:cubicBezTo>
                  <a:pt x="100" y="80"/>
                  <a:pt x="100" y="80"/>
                  <a:pt x="100" y="80"/>
                </a:cubicBezTo>
                <a:lnTo>
                  <a:pt x="100" y="68"/>
                </a:lnTo>
                <a:close/>
                <a:moveTo>
                  <a:pt x="112" y="140"/>
                </a:moveTo>
                <a:cubicBezTo>
                  <a:pt x="168" y="140"/>
                  <a:pt x="168" y="140"/>
                  <a:pt x="168" y="140"/>
                </a:cubicBezTo>
                <a:cubicBezTo>
                  <a:pt x="168" y="68"/>
                  <a:pt x="168" y="68"/>
                  <a:pt x="168" y="68"/>
                </a:cubicBezTo>
                <a:cubicBezTo>
                  <a:pt x="112" y="68"/>
                  <a:pt x="112" y="68"/>
                  <a:pt x="112" y="68"/>
                </a:cubicBezTo>
                <a:lnTo>
                  <a:pt x="112" y="140"/>
                </a:lnTo>
                <a:close/>
              </a:path>
            </a:pathLst>
          </a:custGeom>
          <a:solidFill>
            <a:schemeClr val="bg1"/>
          </a:solidFill>
          <a:ln>
            <a:noFill/>
          </a:ln>
          <a:effectLst>
            <a:outerShdw blurRad="190500" dist="88900" dir="2700000" algn="tl" rotWithShape="0">
              <a:prstClr val="black">
                <a:alpha val="19000"/>
              </a:prstClr>
            </a:outerShdw>
          </a:effec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lnSpc>
                <a:spcPct val="120000"/>
              </a:lnSpc>
            </a:pPr>
            <a:endParaRPr lang="zh-CN" altLang="en-US">
              <a:solidFill>
                <a:schemeClr val="lt1"/>
              </a:solidFill>
              <a:cs typeface="+mn-ea"/>
              <a:sym typeface="+mn-lt"/>
            </a:endParaRPr>
          </a:p>
        </p:txBody>
      </p:sp>
      <p:sp>
        <p:nvSpPr>
          <p:cNvPr id="29" name="文本框 28">
            <a:extLst>
              <a:ext uri="{FF2B5EF4-FFF2-40B4-BE49-F238E27FC236}">
                <a16:creationId xmlns:a16="http://schemas.microsoft.com/office/drawing/2014/main" id="{166FB904-C1FC-2EAE-5E2B-DE1F4DA15C66}"/>
              </a:ext>
            </a:extLst>
          </p:cNvPr>
          <p:cNvSpPr txBox="1"/>
          <p:nvPr/>
        </p:nvSpPr>
        <p:spPr>
          <a:xfrm>
            <a:off x="9252478" y="4978969"/>
            <a:ext cx="1459054" cy="360420"/>
          </a:xfrm>
          <a:prstGeom prst="rect">
            <a:avLst/>
          </a:prstGeom>
          <a:noFill/>
        </p:spPr>
        <p:txBody>
          <a:bodyPr wrap="none" rtlCol="0">
            <a:spAutoFit/>
          </a:bodyPr>
          <a:lstStyle/>
          <a:p>
            <a:pPr algn="ctr">
              <a:lnSpc>
                <a:spcPct val="120000"/>
              </a:lnSpc>
            </a:pPr>
            <a:r>
              <a:rPr lang="en-US" altLang="zh-CN" sz="1600" b="1">
                <a:solidFill>
                  <a:schemeClr val="bg1"/>
                </a:solidFill>
                <a:cs typeface="+mn-ea"/>
                <a:sym typeface="+mn-lt"/>
              </a:rPr>
              <a:t>REFERENCES </a:t>
            </a:r>
            <a:endParaRPr lang="zh-CN" altLang="en-US" sz="1600" b="1">
              <a:solidFill>
                <a:schemeClr val="bg1"/>
              </a:solidFill>
              <a:cs typeface="+mn-ea"/>
              <a:sym typeface="+mn-lt"/>
            </a:endParaRPr>
          </a:p>
        </p:txBody>
      </p:sp>
    </p:spTree>
    <p:extLst>
      <p:ext uri="{BB962C8B-B14F-4D97-AF65-F5344CB8AC3E}">
        <p14:creationId xmlns:p14="http://schemas.microsoft.com/office/powerpoint/2010/main" val="1408726557"/>
      </p:ext>
    </p:extLst>
  </p:cSld>
  <p:clrMapOvr>
    <a:masterClrMapping/>
  </p:clrMapOvr>
  <p:transition spd="slow">
    <p:wipe/>
  </p:transition>
</p:sld>
</file>

<file path=ppt/slides/slide26.xml><?xml version="1.0" encoding="utf-8"?>
<p:sld xmlns:a="http://schemas.openxmlformats.org/drawingml/2006/main" xmlns:r="http://schemas.openxmlformats.org/officeDocument/2006/relationships" xmlns:p="http://schemas.openxmlformats.org/presentationml/2006/main">
  <p:cSld>
    <p:bg>
      <p:bgPr>
        <a:blipFill dpi="0" rotWithShape="1">
          <a:blip r:embed="rId4" cstate="print">
            <a:lum/>
          </a:blip>
          <a:srcRect/>
          <a:stretch>
            <a:fillRect l="-1000" r="-1000"/>
          </a:stretch>
        </a:blipFill>
        <a:effectLst/>
      </p:bgPr>
    </p:bg>
    <p:spTree>
      <p:nvGrpSpPr>
        <p:cNvPr id="1" name=""/>
        <p:cNvGrpSpPr/>
        <p:nvPr/>
      </p:nvGrpSpPr>
      <p:grpSpPr>
        <a:xfrm>
          <a:off x="0" y="0"/>
          <a:ext cx="0" cy="0"/>
          <a:chOff x="0" y="0"/>
          <a:chExt cx="0" cy="0"/>
        </a:xfrm>
      </p:grpSpPr>
      <p:sp>
        <p:nvSpPr>
          <p:cNvPr id="1601" name="文本框 1600"/>
          <p:cNvSpPr txBox="1"/>
          <p:nvPr/>
        </p:nvSpPr>
        <p:spPr>
          <a:xfrm>
            <a:off x="2371725" y="2703941"/>
            <a:ext cx="7448550" cy="1003480"/>
          </a:xfrm>
          <a:prstGeom prst="rect">
            <a:avLst/>
          </a:prstGeom>
          <a:noFill/>
        </p:spPr>
        <p:txBody>
          <a:bodyPr wrap="square" rtlCol="0">
            <a:spAutoFit/>
          </a:bodyPr>
          <a:lstStyle/>
          <a:p>
            <a:pPr algn="ctr">
              <a:lnSpc>
                <a:spcPct val="120000"/>
              </a:lnSpc>
            </a:pPr>
            <a:r>
              <a:rPr lang="en-US" altLang="zh-CN" sz="5400" b="1">
                <a:solidFill>
                  <a:schemeClr val="bg1"/>
                </a:solidFill>
                <a:effectLst>
                  <a:glow rad="25400">
                    <a:schemeClr val="bg1">
                      <a:alpha val="60000"/>
                    </a:schemeClr>
                  </a:glow>
                </a:effectLst>
                <a:cs typeface="+mn-ea"/>
                <a:sym typeface="+mn-lt"/>
              </a:rPr>
              <a:t>Thank you</a:t>
            </a:r>
            <a:endParaRPr lang="zh-CN" altLang="en-US" sz="5400" b="1" dirty="0">
              <a:solidFill>
                <a:schemeClr val="bg1"/>
              </a:solidFill>
              <a:effectLst>
                <a:glow rad="25400">
                  <a:schemeClr val="bg1">
                    <a:alpha val="60000"/>
                  </a:schemeClr>
                </a:glow>
              </a:effectLst>
              <a:cs typeface="+mn-ea"/>
              <a:sym typeface="+mn-lt"/>
            </a:endParaRPr>
          </a:p>
        </p:txBody>
      </p:sp>
    </p:spTree>
  </p:cSld>
  <p:clrMapOvr>
    <a:masterClrMapping/>
  </p:clrMapOvr>
</p:sld>
</file>

<file path=ppt/tags/tag1.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2.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3.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4.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5.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6.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7.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8.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9.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0.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1.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2.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3.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ags/tag14.xml><?xml version="1.0" encoding="utf-8"?>
<p:tagLst xmlns:a="http://schemas.openxmlformats.org/drawingml/2006/main" xmlns:r="http://schemas.openxmlformats.org/officeDocument/2006/relationships" xmlns:p="http://schemas.openxmlformats.org/presentationml/2006/main">
  <p:tag name="NORDRI TOOLS WATERMARK" val="lbuycr5d"/>
</p:tagLst>
</file>

<file path=ppt/theme/theme1.xml><?xml version="1.0" encoding="utf-8"?>
<a:theme xmlns:a="http://schemas.openxmlformats.org/drawingml/2006/main" name="亮亮图文旗舰店https://liangliangtuwen.tmall.com">
  <a:themeElements>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fontScheme name="Temp">
      <a:majorFont>
        <a:latin typeface="Segoe UI"/>
        <a:ea typeface="微软雅黑"/>
        <a:cs typeface=""/>
      </a:majorFont>
      <a:minorFont>
        <a:latin typeface="Segoe UI"/>
        <a:ea typeface="微软雅黑"/>
        <a:cs typeface=""/>
      </a:minorFont>
    </a:fontScheme>
    <a:fmtScheme name="Office 主题">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spDef>
      <a:spPr>
        <a:ln>
          <a:noFill/>
        </a:ln>
      </a:spPr>
      <a:bodyPr rtlCol="0" anchor="ctr"/>
      <a:lstStyle>
        <a:defPPr algn="ctr">
          <a:defRPr/>
        </a:defPPr>
      </a:lstStyle>
      <a:style>
        <a:lnRef idx="2">
          <a:schemeClr val="accent1">
            <a:shade val="50000"/>
          </a:schemeClr>
        </a:lnRef>
        <a:fillRef idx="1">
          <a:schemeClr val="accent1"/>
        </a:fillRef>
        <a:effectRef idx="0">
          <a:schemeClr val="accent1"/>
        </a:effectRef>
        <a:fontRef idx="minor">
          <a:schemeClr val="lt1"/>
        </a:fontRef>
      </a:style>
    </a:spDef>
    <a:txDef>
      <a:spPr>
        <a:noFill/>
      </a:spPr>
      <a:bodyPr wrap="none" rtlCol="0">
        <a:spAutoFit/>
      </a:bodyPr>
      <a:lstStyle>
        <a:defPPr>
          <a:lnSpc>
            <a:spcPct val="130000"/>
          </a:lnSpc>
          <a:defRPr sz="1400" dirty="0" smtClean="0">
            <a:latin typeface="Arial" panose="020B0604020202020204" pitchFamily="34" charset="0"/>
            <a:ea typeface="微软雅黑" panose="020B0503020204020204" pitchFamily="34" charset="-122"/>
          </a:defRPr>
        </a:defPPr>
      </a:lstStyle>
    </a:txDef>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2.xml><?xml version="1.0" encoding="utf-8"?>
<a:theme xmlns:a="http://schemas.openxmlformats.org/drawingml/2006/main" name="Office 主题​​">
  <a:themeElements>
    <a:clrScheme name="Office">
      <a:dk1>
        <a:sysClr val="windowText" lastClr="000000"/>
      </a:dk1>
      <a:lt1>
        <a:sysClr val="window" lastClr="FFFFFF"/>
      </a:lt1>
      <a:dk2>
        <a:srgbClr val="44546A"/>
      </a:dk2>
      <a:lt2>
        <a:srgbClr val="E7E6E6"/>
      </a:lt2>
      <a:accent1>
        <a:srgbClr val="5B9BD5"/>
      </a:accent1>
      <a:accent2>
        <a:srgbClr val="ED7D31"/>
      </a:accent2>
      <a:accent3>
        <a:srgbClr val="A5A5A5"/>
      </a:accent3>
      <a:accent4>
        <a:srgbClr val="FFC000"/>
      </a:accent4>
      <a:accent5>
        <a:srgbClr val="4472C4"/>
      </a:accent5>
      <a:accent6>
        <a:srgbClr val="70AD47"/>
      </a:accent6>
      <a:hlink>
        <a:srgbClr val="0563C1"/>
      </a:hlink>
      <a:folHlink>
        <a:srgbClr val="954F72"/>
      </a:folHlink>
    </a:clrScheme>
    <a:fontScheme name="Office">
      <a:majorFont>
        <a:latin typeface="等线 Light"/>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等线"/>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ppt/theme/themeOverride1.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2.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3.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4.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5.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6.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7.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8.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9.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0.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1.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2.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3.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4.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5.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6.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7.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8.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19.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20.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ppt/theme/themeOverride21.xml><?xml version="1.0" encoding="utf-8"?>
<a:themeOverride xmlns:a="http://schemas.openxmlformats.org/drawingml/2006/main">
  <a:clrScheme name="IOS苹果风创业计划书模板">
    <a:dk1>
      <a:srgbClr val="000000"/>
    </a:dk1>
    <a:lt1>
      <a:srgbClr val="FFFFFF"/>
    </a:lt1>
    <a:dk2>
      <a:srgbClr val="44546A"/>
    </a:dk2>
    <a:lt2>
      <a:srgbClr val="E7E6E6"/>
    </a:lt2>
    <a:accent1>
      <a:srgbClr val="2A78B0"/>
    </a:accent1>
    <a:accent2>
      <a:srgbClr val="2A78B0"/>
    </a:accent2>
    <a:accent3>
      <a:srgbClr val="3DACFE"/>
    </a:accent3>
    <a:accent4>
      <a:srgbClr val="518AC6"/>
    </a:accent4>
    <a:accent5>
      <a:srgbClr val="4472C4"/>
    </a:accent5>
    <a:accent6>
      <a:srgbClr val="70AD47"/>
    </a:accent6>
    <a:hlink>
      <a:srgbClr val="0563C1"/>
    </a:hlink>
    <a:folHlink>
      <a:srgbClr val="954F72"/>
    </a:folHlink>
  </a:clrScheme>
</a:themeOverride>
</file>

<file path=docProps/app.xml><?xml version="1.0" encoding="utf-8"?>
<Properties xmlns="http://schemas.openxmlformats.org/officeDocument/2006/extended-properties" xmlns:vt="http://schemas.openxmlformats.org/officeDocument/2006/docPropsVTypes">
  <Template>A000120150327A07KPBG</Template>
  <TotalTime>809</TotalTime>
  <Words>3272</Words>
  <Application>Microsoft Office PowerPoint</Application>
  <PresentationFormat>宽屏</PresentationFormat>
  <Paragraphs>264</Paragraphs>
  <Slides>26</Slides>
  <Notes>13</Notes>
  <HiddenSlides>0</HiddenSlides>
  <MMClips>0</MMClips>
  <ScaleCrop>false</ScaleCrop>
  <HeadingPairs>
    <vt:vector size="6" baseType="variant">
      <vt:variant>
        <vt:lpstr>已用的字体</vt:lpstr>
      </vt:variant>
      <vt:variant>
        <vt:i4>5</vt:i4>
      </vt:variant>
      <vt:variant>
        <vt:lpstr>主题</vt:lpstr>
      </vt:variant>
      <vt:variant>
        <vt:i4>1</vt:i4>
      </vt:variant>
      <vt:variant>
        <vt:lpstr>幻灯片标题</vt:lpstr>
      </vt:variant>
      <vt:variant>
        <vt:i4>26</vt:i4>
      </vt:variant>
    </vt:vector>
  </HeadingPairs>
  <TitlesOfParts>
    <vt:vector size="32" baseType="lpstr">
      <vt:lpstr>等线</vt:lpstr>
      <vt:lpstr>幼圆</vt:lpstr>
      <vt:lpstr>Arial</vt:lpstr>
      <vt:lpstr>Oswald Light</vt:lpstr>
      <vt:lpstr>Wingdings</vt:lpstr>
      <vt:lpstr>亮亮图文旗舰店https://liangliangtuwen.tmall.com</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lpstr>PowerPoint 演示文稿</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PowerPoint 演示文稿</dc:title>
  <dc:creator>Jahony</dc:creator>
  <cp:lastModifiedBy>yuanling zhang</cp:lastModifiedBy>
  <cp:revision>285</cp:revision>
  <dcterms:created xsi:type="dcterms:W3CDTF">2016-07-21T10:34:00Z</dcterms:created>
  <dcterms:modified xsi:type="dcterms:W3CDTF">2026-04-17T11:31:02Z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KSOProductBuildVer">
    <vt:lpwstr>2052-10.1.0.6490</vt:lpwstr>
  </property>
</Properties>
</file>