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1" r:id="rId3"/>
    <p:sldId id="256" r:id="rId4"/>
    <p:sldId id="264" r:id="rId5"/>
    <p:sldId id="266" r:id="rId6"/>
    <p:sldId id="258" r:id="rId7"/>
    <p:sldId id="265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1"/>
    <p:restoredTop sz="94674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12/3/2018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he-400-blow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47750"/>
            <a:ext cx="9144000" cy="47625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97982" y="5500702"/>
            <a:ext cx="18460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 smtClean="0"/>
              <a:t>Les Quatre Cent Coups</a:t>
            </a:r>
            <a:endParaRPr lang="en-GB" sz="1400" b="1" i="1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0" y="214290"/>
            <a:ext cx="9144000" cy="12144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ESSAY</a:t>
            </a:r>
            <a:r>
              <a:rPr kumimoji="0" lang="en-GB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WRITING</a:t>
            </a:r>
            <a:endParaRPr kumimoji="0" lang="en-GB" sz="3200" b="1" i="1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1214422"/>
            <a:ext cx="91505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Dr Matt Jones</a:t>
            </a:r>
            <a:r>
              <a:rPr lang="en-GB" sz="2800" b="1" dirty="0" smtClean="0">
                <a:solidFill>
                  <a:srgbClr val="FFFF00"/>
                </a:solidFill>
              </a:rPr>
              <a:t> </a:t>
            </a:r>
          </a:p>
          <a:p>
            <a:r>
              <a:rPr lang="en-GB" sz="2800" b="1" dirty="0" smtClean="0">
                <a:solidFill>
                  <a:srgbClr val="FFFF00"/>
                </a:solidFill>
              </a:rPr>
              <a:t>UWTSD</a:t>
            </a:r>
            <a:endParaRPr lang="en-GB" sz="28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ollyParton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0" y="716280"/>
            <a:ext cx="9144000" cy="542544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1500174"/>
            <a:ext cx="74295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Decide on a question</a:t>
            </a:r>
            <a:endParaRPr lang="en-GB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Plan</a:t>
            </a:r>
            <a:endParaRPr lang="en-GB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Research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Write</a:t>
            </a:r>
            <a:endParaRPr lang="en-GB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Review/Reflect/Edit/Redraft</a:t>
            </a:r>
            <a:endParaRPr lang="en-GB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Essay writing:</a:t>
            </a:r>
            <a:r>
              <a:rPr lang="en-GB" sz="3600" b="1" dirty="0" smtClean="0">
                <a:solidFill>
                  <a:srgbClr val="FFFF00"/>
                </a:solidFill>
              </a:rPr>
              <a:t> the five stages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0" y="6488668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Continue to review, reflect and edit </a:t>
            </a:r>
            <a:r>
              <a:rPr lang="en-GB" sz="2000" dirty="0" smtClean="0"/>
              <a:t>until you have completed the final draft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0" y="714356"/>
            <a:ext cx="56937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These are the five stages of the essay writing process</a:t>
            </a:r>
            <a:endParaRPr lang="en-GB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541271" y="5857892"/>
            <a:ext cx="6027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 smtClean="0"/>
              <a:t>9 to 5</a:t>
            </a:r>
            <a:endParaRPr lang="en-GB" sz="1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Barton Fin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571500"/>
            <a:ext cx="9144000" cy="5715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2643182"/>
            <a:ext cx="9144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en-GB" sz="3200" dirty="0" smtClean="0"/>
              <a:t> Address the </a:t>
            </a:r>
            <a:r>
              <a:rPr lang="en-GB" sz="3200" b="1" dirty="0" smtClean="0">
                <a:solidFill>
                  <a:srgbClr val="FFFF00"/>
                </a:solidFill>
              </a:rPr>
              <a:t>question</a:t>
            </a:r>
            <a:endParaRPr lang="en-GB" sz="3200" dirty="0" smtClean="0"/>
          </a:p>
          <a:p>
            <a:pPr lvl="0">
              <a:buFont typeface="Arial" pitchFamily="34" charset="0"/>
              <a:buChar char="•"/>
            </a:pPr>
            <a:r>
              <a:rPr lang="en-GB" sz="3200" dirty="0" smtClean="0"/>
              <a:t> Establish </a:t>
            </a:r>
            <a:r>
              <a:rPr lang="en-GB" sz="3200" dirty="0" smtClean="0"/>
              <a:t>a </a:t>
            </a:r>
            <a:r>
              <a:rPr lang="en-GB" sz="3200" b="1" dirty="0" smtClean="0">
                <a:solidFill>
                  <a:srgbClr val="FFFF00"/>
                </a:solidFill>
              </a:rPr>
              <a:t>structure </a:t>
            </a:r>
            <a:r>
              <a:rPr lang="en-GB" sz="3200" dirty="0" smtClean="0"/>
              <a:t>and develop an argument</a:t>
            </a:r>
            <a:endParaRPr lang="en-GB" sz="3200" dirty="0" smtClean="0"/>
          </a:p>
          <a:p>
            <a:pPr lvl="0">
              <a:buFont typeface="Arial" pitchFamily="34" charset="0"/>
              <a:buChar char="•"/>
            </a:pPr>
            <a:r>
              <a:rPr lang="en-GB" sz="3200" dirty="0" smtClean="0"/>
              <a:t> Use </a:t>
            </a:r>
            <a:r>
              <a:rPr lang="en-GB" sz="3200" b="1" dirty="0" smtClean="0">
                <a:solidFill>
                  <a:srgbClr val="FFFF00"/>
                </a:solidFill>
              </a:rPr>
              <a:t>critical writing </a:t>
            </a:r>
            <a:r>
              <a:rPr lang="en-GB" sz="3200" dirty="0" smtClean="0"/>
              <a:t>as much as </a:t>
            </a:r>
            <a:r>
              <a:rPr lang="en-GB" sz="3200" dirty="0" smtClean="0"/>
              <a:t>possible. Use descriptive </a:t>
            </a:r>
            <a:r>
              <a:rPr lang="en-GB" sz="3200" dirty="0" smtClean="0"/>
              <a:t>writing only </a:t>
            </a:r>
            <a:r>
              <a:rPr lang="en-GB" sz="3200" dirty="0" smtClean="0"/>
              <a:t>when necessary</a:t>
            </a:r>
            <a:endParaRPr lang="en-GB" sz="3200" dirty="0"/>
          </a:p>
        </p:txBody>
      </p:sp>
      <p:sp>
        <p:nvSpPr>
          <p:cNvPr id="11" name="TextBox 10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Essay writing:</a:t>
            </a:r>
            <a:r>
              <a:rPr lang="en-GB" sz="3600" b="1" dirty="0" smtClean="0">
                <a:solidFill>
                  <a:srgbClr val="FFFF00"/>
                </a:solidFill>
              </a:rPr>
              <a:t> three key points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https://www2.le.ac.uk/offices/ld/resources/writing/writing-resources/writing-essays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0" y="571480"/>
            <a:ext cx="67519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Bear in mind these three key points before you start your essay</a:t>
            </a:r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929586" y="5786454"/>
            <a:ext cx="10403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 smtClean="0"/>
              <a:t>Barton Fink</a:t>
            </a:r>
            <a:endParaRPr lang="en-GB" sz="1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My Cousin Vinny.png"/>
          <p:cNvPicPr>
            <a:picLocks noChangeAspect="1"/>
          </p:cNvPicPr>
          <p:nvPr/>
        </p:nvPicPr>
        <p:blipFill>
          <a:blip r:embed="rId2">
            <a:lum contrast="20000"/>
          </a:blip>
          <a:stretch>
            <a:fillRect/>
          </a:stretch>
        </p:blipFill>
        <p:spPr>
          <a:xfrm>
            <a:off x="0" y="971550"/>
            <a:ext cx="9144000" cy="49149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2071678"/>
            <a:ext cx="74295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Read thoroughly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Decide carefully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Play to your strengths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Research material?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Seek advice if required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Stick to your decision</a:t>
            </a:r>
            <a:endParaRPr lang="en-GB" sz="3200" dirty="0"/>
          </a:p>
        </p:txBody>
      </p:sp>
      <p:sp>
        <p:nvSpPr>
          <p:cNvPr id="12" name="TextBox 11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Essay writing:</a:t>
            </a:r>
            <a:r>
              <a:rPr lang="en-GB" sz="3600" b="1" dirty="0" smtClean="0">
                <a:solidFill>
                  <a:srgbClr val="FFFF00"/>
                </a:solidFill>
              </a:rPr>
              <a:t> Decide on a question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0" y="6488668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Give all the questions careful consideration; make a firm decision; stick to it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7723034" y="5572140"/>
            <a:ext cx="14209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 smtClean="0"/>
              <a:t>My Cousin Vinny</a:t>
            </a:r>
            <a:endParaRPr lang="en-GB" sz="1400" b="1" i="1" dirty="0"/>
          </a:p>
        </p:txBody>
      </p:sp>
    </p:spTree>
    <p:extLst>
      <p:ext uri="{BB962C8B-B14F-4D97-AF65-F5344CB8AC3E}">
        <p14:creationId xmlns:p14="http://schemas.microsoft.com/office/powerpoint/2010/main" xmlns="" val="99166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The Killing.jpeg"/>
          <p:cNvPicPr>
            <a:picLocks noChangeAspect="1"/>
          </p:cNvPicPr>
          <p:nvPr/>
        </p:nvPicPr>
        <p:blipFill>
          <a:blip r:embed="rId2">
            <a:lum contrast="20000"/>
          </a:blip>
          <a:stretch>
            <a:fillRect/>
          </a:stretch>
        </p:blipFill>
        <p:spPr>
          <a:xfrm>
            <a:off x="0" y="697230"/>
            <a:ext cx="9144000" cy="54635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1928802"/>
            <a:ext cx="74295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Develop thesis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‘Mind Map’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Produce essay plan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Be methodical; but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Be creative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Manage time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Manage resources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Seek advice if required</a:t>
            </a:r>
            <a:endParaRPr lang="en-GB" sz="3200" dirty="0"/>
          </a:p>
        </p:txBody>
      </p:sp>
      <p:sp>
        <p:nvSpPr>
          <p:cNvPr id="11" name="TextBox 10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Essay writing:</a:t>
            </a:r>
            <a:r>
              <a:rPr lang="en-GB" sz="3600" b="1" dirty="0" smtClean="0">
                <a:solidFill>
                  <a:srgbClr val="FFFF00"/>
                </a:solidFill>
              </a:rPr>
              <a:t> Plan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0" y="6488668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Give yourself plenty of time; record all your ideas; be methodical – but be creative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7929586" y="5643578"/>
            <a:ext cx="9621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 smtClean="0"/>
              <a:t>The Killing</a:t>
            </a:r>
            <a:endParaRPr lang="en-GB" sz="1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breaking bad.jpg"/>
          <p:cNvPicPr>
            <a:picLocks noChangeAspect="1"/>
          </p:cNvPicPr>
          <p:nvPr/>
        </p:nvPicPr>
        <p:blipFill>
          <a:blip r:embed="rId2">
            <a:lum contrast="20000"/>
          </a:blip>
          <a:stretch>
            <a:fillRect/>
          </a:stretch>
        </p:blipFill>
        <p:spPr>
          <a:xfrm>
            <a:off x="0" y="868857"/>
            <a:ext cx="9144000" cy="512028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1785926"/>
            <a:ext cx="878684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Use verifiable sources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Use recommended texts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Read as much as possible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Broad and Detailed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General topic (broad)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Specific topic (detailed)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Find and record key quotes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Record name of text/author and page number</a:t>
            </a:r>
            <a:endParaRPr lang="en-GB" sz="3200" dirty="0"/>
          </a:p>
        </p:txBody>
      </p:sp>
      <p:sp>
        <p:nvSpPr>
          <p:cNvPr id="12" name="TextBox 11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Essay writing:</a:t>
            </a:r>
            <a:r>
              <a:rPr lang="en-GB" sz="3600" b="1" dirty="0" smtClean="0">
                <a:solidFill>
                  <a:srgbClr val="FFFF00"/>
                </a:solidFill>
              </a:rPr>
              <a:t> Research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0" y="6488668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If you find someone has already thought of your idea – don’t worry, that’s a good sign</a:t>
            </a:r>
            <a:endParaRPr lang="en-GB" sz="2000" dirty="0"/>
          </a:p>
        </p:txBody>
      </p:sp>
      <p:sp>
        <p:nvSpPr>
          <p:cNvPr id="14" name="TextBox 13"/>
          <p:cNvSpPr txBox="1"/>
          <p:nvPr/>
        </p:nvSpPr>
        <p:spPr>
          <a:xfrm>
            <a:off x="7786710" y="857232"/>
            <a:ext cx="11817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 smtClean="0"/>
              <a:t>Breaking Bad</a:t>
            </a:r>
            <a:endParaRPr lang="en-GB" sz="1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Jane-Austen-blog-1200x691.jpg"/>
          <p:cNvPicPr>
            <a:picLocks noChangeAspect="1"/>
          </p:cNvPicPr>
          <p:nvPr/>
        </p:nvPicPr>
        <p:blipFill>
          <a:blip r:embed="rId2">
            <a:lum contrast="40000"/>
          </a:blip>
          <a:stretch>
            <a:fillRect/>
          </a:stretch>
        </p:blipFill>
        <p:spPr>
          <a:xfrm>
            <a:off x="0" y="796290"/>
            <a:ext cx="9144000" cy="52654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785794"/>
            <a:ext cx="742952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are you writing for?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‘Signpost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 </a:t>
            </a:r>
            <a:endParaRPr lang="en-GB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Write freely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Follow train of thought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Don’t over-edit (edit later)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 clear and direct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appropriate language/tone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Format correctly</a:t>
            </a:r>
            <a:endParaRPr lang="en-GB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drafts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 creative</a:t>
            </a:r>
            <a:endParaRPr lang="en-GB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Essay writing:</a:t>
            </a:r>
            <a:r>
              <a:rPr lang="en-GB" sz="3600" b="1" dirty="0" smtClean="0">
                <a:solidFill>
                  <a:srgbClr val="FFFF00"/>
                </a:solidFill>
              </a:rPr>
              <a:t> Write </a:t>
            </a:r>
            <a:r>
              <a:rPr lang="en-GB" sz="2800" b="1" dirty="0" smtClean="0">
                <a:solidFill>
                  <a:srgbClr val="FFFF00"/>
                </a:solidFill>
              </a:rPr>
              <a:t>(see </a:t>
            </a:r>
            <a:r>
              <a:rPr lang="en-GB" sz="2800" b="1" i="1" dirty="0" smtClean="0">
                <a:solidFill>
                  <a:srgbClr val="FFFF00"/>
                </a:solidFill>
              </a:rPr>
              <a:t>Moodle</a:t>
            </a:r>
            <a:r>
              <a:rPr lang="en-GB" sz="2800" b="1" dirty="0" smtClean="0">
                <a:solidFill>
                  <a:srgbClr val="FFFF00"/>
                </a:solidFill>
              </a:rPr>
              <a:t> for template)</a:t>
            </a:r>
            <a:endParaRPr lang="en-GB" sz="28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0" y="607220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Refer to my essays on Moodle for template; use UWTSD online referencing guide:</a:t>
            </a:r>
          </a:p>
          <a:p>
            <a:pPr algn="ctr"/>
            <a:r>
              <a:rPr lang="en-GB" sz="1600" dirty="0" smtClean="0"/>
              <a:t>https://www.uwtsd.ac.uk/media/uwtsd-website/content-assets/documents/library-and-learning-resources/infoskills/harvard-eng.PDF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8066974" y="857232"/>
            <a:ext cx="10770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 smtClean="0"/>
              <a:t>Jane Austen</a:t>
            </a:r>
            <a:endParaRPr lang="en-GB" sz="1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1785926"/>
            <a:ext cx="800102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Use verifiable sources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Use recommended texts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Read as much as possible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Broad and Detailed</a:t>
            </a:r>
            <a:endParaRPr lang="en-GB" sz="3200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General topics (broad)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Specific topics (detailed)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Additional research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en-GB" sz="3200" dirty="0" smtClean="0"/>
              <a:t>Find suitable quotes; record page number</a:t>
            </a:r>
            <a:endParaRPr lang="en-GB" sz="3200" dirty="0"/>
          </a:p>
        </p:txBody>
      </p:sp>
      <p:sp>
        <p:nvSpPr>
          <p:cNvPr id="17" name="TextBox 16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Essay writing:</a:t>
            </a:r>
            <a:r>
              <a:rPr lang="en-GB" sz="3600" b="1" dirty="0" smtClean="0">
                <a:solidFill>
                  <a:srgbClr val="FFFF00"/>
                </a:solidFill>
              </a:rPr>
              <a:t> Review, Reflect, Edit, Redraft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pic>
        <p:nvPicPr>
          <p:cNvPr id="21" name="Picture 20" descr="Amadeus.jpg"/>
          <p:cNvPicPr>
            <a:picLocks noChangeAspect="1"/>
          </p:cNvPicPr>
          <p:nvPr/>
        </p:nvPicPr>
        <p:blipFill>
          <a:blip r:embed="rId2"/>
          <a:srcRect t="25000" b="6249"/>
          <a:stretch>
            <a:fillRect/>
          </a:stretch>
        </p:blipFill>
        <p:spPr>
          <a:xfrm>
            <a:off x="0" y="1142984"/>
            <a:ext cx="9144000" cy="4714908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8263631" y="5643578"/>
            <a:ext cx="8803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i="1" dirty="0" smtClean="0"/>
              <a:t>Amadeus</a:t>
            </a:r>
            <a:endParaRPr lang="en-GB" sz="1400" b="1" i="1" dirty="0"/>
          </a:p>
        </p:txBody>
      </p:sp>
      <p:sp>
        <p:nvSpPr>
          <p:cNvPr id="23" name="TextBox 22"/>
          <p:cNvSpPr txBox="1"/>
          <p:nvPr/>
        </p:nvSpPr>
        <p:spPr>
          <a:xfrm>
            <a:off x="0" y="1071546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You should continue to review, reflect, and edit until you have completed the final draft of your essay</a:t>
            </a:r>
            <a:endParaRPr lang="en-GB" sz="3200" dirty="0"/>
          </a:p>
        </p:txBody>
      </p:sp>
      <p:sp>
        <p:nvSpPr>
          <p:cNvPr id="24" name="TextBox 23"/>
          <p:cNvSpPr txBox="1"/>
          <p:nvPr/>
        </p:nvSpPr>
        <p:spPr>
          <a:xfrm>
            <a:off x="0" y="592933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The word ‘essay’ comes from the French word ‘essayer’ (to try)</a:t>
            </a:r>
          </a:p>
          <a:p>
            <a:pPr algn="ctr"/>
            <a:r>
              <a:rPr lang="en-GB" sz="2000" dirty="0" smtClean="0"/>
              <a:t>So just have a go. And enjoy yourself.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xmlns="" val="154350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588</TotalTime>
  <Words>406</Words>
  <Application>Microsoft Macintosh PowerPoint</Application>
  <PresentationFormat>On-screen Show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41</cp:revision>
  <dcterms:created xsi:type="dcterms:W3CDTF">2016-10-05T07:20:19Z</dcterms:created>
  <dcterms:modified xsi:type="dcterms:W3CDTF">2018-12-03T21:52:46Z</dcterms:modified>
</cp:coreProperties>
</file>