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6" r:id="rId10"/>
    <p:sldId id="267" r:id="rId11"/>
    <p:sldId id="268" r:id="rId12"/>
    <p:sldId id="269" r:id="rId13"/>
    <p:sldId id="262" r:id="rId14"/>
    <p:sldId id="2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D53B34F-B116-44DD-B3A9-904AF59B291E}" type="datetimeFigureOut">
              <a:rPr lang="en-GB" smtClean="0"/>
              <a:t>22/06/2016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63219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53B34F-B116-44DD-B3A9-904AF59B291E}" type="datetimeFigureOut">
              <a:rPr lang="en-GB" smtClean="0"/>
              <a:t>22/06/2016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9653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D53B34F-B116-44DD-B3A9-904AF59B291E}" type="datetimeFigureOut">
              <a:rPr lang="en-GB" smtClean="0"/>
              <a:t>22/06/2016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658187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D53B34F-B116-44DD-B3A9-904AF59B291E}" type="datetimeFigureOut">
              <a:rPr lang="en-GB" smtClean="0"/>
              <a:t>22/06/2016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357908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D53B34F-B116-44DD-B3A9-904AF59B291E}" type="datetimeFigureOut">
              <a:rPr lang="en-GB" smtClean="0"/>
              <a:t>22/06/2016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1564285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D53B34F-B116-44DD-B3A9-904AF59B291E}" type="datetimeFigureOut">
              <a:rPr lang="en-GB" smtClean="0"/>
              <a:t>22/06/2016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2062467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53B34F-B116-44DD-B3A9-904AF59B291E}" type="datetimeFigureOut">
              <a:rPr lang="en-GB" smtClean="0"/>
              <a:t>22/06/2016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2488963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53B34F-B116-44DD-B3A9-904AF59B291E}" type="datetimeFigureOut">
              <a:rPr lang="en-GB" smtClean="0"/>
              <a:t>22/06/2016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880458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53B34F-B116-44DD-B3A9-904AF59B291E}" type="datetimeFigureOut">
              <a:rPr lang="en-GB" smtClean="0"/>
              <a:t>22/06/2016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2616464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53B34F-B116-44DD-B3A9-904AF59B291E}" type="datetimeFigureOut">
              <a:rPr lang="en-GB" smtClean="0"/>
              <a:t>22/06/2016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968233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D53B34F-B116-44DD-B3A9-904AF59B291E}" type="datetimeFigureOut">
              <a:rPr lang="en-GB" smtClean="0"/>
              <a:t>22/06/2016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36FF62-5462-4A9B-97A0-E28A8170C837}" type="slidenum">
              <a:rPr lang="en-GB" smtClean="0"/>
              <a:t>‹#›</a:t>
            </a:fld>
            <a:endParaRPr lang="en-GB"/>
          </a:p>
        </p:txBody>
      </p:sp>
    </p:spTree>
    <p:extLst>
      <p:ext uri="{BB962C8B-B14F-4D97-AF65-F5344CB8AC3E}">
        <p14:creationId xmlns:p14="http://schemas.microsoft.com/office/powerpoint/2010/main" val="2140257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53B34F-B116-44DD-B3A9-904AF59B291E}" type="datetimeFigureOut">
              <a:rPr lang="en-GB" smtClean="0"/>
              <a:t>22/06/2016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36FF62-5462-4A9B-97A0-E28A8170C837}" type="slidenum">
              <a:rPr lang="en-GB" smtClean="0"/>
              <a:t>‹#›</a:t>
            </a:fld>
            <a:endParaRPr lang="en-GB"/>
          </a:p>
        </p:txBody>
      </p:sp>
    </p:spTree>
    <p:extLst>
      <p:ext uri="{BB962C8B-B14F-4D97-AF65-F5344CB8AC3E}">
        <p14:creationId xmlns:p14="http://schemas.microsoft.com/office/powerpoint/2010/main" val="1414944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smtClean="0"/>
              <a:t>Women and the mirage</a:t>
            </a:r>
            <a:endParaRPr lang="en-GB" dirty="0"/>
          </a:p>
        </p:txBody>
      </p:sp>
    </p:spTree>
    <p:extLst>
      <p:ext uri="{BB962C8B-B14F-4D97-AF65-F5344CB8AC3E}">
        <p14:creationId xmlns:p14="http://schemas.microsoft.com/office/powerpoint/2010/main" val="2513389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34" y="17647"/>
            <a:ext cx="8820697" cy="4633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9345" y="4941168"/>
            <a:ext cx="2543175"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7923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9773" r="30031" b="54834"/>
          <a:stretch/>
        </p:blipFill>
        <p:spPr bwMode="auto">
          <a:xfrm>
            <a:off x="0" y="44624"/>
            <a:ext cx="8917947"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5727" t="12430" r="38801" b="39862"/>
          <a:stretch/>
        </p:blipFill>
        <p:spPr bwMode="auto">
          <a:xfrm>
            <a:off x="0" y="2866693"/>
            <a:ext cx="6084168" cy="3989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6542" t="28949" r="29502" b="14967"/>
          <a:stretch/>
        </p:blipFill>
        <p:spPr bwMode="auto">
          <a:xfrm>
            <a:off x="6372200" y="2801378"/>
            <a:ext cx="1368152" cy="2001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l="46544" t="27798" r="28984" b="15179"/>
          <a:stretch/>
        </p:blipFill>
        <p:spPr bwMode="auto">
          <a:xfrm>
            <a:off x="7651293" y="4581128"/>
            <a:ext cx="1477629" cy="2151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3889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the mouth of (girl) babes</a:t>
            </a:r>
            <a:endParaRPr lang="en-GB" dirty="0"/>
          </a:p>
        </p:txBody>
      </p:sp>
      <p:sp>
        <p:nvSpPr>
          <p:cNvPr id="3" name="Content Placeholder 2"/>
          <p:cNvSpPr>
            <a:spLocks noGrp="1"/>
          </p:cNvSpPr>
          <p:nvPr>
            <p:ph idx="1"/>
          </p:nvPr>
        </p:nvSpPr>
        <p:spPr/>
        <p:txBody>
          <a:bodyPr>
            <a:normAutofit fontScale="70000" lnSpcReduction="20000"/>
          </a:bodyPr>
          <a:lstStyle/>
          <a:p>
            <a:r>
              <a:rPr lang="en-GB" dirty="0" err="1"/>
              <a:t>Cleomenes</a:t>
            </a:r>
            <a:r>
              <a:rPr lang="en-GB" dirty="0"/>
              <a:t> went to his house after this exchange, but </a:t>
            </a:r>
            <a:r>
              <a:rPr lang="en-GB" dirty="0" err="1"/>
              <a:t>Aristagoras</a:t>
            </a:r>
            <a:r>
              <a:rPr lang="en-GB" dirty="0"/>
              <a:t> took a suppliant's garb and followed him there. Upon entering, he used a suppliant's right to beg </a:t>
            </a:r>
            <a:r>
              <a:rPr lang="en-GB" dirty="0" err="1"/>
              <a:t>Cleomenes</a:t>
            </a:r>
            <a:r>
              <a:rPr lang="en-GB" dirty="0"/>
              <a:t> to listen to him. He first asked </a:t>
            </a:r>
            <a:r>
              <a:rPr lang="en-GB" dirty="0" err="1"/>
              <a:t>Cleomenes</a:t>
            </a:r>
            <a:r>
              <a:rPr lang="en-GB" dirty="0"/>
              <a:t> to send away the child, </a:t>
            </a:r>
            <a:r>
              <a:rPr lang="en-GB" b="1" dirty="0"/>
              <a:t>his daughter </a:t>
            </a:r>
            <a:r>
              <a:rPr lang="en-GB" b="1" dirty="0" err="1"/>
              <a:t>Gorgo</a:t>
            </a:r>
            <a:r>
              <a:rPr lang="en-GB" dirty="0"/>
              <a:t>, who was standing by him. </a:t>
            </a:r>
            <a:r>
              <a:rPr lang="en-GB" b="1" dirty="0"/>
              <a:t>She was his only child, and was about eight or nine years of age.</a:t>
            </a:r>
            <a:r>
              <a:rPr lang="en-GB" dirty="0"/>
              <a:t> </a:t>
            </a:r>
            <a:r>
              <a:rPr lang="en-GB" dirty="0" err="1"/>
              <a:t>Cleomenes</a:t>
            </a:r>
            <a:r>
              <a:rPr lang="en-GB" dirty="0"/>
              <a:t> bade him say whatever he wanted and not let the child's presence hinder him. [2] Then </a:t>
            </a:r>
            <a:r>
              <a:rPr lang="en-GB" dirty="0" err="1"/>
              <a:t>Aristagoras</a:t>
            </a:r>
            <a:r>
              <a:rPr lang="en-GB" dirty="0"/>
              <a:t> began to promise </a:t>
            </a:r>
            <a:r>
              <a:rPr lang="en-GB" dirty="0" err="1"/>
              <a:t>Cleomenes</a:t>
            </a:r>
            <a:r>
              <a:rPr lang="en-GB" dirty="0"/>
              <a:t> from ten talents upwards, if he would grant his request. When </a:t>
            </a:r>
            <a:r>
              <a:rPr lang="en-GB" dirty="0" err="1"/>
              <a:t>Cleomenes</a:t>
            </a:r>
            <a:r>
              <a:rPr lang="en-GB" dirty="0"/>
              <a:t> refused, </a:t>
            </a:r>
            <a:r>
              <a:rPr lang="en-GB" dirty="0" err="1"/>
              <a:t>Aristagoras</a:t>
            </a:r>
            <a:r>
              <a:rPr lang="en-GB" dirty="0"/>
              <a:t> offered him ever more and more. </a:t>
            </a:r>
            <a:r>
              <a:rPr lang="en-GB" b="1" dirty="0"/>
              <a:t>When he finally promised fifty talents the child cried out, “Father, the stranger will corrupt you, unless you leave him and go away.” [3] </a:t>
            </a:r>
            <a:r>
              <a:rPr lang="en-GB" b="1" dirty="0" err="1"/>
              <a:t>Cleomenes</a:t>
            </a:r>
            <a:r>
              <a:rPr lang="en-GB" b="1" dirty="0"/>
              <a:t> was pleased with the child's counsel and went into another room </a:t>
            </a:r>
            <a:r>
              <a:rPr lang="en-GB" dirty="0"/>
              <a:t>while </a:t>
            </a:r>
            <a:r>
              <a:rPr lang="en-GB" dirty="0" err="1"/>
              <a:t>Aristagoras</a:t>
            </a:r>
            <a:r>
              <a:rPr lang="en-GB" dirty="0"/>
              <a:t> departed from Sparta, finding no further occasion for telling of the journey inland to the king's palace</a:t>
            </a:r>
            <a:r>
              <a:rPr lang="en-GB" dirty="0" smtClean="0"/>
              <a:t>. </a:t>
            </a:r>
            <a:r>
              <a:rPr lang="en-GB" dirty="0" err="1" smtClean="0"/>
              <a:t>Hdt</a:t>
            </a:r>
            <a:r>
              <a:rPr lang="en-GB" dirty="0" smtClean="0"/>
              <a:t>. 5.51</a:t>
            </a:r>
            <a:endParaRPr lang="en-GB" dirty="0"/>
          </a:p>
        </p:txBody>
      </p:sp>
    </p:spTree>
    <p:extLst>
      <p:ext uri="{BB962C8B-B14F-4D97-AF65-F5344CB8AC3E}">
        <p14:creationId xmlns:p14="http://schemas.microsoft.com/office/powerpoint/2010/main" val="3661442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a:t>
            </a:r>
            <a:r>
              <a:rPr lang="en-GB" dirty="0" err="1" smtClean="0"/>
              <a:t>Gorgo</a:t>
            </a:r>
            <a:endParaRPr lang="en-GB" dirty="0"/>
          </a:p>
        </p:txBody>
      </p:sp>
      <p:sp>
        <p:nvSpPr>
          <p:cNvPr id="3" name="Content Placeholder 2"/>
          <p:cNvSpPr>
            <a:spLocks noGrp="1"/>
          </p:cNvSpPr>
          <p:nvPr>
            <p:ph idx="1"/>
          </p:nvPr>
        </p:nvSpPr>
        <p:spPr/>
        <p:txBody>
          <a:bodyPr>
            <a:normAutofit fontScale="70000" lnSpcReduction="20000"/>
          </a:bodyPr>
          <a:lstStyle/>
          <a:p>
            <a:r>
              <a:rPr lang="en-GB" dirty="0"/>
              <a:t>When Xerxes was resolved to march against Hellas, </a:t>
            </a:r>
            <a:r>
              <a:rPr lang="en-GB" dirty="0" err="1"/>
              <a:t>Demaratus</a:t>
            </a:r>
            <a:r>
              <a:rPr lang="en-GB" dirty="0"/>
              <a:t>, who was then at Susa and had knowledge of this, desired to send word of it to the </a:t>
            </a:r>
            <a:r>
              <a:rPr lang="en-GB" dirty="0" err="1"/>
              <a:t>Lacedaemonians</a:t>
            </a:r>
            <a:r>
              <a:rPr lang="en-GB" dirty="0"/>
              <a:t>. [3] He, however, feared detection and had no other way of informing them than this trick:—taking a double tablet, he scraped away the wax from it, and then wrote the king's plan on the wood. Next he melted the wax back again over the writing, so that the bearer of this seemingly blank tablet might not be troubled by the way-wardens. [4] When the tablet came to Lacedaemon, the </a:t>
            </a:r>
            <a:r>
              <a:rPr lang="en-GB" dirty="0" err="1"/>
              <a:t>Lacedaemonians</a:t>
            </a:r>
            <a:r>
              <a:rPr lang="en-GB" dirty="0"/>
              <a:t> could not guess its meaning, until at last (as I have been told) </a:t>
            </a:r>
            <a:r>
              <a:rPr lang="en-GB" b="1" dirty="0" err="1"/>
              <a:t>Gorgo</a:t>
            </a:r>
            <a:r>
              <a:rPr lang="en-GB" b="1" dirty="0"/>
              <a:t>, </a:t>
            </a:r>
            <a:r>
              <a:rPr lang="en-GB" b="1" dirty="0" err="1"/>
              <a:t>Cleomenes</a:t>
            </a:r>
            <a:r>
              <a:rPr lang="en-GB" b="1" dirty="0"/>
              <a:t>' daughter and Leonidas' wife, discovered the trick herself and advised them to scrape the wax away so that they would find writing on the wood. When they did so, they found and read the message, and presently sent it to the rest of the Greeks. This is the story, as it is told</a:t>
            </a:r>
            <a:r>
              <a:rPr lang="en-GB" dirty="0" smtClean="0"/>
              <a:t>. </a:t>
            </a:r>
            <a:r>
              <a:rPr lang="en-GB" dirty="0" err="1" smtClean="0"/>
              <a:t>Hdt</a:t>
            </a:r>
            <a:r>
              <a:rPr lang="en-GB" dirty="0" smtClean="0"/>
              <a:t>. 7.239</a:t>
            </a:r>
            <a:endParaRPr lang="en-GB" dirty="0"/>
          </a:p>
        </p:txBody>
      </p:sp>
    </p:spTree>
    <p:extLst>
      <p:ext uri="{BB962C8B-B14F-4D97-AF65-F5344CB8AC3E}">
        <p14:creationId xmlns:p14="http://schemas.microsoft.com/office/powerpoint/2010/main" val="167087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vs. a crowd</a:t>
            </a:r>
            <a:endParaRPr lang="en-GB" dirty="0"/>
          </a:p>
        </p:txBody>
      </p:sp>
      <p:sp>
        <p:nvSpPr>
          <p:cNvPr id="3" name="Content Placeholder 2"/>
          <p:cNvSpPr>
            <a:spLocks noGrp="1"/>
          </p:cNvSpPr>
          <p:nvPr>
            <p:ph idx="1"/>
          </p:nvPr>
        </p:nvSpPr>
        <p:spPr/>
        <p:txBody>
          <a:bodyPr>
            <a:normAutofit fontScale="70000" lnSpcReduction="20000"/>
          </a:bodyPr>
          <a:lstStyle/>
          <a:p>
            <a:r>
              <a:rPr lang="en-GB" dirty="0"/>
              <a:t>For this reason he sent </a:t>
            </a:r>
            <a:r>
              <a:rPr lang="en-GB" dirty="0" err="1"/>
              <a:t>Murychides</a:t>
            </a:r>
            <a:r>
              <a:rPr lang="en-GB" dirty="0"/>
              <a:t> to Salamis who came before the council and conveyed to them </a:t>
            </a:r>
            <a:r>
              <a:rPr lang="en-GB" dirty="0" err="1"/>
              <a:t>Mardonius</a:t>
            </a:r>
            <a:r>
              <a:rPr lang="en-GB" dirty="0"/>
              <a:t> message. Then </a:t>
            </a:r>
            <a:r>
              <a:rPr lang="en-GB" dirty="0" err="1"/>
              <a:t>Lycidas</a:t>
            </a:r>
            <a:r>
              <a:rPr lang="en-GB" dirty="0"/>
              <a:t>, one of the councillors, said that it seemed best to him to receive the offer brought to them by </a:t>
            </a:r>
            <a:r>
              <a:rPr lang="en-GB" dirty="0" err="1"/>
              <a:t>Murychides</a:t>
            </a:r>
            <a:r>
              <a:rPr lang="en-GB" dirty="0"/>
              <a:t> and lay it before the people. [2] This was the opinion which he declared, either because he had been bribed by </a:t>
            </a:r>
            <a:r>
              <a:rPr lang="en-GB" dirty="0" err="1"/>
              <a:t>Mardonius</a:t>
            </a:r>
            <a:r>
              <a:rPr lang="en-GB" dirty="0"/>
              <a:t>, or because the plan pleased him. The Athenians in the council were, however, very angry; so too were those outside when they heard of it</a:t>
            </a:r>
            <a:r>
              <a:rPr lang="en-GB" b="1" dirty="0"/>
              <a:t>. They made a ring round </a:t>
            </a:r>
            <a:r>
              <a:rPr lang="en-GB" b="1" dirty="0" err="1"/>
              <a:t>Lycidas</a:t>
            </a:r>
            <a:r>
              <a:rPr lang="en-GB" b="1" dirty="0"/>
              <a:t> and stoned him to death. </a:t>
            </a:r>
            <a:r>
              <a:rPr lang="en-GB" dirty="0" err="1"/>
              <a:t>Murychides</a:t>
            </a:r>
            <a:r>
              <a:rPr lang="en-GB" dirty="0"/>
              <a:t> the </a:t>
            </a:r>
            <a:r>
              <a:rPr lang="en-GB" dirty="0" err="1"/>
              <a:t>Hellespontian</a:t>
            </a:r>
            <a:r>
              <a:rPr lang="en-GB" dirty="0"/>
              <a:t>, however, they permitted to depart unharmed. [3] There was much noise at Salamis over the business of </a:t>
            </a:r>
            <a:r>
              <a:rPr lang="en-GB" dirty="0" err="1"/>
              <a:t>Lycidas</a:t>
            </a:r>
            <a:r>
              <a:rPr lang="en-GB" dirty="0"/>
              <a:t>; </a:t>
            </a:r>
            <a:r>
              <a:rPr lang="en-GB" b="1" dirty="0"/>
              <a:t>and when the Athenian women learned what was afoot, one calling to another and bidding her follow, they went on their own impetus to the house of </a:t>
            </a:r>
            <a:r>
              <a:rPr lang="en-GB" b="1" dirty="0" err="1"/>
              <a:t>Lycidas</a:t>
            </a:r>
            <a:r>
              <a:rPr lang="en-GB" b="1" dirty="0"/>
              <a:t> and stoned to death his wife and his children</a:t>
            </a:r>
            <a:r>
              <a:rPr lang="en-GB" dirty="0" smtClean="0"/>
              <a:t>. </a:t>
            </a:r>
            <a:r>
              <a:rPr lang="en-GB" dirty="0" err="1" smtClean="0"/>
              <a:t>Hdt</a:t>
            </a:r>
            <a:r>
              <a:rPr lang="en-GB" dirty="0" smtClean="0"/>
              <a:t>. 9.5</a:t>
            </a:r>
            <a:endParaRPr lang="en-GB" dirty="0"/>
          </a:p>
        </p:txBody>
      </p:sp>
    </p:spTree>
    <p:extLst>
      <p:ext uri="{BB962C8B-B14F-4D97-AF65-F5344CB8AC3E}">
        <p14:creationId xmlns:p14="http://schemas.microsoft.com/office/powerpoint/2010/main" val="2571687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Kyniska</a:t>
            </a:r>
            <a:r>
              <a:rPr lang="en-GB" dirty="0" smtClean="0"/>
              <a:t> the chariot racer</a:t>
            </a:r>
            <a:endParaRPr lang="en-GB" dirty="0"/>
          </a:p>
        </p:txBody>
      </p:sp>
      <p:sp>
        <p:nvSpPr>
          <p:cNvPr id="3" name="Content Placeholder 2"/>
          <p:cNvSpPr>
            <a:spLocks noGrp="1"/>
          </p:cNvSpPr>
          <p:nvPr>
            <p:ph idx="1"/>
          </p:nvPr>
        </p:nvSpPr>
        <p:spPr/>
        <p:txBody>
          <a:bodyPr/>
          <a:lstStyle/>
          <a:p>
            <a:r>
              <a:rPr lang="en-GB" dirty="0"/>
              <a:t>Surely, too, </a:t>
            </a:r>
            <a:r>
              <a:rPr lang="en-GB" dirty="0" smtClean="0"/>
              <a:t>he (</a:t>
            </a:r>
            <a:r>
              <a:rPr lang="en-GB" dirty="0" err="1" smtClean="0"/>
              <a:t>Agesilaus</a:t>
            </a:r>
            <a:r>
              <a:rPr lang="en-GB" dirty="0" smtClean="0"/>
              <a:t>) </a:t>
            </a:r>
            <a:r>
              <a:rPr lang="en-GB" dirty="0"/>
              <a:t>did what was seemly and dignified when he adorned his own estate with works and possessions worthy of a man, keeping many hounds and war horses, </a:t>
            </a:r>
            <a:r>
              <a:rPr lang="en-GB" b="1" dirty="0"/>
              <a:t>but persuaded his sister </a:t>
            </a:r>
            <a:r>
              <a:rPr lang="en-GB" b="1" dirty="0" err="1"/>
              <a:t>Cynisca</a:t>
            </a:r>
            <a:r>
              <a:rPr lang="en-GB" b="1" dirty="0"/>
              <a:t> to breed chariot horses, and showed by her victory that such a stud marks the owner as a person of wealth, but not necessarily of merit</a:t>
            </a:r>
            <a:r>
              <a:rPr lang="en-GB" dirty="0" smtClean="0"/>
              <a:t>. </a:t>
            </a:r>
            <a:r>
              <a:rPr lang="en-GB" dirty="0" err="1" smtClean="0"/>
              <a:t>Xen</a:t>
            </a:r>
            <a:r>
              <a:rPr lang="en-GB" dirty="0" smtClean="0"/>
              <a:t>. Ages. 9.6</a:t>
            </a:r>
            <a:endParaRPr lang="en-GB" dirty="0"/>
          </a:p>
        </p:txBody>
      </p:sp>
    </p:spTree>
    <p:extLst>
      <p:ext uri="{BB962C8B-B14F-4D97-AF65-F5344CB8AC3E}">
        <p14:creationId xmlns:p14="http://schemas.microsoft.com/office/powerpoint/2010/main" val="3216509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things change over time</a:t>
            </a:r>
            <a:endParaRPr lang="en-GB" dirty="0"/>
          </a:p>
        </p:txBody>
      </p:sp>
      <p:sp>
        <p:nvSpPr>
          <p:cNvPr id="3" name="Content Placeholder 2"/>
          <p:cNvSpPr>
            <a:spLocks noGrp="1"/>
          </p:cNvSpPr>
          <p:nvPr>
            <p:ph idx="1"/>
          </p:nvPr>
        </p:nvSpPr>
        <p:spPr/>
        <p:txBody>
          <a:bodyPr>
            <a:normAutofit fontScale="70000" lnSpcReduction="20000"/>
          </a:bodyPr>
          <a:lstStyle/>
          <a:p>
            <a:r>
              <a:rPr lang="en-GB" dirty="0" err="1" smtClean="0"/>
              <a:t>Archidamus</a:t>
            </a:r>
            <a:r>
              <a:rPr lang="en-GB" dirty="0" smtClean="0"/>
              <a:t> left sons when he died, of whom </a:t>
            </a:r>
            <a:r>
              <a:rPr lang="en-GB" dirty="0" err="1" smtClean="0"/>
              <a:t>Agis</a:t>
            </a:r>
            <a:r>
              <a:rPr lang="en-GB" dirty="0" smtClean="0"/>
              <a:t> was the elder and inherited the throne instead of </a:t>
            </a:r>
            <a:r>
              <a:rPr lang="en-GB" dirty="0" err="1" smtClean="0"/>
              <a:t>Agesilaus</a:t>
            </a:r>
            <a:r>
              <a:rPr lang="en-GB" dirty="0" smtClean="0"/>
              <a:t>. </a:t>
            </a:r>
            <a:r>
              <a:rPr lang="en-GB" dirty="0" err="1" smtClean="0"/>
              <a:t>Archidamus</a:t>
            </a:r>
            <a:r>
              <a:rPr lang="en-GB" dirty="0" smtClean="0"/>
              <a:t> had also a daughter, whose name was </a:t>
            </a:r>
            <a:r>
              <a:rPr lang="en-GB" b="1" dirty="0" err="1" smtClean="0"/>
              <a:t>Cynisca</a:t>
            </a:r>
            <a:r>
              <a:rPr lang="en-GB" b="1" dirty="0" smtClean="0"/>
              <a:t>; she was exceedingly ambitious to succeed at the Olympic games, and was the first woman to breed horses and the first to win an Olympic victory. After </a:t>
            </a:r>
            <a:r>
              <a:rPr lang="en-GB" b="1" dirty="0" err="1" smtClean="0"/>
              <a:t>Cynisca</a:t>
            </a:r>
            <a:r>
              <a:rPr lang="en-GB" b="1" dirty="0" smtClean="0"/>
              <a:t> other women, especially women of Lacedaemon, have won Olympic victories, but none of them was more distinguished for their victories than she</a:t>
            </a:r>
            <a:r>
              <a:rPr lang="en-GB" dirty="0" smtClean="0"/>
              <a:t>. [2] The Spartans seem to me to be of all men the least moved by poetry and the praise of poets. </a:t>
            </a:r>
            <a:r>
              <a:rPr lang="en-GB" b="1" dirty="0" smtClean="0"/>
              <a:t>For with the exception of the epigram upon </a:t>
            </a:r>
            <a:r>
              <a:rPr lang="en-GB" b="1" dirty="0" err="1" smtClean="0"/>
              <a:t>Cynisca</a:t>
            </a:r>
            <a:r>
              <a:rPr lang="en-GB" b="1" dirty="0" smtClean="0"/>
              <a:t>, </a:t>
            </a:r>
            <a:r>
              <a:rPr lang="en-GB" dirty="0" smtClean="0"/>
              <a:t>of uncertain authorship, and the still earlier one upon Pausanias that </a:t>
            </a:r>
            <a:r>
              <a:rPr lang="en-GB" dirty="0" err="1" smtClean="0"/>
              <a:t>Simonides</a:t>
            </a:r>
            <a:r>
              <a:rPr lang="en-GB" dirty="0" smtClean="0"/>
              <a:t> wrote on the tripod dedicated at Delphi, there is no poetic composition to commemorate the doings of the royal houses of the </a:t>
            </a:r>
            <a:r>
              <a:rPr lang="en-GB" dirty="0" err="1" smtClean="0"/>
              <a:t>Lacedaemonians</a:t>
            </a:r>
            <a:r>
              <a:rPr lang="en-GB" dirty="0" smtClean="0"/>
              <a:t>. </a:t>
            </a:r>
            <a:r>
              <a:rPr lang="en-GB" dirty="0" err="1" smtClean="0"/>
              <a:t>Paus</a:t>
            </a:r>
            <a:r>
              <a:rPr lang="en-GB" dirty="0" smtClean="0"/>
              <a:t>. 3.8</a:t>
            </a:r>
            <a:endParaRPr lang="en-GB" dirty="0"/>
          </a:p>
        </p:txBody>
      </p:sp>
    </p:spTree>
    <p:extLst>
      <p:ext uri="{BB962C8B-B14F-4D97-AF65-F5344CB8AC3E}">
        <p14:creationId xmlns:p14="http://schemas.microsoft.com/office/powerpoint/2010/main" val="2726079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68961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11560" y="6237312"/>
            <a:ext cx="7860422" cy="369332"/>
          </a:xfrm>
          <a:prstGeom prst="rect">
            <a:avLst/>
          </a:prstGeom>
          <a:noFill/>
        </p:spPr>
        <p:txBody>
          <a:bodyPr wrap="none" rtlCol="0">
            <a:spAutoFit/>
          </a:bodyPr>
          <a:lstStyle/>
          <a:p>
            <a:r>
              <a:rPr lang="en-GB" dirty="0" smtClean="0"/>
              <a:t>Jean-Jacques-François Le </a:t>
            </a:r>
            <a:r>
              <a:rPr lang="en-GB" dirty="0" err="1" smtClean="0"/>
              <a:t>Barbier</a:t>
            </a:r>
            <a:r>
              <a:rPr lang="en-GB" dirty="0" smtClean="0"/>
              <a:t> A Spartan woman giving a shield to her son 1826</a:t>
            </a:r>
            <a:endParaRPr lang="en-GB" dirty="0"/>
          </a:p>
        </p:txBody>
      </p:sp>
    </p:spTree>
    <p:extLst>
      <p:ext uri="{BB962C8B-B14F-4D97-AF65-F5344CB8AC3E}">
        <p14:creationId xmlns:p14="http://schemas.microsoft.com/office/powerpoint/2010/main" val="304034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78118"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373216"/>
            <a:ext cx="8341707" cy="369332"/>
          </a:xfrm>
          <a:prstGeom prst="rect">
            <a:avLst/>
          </a:prstGeom>
          <a:noFill/>
        </p:spPr>
        <p:txBody>
          <a:bodyPr wrap="none" rtlCol="0">
            <a:spAutoFit/>
          </a:bodyPr>
          <a:lstStyle/>
          <a:p>
            <a:r>
              <a:rPr lang="en-GB" dirty="0" smtClean="0"/>
              <a:t>Jean-Jacques-François Le </a:t>
            </a:r>
            <a:r>
              <a:rPr lang="en-GB" dirty="0" err="1" smtClean="0"/>
              <a:t>Barbier</a:t>
            </a:r>
            <a:r>
              <a:rPr lang="en-GB" dirty="0" smtClean="0"/>
              <a:t> Spartan women defending against </a:t>
            </a:r>
            <a:r>
              <a:rPr lang="en-GB" dirty="0" err="1" smtClean="0"/>
              <a:t>Messenians</a:t>
            </a:r>
            <a:r>
              <a:rPr lang="en-GB" smtClean="0"/>
              <a:t>, c1820</a:t>
            </a:r>
            <a:endParaRPr lang="en-GB" dirty="0"/>
          </a:p>
        </p:txBody>
      </p:sp>
    </p:spTree>
    <p:extLst>
      <p:ext uri="{BB962C8B-B14F-4D97-AF65-F5344CB8AC3E}">
        <p14:creationId xmlns:p14="http://schemas.microsoft.com/office/powerpoint/2010/main" val="3912350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From: Biographical Sketch of Thomas Day The Belfast Monthly Magazine, Vol. 6, No. 34 (May 31, 1811), pp. 382-388</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 He resolved, if possible, that his wife  should have a taste for literature  and science, for moral and patriotic philosophy, that she might be his  companion in that retirement to  which he had destined himself; and  assist him in forming the minds of  his children to stubborn virtue and  high exertion. He resolved also,  that she should be as simple as a  mountain girl in her dress, her diet,  and her manners; </a:t>
            </a:r>
            <a:r>
              <a:rPr lang="en-GB" b="1" dirty="0" smtClean="0"/>
              <a:t>fearless and intrepid as the Spartan wives and Roman heroines</a:t>
            </a:r>
            <a:r>
              <a:rPr lang="en-GB" dirty="0" smtClean="0"/>
              <a:t>. </a:t>
            </a:r>
            <a:endParaRPr lang="en-GB" dirty="0"/>
          </a:p>
        </p:txBody>
      </p:sp>
    </p:spTree>
    <p:extLst>
      <p:ext uri="{BB962C8B-B14F-4D97-AF65-F5344CB8AC3E}">
        <p14:creationId xmlns:p14="http://schemas.microsoft.com/office/powerpoint/2010/main" val="416437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From: Review of Art. IV. ? Writings of Thomas De </a:t>
            </a:r>
            <a:r>
              <a:rPr lang="en-GB" sz="2800" dirty="0" err="1" smtClean="0"/>
              <a:t>Quincey</a:t>
            </a:r>
            <a:r>
              <a:rPr lang="en-GB" sz="2800" dirty="0" smtClean="0"/>
              <a:t> The North American Review, Vol. 88, No. 182 (Jan., 1859), pp. 113-132 </a:t>
            </a:r>
            <a:endParaRPr lang="en-GB" sz="2800" dirty="0"/>
          </a:p>
        </p:txBody>
      </p:sp>
      <p:sp>
        <p:nvSpPr>
          <p:cNvPr id="3" name="Content Placeholder 2"/>
          <p:cNvSpPr>
            <a:spLocks noGrp="1"/>
          </p:cNvSpPr>
          <p:nvPr>
            <p:ph idx="1"/>
          </p:nvPr>
        </p:nvSpPr>
        <p:spPr/>
        <p:txBody>
          <a:bodyPr>
            <a:normAutofit fontScale="92500" lnSpcReduction="20000"/>
          </a:bodyPr>
          <a:lstStyle/>
          <a:p>
            <a:r>
              <a:rPr lang="en-GB" dirty="0" smtClean="0"/>
              <a:t>De </a:t>
            </a:r>
            <a:r>
              <a:rPr lang="en-GB" dirty="0" err="1" smtClean="0"/>
              <a:t>Quincey</a:t>
            </a:r>
            <a:r>
              <a:rPr lang="en-GB" dirty="0" smtClean="0"/>
              <a:t> speaks of her (i.e. his mother) in terms </a:t>
            </a:r>
            <a:r>
              <a:rPr lang="en-GB" b="1" dirty="0" smtClean="0"/>
              <a:t>both of reverence and of affection</a:t>
            </a:r>
            <a:r>
              <a:rPr lang="en-GB" dirty="0" smtClean="0"/>
              <a:t>, and remembers her counsels and admonitions in long-after years, when she is in the grave, and he fighting in an " Iliad of woes." Notwithstanding the means at her command, </a:t>
            </a:r>
            <a:r>
              <a:rPr lang="en-GB" b="1" dirty="0" smtClean="0"/>
              <a:t>she conducted her house with a wise prudence and watchfulness of expense</a:t>
            </a:r>
            <a:r>
              <a:rPr lang="en-GB" dirty="0" smtClean="0"/>
              <a:t> ; although she amply provided for the elegant enjoyment, culture, health, and happiness of her children. </a:t>
            </a:r>
            <a:r>
              <a:rPr lang="en-GB" b="1" dirty="0" smtClean="0"/>
              <a:t>She trained them to a Spartan simplicity of diet</a:t>
            </a:r>
            <a:r>
              <a:rPr lang="en-GB" dirty="0" smtClean="0"/>
              <a:t>, and they fared very much less sumptuously than the servant</a:t>
            </a:r>
            <a:endParaRPr lang="en-GB" dirty="0"/>
          </a:p>
        </p:txBody>
      </p:sp>
    </p:spTree>
    <p:extLst>
      <p:ext uri="{BB962C8B-B14F-4D97-AF65-F5344CB8AC3E}">
        <p14:creationId xmlns:p14="http://schemas.microsoft.com/office/powerpoint/2010/main" val="1249597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a:t>
            </a:r>
            <a:endParaRPr lang="en-GB" dirty="0"/>
          </a:p>
        </p:txBody>
      </p:sp>
      <p:sp>
        <p:nvSpPr>
          <p:cNvPr id="3" name="Content Placeholder 2"/>
          <p:cNvSpPr>
            <a:spLocks noGrp="1"/>
          </p:cNvSpPr>
          <p:nvPr>
            <p:ph idx="1"/>
          </p:nvPr>
        </p:nvSpPr>
        <p:spPr>
          <a:xfrm>
            <a:off x="457200" y="1600200"/>
            <a:ext cx="6275040" cy="4525963"/>
          </a:xfrm>
        </p:spPr>
        <p:txBody>
          <a:bodyPr/>
          <a:lstStyle/>
          <a:p>
            <a:r>
              <a:rPr lang="en-GB" b="1" dirty="0" err="1" smtClean="0"/>
              <a:t>Gorgo</a:t>
            </a:r>
            <a:r>
              <a:rPr lang="en-GB" dirty="0" smtClean="0"/>
              <a:t>, </a:t>
            </a:r>
            <a:r>
              <a:rPr lang="en-GB" dirty="0" err="1" smtClean="0"/>
              <a:t>Cleomenes</a:t>
            </a:r>
            <a:r>
              <a:rPr lang="en-GB" dirty="0" smtClean="0"/>
              <a:t>' daughter and Leonidas' wife</a:t>
            </a:r>
          </a:p>
          <a:p>
            <a:r>
              <a:rPr lang="el-GR" dirty="0" smtClean="0"/>
              <a:t> Κλεομένεος μὲν θυγάτηρ Λεωνίδεω δὲ γυνὴ </a:t>
            </a:r>
            <a:r>
              <a:rPr lang="el-GR" b="1" dirty="0" smtClean="0"/>
              <a:t>Γοργὼ</a:t>
            </a:r>
            <a:endParaRPr lang="en-GB" b="1" dirty="0" smtClean="0"/>
          </a:p>
          <a:p>
            <a:r>
              <a:rPr lang="en-GB" dirty="0" smtClean="0"/>
              <a:t>What does this remind you of?</a:t>
            </a:r>
          </a:p>
          <a:p>
            <a:r>
              <a:rPr lang="en-GB" dirty="0" smtClean="0"/>
              <a:t>While </a:t>
            </a:r>
            <a:r>
              <a:rPr lang="en-GB" dirty="0" err="1" smtClean="0"/>
              <a:t>Gorgo</a:t>
            </a:r>
            <a:r>
              <a:rPr lang="en-GB" dirty="0" smtClean="0"/>
              <a:t> is not a common name, we see it most often in </a:t>
            </a:r>
            <a:r>
              <a:rPr lang="en-GB" dirty="0" err="1" smtClean="0"/>
              <a:t>Attika</a:t>
            </a:r>
            <a:r>
              <a:rPr lang="en-GB" dirty="0" smtClean="0"/>
              <a:t> and the Peloponnese</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5220" y="2708921"/>
            <a:ext cx="2919664" cy="2814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2198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 indeed?</a:t>
            </a:r>
            <a:endParaRPr lang="en-GB" dirty="0"/>
          </a:p>
        </p:txBody>
      </p:sp>
      <p:sp>
        <p:nvSpPr>
          <p:cNvPr id="3" name="Content Placeholder 2"/>
          <p:cNvSpPr>
            <a:spLocks noGrp="1"/>
          </p:cNvSpPr>
          <p:nvPr>
            <p:ph idx="1"/>
          </p:nvPr>
        </p:nvSpPr>
        <p:spPr/>
        <p:txBody>
          <a:bodyPr/>
          <a:lstStyle/>
          <a:p>
            <a:r>
              <a:rPr lang="en-GB" dirty="0" err="1" smtClean="0"/>
              <a:t>Archidamus</a:t>
            </a:r>
            <a:r>
              <a:rPr lang="en-GB" dirty="0" smtClean="0"/>
              <a:t> had also a daughter, whose name was </a:t>
            </a:r>
            <a:r>
              <a:rPr lang="en-GB" dirty="0" err="1" smtClean="0"/>
              <a:t>Cynisca</a:t>
            </a:r>
            <a:endParaRPr lang="en-GB" dirty="0" smtClean="0"/>
          </a:p>
          <a:p>
            <a:r>
              <a:rPr lang="el-GR" dirty="0" smtClean="0"/>
              <a:t>ἐγένετο δὲ Ἀρχιδάμῳ καὶ θυγάτηρ, ὄνομα μὲν </a:t>
            </a:r>
            <a:r>
              <a:rPr lang="el-GR" b="1" dirty="0" smtClean="0"/>
              <a:t>Κυνίσκα</a:t>
            </a:r>
            <a:endParaRPr lang="en-GB" b="1" dirty="0" smtClean="0"/>
          </a:p>
          <a:p>
            <a:r>
              <a:rPr lang="en-GB" dirty="0" smtClean="0"/>
              <a:t>Any ideas?</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0556" y="3356992"/>
            <a:ext cx="2353444" cy="313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1556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96</TotalTime>
  <Words>918</Words>
  <Application>Microsoft Office PowerPoint</Application>
  <PresentationFormat>On-screen Show (4:3)</PresentationFormat>
  <Paragraphs>27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Sparta</vt:lpstr>
      <vt:lpstr>PowerPoint Presentation</vt:lpstr>
      <vt:lpstr>PowerPoint Presentation</vt:lpstr>
      <vt:lpstr>From the mouth of (girl) babes</vt:lpstr>
      <vt:lpstr>The power of Gorgo</vt:lpstr>
      <vt:lpstr>One vs. a crowd</vt:lpstr>
      <vt:lpstr>Kyniska the chariot racer</vt:lpstr>
      <vt:lpstr>How things change over time</vt:lpstr>
      <vt:lpstr>PowerPoint Presentation</vt:lpstr>
      <vt:lpstr>PowerPoint Presentation</vt:lpstr>
      <vt:lpstr>From: Biographical Sketch of Thomas Day The Belfast Monthly Magazine, Vol. 6, No. 34 (May 31, 1811), pp. 382-388</vt:lpstr>
      <vt:lpstr>From: Review of Art. IV. ? Writings of Thomas De Quincey The North American Review, Vol. 88, No. 182 (Jan., 1859), pp. 113-132 </vt:lpstr>
      <vt:lpstr>What’s in a name?</vt:lpstr>
      <vt:lpstr>What’s in a name indeed?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17</cp:revision>
  <dcterms:created xsi:type="dcterms:W3CDTF">2016-06-22T11:46:27Z</dcterms:created>
  <dcterms:modified xsi:type="dcterms:W3CDTF">2016-06-22T13:22:54Z</dcterms:modified>
</cp:coreProperties>
</file>