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3" r:id="rId3"/>
    <p:sldId id="262" r:id="rId4"/>
    <p:sldId id="257" r:id="rId5"/>
    <p:sldId id="261" r:id="rId6"/>
    <p:sldId id="264" r:id="rId7"/>
    <p:sldId id="265" r:id="rId8"/>
    <p:sldId id="266" r:id="rId9"/>
    <p:sldId id="268" r:id="rId10"/>
    <p:sldId id="269"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2BF342-1881-49D7-8073-E127CB355BE5}" v="12" dt="2024-01-24T14:45:48.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111" d="100"/>
          <a:sy n="111" d="100"/>
        </p:scale>
        <p:origin x="5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1150656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2529953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618061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70541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2665254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899551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391226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1716472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2086767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1419639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9F7F57C-00C1-4664-AFFC-7773D92E0C11}" type="datetimeFigureOut">
              <a:rPr lang="en-GB" smtClean="0"/>
              <a:t>24/01/2024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612523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F7F57C-00C1-4664-AFFC-7773D92E0C11}" type="datetimeFigureOut">
              <a:rPr lang="en-GB" smtClean="0"/>
              <a:t>24/01/2024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4CE8EF-4F2E-4F13-B68A-638D0822B9D9}" type="slidenum">
              <a:rPr lang="en-GB" smtClean="0"/>
              <a:t>‹#›</a:t>
            </a:fld>
            <a:endParaRPr lang="en-GB"/>
          </a:p>
        </p:txBody>
      </p:sp>
    </p:spTree>
    <p:extLst>
      <p:ext uri="{BB962C8B-B14F-4D97-AF65-F5344CB8AC3E}">
        <p14:creationId xmlns:p14="http://schemas.microsoft.com/office/powerpoint/2010/main" val="8649278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in a room&#10;&#10;Description automatically generated">
            <a:extLst>
              <a:ext uri="{FF2B5EF4-FFF2-40B4-BE49-F238E27FC236}">
                <a16:creationId xmlns:a16="http://schemas.microsoft.com/office/drawing/2014/main" id="{433D8CED-5042-E372-57F0-AA91D693F084}"/>
              </a:ext>
            </a:extLst>
          </p:cNvPr>
          <p:cNvPicPr>
            <a:picLocks noChangeAspect="1"/>
          </p:cNvPicPr>
          <p:nvPr/>
        </p:nvPicPr>
        <p:blipFill rotWithShape="1">
          <a:blip r:embed="rId2"/>
          <a:srcRect l="444"/>
          <a:stretch/>
        </p:blipFill>
        <p:spPr>
          <a:xfrm>
            <a:off x="20" y="10"/>
            <a:ext cx="12191980" cy="6857990"/>
          </a:xfrm>
          <a:prstGeom prst="rect">
            <a:avLst/>
          </a:prstGeom>
          <a:noFill/>
        </p:spPr>
      </p:pic>
    </p:spTree>
    <p:extLst>
      <p:ext uri="{BB962C8B-B14F-4D97-AF65-F5344CB8AC3E}">
        <p14:creationId xmlns:p14="http://schemas.microsoft.com/office/powerpoint/2010/main" val="3174037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dirty="0">
                <a:solidFill>
                  <a:schemeClr val="tx2"/>
                </a:solidFill>
                <a:latin typeface="Freestyle Script" panose="030804020302050B0404" pitchFamily="66" charset="0"/>
              </a:rPr>
              <a:t>Module Handbooks</a:t>
            </a:r>
          </a:p>
        </p:txBody>
      </p:sp>
      <p:pic>
        <p:nvPicPr>
          <p:cNvPr id="5" name="Picture 4">
            <a:extLst>
              <a:ext uri="{FF2B5EF4-FFF2-40B4-BE49-F238E27FC236}">
                <a16:creationId xmlns:a16="http://schemas.microsoft.com/office/drawing/2014/main" id="{28D154E6-DCD5-33B6-19EE-34913E088AE9}"/>
              </a:ext>
            </a:extLst>
          </p:cNvPr>
          <p:cNvPicPr>
            <a:picLocks noChangeAspect="1"/>
          </p:cNvPicPr>
          <p:nvPr/>
        </p:nvPicPr>
        <p:blipFill>
          <a:blip r:embed="rId2"/>
          <a:stretch>
            <a:fillRect/>
          </a:stretch>
        </p:blipFill>
        <p:spPr>
          <a:xfrm>
            <a:off x="1339200" y="1566158"/>
            <a:ext cx="4146514" cy="3499989"/>
          </a:xfrm>
          <a:prstGeom prst="rect">
            <a:avLst/>
          </a:prstGeom>
        </p:spPr>
      </p:pic>
      <p:pic>
        <p:nvPicPr>
          <p:cNvPr id="7" name="Picture 6">
            <a:extLst>
              <a:ext uri="{FF2B5EF4-FFF2-40B4-BE49-F238E27FC236}">
                <a16:creationId xmlns:a16="http://schemas.microsoft.com/office/drawing/2014/main" id="{898C18C7-E965-E86C-EF75-C22F300E67C4}"/>
              </a:ext>
            </a:extLst>
          </p:cNvPr>
          <p:cNvPicPr>
            <a:picLocks noChangeAspect="1"/>
          </p:cNvPicPr>
          <p:nvPr/>
        </p:nvPicPr>
        <p:blipFill>
          <a:blip r:embed="rId3"/>
          <a:stretch>
            <a:fillRect/>
          </a:stretch>
        </p:blipFill>
        <p:spPr>
          <a:xfrm>
            <a:off x="6096000" y="1566158"/>
            <a:ext cx="3865080" cy="3499990"/>
          </a:xfrm>
          <a:prstGeom prst="rect">
            <a:avLst/>
          </a:prstGeom>
        </p:spPr>
      </p:pic>
    </p:spTree>
    <p:extLst>
      <p:ext uri="{BB962C8B-B14F-4D97-AF65-F5344CB8AC3E}">
        <p14:creationId xmlns:p14="http://schemas.microsoft.com/office/powerpoint/2010/main" val="3882711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62D8C-789B-8D2C-FF28-3AEE52E3EEAE}"/>
              </a:ext>
            </a:extLst>
          </p:cNvPr>
          <p:cNvSpPr>
            <a:spLocks noGrp="1"/>
          </p:cNvSpPr>
          <p:nvPr>
            <p:ph type="ctrTitle"/>
          </p:nvPr>
        </p:nvSpPr>
        <p:spPr>
          <a:xfrm>
            <a:off x="308808" y="410901"/>
            <a:ext cx="11260347" cy="2387600"/>
          </a:xfrm>
        </p:spPr>
        <p:txBody>
          <a:bodyPr>
            <a:noAutofit/>
          </a:bodyPr>
          <a:lstStyle/>
          <a:p>
            <a:r>
              <a:rPr lang="en-GB" sz="15000" dirty="0">
                <a:solidFill>
                  <a:schemeClr val="tx2"/>
                </a:solidFill>
                <a:latin typeface="Freestyle Script" panose="030804020302050B0404" pitchFamily="66" charset="0"/>
              </a:rPr>
              <a:t>Reflective Writing </a:t>
            </a:r>
          </a:p>
        </p:txBody>
      </p:sp>
      <p:pic>
        <p:nvPicPr>
          <p:cNvPr id="9" name="Picture 8">
            <a:extLst>
              <a:ext uri="{FF2B5EF4-FFF2-40B4-BE49-F238E27FC236}">
                <a16:creationId xmlns:a16="http://schemas.microsoft.com/office/drawing/2014/main" id="{C0AFE28F-8E06-13A2-05F8-D539E80F04CB}"/>
              </a:ext>
            </a:extLst>
          </p:cNvPr>
          <p:cNvPicPr>
            <a:picLocks noChangeAspect="1"/>
          </p:cNvPicPr>
          <p:nvPr/>
        </p:nvPicPr>
        <p:blipFill>
          <a:blip r:embed="rId2"/>
          <a:stretch>
            <a:fillRect/>
          </a:stretch>
        </p:blipFill>
        <p:spPr>
          <a:xfrm>
            <a:off x="6492517" y="2228352"/>
            <a:ext cx="2277672" cy="3336790"/>
          </a:xfrm>
          <a:prstGeom prst="rect">
            <a:avLst/>
          </a:prstGeom>
        </p:spPr>
      </p:pic>
      <p:sp>
        <p:nvSpPr>
          <p:cNvPr id="10" name="Content Placeholder 2">
            <a:extLst>
              <a:ext uri="{FF2B5EF4-FFF2-40B4-BE49-F238E27FC236}">
                <a16:creationId xmlns:a16="http://schemas.microsoft.com/office/drawing/2014/main" id="{289842B9-FAE6-75D9-02A5-8B7D31E8C968}"/>
              </a:ext>
            </a:extLst>
          </p:cNvPr>
          <p:cNvSpPr txBox="1">
            <a:spLocks/>
          </p:cNvSpPr>
          <p:nvPr/>
        </p:nvSpPr>
        <p:spPr>
          <a:xfrm>
            <a:off x="1764843" y="2882963"/>
            <a:ext cx="3271640" cy="3564136"/>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b="1" dirty="0">
                <a:solidFill>
                  <a:schemeClr val="tx2"/>
                </a:solidFill>
              </a:rPr>
              <a:t>“It is not sufficient to have an experience in order to learn. Without reflecting on this experience, it may quickly be forgotten, or its learning potential lost.”</a:t>
            </a:r>
          </a:p>
          <a:p>
            <a:r>
              <a:rPr lang="en-GB" sz="2000" dirty="0">
                <a:solidFill>
                  <a:schemeClr val="tx2"/>
                </a:solidFill>
              </a:rPr>
              <a:t>Gibbs, 1988, p.9</a:t>
            </a:r>
          </a:p>
        </p:txBody>
      </p:sp>
    </p:spTree>
    <p:extLst>
      <p:ext uri="{BB962C8B-B14F-4D97-AF65-F5344CB8AC3E}">
        <p14:creationId xmlns:p14="http://schemas.microsoft.com/office/powerpoint/2010/main" val="1431473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25689A2-2107-8127-5A41-2BE8D08C6160}"/>
              </a:ext>
            </a:extLst>
          </p:cNvPr>
          <p:cNvSpPr>
            <a:spLocks noGrp="1"/>
          </p:cNvSpPr>
          <p:nvPr>
            <p:ph type="subTitle" idx="1"/>
          </p:nvPr>
        </p:nvSpPr>
        <p:spPr>
          <a:xfrm>
            <a:off x="762000" y="1101770"/>
            <a:ext cx="10668000" cy="4654460"/>
          </a:xfrm>
        </p:spPr>
        <p:txBody>
          <a:bodyPr>
            <a:normAutofit fontScale="25000" lnSpcReduction="20000"/>
          </a:bodyPr>
          <a:lstStyle/>
          <a:p>
            <a:pPr>
              <a:lnSpc>
                <a:spcPct val="170000"/>
              </a:lnSpc>
            </a:pPr>
            <a:r>
              <a:rPr lang="en-GB" sz="8000" b="1" dirty="0">
                <a:solidFill>
                  <a:schemeClr val="tx2"/>
                </a:solidFill>
              </a:rPr>
              <a:t>We reflect quite naturally in our day to day lives, thinking about things that have happened, why they happened, whether we handled them well.</a:t>
            </a:r>
          </a:p>
          <a:p>
            <a:pPr>
              <a:lnSpc>
                <a:spcPct val="170000"/>
              </a:lnSpc>
            </a:pPr>
            <a:r>
              <a:rPr lang="en-GB" sz="8000" b="1" dirty="0">
                <a:solidFill>
                  <a:schemeClr val="tx2"/>
                </a:solidFill>
              </a:rPr>
              <a:t>In academia, you may be asked to formalise your reflections to show that learning is taking place. </a:t>
            </a:r>
          </a:p>
          <a:p>
            <a:pPr algn="l">
              <a:lnSpc>
                <a:spcPct val="170000"/>
              </a:lnSpc>
            </a:pPr>
            <a:r>
              <a:rPr lang="en-GB" sz="8000" dirty="0">
                <a:solidFill>
                  <a:schemeClr val="tx2"/>
                </a:solidFill>
              </a:rPr>
              <a:t>This may involve:</a:t>
            </a:r>
          </a:p>
          <a:p>
            <a:pPr lvl="1" algn="l">
              <a:lnSpc>
                <a:spcPct val="170000"/>
              </a:lnSpc>
              <a:buFont typeface="Wingdings" panose="05000000000000000000" pitchFamily="2" charset="2"/>
              <a:buChar char="§"/>
            </a:pPr>
            <a:r>
              <a:rPr lang="en-GB" sz="8000" dirty="0">
                <a:solidFill>
                  <a:schemeClr val="tx2"/>
                </a:solidFill>
              </a:rPr>
              <a:t>Reflecting on your own professional or academic practice</a:t>
            </a:r>
          </a:p>
          <a:p>
            <a:pPr lvl="1" algn="l">
              <a:lnSpc>
                <a:spcPct val="170000"/>
              </a:lnSpc>
              <a:buFont typeface="Wingdings" panose="05000000000000000000" pitchFamily="2" charset="2"/>
              <a:buChar char="§"/>
            </a:pPr>
            <a:r>
              <a:rPr lang="en-GB" sz="8000" dirty="0">
                <a:solidFill>
                  <a:schemeClr val="tx2"/>
                </a:solidFill>
              </a:rPr>
              <a:t>Scrutinising an experience and the way you dealt with it</a:t>
            </a:r>
          </a:p>
          <a:p>
            <a:pPr lvl="1" algn="l">
              <a:lnSpc>
                <a:spcPct val="170000"/>
              </a:lnSpc>
              <a:buFont typeface="Wingdings" panose="05000000000000000000" pitchFamily="2" charset="2"/>
              <a:buChar char="§"/>
            </a:pPr>
            <a:r>
              <a:rPr lang="en-GB" sz="8000" dirty="0">
                <a:solidFill>
                  <a:schemeClr val="tx2"/>
                </a:solidFill>
              </a:rPr>
              <a:t>Evaluating a project or experiment and considering how to do it better next time</a:t>
            </a:r>
          </a:p>
          <a:p>
            <a:pPr lvl="1" algn="l">
              <a:lnSpc>
                <a:spcPct val="170000"/>
              </a:lnSpc>
              <a:buFont typeface="Wingdings" panose="05000000000000000000" pitchFamily="2" charset="2"/>
              <a:buChar char="§"/>
            </a:pPr>
            <a:r>
              <a:rPr lang="en-GB" sz="8000" dirty="0">
                <a:solidFill>
                  <a:schemeClr val="tx2"/>
                </a:solidFill>
              </a:rPr>
              <a:t>Reflecting on things you have read and linking theory with practice/reality</a:t>
            </a:r>
          </a:p>
          <a:p>
            <a:pPr algn="l"/>
            <a:endParaRPr lang="en-GB" dirty="0">
              <a:solidFill>
                <a:schemeClr val="tx2"/>
              </a:solidFill>
            </a:endParaRPr>
          </a:p>
        </p:txBody>
      </p:sp>
      <p:sp>
        <p:nvSpPr>
          <p:cNvPr id="4" name="Title 1">
            <a:extLst>
              <a:ext uri="{FF2B5EF4-FFF2-40B4-BE49-F238E27FC236}">
                <a16:creationId xmlns:a16="http://schemas.microsoft.com/office/drawing/2014/main" id="{952A0E74-43C6-9F46-C850-80DBDB593E76}"/>
              </a:ext>
            </a:extLst>
          </p:cNvPr>
          <p:cNvSpPr>
            <a:spLocks noGrp="1"/>
          </p:cNvSpPr>
          <p:nvPr>
            <p:ph type="ctrTitle"/>
          </p:nvPr>
        </p:nvSpPr>
        <p:spPr>
          <a:xfrm>
            <a:off x="1167441" y="390600"/>
            <a:ext cx="9144000" cy="711170"/>
          </a:xfrm>
        </p:spPr>
        <p:txBody>
          <a:bodyPr>
            <a:noAutofit/>
          </a:bodyPr>
          <a:lstStyle/>
          <a:p>
            <a:pPr algn="ctr"/>
            <a:r>
              <a:rPr lang="en-GB" b="1" dirty="0">
                <a:solidFill>
                  <a:schemeClr val="tx2"/>
                </a:solidFill>
                <a:latin typeface="Freestyle Script" panose="030804020302050B0404" pitchFamily="66" charset="0"/>
              </a:rPr>
              <a:t>Reflection in Academia</a:t>
            </a:r>
          </a:p>
        </p:txBody>
      </p:sp>
    </p:spTree>
    <p:extLst>
      <p:ext uri="{BB962C8B-B14F-4D97-AF65-F5344CB8AC3E}">
        <p14:creationId xmlns:p14="http://schemas.microsoft.com/office/powerpoint/2010/main" val="540754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dirty="0">
                <a:solidFill>
                  <a:schemeClr val="tx2"/>
                </a:solidFill>
                <a:latin typeface="Freestyle Script" panose="030804020302050B0404" pitchFamily="66" charset="0"/>
              </a:rPr>
              <a:t>Gibbs’ Reflective Cycle</a:t>
            </a:r>
          </a:p>
        </p:txBody>
      </p:sp>
      <p:sp>
        <p:nvSpPr>
          <p:cNvPr id="11" name="Content Placeholder 2">
            <a:extLst>
              <a:ext uri="{FF2B5EF4-FFF2-40B4-BE49-F238E27FC236}">
                <a16:creationId xmlns:a16="http://schemas.microsoft.com/office/drawing/2014/main" id="{F2BCE489-FA53-1F2F-2B1E-9343FFFDB9ED}"/>
              </a:ext>
            </a:extLst>
          </p:cNvPr>
          <p:cNvSpPr txBox="1">
            <a:spLocks/>
          </p:cNvSpPr>
          <p:nvPr/>
        </p:nvSpPr>
        <p:spPr>
          <a:xfrm>
            <a:off x="1047299" y="1638538"/>
            <a:ext cx="4306754" cy="3999629"/>
          </a:xfrm>
          <a:prstGeom prst="rect">
            <a:avLst/>
          </a:prstGeom>
        </p:spPr>
        <p:txBody>
          <a:bodyPr vert="horz" lIns="91440" tIns="45720" rIns="91440" bIns="45720" rtlCol="0">
            <a:normAutofit fontScale="77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buFont typeface="Wingdings" panose="05000000000000000000" pitchFamily="2" charset="2"/>
              <a:buChar char="§"/>
            </a:pPr>
            <a:r>
              <a:rPr lang="en-GB" sz="2400" i="0" dirty="0">
                <a:solidFill>
                  <a:schemeClr val="tx2"/>
                </a:solidFill>
                <a:effectLst/>
              </a:rPr>
              <a:t>This model builds on the other three and adds more stages. It is one of the more complex models of reflection, but it may be that you find having multiple stages of the process to guide you reassuring.</a:t>
            </a:r>
          </a:p>
          <a:p>
            <a:pPr algn="l">
              <a:buFont typeface="Wingdings" panose="05000000000000000000" pitchFamily="2" charset="2"/>
              <a:buChar char="§"/>
            </a:pPr>
            <a:r>
              <a:rPr lang="en-GB" sz="2400" i="0" dirty="0">
                <a:solidFill>
                  <a:schemeClr val="tx2"/>
                </a:solidFill>
                <a:effectLst/>
              </a:rPr>
              <a:t>Gibb's cycle contains 6 stages:</a:t>
            </a:r>
          </a:p>
          <a:p>
            <a:pPr marL="342900" indent="-342900" algn="l">
              <a:buFont typeface="Arial" panose="020B0604020202020204" pitchFamily="34" charset="0"/>
              <a:buChar char="•"/>
            </a:pPr>
            <a:endParaRPr lang="en-GB" sz="2400" i="0" dirty="0">
              <a:solidFill>
                <a:schemeClr val="tx2"/>
              </a:solidFill>
              <a:effectLst/>
            </a:endParaRPr>
          </a:p>
          <a:p>
            <a:pPr algn="l">
              <a:buFont typeface="Arial" panose="020B0604020202020204" pitchFamily="34" charset="0"/>
              <a:buChar char="•"/>
            </a:pPr>
            <a:r>
              <a:rPr lang="en-GB" sz="2400" i="0" dirty="0">
                <a:solidFill>
                  <a:schemeClr val="tx2"/>
                </a:solidFill>
                <a:effectLst/>
              </a:rPr>
              <a:t>Description</a:t>
            </a:r>
          </a:p>
          <a:p>
            <a:pPr algn="l">
              <a:buFont typeface="Arial" panose="020B0604020202020204" pitchFamily="34" charset="0"/>
              <a:buChar char="•"/>
            </a:pPr>
            <a:r>
              <a:rPr lang="en-GB" sz="2400" i="0" dirty="0">
                <a:solidFill>
                  <a:schemeClr val="tx2"/>
                </a:solidFill>
                <a:effectLst/>
              </a:rPr>
              <a:t>Feelings</a:t>
            </a:r>
          </a:p>
          <a:p>
            <a:pPr algn="l">
              <a:buFont typeface="Arial" panose="020B0604020202020204" pitchFamily="34" charset="0"/>
              <a:buChar char="•"/>
            </a:pPr>
            <a:r>
              <a:rPr lang="en-GB" sz="2400" i="0" dirty="0">
                <a:solidFill>
                  <a:schemeClr val="tx2"/>
                </a:solidFill>
                <a:effectLst/>
              </a:rPr>
              <a:t>Evaluation</a:t>
            </a:r>
          </a:p>
          <a:p>
            <a:pPr algn="l">
              <a:buFont typeface="Arial" panose="020B0604020202020204" pitchFamily="34" charset="0"/>
              <a:buChar char="•"/>
            </a:pPr>
            <a:r>
              <a:rPr lang="en-GB" sz="2400" i="0" dirty="0">
                <a:solidFill>
                  <a:schemeClr val="tx2"/>
                </a:solidFill>
                <a:effectLst/>
              </a:rPr>
              <a:t>Analysis</a:t>
            </a:r>
          </a:p>
          <a:p>
            <a:pPr algn="l">
              <a:buFont typeface="Arial" panose="020B0604020202020204" pitchFamily="34" charset="0"/>
              <a:buChar char="•"/>
            </a:pPr>
            <a:r>
              <a:rPr lang="en-GB" sz="2400" i="0" dirty="0">
                <a:solidFill>
                  <a:schemeClr val="tx2"/>
                </a:solidFill>
                <a:effectLst/>
              </a:rPr>
              <a:t>Conclusion</a:t>
            </a:r>
          </a:p>
          <a:p>
            <a:pPr algn="l">
              <a:buFont typeface="Arial" panose="020B0604020202020204" pitchFamily="34" charset="0"/>
              <a:buChar char="•"/>
            </a:pPr>
            <a:r>
              <a:rPr lang="en-GB" sz="2400" i="0" dirty="0">
                <a:solidFill>
                  <a:schemeClr val="tx2"/>
                </a:solidFill>
                <a:effectLst/>
              </a:rPr>
              <a:t>Action plan</a:t>
            </a:r>
          </a:p>
          <a:p>
            <a:endParaRPr lang="en-GB" dirty="0">
              <a:solidFill>
                <a:schemeClr val="tx2"/>
              </a:solidFill>
            </a:endParaRPr>
          </a:p>
        </p:txBody>
      </p:sp>
      <p:pic>
        <p:nvPicPr>
          <p:cNvPr id="3" name="Picture 2" descr="Gibbs' Reflective Cycle">
            <a:extLst>
              <a:ext uri="{FF2B5EF4-FFF2-40B4-BE49-F238E27FC236}">
                <a16:creationId xmlns:a16="http://schemas.microsoft.com/office/drawing/2014/main" id="{3639B518-7A21-8B9E-082E-E3D6FCF600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259" t="1676" r="25038" b="5230"/>
          <a:stretch/>
        </p:blipFill>
        <p:spPr bwMode="auto">
          <a:xfrm>
            <a:off x="6732284" y="1638538"/>
            <a:ext cx="3964291" cy="3536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072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b="1" dirty="0">
              <a:solidFill>
                <a:schemeClr val="tx2"/>
              </a:solidFill>
              <a:latin typeface="Freestyle Script" panose="030804020302050B0404" pitchFamily="66" charset="0"/>
            </a:endParaRPr>
          </a:p>
        </p:txBody>
      </p:sp>
      <p:pic>
        <p:nvPicPr>
          <p:cNvPr id="5" name="Picture 4">
            <a:extLst>
              <a:ext uri="{FF2B5EF4-FFF2-40B4-BE49-F238E27FC236}">
                <a16:creationId xmlns:a16="http://schemas.microsoft.com/office/drawing/2014/main" id="{972B83A6-9594-5D30-2440-AFD7A2B866B4}"/>
              </a:ext>
            </a:extLst>
          </p:cNvPr>
          <p:cNvPicPr>
            <a:picLocks noChangeAspect="1"/>
          </p:cNvPicPr>
          <p:nvPr/>
        </p:nvPicPr>
        <p:blipFill>
          <a:blip r:embed="rId2"/>
          <a:stretch>
            <a:fillRect/>
          </a:stretch>
        </p:blipFill>
        <p:spPr>
          <a:xfrm>
            <a:off x="6874" y="0"/>
            <a:ext cx="12178252" cy="6858000"/>
          </a:xfrm>
          <a:prstGeom prst="rect">
            <a:avLst/>
          </a:prstGeom>
        </p:spPr>
      </p:pic>
    </p:spTree>
    <p:extLst>
      <p:ext uri="{BB962C8B-B14F-4D97-AF65-F5344CB8AC3E}">
        <p14:creationId xmlns:p14="http://schemas.microsoft.com/office/powerpoint/2010/main" val="2479301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B8F2F1-63C9-4DDD-684A-4BC6E40CFEC8}"/>
              </a:ext>
            </a:extLst>
          </p:cNvPr>
          <p:cNvPicPr>
            <a:picLocks noChangeAspect="1"/>
          </p:cNvPicPr>
          <p:nvPr/>
        </p:nvPicPr>
        <p:blipFill>
          <a:blip r:embed="rId2"/>
          <a:stretch>
            <a:fillRect/>
          </a:stretch>
        </p:blipFill>
        <p:spPr>
          <a:xfrm>
            <a:off x="0" y="24618"/>
            <a:ext cx="12192000" cy="6808763"/>
          </a:xfrm>
          <a:prstGeom prst="rect">
            <a:avLst/>
          </a:prstGeom>
        </p:spPr>
      </p:pic>
    </p:spTree>
    <p:extLst>
      <p:ext uri="{BB962C8B-B14F-4D97-AF65-F5344CB8AC3E}">
        <p14:creationId xmlns:p14="http://schemas.microsoft.com/office/powerpoint/2010/main" val="3156252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CD844C-00EF-D261-7105-774365FAF47C}"/>
              </a:ext>
            </a:extLst>
          </p:cNvPr>
          <p:cNvPicPr>
            <a:picLocks noChangeAspect="1"/>
          </p:cNvPicPr>
          <p:nvPr/>
        </p:nvPicPr>
        <p:blipFill>
          <a:blip r:embed="rId2"/>
          <a:stretch>
            <a:fillRect/>
          </a:stretch>
        </p:blipFill>
        <p:spPr>
          <a:xfrm>
            <a:off x="2272715" y="316908"/>
            <a:ext cx="7525800" cy="1600423"/>
          </a:xfrm>
          <a:prstGeom prst="rect">
            <a:avLst/>
          </a:prstGeom>
        </p:spPr>
      </p:pic>
      <p:pic>
        <p:nvPicPr>
          <p:cNvPr id="6" name="Picture 5">
            <a:extLst>
              <a:ext uri="{FF2B5EF4-FFF2-40B4-BE49-F238E27FC236}">
                <a16:creationId xmlns:a16="http://schemas.microsoft.com/office/drawing/2014/main" id="{A9C4BBE9-B663-FDEA-3E29-BED7AABE50D1}"/>
              </a:ext>
            </a:extLst>
          </p:cNvPr>
          <p:cNvPicPr>
            <a:picLocks noChangeAspect="1"/>
          </p:cNvPicPr>
          <p:nvPr/>
        </p:nvPicPr>
        <p:blipFill>
          <a:blip r:embed="rId3"/>
          <a:stretch>
            <a:fillRect/>
          </a:stretch>
        </p:blipFill>
        <p:spPr>
          <a:xfrm>
            <a:off x="2393485" y="1917331"/>
            <a:ext cx="2769751" cy="3362689"/>
          </a:xfrm>
          <a:prstGeom prst="rect">
            <a:avLst/>
          </a:prstGeom>
        </p:spPr>
      </p:pic>
      <p:pic>
        <p:nvPicPr>
          <p:cNvPr id="8" name="Picture 7">
            <a:extLst>
              <a:ext uri="{FF2B5EF4-FFF2-40B4-BE49-F238E27FC236}">
                <a16:creationId xmlns:a16="http://schemas.microsoft.com/office/drawing/2014/main" id="{840F1430-8134-EBBD-FE50-57DB6948C57C}"/>
              </a:ext>
            </a:extLst>
          </p:cNvPr>
          <p:cNvPicPr>
            <a:picLocks noChangeAspect="1"/>
          </p:cNvPicPr>
          <p:nvPr/>
        </p:nvPicPr>
        <p:blipFill rotWithShape="1">
          <a:blip r:embed="rId4"/>
          <a:srcRect l="4815" t="2410"/>
          <a:stretch/>
        </p:blipFill>
        <p:spPr>
          <a:xfrm>
            <a:off x="6263814" y="2024696"/>
            <a:ext cx="3092053" cy="3147957"/>
          </a:xfrm>
          <a:prstGeom prst="rect">
            <a:avLst/>
          </a:prstGeom>
        </p:spPr>
      </p:pic>
    </p:spTree>
    <p:extLst>
      <p:ext uri="{BB962C8B-B14F-4D97-AF65-F5344CB8AC3E}">
        <p14:creationId xmlns:p14="http://schemas.microsoft.com/office/powerpoint/2010/main" val="2479804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352CF3-E9D5-6723-20FD-003DC64B8F28}"/>
              </a:ext>
            </a:extLst>
          </p:cNvPr>
          <p:cNvPicPr>
            <a:picLocks noChangeAspect="1"/>
          </p:cNvPicPr>
          <p:nvPr/>
        </p:nvPicPr>
        <p:blipFill>
          <a:blip r:embed="rId2"/>
          <a:stretch>
            <a:fillRect/>
          </a:stretch>
        </p:blipFill>
        <p:spPr>
          <a:xfrm>
            <a:off x="0" y="37206"/>
            <a:ext cx="12192000" cy="6783588"/>
          </a:xfrm>
          <a:prstGeom prst="rect">
            <a:avLst/>
          </a:prstGeom>
        </p:spPr>
      </p:pic>
    </p:spTree>
    <p:extLst>
      <p:ext uri="{BB962C8B-B14F-4D97-AF65-F5344CB8AC3E}">
        <p14:creationId xmlns:p14="http://schemas.microsoft.com/office/powerpoint/2010/main" val="4007592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F0A465A-D366-412A-BB65-ABC3054436B7}"/>
              </a:ext>
            </a:extLst>
          </p:cNvPr>
          <p:cNvPicPr>
            <a:picLocks noChangeAspect="1"/>
          </p:cNvPicPr>
          <p:nvPr/>
        </p:nvPicPr>
        <p:blipFill>
          <a:blip r:embed="rId2"/>
          <a:stretch>
            <a:fillRect/>
          </a:stretch>
        </p:blipFill>
        <p:spPr>
          <a:xfrm>
            <a:off x="74509" y="257424"/>
            <a:ext cx="12117491" cy="1581371"/>
          </a:xfrm>
          <a:prstGeom prst="rect">
            <a:avLst/>
          </a:prstGeom>
        </p:spPr>
      </p:pic>
      <p:pic>
        <p:nvPicPr>
          <p:cNvPr id="7" name="Picture 6">
            <a:extLst>
              <a:ext uri="{FF2B5EF4-FFF2-40B4-BE49-F238E27FC236}">
                <a16:creationId xmlns:a16="http://schemas.microsoft.com/office/drawing/2014/main" id="{34D28B64-987E-668D-497A-6645CDBD093E}"/>
              </a:ext>
            </a:extLst>
          </p:cNvPr>
          <p:cNvPicPr>
            <a:picLocks noChangeAspect="1"/>
          </p:cNvPicPr>
          <p:nvPr/>
        </p:nvPicPr>
        <p:blipFill>
          <a:blip r:embed="rId3"/>
          <a:stretch>
            <a:fillRect/>
          </a:stretch>
        </p:blipFill>
        <p:spPr>
          <a:xfrm>
            <a:off x="1890181" y="1542678"/>
            <a:ext cx="3753374" cy="4048690"/>
          </a:xfrm>
          <a:prstGeom prst="rect">
            <a:avLst/>
          </a:prstGeom>
        </p:spPr>
      </p:pic>
      <p:pic>
        <p:nvPicPr>
          <p:cNvPr id="9" name="Picture 8">
            <a:extLst>
              <a:ext uri="{FF2B5EF4-FFF2-40B4-BE49-F238E27FC236}">
                <a16:creationId xmlns:a16="http://schemas.microsoft.com/office/drawing/2014/main" id="{C9A13275-00B3-80A2-538B-A0551760CB08}"/>
              </a:ext>
            </a:extLst>
          </p:cNvPr>
          <p:cNvPicPr>
            <a:picLocks noChangeAspect="1"/>
          </p:cNvPicPr>
          <p:nvPr/>
        </p:nvPicPr>
        <p:blipFill rotWithShape="1">
          <a:blip r:embed="rId4"/>
          <a:srcRect b="2028"/>
          <a:stretch/>
        </p:blipFill>
        <p:spPr>
          <a:xfrm>
            <a:off x="6003734" y="1838794"/>
            <a:ext cx="3968402" cy="3388416"/>
          </a:xfrm>
          <a:prstGeom prst="rect">
            <a:avLst/>
          </a:prstGeom>
        </p:spPr>
      </p:pic>
    </p:spTree>
    <p:extLst>
      <p:ext uri="{BB962C8B-B14F-4D97-AF65-F5344CB8AC3E}">
        <p14:creationId xmlns:p14="http://schemas.microsoft.com/office/powerpoint/2010/main" val="1145335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up of a web page&#10;&#10;Description automatically generated">
            <a:extLst>
              <a:ext uri="{FF2B5EF4-FFF2-40B4-BE49-F238E27FC236}">
                <a16:creationId xmlns:a16="http://schemas.microsoft.com/office/drawing/2014/main" id="{07064E35-30F6-828D-030A-3617662E653B}"/>
              </a:ext>
            </a:extLst>
          </p:cNvPr>
          <p:cNvPicPr>
            <a:picLocks noChangeAspect="1"/>
          </p:cNvPicPr>
          <p:nvPr/>
        </p:nvPicPr>
        <p:blipFill rotWithShape="1">
          <a:blip r:embed="rId2"/>
          <a:srcRect l="433" r="1" b="1"/>
          <a:stretch/>
        </p:blipFill>
        <p:spPr>
          <a:xfrm>
            <a:off x="119929" y="68262"/>
            <a:ext cx="12072071" cy="6789738"/>
          </a:xfrm>
          <a:prstGeom prst="rect">
            <a:avLst/>
          </a:prstGeom>
          <a:noFill/>
        </p:spPr>
      </p:pic>
    </p:spTree>
    <p:extLst>
      <p:ext uri="{BB962C8B-B14F-4D97-AF65-F5344CB8AC3E}">
        <p14:creationId xmlns:p14="http://schemas.microsoft.com/office/powerpoint/2010/main" val="1012961653"/>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29ABBDED-2BDD-42A7-8595-7C1383BC0010}" vid="{AC59B2B0-57E1-45AD-91B1-5242610B2CE9}"/>
    </a:ext>
  </a:extLst>
</a:theme>
</file>

<file path=docProps/app.xml><?xml version="1.0" encoding="utf-8"?>
<Properties xmlns="http://schemas.openxmlformats.org/officeDocument/2006/extended-properties" xmlns:vt="http://schemas.openxmlformats.org/officeDocument/2006/docPropsVTypes">
  <Template>Theme1</Template>
  <TotalTime>0</TotalTime>
  <Words>200</Words>
  <Application>Microsoft Office PowerPoint</Application>
  <PresentationFormat>Widescreen</PresentationFormat>
  <Paragraphs>22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Freestyle Script</vt:lpstr>
      <vt:lpstr>Wingdings</vt:lpstr>
      <vt:lpstr>Theme1</vt:lpstr>
      <vt:lpstr>PowerPoint Presentation</vt:lpstr>
      <vt:lpstr>PowerPoint Presentation</vt:lpstr>
      <vt:lpstr>Reflective Writing </vt:lpstr>
      <vt:lpstr>Reflection in Academia</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Writing</dc:title>
  <dc:creator>Natalie Brailsford</dc:creator>
  <cp:lastModifiedBy>Natalie Brailsford</cp:lastModifiedBy>
  <cp:revision>3</cp:revision>
  <dcterms:created xsi:type="dcterms:W3CDTF">2023-09-29T08:51:32Z</dcterms:created>
  <dcterms:modified xsi:type="dcterms:W3CDTF">2024-01-24T14:46:51Z</dcterms:modified>
</cp:coreProperties>
</file>