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x="7556500" cy="10693400"/>
  <p:notesSz cx="6858000" cy="9144000"/>
  <p:embeddedFontLst>
    <p:embeddedFont>
      <p:font typeface="Open Sauce Bold" charset="1" panose="00000800000000000000"/>
      <p:regular r:id="rId27"/>
    </p:embeddedFont>
    <p:embeddedFont>
      <p:font typeface="Open Sauce" charset="1" panose="00000500000000000000"/>
      <p:regular r:id="rId28"/>
    </p:embeddedFont>
    <p:embeddedFont>
      <p:font typeface="Canva Sans" charset="1" panose="020B0503030501040103"/>
      <p:regular r:id="rId29"/>
    </p:embeddedFont>
    <p:embeddedFont>
      <p:font typeface="Canva Sans Bold" charset="1" panose="020B0803030501040103"/>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png" Type="http://schemas.openxmlformats.org/officeDocument/2006/relationships/image"/><Relationship Id="rId4" Target="../media/image5.png" Type="http://schemas.openxmlformats.org/officeDocument/2006/relationships/image"/><Relationship Id="rId5" Target="../media/image6.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10" Target="https://eur-lex.europa.eu/legal-content/EN/TXT/?uri=CELEX%3A32019L1158" TargetMode="External" Type="http://schemas.openxmlformats.org/officeDocument/2006/relationships/hyperlink"/><Relationship Id="rId11" Target="https://pmc.ncbi.nlm.nih.gov/articles/PMC10834646/?utm_source=chatgpt.com" TargetMode="External" Type="http://schemas.openxmlformats.org/officeDocument/2006/relationships/hyperlink"/><Relationship Id="rId2" Target="https://childrenslegalcentre.wales/resources/childrens-mental-health-in-wales" TargetMode="External" Type="http://schemas.openxmlformats.org/officeDocument/2006/relationships/hyperlink"/><Relationship Id="rId3" Target="https://www.gov.uk/government/publications/mental-health-and-wellbeing-provision-in-schools" TargetMode="External" Type="http://schemas.openxmlformats.org/officeDocument/2006/relationships/hyperlink"/><Relationship Id="rId4" Target="https://www.gov.uk/government/publications/teacher-workload-reduction-toolkit" TargetMode="External" Type="http://schemas.openxmlformats.org/officeDocument/2006/relationships/hyperlink"/><Relationship Id="rId5" Target="https://www.gov.uk/guidance/mental-health-and-wellbeing-support-in-schools-and-colleges?utm_source=chatgpt.com" TargetMode="External" Type="http://schemas.openxmlformats.org/officeDocument/2006/relationships/hyperlink"/><Relationship Id="rId6" Target="https://www.gov.uk/government/publications/education-staff-wellbeing-charter" TargetMode="External" Type="http://schemas.openxmlformats.org/officeDocument/2006/relationships/hyperlink"/><Relationship Id="rId7" Target="https://assets.publishing.service.gov.uk/government/uploads/system/uploads/attachment_data/file/277566/Narrative__January_2014_.pdf" TargetMode="External" Type="http://schemas.openxmlformats.org/officeDocument/2006/relationships/hyperlink"/><Relationship Id="rId8" Target="https://www.gov.uk/government/publications/wellbeing-and-health" TargetMode="External" Type="http://schemas.openxmlformats.org/officeDocument/2006/relationships/hyperlink"/><Relationship Id="rId9" Target="https://ec.europa.eu/social/main.jsp?catId=1311" TargetMode="External" Type="http://schemas.openxmlformats.org/officeDocument/2006/relationships/hyperlink"/></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10" Target="https://socialcare.wales/resources-guidance/information-and-learning-hub/sswbact/overview" TargetMode="External" Type="http://schemas.openxmlformats.org/officeDocument/2006/relationships/hyperlink"/><Relationship Id="rId11" Target="https://www.legislation.gov.uk/ukpga/2014/6/contents/enacted" TargetMode="External" Type="http://schemas.openxmlformats.org/officeDocument/2006/relationships/hyperlink"/><Relationship Id="rId2" Target="https://www.hse.gov.uk" TargetMode="External" Type="http://schemas.openxmlformats.org/officeDocument/2006/relationships/hyperlink"/><Relationship Id="rId3" Target="https://ies.ed.gov/rel-northeast-islands/2025/01/supporting-educator-well-being-using-evidence-based-supports?utm_source=chatgpt.com" TargetMode="External" Type="http://schemas.openxmlformats.org/officeDocument/2006/relationships/hyperlink"/><Relationship Id="rId4" Target="https://www.legislation.gov.uk/cy/anaw/2015/2/contents" TargetMode="External" Type="http://schemas.openxmlformats.org/officeDocument/2006/relationships/hyperlink"/><Relationship Id="rId5" Target="https://www.legislation.gov.uk/cy/wsi/2015/1578/contents/made" TargetMode="External" Type="http://schemas.openxmlformats.org/officeDocument/2006/relationships/hyperlink"/><Relationship Id="rId6" Target="https://www.gov.wales/sites/default/files/publications/2021-03/framework-on-embedding-a-whole-school-approach-to-emotional-and-mental-well-being.pdf" TargetMode="External" Type="http://schemas.openxmlformats.org/officeDocument/2006/relationships/hyperlink"/><Relationship Id="rId7" Target="https://www.mentallyhealthyschools.org.uk/whole-school-approach/wales/mental-health-on-the-curriculum-in-wales" TargetMode="External" Type="http://schemas.openxmlformats.org/officeDocument/2006/relationships/hyperlink"/><Relationship Id="rId8" Target="https://assets.publishing.service.gov.uk/media/5a7ede2ded915d74e33f2eba/HT_briefing_layoutvFINALvii.pdf?utm_source=chatgpt.com" TargetMode="External" Type="http://schemas.openxmlformats.org/officeDocument/2006/relationships/hyperlink"/><Relationship Id="rId9" Target="https://socialcare.wales/resources-guidance/information-and-learning-hub/sswbact/overview" TargetMode="External" Type="http://schemas.openxmlformats.org/officeDocument/2006/relationships/hyperlink"/></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unicef.org/child-rights-convention" TargetMode="External" Type="http://schemas.openxmlformats.org/officeDocument/2006/relationships/hyperlink"/><Relationship Id="rId3" Target="https://www.who.int/news-room/fact-sheets/detail/mental-health-strengthening-our-response"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BD59"/>
        </a:solidFill>
      </p:bgPr>
    </p:bg>
    <p:spTree>
      <p:nvGrpSpPr>
        <p:cNvPr id="1" name=""/>
        <p:cNvGrpSpPr/>
        <p:nvPr/>
      </p:nvGrpSpPr>
      <p:grpSpPr>
        <a:xfrm>
          <a:off x="0" y="0"/>
          <a:ext cx="0" cy="0"/>
          <a:chOff x="0" y="0"/>
          <a:chExt cx="0" cy="0"/>
        </a:xfrm>
      </p:grpSpPr>
      <p:sp>
        <p:nvSpPr>
          <p:cNvPr name="AutoShape 2" id="2"/>
          <p:cNvSpPr/>
          <p:nvPr/>
        </p:nvSpPr>
        <p:spPr>
          <a:xfrm>
            <a:off x="292077" y="1304491"/>
            <a:ext cx="6975845" cy="0"/>
          </a:xfrm>
          <a:prstGeom prst="line">
            <a:avLst/>
          </a:prstGeom>
          <a:ln cap="flat" w="38100">
            <a:solidFill>
              <a:srgbClr val="000000"/>
            </a:solidFill>
            <a:prstDash val="solid"/>
            <a:headEnd type="none" len="sm" w="sm"/>
            <a:tailEnd type="none" len="sm" w="sm"/>
          </a:ln>
        </p:spPr>
      </p:sp>
      <p:sp>
        <p:nvSpPr>
          <p:cNvPr name="Freeform 3" id="3"/>
          <p:cNvSpPr/>
          <p:nvPr/>
        </p:nvSpPr>
        <p:spPr>
          <a:xfrm flipH="false" flipV="false" rot="0">
            <a:off x="-318645" y="4088621"/>
            <a:ext cx="8197290" cy="5461444"/>
          </a:xfrm>
          <a:custGeom>
            <a:avLst/>
            <a:gdLst/>
            <a:ahLst/>
            <a:cxnLst/>
            <a:rect r="r" b="b" t="t" l="l"/>
            <a:pathLst>
              <a:path h="5461444" w="8197290">
                <a:moveTo>
                  <a:pt x="0" y="0"/>
                </a:moveTo>
                <a:lnTo>
                  <a:pt x="8197290" y="0"/>
                </a:lnTo>
                <a:lnTo>
                  <a:pt x="8197290" y="5461444"/>
                </a:lnTo>
                <a:lnTo>
                  <a:pt x="0" y="5461444"/>
                </a:lnTo>
                <a:lnTo>
                  <a:pt x="0" y="0"/>
                </a:lnTo>
                <a:close/>
              </a:path>
            </a:pathLst>
          </a:custGeom>
          <a:blipFill>
            <a:blip r:embed="rId2"/>
            <a:stretch>
              <a:fillRect l="0" t="0" r="0" b="0"/>
            </a:stretch>
          </a:blipFill>
        </p:spPr>
      </p:sp>
      <p:grpSp>
        <p:nvGrpSpPr>
          <p:cNvPr name="Group 4" id="4"/>
          <p:cNvGrpSpPr/>
          <p:nvPr/>
        </p:nvGrpSpPr>
        <p:grpSpPr>
          <a:xfrm rot="0">
            <a:off x="0" y="9550065"/>
            <a:ext cx="7560000" cy="1141935"/>
            <a:chOff x="0" y="0"/>
            <a:chExt cx="2709333" cy="409244"/>
          </a:xfrm>
        </p:grpSpPr>
        <p:sp>
          <p:nvSpPr>
            <p:cNvPr name="Freeform 5" id="5"/>
            <p:cNvSpPr/>
            <p:nvPr/>
          </p:nvSpPr>
          <p:spPr>
            <a:xfrm flipH="false" flipV="false" rot="0">
              <a:off x="0" y="0"/>
              <a:ext cx="2709333" cy="409244"/>
            </a:xfrm>
            <a:custGeom>
              <a:avLst/>
              <a:gdLst/>
              <a:ahLst/>
              <a:cxnLst/>
              <a:rect r="r" b="b" t="t" l="l"/>
              <a:pathLst>
                <a:path h="409244" w="2709333">
                  <a:moveTo>
                    <a:pt x="0" y="0"/>
                  </a:moveTo>
                  <a:lnTo>
                    <a:pt x="2709333" y="0"/>
                  </a:lnTo>
                  <a:lnTo>
                    <a:pt x="2709333" y="409244"/>
                  </a:lnTo>
                  <a:lnTo>
                    <a:pt x="0" y="409244"/>
                  </a:lnTo>
                  <a:close/>
                </a:path>
              </a:pathLst>
            </a:custGeom>
            <a:solidFill>
              <a:srgbClr val="FFFFFF"/>
            </a:solidFill>
          </p:spPr>
        </p:sp>
        <p:sp>
          <p:nvSpPr>
            <p:cNvPr name="TextBox 6" id="6"/>
            <p:cNvSpPr txBox="true"/>
            <p:nvPr/>
          </p:nvSpPr>
          <p:spPr>
            <a:xfrm>
              <a:off x="0" y="-28575"/>
              <a:ext cx="2709333" cy="437819"/>
            </a:xfrm>
            <a:prstGeom prst="rect">
              <a:avLst/>
            </a:prstGeom>
          </p:spPr>
          <p:txBody>
            <a:bodyPr anchor="ctr" rtlCol="false" tIns="50800" lIns="50800" bIns="50800" rIns="50800"/>
            <a:lstStyle/>
            <a:p>
              <a:pPr algn="ctr">
                <a:lnSpc>
                  <a:spcPts val="2240"/>
                </a:lnSpc>
              </a:pPr>
            </a:p>
          </p:txBody>
        </p:sp>
      </p:grpSp>
      <p:sp>
        <p:nvSpPr>
          <p:cNvPr name="TextBox 7" id="7"/>
          <p:cNvSpPr txBox="true"/>
          <p:nvPr/>
        </p:nvSpPr>
        <p:spPr>
          <a:xfrm rot="0">
            <a:off x="496075" y="1506342"/>
            <a:ext cx="6567849" cy="1406525"/>
          </a:xfrm>
          <a:prstGeom prst="rect">
            <a:avLst/>
          </a:prstGeom>
        </p:spPr>
        <p:txBody>
          <a:bodyPr anchor="t" rtlCol="false" tIns="0" lIns="0" bIns="0" rIns="0">
            <a:spAutoFit/>
          </a:bodyPr>
          <a:lstStyle/>
          <a:p>
            <a:pPr algn="l">
              <a:lnSpc>
                <a:spcPts val="4200"/>
              </a:lnSpc>
            </a:pPr>
            <a:r>
              <a:rPr lang="en-US" sz="3000" b="true">
                <a:solidFill>
                  <a:srgbClr val="FFFFFF"/>
                </a:solidFill>
                <a:latin typeface="Open Sauce Bold"/>
                <a:ea typeface="Open Sauce Bold"/>
                <a:cs typeface="Open Sauce Bold"/>
                <a:sym typeface="Open Sauce Bold"/>
              </a:rPr>
              <a:t>Hyrwyddo Lles mewn Addysg:</a:t>
            </a:r>
            <a:r>
              <a:rPr lang="en-US" sz="3000">
                <a:solidFill>
                  <a:srgbClr val="000000"/>
                </a:solidFill>
                <a:latin typeface="Open Sauce"/>
                <a:ea typeface="Open Sauce"/>
                <a:cs typeface="Open Sauce"/>
                <a:sym typeface="Open Sauce"/>
              </a:rPr>
              <a:t> </a:t>
            </a:r>
          </a:p>
          <a:p>
            <a:pPr algn="l">
              <a:lnSpc>
                <a:spcPts val="3499"/>
              </a:lnSpc>
              <a:spcBef>
                <a:spcPct val="0"/>
              </a:spcBef>
            </a:pPr>
            <a:r>
              <a:rPr lang="en-US" sz="2499">
                <a:solidFill>
                  <a:srgbClr val="000000"/>
                </a:solidFill>
                <a:latin typeface="Open Sauce"/>
                <a:ea typeface="Open Sauce"/>
                <a:cs typeface="Open Sauce"/>
                <a:sym typeface="Open Sauce"/>
              </a:rPr>
              <a:t>Gwerthusiad Beirniadol o Arferion Effeithiol. </a:t>
            </a:r>
          </a:p>
        </p:txBody>
      </p:sp>
      <p:sp>
        <p:nvSpPr>
          <p:cNvPr name="TextBox 8" id="8"/>
          <p:cNvSpPr txBox="true"/>
          <p:nvPr/>
        </p:nvSpPr>
        <p:spPr>
          <a:xfrm rot="0">
            <a:off x="292077" y="215615"/>
            <a:ext cx="2411373" cy="540385"/>
          </a:xfrm>
          <a:prstGeom prst="rect">
            <a:avLst/>
          </a:prstGeom>
        </p:spPr>
        <p:txBody>
          <a:bodyPr anchor="t" rtlCol="false" tIns="0" lIns="0" bIns="0" rIns="0">
            <a:spAutoFit/>
          </a:bodyPr>
          <a:lstStyle/>
          <a:p>
            <a:pPr algn="just">
              <a:lnSpc>
                <a:spcPts val="2240"/>
              </a:lnSpc>
            </a:pPr>
            <a:r>
              <a:rPr lang="en-US" sz="1600">
                <a:solidFill>
                  <a:srgbClr val="000000"/>
                </a:solidFill>
                <a:latin typeface="Canva Sans"/>
                <a:ea typeface="Canva Sans"/>
                <a:cs typeface="Canva Sans"/>
                <a:sym typeface="Canva Sans"/>
              </a:rPr>
              <a:t>Rhif Myfyrwr: 2207827</a:t>
            </a:r>
          </a:p>
          <a:p>
            <a:pPr algn="just">
              <a:lnSpc>
                <a:spcPts val="2240"/>
              </a:lnSpc>
            </a:pPr>
            <a:r>
              <a:rPr lang="en-US" sz="1600">
                <a:solidFill>
                  <a:srgbClr val="000000"/>
                </a:solidFill>
                <a:latin typeface="Canva Sans"/>
                <a:ea typeface="Canva Sans"/>
                <a:cs typeface="Canva Sans"/>
                <a:sym typeface="Canva Sans"/>
              </a:rPr>
              <a:t>Cod Modiwl: ECES6021C</a:t>
            </a:r>
          </a:p>
        </p:txBody>
      </p:sp>
    </p:spTree>
  </p:cSld>
  <p:clrMapOvr>
    <a:masterClrMapping/>
  </p:clrMapOvr>
</p:sld>
</file>

<file path=ppt/slides/slide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416164" y="1050468"/>
            <a:ext cx="1901190" cy="537845"/>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Cynnwys:</a:t>
            </a:r>
          </a:p>
        </p:txBody>
      </p:sp>
      <p:sp>
        <p:nvSpPr>
          <p:cNvPr name="TextBox 4" id="4"/>
          <p:cNvSpPr txBox="true"/>
          <p:nvPr/>
        </p:nvSpPr>
        <p:spPr>
          <a:xfrm rot="0">
            <a:off x="416164" y="1854206"/>
            <a:ext cx="3358753" cy="349249"/>
          </a:xfrm>
          <a:prstGeom prst="rect">
            <a:avLst/>
          </a:prstGeom>
        </p:spPr>
        <p:txBody>
          <a:bodyPr anchor="t" rtlCol="false" tIns="0" lIns="0" bIns="0" rIns="0">
            <a:spAutoFit/>
          </a:bodyPr>
          <a:lstStyle/>
          <a:p>
            <a:pPr algn="l">
              <a:lnSpc>
                <a:spcPts val="2800"/>
              </a:lnSpc>
            </a:pPr>
            <a:r>
              <a:rPr lang="en-US" sz="2000" b="true">
                <a:solidFill>
                  <a:srgbClr val="557BA7"/>
                </a:solidFill>
                <a:latin typeface="Canva Sans Bold"/>
                <a:ea typeface="Canva Sans Bold"/>
                <a:cs typeface="Canva Sans Bold"/>
                <a:sym typeface="Canva Sans Bold"/>
              </a:rPr>
              <a:t>1 - Cyflwyniad a Throsolwg.</a:t>
            </a:r>
          </a:p>
        </p:txBody>
      </p:sp>
      <p:sp>
        <p:nvSpPr>
          <p:cNvPr name="TextBox 5" id="5"/>
          <p:cNvSpPr txBox="true"/>
          <p:nvPr/>
        </p:nvSpPr>
        <p:spPr>
          <a:xfrm rot="0">
            <a:off x="416164" y="2476206"/>
            <a:ext cx="3957489" cy="349249"/>
          </a:xfrm>
          <a:prstGeom prst="rect">
            <a:avLst/>
          </a:prstGeom>
        </p:spPr>
        <p:txBody>
          <a:bodyPr anchor="t" rtlCol="false" tIns="0" lIns="0" bIns="0" rIns="0">
            <a:spAutoFit/>
          </a:bodyPr>
          <a:lstStyle/>
          <a:p>
            <a:pPr algn="l">
              <a:lnSpc>
                <a:spcPts val="2800"/>
              </a:lnSpc>
            </a:pPr>
            <a:r>
              <a:rPr lang="en-US" sz="2000" b="true">
                <a:solidFill>
                  <a:srgbClr val="557BA7"/>
                </a:solidFill>
                <a:latin typeface="Canva Sans Bold"/>
                <a:ea typeface="Canva Sans Bold"/>
                <a:cs typeface="Canva Sans Bold"/>
                <a:sym typeface="Canva Sans Bold"/>
              </a:rPr>
              <a:t>2 - Dadansoddiad o Derminoleg.</a:t>
            </a:r>
          </a:p>
        </p:txBody>
      </p:sp>
      <p:sp>
        <p:nvSpPr>
          <p:cNvPr name="TextBox 6" id="6"/>
          <p:cNvSpPr txBox="true"/>
          <p:nvPr/>
        </p:nvSpPr>
        <p:spPr>
          <a:xfrm rot="0">
            <a:off x="416164" y="3935065"/>
            <a:ext cx="6421636" cy="349249"/>
          </a:xfrm>
          <a:prstGeom prst="rect">
            <a:avLst/>
          </a:prstGeom>
        </p:spPr>
        <p:txBody>
          <a:bodyPr anchor="t" rtlCol="false" tIns="0" lIns="0" bIns="0" rIns="0">
            <a:spAutoFit/>
          </a:bodyPr>
          <a:lstStyle/>
          <a:p>
            <a:pPr algn="l">
              <a:lnSpc>
                <a:spcPts val="2800"/>
              </a:lnSpc>
            </a:pPr>
            <a:r>
              <a:rPr lang="en-US" sz="2000" b="true">
                <a:solidFill>
                  <a:srgbClr val="557BA7"/>
                </a:solidFill>
                <a:latin typeface="Canva Sans Bold"/>
                <a:ea typeface="Canva Sans Bold"/>
                <a:cs typeface="Canva Sans Bold"/>
                <a:sym typeface="Canva Sans Bold"/>
              </a:rPr>
              <a:t>3 - Dadansoddiad Beirniadol o Bedair Arfer Llesiant.</a:t>
            </a:r>
          </a:p>
        </p:txBody>
      </p:sp>
      <p:sp>
        <p:nvSpPr>
          <p:cNvPr name="TextBox 7" id="7"/>
          <p:cNvSpPr txBox="true"/>
          <p:nvPr/>
        </p:nvSpPr>
        <p:spPr>
          <a:xfrm rot="0">
            <a:off x="525124" y="8932512"/>
            <a:ext cx="1496467" cy="349249"/>
          </a:xfrm>
          <a:prstGeom prst="rect">
            <a:avLst/>
          </a:prstGeom>
        </p:spPr>
        <p:txBody>
          <a:bodyPr anchor="t" rtlCol="false" tIns="0" lIns="0" bIns="0" rIns="0">
            <a:spAutoFit/>
          </a:bodyPr>
          <a:lstStyle/>
          <a:p>
            <a:pPr algn="l">
              <a:lnSpc>
                <a:spcPts val="2800"/>
              </a:lnSpc>
            </a:pPr>
            <a:r>
              <a:rPr lang="en-US" sz="2000" b="true">
                <a:solidFill>
                  <a:srgbClr val="557BA7"/>
                </a:solidFill>
                <a:latin typeface="Canva Sans Bold"/>
                <a:ea typeface="Canva Sans Bold"/>
                <a:cs typeface="Canva Sans Bold"/>
                <a:sym typeface="Canva Sans Bold"/>
              </a:rPr>
              <a:t>4 - Casgliad.</a:t>
            </a:r>
          </a:p>
        </p:txBody>
      </p:sp>
      <p:sp>
        <p:nvSpPr>
          <p:cNvPr name="TextBox 8" id="8"/>
          <p:cNvSpPr txBox="true"/>
          <p:nvPr/>
        </p:nvSpPr>
        <p:spPr>
          <a:xfrm rot="0">
            <a:off x="525124" y="9548462"/>
            <a:ext cx="2628007" cy="349249"/>
          </a:xfrm>
          <a:prstGeom prst="rect">
            <a:avLst/>
          </a:prstGeom>
        </p:spPr>
        <p:txBody>
          <a:bodyPr anchor="t" rtlCol="false" tIns="0" lIns="0" bIns="0" rIns="0">
            <a:spAutoFit/>
          </a:bodyPr>
          <a:lstStyle/>
          <a:p>
            <a:pPr algn="l">
              <a:lnSpc>
                <a:spcPts val="2800"/>
              </a:lnSpc>
            </a:pPr>
            <a:r>
              <a:rPr lang="en-US" sz="2000" b="true">
                <a:solidFill>
                  <a:srgbClr val="557BA7"/>
                </a:solidFill>
                <a:latin typeface="Canva Sans Bold"/>
                <a:ea typeface="Canva Sans Bold"/>
                <a:cs typeface="Canva Sans Bold"/>
                <a:sym typeface="Canva Sans Bold"/>
              </a:rPr>
              <a:t>5 - Rhestr Cyfeirnodi.</a:t>
            </a:r>
          </a:p>
        </p:txBody>
      </p:sp>
      <p:sp>
        <p:nvSpPr>
          <p:cNvPr name="TextBox 9" id="9"/>
          <p:cNvSpPr txBox="true"/>
          <p:nvPr/>
        </p:nvSpPr>
        <p:spPr>
          <a:xfrm rot="0">
            <a:off x="1020258" y="2994498"/>
            <a:ext cx="1419820" cy="790575"/>
          </a:xfrm>
          <a:prstGeom prst="rect">
            <a:avLst/>
          </a:prstGeom>
        </p:spPr>
        <p:txBody>
          <a:bodyPr anchor="t" rtlCol="false" tIns="0" lIns="0" bIns="0" rIns="0">
            <a:spAutoFit/>
          </a:bodyPr>
          <a:lstStyle/>
          <a:p>
            <a:pPr algn="just">
              <a:lnSpc>
                <a:spcPts val="2100"/>
              </a:lnSpc>
            </a:pPr>
            <a:r>
              <a:rPr lang="en-US" sz="1500" b="true">
                <a:solidFill>
                  <a:srgbClr val="557BA7"/>
                </a:solidFill>
                <a:latin typeface="Canva Sans Bold"/>
                <a:ea typeface="Canva Sans Bold"/>
                <a:cs typeface="Canva Sans Bold"/>
                <a:sym typeface="Canva Sans Bold"/>
              </a:rPr>
              <a:t>Lles</a:t>
            </a:r>
          </a:p>
          <a:p>
            <a:pPr algn="just">
              <a:lnSpc>
                <a:spcPts val="2100"/>
              </a:lnSpc>
            </a:pPr>
            <a:r>
              <a:rPr lang="en-US" sz="1500" b="true">
                <a:solidFill>
                  <a:srgbClr val="557BA7"/>
                </a:solidFill>
                <a:latin typeface="Canva Sans Bold"/>
                <a:ea typeface="Canva Sans Bold"/>
                <a:cs typeface="Canva Sans Bold"/>
                <a:sym typeface="Canva Sans Bold"/>
              </a:rPr>
              <a:t>Iechyd Meddwl</a:t>
            </a:r>
          </a:p>
          <a:p>
            <a:pPr algn="just">
              <a:lnSpc>
                <a:spcPts val="2100"/>
              </a:lnSpc>
            </a:pPr>
            <a:r>
              <a:rPr lang="en-US" sz="1500" b="true">
                <a:solidFill>
                  <a:srgbClr val="557BA7"/>
                </a:solidFill>
                <a:latin typeface="Canva Sans Bold"/>
                <a:ea typeface="Canva Sans Bold"/>
                <a:cs typeface="Canva Sans Bold"/>
                <a:sym typeface="Canva Sans Bold"/>
              </a:rPr>
              <a:t>Hunanofal</a:t>
            </a:r>
          </a:p>
        </p:txBody>
      </p:sp>
      <p:sp>
        <p:nvSpPr>
          <p:cNvPr name="TextBox 10" id="10"/>
          <p:cNvSpPr txBox="true"/>
          <p:nvPr/>
        </p:nvSpPr>
        <p:spPr>
          <a:xfrm rot="0">
            <a:off x="1020258" y="4350989"/>
            <a:ext cx="1774329" cy="257175"/>
          </a:xfrm>
          <a:prstGeom prst="rect">
            <a:avLst/>
          </a:prstGeom>
        </p:spPr>
        <p:txBody>
          <a:bodyPr anchor="t" rtlCol="false" tIns="0" lIns="0" bIns="0" rIns="0">
            <a:spAutoFit/>
          </a:bodyPr>
          <a:lstStyle/>
          <a:p>
            <a:pPr algn="just">
              <a:lnSpc>
                <a:spcPts val="2100"/>
              </a:lnSpc>
            </a:pPr>
            <a:r>
              <a:rPr lang="en-US" sz="1500" b="true">
                <a:solidFill>
                  <a:srgbClr val="557BA7"/>
                </a:solidFill>
                <a:latin typeface="Canva Sans Bold"/>
                <a:ea typeface="Canva Sans Bold"/>
                <a:cs typeface="Canva Sans Bold"/>
                <a:sym typeface="Canva Sans Bold"/>
              </a:rPr>
              <a:t>Ar gyfer Disgyblion</a:t>
            </a:r>
          </a:p>
        </p:txBody>
      </p:sp>
      <p:sp>
        <p:nvSpPr>
          <p:cNvPr name="TextBox 11" id="11"/>
          <p:cNvSpPr txBox="true"/>
          <p:nvPr/>
        </p:nvSpPr>
        <p:spPr>
          <a:xfrm rot="0">
            <a:off x="1730168" y="4674839"/>
            <a:ext cx="3443288" cy="1857375"/>
          </a:xfrm>
          <a:prstGeom prst="rect">
            <a:avLst/>
          </a:prstGeom>
        </p:spPr>
        <p:txBody>
          <a:bodyPr anchor="t" rtlCol="false" tIns="0" lIns="0" bIns="0" rIns="0">
            <a:spAutoFit/>
          </a:bodyPr>
          <a:lstStyle/>
          <a:p>
            <a:pPr algn="just">
              <a:lnSpc>
                <a:spcPts val="2100"/>
              </a:lnSpc>
            </a:pPr>
            <a:r>
              <a:rPr lang="en-US" sz="1500" b="true">
                <a:solidFill>
                  <a:srgbClr val="557BA7"/>
                </a:solidFill>
                <a:latin typeface="Canva Sans Bold"/>
                <a:ea typeface="Canva Sans Bold"/>
                <a:cs typeface="Canva Sans Bold"/>
                <a:sym typeface="Canva Sans Bold"/>
              </a:rPr>
              <a:t>Ymwybyddiaeth Ofalgar.</a:t>
            </a:r>
          </a:p>
          <a:p>
            <a:pPr algn="just" marL="323853" indent="-161927" lvl="1">
              <a:lnSpc>
                <a:spcPts val="2100"/>
              </a:lnSpc>
              <a:buFont typeface="Arial"/>
              <a:buChar char="•"/>
            </a:pPr>
            <a:r>
              <a:rPr lang="en-US" b="true" sz="1500">
                <a:solidFill>
                  <a:srgbClr val="557BA7"/>
                </a:solidFill>
                <a:latin typeface="Canva Sans Bold"/>
                <a:ea typeface="Canva Sans Bold"/>
                <a:cs typeface="Canva Sans Bold"/>
                <a:sym typeface="Canva Sans Bold"/>
              </a:rPr>
              <a:t>Cefndir a Theori.</a:t>
            </a:r>
          </a:p>
          <a:p>
            <a:pPr algn="just" marL="323853" indent="-161927" lvl="1">
              <a:lnSpc>
                <a:spcPts val="2100"/>
              </a:lnSpc>
              <a:buFont typeface="Arial"/>
              <a:buChar char="•"/>
            </a:pPr>
            <a:r>
              <a:rPr lang="en-US" b="true" sz="1500">
                <a:solidFill>
                  <a:srgbClr val="557BA7"/>
                </a:solidFill>
                <a:latin typeface="Canva Sans Bold"/>
                <a:ea typeface="Canva Sans Bold"/>
                <a:cs typeface="Canva Sans Bold"/>
                <a:sym typeface="Canva Sans Bold"/>
              </a:rPr>
              <a:t>Gweithredu o fewn Ysgolion.</a:t>
            </a:r>
          </a:p>
          <a:p>
            <a:pPr algn="just" marL="323853" indent="-161927" lvl="1">
              <a:lnSpc>
                <a:spcPts val="2100"/>
              </a:lnSpc>
              <a:buFont typeface="Arial"/>
              <a:buChar char="•"/>
            </a:pPr>
            <a:r>
              <a:rPr lang="en-US" b="true" sz="1500">
                <a:solidFill>
                  <a:srgbClr val="557BA7"/>
                </a:solidFill>
                <a:latin typeface="Canva Sans Bold"/>
                <a:ea typeface="Canva Sans Bold"/>
                <a:cs typeface="Canva Sans Bold"/>
                <a:sym typeface="Canva Sans Bold"/>
              </a:rPr>
              <a:t>Manteision a Heriau.</a:t>
            </a:r>
          </a:p>
          <a:p>
            <a:pPr algn="just">
              <a:lnSpc>
                <a:spcPts val="2100"/>
              </a:lnSpc>
            </a:pPr>
            <a:r>
              <a:rPr lang="en-US" sz="1500" b="true">
                <a:solidFill>
                  <a:srgbClr val="557BA7"/>
                </a:solidFill>
                <a:latin typeface="Canva Sans Bold"/>
                <a:ea typeface="Canva Sans Bold"/>
                <a:cs typeface="Canva Sans Bold"/>
                <a:sym typeface="Canva Sans Bold"/>
              </a:rPr>
              <a:t>Gwiriadau Dyddiol.</a:t>
            </a:r>
          </a:p>
          <a:p>
            <a:pPr algn="just" marL="323853" indent="-161927" lvl="1">
              <a:lnSpc>
                <a:spcPts val="2100"/>
              </a:lnSpc>
              <a:buFont typeface="Arial"/>
              <a:buChar char="•"/>
            </a:pPr>
            <a:r>
              <a:rPr lang="en-US" b="true" sz="1500">
                <a:solidFill>
                  <a:srgbClr val="557BA7"/>
                </a:solidFill>
                <a:latin typeface="Canva Sans Bold"/>
                <a:ea typeface="Canva Sans Bold"/>
                <a:cs typeface="Canva Sans Bold"/>
                <a:sym typeface="Canva Sans Bold"/>
              </a:rPr>
              <a:t>Deddf Plant a Theuluoedd (2014).</a:t>
            </a:r>
          </a:p>
          <a:p>
            <a:pPr algn="just" marL="323853" indent="-161927" lvl="1">
              <a:lnSpc>
                <a:spcPts val="2100"/>
              </a:lnSpc>
              <a:buFont typeface="Arial"/>
              <a:buChar char="•"/>
            </a:pPr>
            <a:r>
              <a:rPr lang="en-US" b="true" sz="1500">
                <a:solidFill>
                  <a:srgbClr val="557BA7"/>
                </a:solidFill>
                <a:latin typeface="Canva Sans Bold"/>
                <a:ea typeface="Canva Sans Bold"/>
                <a:cs typeface="Canva Sans Bold"/>
                <a:sym typeface="Canva Sans Bold"/>
              </a:rPr>
              <a:t>Hawliau’r Plentyn UNICEF (1989).</a:t>
            </a:r>
          </a:p>
        </p:txBody>
      </p:sp>
      <p:sp>
        <p:nvSpPr>
          <p:cNvPr name="TextBox 12" id="12"/>
          <p:cNvSpPr txBox="true"/>
          <p:nvPr/>
        </p:nvSpPr>
        <p:spPr>
          <a:xfrm rot="0">
            <a:off x="1020258" y="6598888"/>
            <a:ext cx="1238548" cy="257175"/>
          </a:xfrm>
          <a:prstGeom prst="rect">
            <a:avLst/>
          </a:prstGeom>
        </p:spPr>
        <p:txBody>
          <a:bodyPr anchor="t" rtlCol="false" tIns="0" lIns="0" bIns="0" rIns="0">
            <a:spAutoFit/>
          </a:bodyPr>
          <a:lstStyle/>
          <a:p>
            <a:pPr algn="just">
              <a:lnSpc>
                <a:spcPts val="2100"/>
              </a:lnSpc>
            </a:pPr>
            <a:r>
              <a:rPr lang="en-US" sz="1500" b="true">
                <a:solidFill>
                  <a:srgbClr val="557BA7"/>
                </a:solidFill>
                <a:latin typeface="Canva Sans Bold"/>
                <a:ea typeface="Canva Sans Bold"/>
                <a:cs typeface="Canva Sans Bold"/>
                <a:sym typeface="Canva Sans Bold"/>
              </a:rPr>
              <a:t>Ar gyfer Staff</a:t>
            </a:r>
          </a:p>
        </p:txBody>
      </p:sp>
      <p:sp>
        <p:nvSpPr>
          <p:cNvPr name="TextBox 13" id="13"/>
          <p:cNvSpPr txBox="true"/>
          <p:nvPr/>
        </p:nvSpPr>
        <p:spPr>
          <a:xfrm rot="0">
            <a:off x="1730168" y="6922738"/>
            <a:ext cx="4912072" cy="1857375"/>
          </a:xfrm>
          <a:prstGeom prst="rect">
            <a:avLst/>
          </a:prstGeom>
        </p:spPr>
        <p:txBody>
          <a:bodyPr anchor="t" rtlCol="false" tIns="0" lIns="0" bIns="0" rIns="0">
            <a:spAutoFit/>
          </a:bodyPr>
          <a:lstStyle/>
          <a:p>
            <a:pPr algn="just">
              <a:lnSpc>
                <a:spcPts val="2100"/>
              </a:lnSpc>
            </a:pPr>
            <a:r>
              <a:rPr lang="en-US" sz="1500" b="true">
                <a:solidFill>
                  <a:srgbClr val="557BA7"/>
                </a:solidFill>
                <a:latin typeface="Canva Sans Bold"/>
                <a:ea typeface="Canva Sans Bold"/>
                <a:cs typeface="Canva Sans Bold"/>
                <a:sym typeface="Canva Sans Bold"/>
              </a:rPr>
              <a:t>Cydbwysedd Gwaith-Bywyd a Ffiniau.</a:t>
            </a:r>
          </a:p>
          <a:p>
            <a:pPr algn="just" marL="323853" indent="-161927" lvl="1">
              <a:lnSpc>
                <a:spcPts val="2100"/>
              </a:lnSpc>
              <a:buFont typeface="Arial"/>
              <a:buChar char="•"/>
            </a:pPr>
            <a:r>
              <a:rPr lang="en-US" b="true" sz="1500">
                <a:solidFill>
                  <a:srgbClr val="557BA7"/>
                </a:solidFill>
                <a:latin typeface="Canva Sans Bold"/>
                <a:ea typeface="Canva Sans Bold"/>
                <a:cs typeface="Canva Sans Bold"/>
                <a:sym typeface="Canva Sans Bold"/>
              </a:rPr>
              <a:t>Siarter Lles Staff Addysg (2021).</a:t>
            </a:r>
          </a:p>
          <a:p>
            <a:pPr algn="just" marL="323853" indent="-161927" lvl="1">
              <a:lnSpc>
                <a:spcPts val="2100"/>
              </a:lnSpc>
              <a:buFont typeface="Arial"/>
              <a:buChar char="•"/>
            </a:pPr>
            <a:r>
              <a:rPr lang="en-US" b="true" sz="1500">
                <a:solidFill>
                  <a:srgbClr val="557BA7"/>
                </a:solidFill>
                <a:latin typeface="Canva Sans Bold"/>
                <a:ea typeface="Canva Sans Bold"/>
                <a:cs typeface="Canva Sans Bold"/>
                <a:sym typeface="Canva Sans Bold"/>
              </a:rPr>
              <a:t>Cyfarwyddeb Cydbwysedd Gwaith-Bywyd (2019).</a:t>
            </a:r>
          </a:p>
          <a:p>
            <a:pPr algn="just">
              <a:lnSpc>
                <a:spcPts val="2100"/>
              </a:lnSpc>
            </a:pPr>
            <a:r>
              <a:rPr lang="en-US" sz="1500" b="true">
                <a:solidFill>
                  <a:srgbClr val="557BA7"/>
                </a:solidFill>
                <a:latin typeface="Canva Sans Bold"/>
                <a:ea typeface="Canva Sans Bold"/>
                <a:cs typeface="Canva Sans Bold"/>
                <a:sym typeface="Canva Sans Bold"/>
              </a:rPr>
              <a:t>Grwpiau Cefnogol.</a:t>
            </a:r>
          </a:p>
          <a:p>
            <a:pPr algn="just" marL="323853" indent="-161927" lvl="1">
              <a:lnSpc>
                <a:spcPts val="2100"/>
              </a:lnSpc>
              <a:buFont typeface="Arial"/>
              <a:buChar char="•"/>
            </a:pPr>
            <a:r>
              <a:rPr lang="en-US" b="true" sz="1500">
                <a:solidFill>
                  <a:srgbClr val="557BA7"/>
                </a:solidFill>
                <a:latin typeface="Canva Sans Bold"/>
                <a:ea typeface="Canva Sans Bold"/>
                <a:cs typeface="Canva Sans Bold"/>
                <a:sym typeface="Canva Sans Bold"/>
              </a:rPr>
              <a:t>Pecyn Cymorth Lleihau Llwyth Gwaith Athrawon (2018).</a:t>
            </a:r>
          </a:p>
          <a:p>
            <a:pPr algn="just" marL="323853" indent="-161927" lvl="1">
              <a:lnSpc>
                <a:spcPts val="2100"/>
              </a:lnSpc>
              <a:buFont typeface="Arial"/>
              <a:buChar char="•"/>
            </a:pPr>
            <a:r>
              <a:rPr lang="en-US" b="true" sz="1500">
                <a:solidFill>
                  <a:srgbClr val="557BA7"/>
                </a:solidFill>
                <a:latin typeface="Canva Sans Bold"/>
                <a:ea typeface="Canva Sans Bold"/>
                <a:cs typeface="Canva Sans Bold"/>
                <a:sym typeface="Canva Sans Bold"/>
              </a:rPr>
              <a:t>Rheoliadau Iechyd a Diogelwch Galwedigaethol.</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416164" y="6794231"/>
            <a:ext cx="6851758" cy="2922270"/>
          </a:xfrm>
          <a:prstGeom prst="rect">
            <a:avLst/>
          </a:prstGeom>
        </p:spPr>
        <p:txBody>
          <a:bodyPr anchor="t" rtlCol="false" tIns="0" lIns="0" bIns="0" rIns="0">
            <a:spAutoFit/>
          </a:bodyPr>
          <a:lstStyle/>
          <a:p>
            <a:pPr algn="l">
              <a:lnSpc>
                <a:spcPts val="1680"/>
              </a:lnSpc>
            </a:pPr>
            <a:r>
              <a:rPr lang="en-US" sz="1200" b="true">
                <a:solidFill>
                  <a:srgbClr val="557BA7"/>
                </a:solidFill>
                <a:latin typeface="Canva Sans Bold"/>
                <a:ea typeface="Canva Sans Bold"/>
                <a:cs typeface="Canva Sans Bold"/>
                <a:sym typeface="Canva Sans Bold"/>
              </a:rPr>
              <a:t>Trwy ymchwilio i bedwar dull gwahanol, nod y portffolio hwn yw asesu eu heffeithiolrwydd, eu cysylltiad â pholisïau a deddfwriaeth bresennol, a'u haliniad â damcaniaethau seicolegol ac addysgol sefydledig. Hefyd, byddant yn archwilio sut mae’r arferion yma yn cyfrannu at feithrin amgylchedd dysgu cefnogol a chynaliadwy, lle gall myfyrwyr a staff ffynnu. </a:t>
            </a:r>
          </a:p>
          <a:p>
            <a:pPr algn="l">
              <a:lnSpc>
                <a:spcPts val="1680"/>
              </a:lnSpc>
            </a:pPr>
            <a:r>
              <a:rPr lang="en-US" sz="1200" b="true">
                <a:solidFill>
                  <a:srgbClr val="557BA7"/>
                </a:solidFill>
                <a:latin typeface="Canva Sans Bold"/>
                <a:ea typeface="Canva Sans Bold"/>
                <a:cs typeface="Canva Sans Bold"/>
                <a:sym typeface="Canva Sans Bold"/>
              </a:rPr>
              <a:t>Mae lles mewn addysg yn chwarae rhan hanfodol wrth feithrin amgylchedd dysgu cadarnhaol lle gall myfyrwyr a staff ffynnu yn emosiynol ac yn academaidd. Mae llywodraeth y DU yn tynnu sylw at y ffaith bod iechyd meddwl a lles da yn helpu plant i ddatblygu, mynychu’r ysgol yn rheolaidd, cymryd rhan mewn dysgu, a chyflawni eu llawn botensial (Department for Education, 2021). Mae agwedd ysgol gyfan at iechyd meddwl a lles yn hanfodol i greu amgylchedd cefnogol sy’n gwella gwydnwch emosiynol ac yn hyrwyddo llwyddiant academaidd. Trwy integreiddio mentrau lles yn y system addysg, gall ysgolion helpu i leihau straen, gwella ymddygiad, a meithrin awyrgylch mwy cynhwysol a meithringar, gan baratoi myfyrwyr yn y pen draw ar gyfer heriau yn y dyfodol yn yr ystafell ddosbarth a thu allan. </a:t>
            </a:r>
          </a:p>
        </p:txBody>
      </p:sp>
      <p:sp>
        <p:nvSpPr>
          <p:cNvPr name="Freeform 4" id="4"/>
          <p:cNvSpPr/>
          <p:nvPr/>
        </p:nvSpPr>
        <p:spPr>
          <a:xfrm flipH="false" flipV="false" rot="0">
            <a:off x="1936769" y="4174970"/>
            <a:ext cx="3686462" cy="2456105"/>
          </a:xfrm>
          <a:custGeom>
            <a:avLst/>
            <a:gdLst/>
            <a:ahLst/>
            <a:cxnLst/>
            <a:rect r="r" b="b" t="t" l="l"/>
            <a:pathLst>
              <a:path h="2456105" w="3686462">
                <a:moveTo>
                  <a:pt x="0" y="0"/>
                </a:moveTo>
                <a:lnTo>
                  <a:pt x="3686462" y="0"/>
                </a:lnTo>
                <a:lnTo>
                  <a:pt x="3686462" y="2456105"/>
                </a:lnTo>
                <a:lnTo>
                  <a:pt x="0" y="2456105"/>
                </a:lnTo>
                <a:lnTo>
                  <a:pt x="0" y="0"/>
                </a:lnTo>
                <a:close/>
              </a:path>
            </a:pathLst>
          </a:custGeom>
          <a:blipFill>
            <a:blip r:embed="rId2"/>
            <a:stretch>
              <a:fillRect l="0" t="0" r="0" b="0"/>
            </a:stretch>
          </a:blipFill>
        </p:spPr>
      </p:sp>
      <p:sp>
        <p:nvSpPr>
          <p:cNvPr name="TextBox 5" id="5"/>
          <p:cNvSpPr txBox="true"/>
          <p:nvPr/>
        </p:nvSpPr>
        <p:spPr>
          <a:xfrm rot="0">
            <a:off x="416164" y="1125861"/>
            <a:ext cx="4812625" cy="537845"/>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Cyflwyniad a Throsolwg:</a:t>
            </a:r>
          </a:p>
        </p:txBody>
      </p:sp>
      <p:sp>
        <p:nvSpPr>
          <p:cNvPr name="TextBox 6" id="6"/>
          <p:cNvSpPr txBox="true"/>
          <p:nvPr/>
        </p:nvSpPr>
        <p:spPr>
          <a:xfrm rot="0">
            <a:off x="416164" y="1975749"/>
            <a:ext cx="6851758" cy="2084070"/>
          </a:xfrm>
          <a:prstGeom prst="rect">
            <a:avLst/>
          </a:prstGeom>
        </p:spPr>
        <p:txBody>
          <a:bodyPr anchor="t" rtlCol="false" tIns="0" lIns="0" bIns="0" rIns="0">
            <a:spAutoFit/>
          </a:bodyPr>
          <a:lstStyle/>
          <a:p>
            <a:pPr algn="l">
              <a:lnSpc>
                <a:spcPts val="1680"/>
              </a:lnSpc>
            </a:pPr>
            <a:r>
              <a:rPr lang="en-US" sz="1200" b="true">
                <a:solidFill>
                  <a:srgbClr val="557BA7"/>
                </a:solidFill>
                <a:latin typeface="Canva Sans Bold"/>
                <a:ea typeface="Canva Sans Bold"/>
                <a:cs typeface="Canva Sans Bold"/>
                <a:sym typeface="Canva Sans Bold"/>
              </a:rPr>
              <a:t>Prif amcanion y portffolio hwn yw gwerthuso’n feirniadol rôl ac effaith arferion lles amrywiol a weithredir mewn lleoliadau addysgol, gan ganolbwyntio ar fyfyrwyr a staff. Mae lles mewn addysg yn ffactor hollbwysig wrth hybu iechyd meddwl cadarnhaol, gwydnwch emosiynol, a llwyddiant academaidd cyffredinol. Mae llywodraeth y DU wedi tynnu sylw at y cysylltiad hollbwysig hwn rhwng iechyd, lles a llwyddiant academaidd disgyblion. Yn ôl Public Health England (2014), mae disgyblion gyda gwell iechyd a lles yn debygol o gyflawni’n well yn academaidd. Mae hyn yn tanlinellu pwysigrwydd meithrin gwytnwch emosiynol a rhoi strategaethau lles cynhwysfawr ar waith mewn lleoliadau addysgol i wella perfformiad myfyrwyr. </a:t>
            </a:r>
          </a:p>
          <a:p>
            <a:pPr algn="l">
              <a:lnSpc>
                <a:spcPts val="1680"/>
              </a:lnSpc>
            </a:pPr>
          </a:p>
        </p:txBody>
      </p:sp>
      <p:sp>
        <p:nvSpPr>
          <p:cNvPr name="TextBox 7" id="7"/>
          <p:cNvSpPr txBox="true"/>
          <p:nvPr/>
        </p:nvSpPr>
        <p:spPr>
          <a:xfrm rot="0">
            <a:off x="4329228" y="4040768"/>
            <a:ext cx="1294003" cy="134202"/>
          </a:xfrm>
          <a:prstGeom prst="rect">
            <a:avLst/>
          </a:prstGeom>
        </p:spPr>
        <p:txBody>
          <a:bodyPr anchor="t" rtlCol="false" tIns="0" lIns="0" bIns="0" rIns="0">
            <a:spAutoFit/>
          </a:bodyPr>
          <a:lstStyle/>
          <a:p>
            <a:pPr algn="ctr">
              <a:lnSpc>
                <a:spcPts val="1120"/>
              </a:lnSpc>
            </a:pPr>
            <a:r>
              <a:rPr lang="en-US" sz="800">
                <a:solidFill>
                  <a:srgbClr val="000000"/>
                </a:solidFill>
                <a:latin typeface="Canva Sans"/>
                <a:ea typeface="Canva Sans"/>
                <a:cs typeface="Canva Sans"/>
                <a:sym typeface="Canva Sans"/>
              </a:rPr>
              <a:t>(Panorama Education, d.d)</a:t>
            </a:r>
          </a:p>
        </p:txBody>
      </p:sp>
    </p:spTree>
  </p:cSld>
  <p:clrMapOvr>
    <a:masterClrMapping/>
  </p:clrMapOvr>
</p:sld>
</file>

<file path=ppt/slides/slide4.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416164" y="1125861"/>
            <a:ext cx="5758577" cy="537845"/>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o Derminoleg:</a:t>
            </a:r>
          </a:p>
        </p:txBody>
      </p:sp>
      <p:sp>
        <p:nvSpPr>
          <p:cNvPr name="TextBox 4" id="4"/>
          <p:cNvSpPr txBox="true"/>
          <p:nvPr/>
        </p:nvSpPr>
        <p:spPr>
          <a:xfrm rot="0">
            <a:off x="416164" y="2035181"/>
            <a:ext cx="6851758" cy="18745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 lles, iechyd meddwl a hunanofal yn gysyniadau allweddol sy’n chwarae rhan hanfodol wrth lunio amgylchedd addysgol cadarnhaol a chefnogol. O fewn ymchwil a gynhaliwyd gan Fosco a Frazier (2024) maent yn dangos bod gall gweithredu rhaglenni dysgu cymdeithasol ac emosiynol o fewn ysgolion yn gallu gwella iechyd meddwl a lles cyffredinol myfyrwyr, gan arwain at well perfformiad academaidd a hinsawdd ysgol fwy cynhwysol. Yn ogystal, mae darparu cymorth sy'n seiliedig ar dystiolaeth i addysgwyr i hyrwyddo eu lles eu hunain yn meithrin amgylchedd gwaith iachach, sydd yn ei dro o fudd i ganlyniadau myfyrwyr (Institute of Educational Sciences, 2024). </a:t>
            </a:r>
          </a:p>
          <a:p>
            <a:pPr algn="l">
              <a:lnSpc>
                <a:spcPts val="1679"/>
              </a:lnSpc>
            </a:pPr>
          </a:p>
        </p:txBody>
      </p:sp>
      <p:sp>
        <p:nvSpPr>
          <p:cNvPr name="TextBox 5" id="5"/>
          <p:cNvSpPr txBox="true"/>
          <p:nvPr/>
        </p:nvSpPr>
        <p:spPr>
          <a:xfrm rot="0">
            <a:off x="416164" y="4175328"/>
            <a:ext cx="570309" cy="349250"/>
          </a:xfrm>
          <a:prstGeom prst="rect">
            <a:avLst/>
          </a:prstGeom>
        </p:spPr>
        <p:txBody>
          <a:bodyPr anchor="t" rtlCol="false" tIns="0" lIns="0" bIns="0" rIns="0">
            <a:spAutoFit/>
          </a:bodyPr>
          <a:lstStyle/>
          <a:p>
            <a:pPr algn="l">
              <a:lnSpc>
                <a:spcPts val="2800"/>
              </a:lnSpc>
            </a:pPr>
            <a:r>
              <a:rPr lang="en-US" sz="2000" b="true">
                <a:solidFill>
                  <a:srgbClr val="FFBD59"/>
                </a:solidFill>
                <a:latin typeface="Canva Sans Bold"/>
                <a:ea typeface="Canva Sans Bold"/>
                <a:cs typeface="Canva Sans Bold"/>
                <a:sym typeface="Canva Sans Bold"/>
              </a:rPr>
              <a:t>Lles:</a:t>
            </a:r>
          </a:p>
        </p:txBody>
      </p:sp>
      <p:sp>
        <p:nvSpPr>
          <p:cNvPr name="TextBox 6" id="6"/>
          <p:cNvSpPr txBox="true"/>
          <p:nvPr/>
        </p:nvSpPr>
        <p:spPr>
          <a:xfrm rot="0">
            <a:off x="416164" y="4660294"/>
            <a:ext cx="6851758" cy="48082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Yng nghyd-destun addysg, mae lles yn cwmpasu iechyd meddwl, emosiynol a chorfforol myfyrwyr a staff, gan ddylanwadu’n sylweddol ar eu gallu i ddysgu, datblygu a ffynnu. Mae Department of Health (2014) yn diffinio llesiant fel 'teimlo'n dda a gweithredu'n dda', gan amlygu ei rôl o ran meithrin perthnasoedd cadarnhaol, gwytnwch, a boddhad cyffredinol â bywyd. Trwy flaenoriaethu lles, gall sefydliadau addysgol greu amgylcheddau cefnogol sy'n gwella perfformiad academaidd a thwf personol.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Yng Nghymru, caiff llesiant ei ddiffinio a’i gefnogi drwy ddeddfwriaeth allweddol sy’n sicrhau dull cynhwysfawr o wella ansawdd bywyd. Mae Deddf Llesiant Cenedlaethau’r Dyfodol (Cymru) 2015 (Legislation.gov, d.d) yn sefydlu fframwaith cyfreithiol ar gyfer datblygu cynaliadwy, gan ddiffinio llesiant fel y broses o wella amodau economaidd, cymdeithasol, amgylcheddol a diwylliannol ar gyfer cenedlaethau’r presennol a’r dyfodol. Maent yn amlinellu saith nod llesiant, gan gynnwys Cymru iachach a mwy cyfartal, ac mae’n ei gwneud yn ofynnol i gyrff cyhoeddus ystyried effeithiau hirdymor wrth wneud penderfyniadau. Yn ogystal, mae Deddf Gwasanaethau Cymdeithasol a Llesiant (Cymru) 2014 yn darparu fframwaith ar gyfer gwella llesiant unigolion sydd angen gofal a chymorth, yn ogystal â’u gofalwyr. Mae’r Ddeddf hon yn hyrwyddo egwyddorion megis atal, ymyrraeth gynnar, a gwasanaethau integredig i sicrhau agwedd gyfannol at lesiant (Social Care Wales, 2014a).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Gyda’i gilydd, mae’r deddfwriaethau hyn yn atgyfnerthu pwysigrwydd llesiant mewn gwasanaethau cyhoeddus, yn enwedig o fewn y sectorau addysg a gofal cymdeithasol.</a:t>
            </a:r>
          </a:p>
          <a:p>
            <a:pPr algn="l">
              <a:lnSpc>
                <a:spcPts val="1679"/>
              </a:lnSpc>
            </a:pPr>
          </a:p>
        </p:txBody>
      </p:sp>
    </p:spTree>
  </p:cSld>
  <p:clrMapOvr>
    <a:masterClrMapping/>
  </p:clrMapOvr>
</p:sld>
</file>

<file path=ppt/slides/slide5.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416164" y="1125861"/>
            <a:ext cx="5758577" cy="537845"/>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o Derminoleg:</a:t>
            </a:r>
          </a:p>
        </p:txBody>
      </p:sp>
      <p:sp>
        <p:nvSpPr>
          <p:cNvPr name="TextBox 4" id="4"/>
          <p:cNvSpPr txBox="true"/>
          <p:nvPr/>
        </p:nvSpPr>
        <p:spPr>
          <a:xfrm rot="0">
            <a:off x="416164" y="2006606"/>
            <a:ext cx="1962745" cy="349250"/>
          </a:xfrm>
          <a:prstGeom prst="rect">
            <a:avLst/>
          </a:prstGeom>
        </p:spPr>
        <p:txBody>
          <a:bodyPr anchor="t" rtlCol="false" tIns="0" lIns="0" bIns="0" rIns="0">
            <a:spAutoFit/>
          </a:bodyPr>
          <a:lstStyle/>
          <a:p>
            <a:pPr algn="l">
              <a:lnSpc>
                <a:spcPts val="2800"/>
              </a:lnSpc>
            </a:pPr>
            <a:r>
              <a:rPr lang="en-US" sz="2000" b="true">
                <a:solidFill>
                  <a:srgbClr val="FFBD59"/>
                </a:solidFill>
                <a:latin typeface="Canva Sans Bold"/>
                <a:ea typeface="Canva Sans Bold"/>
                <a:cs typeface="Canva Sans Bold"/>
                <a:sym typeface="Canva Sans Bold"/>
              </a:rPr>
              <a:t>Iechyd Meddwl:</a:t>
            </a:r>
          </a:p>
        </p:txBody>
      </p:sp>
      <p:sp>
        <p:nvSpPr>
          <p:cNvPr name="TextBox 5" id="5"/>
          <p:cNvSpPr txBox="true"/>
          <p:nvPr/>
        </p:nvSpPr>
        <p:spPr>
          <a:xfrm rot="0">
            <a:off x="416164" y="2727331"/>
            <a:ext cx="6851758" cy="48082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 iechyd meddwl yn cyfeirio at gyflwr o les lle mae unigolion yn sylweddoli eu galluoedd eu hunain, yn gallu ymdopi â straen arferol bywyd, gweithio'n gynhyrchiol, a chyfrannu at eu cymuned. Mae'r World Health Organisation (2018) yn pwysleisio bod iechyd meddwl yn sylfaenol i iechyd ac ansawdd bywyd cyffredinol, gan effeithio ar sut mae pobl yn meddwl, yn teimlo ac yn gweithredu. Mewn lleoliadau addysgol, mae hybu iechyd meddwl yn hanfodol ar gyfer dysgu a datblygiad cymdeithasol effeithiol.</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Mae Deddf Addysg 2002 yn gosod dyletswydd ar gyrff llywodraethu i gefnogi llesiant dysgwyr, sy’n cynnwys eu hiechyd meddwl ac emosiynol, gan atgyfnerthu pwysigrwydd ymagwedd gyfannol at addysg (Llywodraeth Cymru, 2021).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Mae’r Canolfan Cyfreithiol i Blant Cymru (2010) yn ei gwneud yn ofynnol i awdurdodau lleol a byrddau iechyd gydweithio i ddarparu gwasanaethau iechyd meddwl hygyrch i unigolion o bob oed, gan gynnwys plant a phobl ifanc, gan sicrhau ymyrraeth gynnar a chymorth (Children’s Legal Centre Wales 2010). Yn ogystal, mae'r deddf 'Curriculum and Assessment (Wales) 2021' integreiddio addysg iechyd meddwl i’r cwricwlwm cenedlaethol drwy Faes Dysgu a Phrofiad Iechyd a Llesiant, gan ymgorffori ymwybyddiaeth o iechyd meddwl a meithrin gwydnwch mewn dysgu bob dydd (Mentally Healthy Schools, 2021).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Mae’r fframweithiau deddfwriaethol hyn gyda’i gilydd yn anelu at greu amgylchedd addysgol sy’n blaenoriaethu iechyd meddwl, gan roi’r offer angenrheidiol i fyfyrwyr reoli eu lles emosiynol yn effeithiol.</a:t>
            </a:r>
          </a:p>
          <a:p>
            <a:pPr algn="l">
              <a:lnSpc>
                <a:spcPts val="1679"/>
              </a:lnSpc>
            </a:pPr>
          </a:p>
        </p:txBody>
      </p:sp>
    </p:spTree>
  </p:cSld>
  <p:clrMapOvr>
    <a:masterClrMapping/>
  </p:clrMapOvr>
</p:sld>
</file>

<file path=ppt/slides/slide6.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416164" y="1125861"/>
            <a:ext cx="5758577" cy="537845"/>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o Derminoleg:</a:t>
            </a:r>
          </a:p>
        </p:txBody>
      </p:sp>
      <p:sp>
        <p:nvSpPr>
          <p:cNvPr name="TextBox 4" id="4"/>
          <p:cNvSpPr txBox="true"/>
          <p:nvPr/>
        </p:nvSpPr>
        <p:spPr>
          <a:xfrm rot="0">
            <a:off x="416164" y="2006606"/>
            <a:ext cx="1373386" cy="349250"/>
          </a:xfrm>
          <a:prstGeom prst="rect">
            <a:avLst/>
          </a:prstGeom>
        </p:spPr>
        <p:txBody>
          <a:bodyPr anchor="t" rtlCol="false" tIns="0" lIns="0" bIns="0" rIns="0">
            <a:spAutoFit/>
          </a:bodyPr>
          <a:lstStyle/>
          <a:p>
            <a:pPr algn="l">
              <a:lnSpc>
                <a:spcPts val="2800"/>
              </a:lnSpc>
            </a:pPr>
            <a:r>
              <a:rPr lang="en-US" sz="2000" b="true">
                <a:solidFill>
                  <a:srgbClr val="FFBD59"/>
                </a:solidFill>
                <a:latin typeface="Canva Sans Bold"/>
                <a:ea typeface="Canva Sans Bold"/>
                <a:cs typeface="Canva Sans Bold"/>
                <a:sym typeface="Canva Sans Bold"/>
              </a:rPr>
              <a:t>Hunanofal:</a:t>
            </a:r>
          </a:p>
        </p:txBody>
      </p:sp>
      <p:sp>
        <p:nvSpPr>
          <p:cNvPr name="TextBox 5" id="5"/>
          <p:cNvSpPr txBox="true"/>
          <p:nvPr/>
        </p:nvSpPr>
        <p:spPr>
          <a:xfrm rot="0">
            <a:off x="416164" y="2727331"/>
            <a:ext cx="6851758" cy="43891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 hunanofal yn ymwneud â'r camau y mae unigolion yn eu cymryd i gynnal a gwella eu hiechyd a'u lles eu hunain. Mae’r UK Department of Health and Social Care (2013) yn disgrifio hunanofal fel elfen hanfodol o gynnal iechyd, gan alluogi unigolion i reoli straen, atal salwch, a chyflawni ansawdd bywyd gwell. I addysgwyr a myfyrwyr, mae ymarfer hunanofal - megis cymryd rhan mewn gweithgaredd corfforol rheolaidd, cynnal diet cytbwys, a cheisio cefnogaeth gymdeithasol ac yn hanfodol ar gyfer cynnal iechyd meddwl a meithrin amgylchedd dysgu cynhyrchiol.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O fewn deddfwriaethau Cymru, nid yw’r cysyniad o hunanofal o fewn y cyd-destun addysgol wedi’i ddiffinio’n benodol. Fodd bynnag, mae deddfwriaeth gysylltiedig yn ymdrin ag agweddau ar hunanofal mewn termau ehangach.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Mae’r Ddeddf Social Services and Well-being (Wales) 2014 yn pwysleisio pwysigrwydd cefnogi unigolion, gan gynnwys plant, i gyflawni llesiant, sy’n cwmpasu agweddau corfforol, meddyliol ac emosiynol. Er nad yw’r Ddeddf yn diffinio hunanofal mewn addysg yn benodol, mae’n amlygu’r angen i ddarparu gofal a chymorth i helpu unigolion i gyflawni eu canlyniadau personol, a all gynnwys elfennau o hunanofal (Social Care Wales, 2014b). I ychwanegu at hyn, mae’r Care and Support (Eligibility) (Wales) Regulations 2015, yn amlinellu’r meini prawf ar gyfer pennu cymhwysedd ar gyfer gwasanaethau gofal a chymorth, gan grybwyll y gallu i gyflawni arferion hunanofal neu ddomestig fel ffactor wrth asesu anghenion unigolyn (Legislation.gov.uk, 2015).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Freeform 3" id="3"/>
          <p:cNvSpPr/>
          <p:nvPr/>
        </p:nvSpPr>
        <p:spPr>
          <a:xfrm flipH="false" flipV="false" rot="-785973">
            <a:off x="690350" y="5397737"/>
            <a:ext cx="3581759" cy="2387839"/>
          </a:xfrm>
          <a:custGeom>
            <a:avLst/>
            <a:gdLst/>
            <a:ahLst/>
            <a:cxnLst/>
            <a:rect r="r" b="b" t="t" l="l"/>
            <a:pathLst>
              <a:path h="2387839" w="3581759">
                <a:moveTo>
                  <a:pt x="0" y="0"/>
                </a:moveTo>
                <a:lnTo>
                  <a:pt x="3581759" y="0"/>
                </a:lnTo>
                <a:lnTo>
                  <a:pt x="3581759" y="2387839"/>
                </a:lnTo>
                <a:lnTo>
                  <a:pt x="0" y="2387839"/>
                </a:lnTo>
                <a:lnTo>
                  <a:pt x="0" y="0"/>
                </a:lnTo>
                <a:close/>
              </a:path>
            </a:pathLst>
          </a:custGeom>
          <a:blipFill>
            <a:blip r:embed="rId2"/>
            <a:stretch>
              <a:fillRect l="0" t="0" r="0" b="0"/>
            </a:stretch>
          </a:blipFill>
        </p:spPr>
      </p:sp>
      <p:sp>
        <p:nvSpPr>
          <p:cNvPr name="Freeform 4" id="4"/>
          <p:cNvSpPr/>
          <p:nvPr/>
        </p:nvSpPr>
        <p:spPr>
          <a:xfrm flipH="false" flipV="false" rot="761097">
            <a:off x="3025555" y="6538187"/>
            <a:ext cx="4165136" cy="2082568"/>
          </a:xfrm>
          <a:custGeom>
            <a:avLst/>
            <a:gdLst/>
            <a:ahLst/>
            <a:cxnLst/>
            <a:rect r="r" b="b" t="t" l="l"/>
            <a:pathLst>
              <a:path h="2082568" w="4165136">
                <a:moveTo>
                  <a:pt x="0" y="0"/>
                </a:moveTo>
                <a:lnTo>
                  <a:pt x="4165135" y="0"/>
                </a:lnTo>
                <a:lnTo>
                  <a:pt x="4165135" y="2082568"/>
                </a:lnTo>
                <a:lnTo>
                  <a:pt x="0" y="2082568"/>
                </a:lnTo>
                <a:lnTo>
                  <a:pt x="0" y="0"/>
                </a:lnTo>
                <a:close/>
              </a:path>
            </a:pathLst>
          </a:custGeom>
          <a:blipFill>
            <a:blip r:embed="rId3"/>
            <a:stretch>
              <a:fillRect l="0" t="0" r="0" b="0"/>
            </a:stretch>
          </a:blipFill>
        </p:spPr>
      </p:sp>
      <p:sp>
        <p:nvSpPr>
          <p:cNvPr name="Freeform 5" id="5"/>
          <p:cNvSpPr/>
          <p:nvPr/>
        </p:nvSpPr>
        <p:spPr>
          <a:xfrm flipH="false" flipV="false" rot="-314836">
            <a:off x="1034717" y="7455036"/>
            <a:ext cx="2893024" cy="1927478"/>
          </a:xfrm>
          <a:custGeom>
            <a:avLst/>
            <a:gdLst/>
            <a:ahLst/>
            <a:cxnLst/>
            <a:rect r="r" b="b" t="t" l="l"/>
            <a:pathLst>
              <a:path h="1927478" w="2893024">
                <a:moveTo>
                  <a:pt x="0" y="0"/>
                </a:moveTo>
                <a:lnTo>
                  <a:pt x="2893025" y="0"/>
                </a:lnTo>
                <a:lnTo>
                  <a:pt x="2893025" y="1927478"/>
                </a:lnTo>
                <a:lnTo>
                  <a:pt x="0" y="1927478"/>
                </a:lnTo>
                <a:lnTo>
                  <a:pt x="0" y="0"/>
                </a:lnTo>
                <a:close/>
              </a:path>
            </a:pathLst>
          </a:custGeom>
          <a:blipFill>
            <a:blip r:embed="rId4"/>
            <a:stretch>
              <a:fillRect l="0" t="0" r="0" b="0"/>
            </a:stretch>
          </a:blipFill>
        </p:spPr>
      </p:sp>
      <p:sp>
        <p:nvSpPr>
          <p:cNvPr name="Freeform 6" id="6"/>
          <p:cNvSpPr/>
          <p:nvPr/>
        </p:nvSpPr>
        <p:spPr>
          <a:xfrm flipH="false" flipV="false" rot="427965">
            <a:off x="3683784" y="8188070"/>
            <a:ext cx="2595365" cy="1729162"/>
          </a:xfrm>
          <a:custGeom>
            <a:avLst/>
            <a:gdLst/>
            <a:ahLst/>
            <a:cxnLst/>
            <a:rect r="r" b="b" t="t" l="l"/>
            <a:pathLst>
              <a:path h="1729162" w="2595365">
                <a:moveTo>
                  <a:pt x="0" y="0"/>
                </a:moveTo>
                <a:lnTo>
                  <a:pt x="2595364" y="0"/>
                </a:lnTo>
                <a:lnTo>
                  <a:pt x="2595364" y="1729161"/>
                </a:lnTo>
                <a:lnTo>
                  <a:pt x="0" y="1729161"/>
                </a:lnTo>
                <a:lnTo>
                  <a:pt x="0" y="0"/>
                </a:lnTo>
                <a:close/>
              </a:path>
            </a:pathLst>
          </a:custGeom>
          <a:blipFill>
            <a:blip r:embed="rId5"/>
            <a:stretch>
              <a:fillRect l="0" t="0" r="0" b="0"/>
            </a:stretch>
          </a:blipFill>
        </p:spPr>
      </p:sp>
      <p:sp>
        <p:nvSpPr>
          <p:cNvPr name="TextBox 7" id="7"/>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8" id="8"/>
          <p:cNvSpPr txBox="true"/>
          <p:nvPr/>
        </p:nvSpPr>
        <p:spPr>
          <a:xfrm rot="0">
            <a:off x="292077" y="2519433"/>
            <a:ext cx="6851758" cy="20840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 blaenoriaethu lles mewn addysg yn hanfodol ar gyfer meithrin amgylchedd cadarnhaol a chefnogol lle gall disgyblion a staff ffynnu. O fewn amgylcheddau addysgol cyflym heddiw, rhaid integreiddio lles meddyliol ac emosiynol i arferion dyddiol er mwyn gwella ffocws, gwytnwch a hapusrwydd cyffredinol. Mae’r rhan hon o’r portffolio yn archwilio pedair arfer llesiant allweddol sy’n cyfrannu at ddiwylliant ysgol iachach ar gyfer disgyblion a staff, sef: ymwybyddiaeth ofalgar, gwiriadau dyddiol i blant, ond hefyd cydbwysedd rhwng bywyd a gwaith, a grwpiau cymorth ar gyfer staff. Trwy integreiddio’r dulliau hyn, gall disgyblion ddatblygu gwydnwch emosiynol a hunanymwybyddiaeth, tra gall staff elwa ar brofiad proffesiynol mwy cytbwys a chysylltiedig. Trwy weithredu meddylgar, mae'r strategaethau hyn yn cyfrannu at gymuned ddysgu ac addysgu iachach a mwy ymgysylltiol.</a:t>
            </a:r>
          </a:p>
        </p:txBody>
      </p:sp>
      <p:sp>
        <p:nvSpPr>
          <p:cNvPr name="TextBox 9" id="9"/>
          <p:cNvSpPr txBox="true"/>
          <p:nvPr/>
        </p:nvSpPr>
        <p:spPr>
          <a:xfrm rot="-833505">
            <a:off x="457282" y="5605479"/>
            <a:ext cx="662820" cy="151367"/>
          </a:xfrm>
          <a:prstGeom prst="rect">
            <a:avLst/>
          </a:prstGeom>
        </p:spPr>
        <p:txBody>
          <a:bodyPr anchor="t" rtlCol="false" tIns="0" lIns="0" bIns="0" rIns="0">
            <a:spAutoFit/>
          </a:bodyPr>
          <a:lstStyle/>
          <a:p>
            <a:pPr algn="ctr">
              <a:lnSpc>
                <a:spcPts val="1217"/>
              </a:lnSpc>
            </a:pPr>
            <a:r>
              <a:rPr lang="en-US" sz="869">
                <a:solidFill>
                  <a:srgbClr val="000000"/>
                </a:solidFill>
                <a:latin typeface="Canva Sans"/>
                <a:ea typeface="Canva Sans"/>
                <a:cs typeface="Canva Sans"/>
                <a:sym typeface="Canva Sans"/>
              </a:rPr>
              <a:t>(iStock, d.d)</a:t>
            </a:r>
          </a:p>
        </p:txBody>
      </p:sp>
      <p:sp>
        <p:nvSpPr>
          <p:cNvPr name="TextBox 10" id="10"/>
          <p:cNvSpPr txBox="true"/>
          <p:nvPr/>
        </p:nvSpPr>
        <p:spPr>
          <a:xfrm rot="784712">
            <a:off x="6608027" y="6772245"/>
            <a:ext cx="655583" cy="151367"/>
          </a:xfrm>
          <a:prstGeom prst="rect">
            <a:avLst/>
          </a:prstGeom>
        </p:spPr>
        <p:txBody>
          <a:bodyPr anchor="t" rtlCol="false" tIns="0" lIns="0" bIns="0" rIns="0">
            <a:spAutoFit/>
          </a:bodyPr>
          <a:lstStyle/>
          <a:p>
            <a:pPr algn="ctr">
              <a:lnSpc>
                <a:spcPts val="1217"/>
              </a:lnSpc>
            </a:pPr>
            <a:r>
              <a:rPr lang="en-US" sz="869">
                <a:solidFill>
                  <a:srgbClr val="000000"/>
                </a:solidFill>
                <a:latin typeface="Canva Sans"/>
                <a:ea typeface="Canva Sans"/>
                <a:cs typeface="Canva Sans"/>
                <a:sym typeface="Canva Sans"/>
              </a:rPr>
              <a:t>(Twinkl, d.d)</a:t>
            </a:r>
          </a:p>
        </p:txBody>
      </p:sp>
      <p:sp>
        <p:nvSpPr>
          <p:cNvPr name="TextBox 11" id="11"/>
          <p:cNvSpPr txBox="true"/>
          <p:nvPr/>
        </p:nvSpPr>
        <p:spPr>
          <a:xfrm rot="-243583">
            <a:off x="1229144" y="9425580"/>
            <a:ext cx="1425440" cy="151367"/>
          </a:xfrm>
          <a:prstGeom prst="rect">
            <a:avLst/>
          </a:prstGeom>
        </p:spPr>
        <p:txBody>
          <a:bodyPr anchor="t" rtlCol="false" tIns="0" lIns="0" bIns="0" rIns="0">
            <a:spAutoFit/>
          </a:bodyPr>
          <a:lstStyle/>
          <a:p>
            <a:pPr algn="ctr">
              <a:lnSpc>
                <a:spcPts val="1217"/>
              </a:lnSpc>
            </a:pPr>
            <a:r>
              <a:rPr lang="en-US" sz="869">
                <a:solidFill>
                  <a:srgbClr val="000000"/>
                </a:solidFill>
                <a:latin typeface="Canva Sans"/>
                <a:ea typeface="Canva Sans"/>
                <a:cs typeface="Canva Sans"/>
                <a:sym typeface="Canva Sans"/>
              </a:rPr>
              <a:t>(Team Building Hub, d.d)</a:t>
            </a:r>
          </a:p>
        </p:txBody>
      </p:sp>
      <p:sp>
        <p:nvSpPr>
          <p:cNvPr name="TextBox 12" id="12"/>
          <p:cNvSpPr txBox="true"/>
          <p:nvPr/>
        </p:nvSpPr>
        <p:spPr>
          <a:xfrm rot="459880">
            <a:off x="5323147" y="9986548"/>
            <a:ext cx="801181" cy="151367"/>
          </a:xfrm>
          <a:prstGeom prst="rect">
            <a:avLst/>
          </a:prstGeom>
        </p:spPr>
        <p:txBody>
          <a:bodyPr anchor="t" rtlCol="false" tIns="0" lIns="0" bIns="0" rIns="0">
            <a:spAutoFit/>
          </a:bodyPr>
          <a:lstStyle/>
          <a:p>
            <a:pPr algn="ctr">
              <a:lnSpc>
                <a:spcPts val="1217"/>
              </a:lnSpc>
            </a:pPr>
            <a:r>
              <a:rPr lang="en-US" sz="869">
                <a:solidFill>
                  <a:srgbClr val="000000"/>
                </a:solidFill>
                <a:latin typeface="Canva Sans"/>
                <a:ea typeface="Canva Sans"/>
                <a:cs typeface="Canva Sans"/>
                <a:sym typeface="Canva Sans"/>
              </a:rPr>
              <a:t>(Compass, d.d)</a:t>
            </a:r>
          </a:p>
        </p:txBody>
      </p:sp>
    </p:spTree>
  </p:cSld>
  <p:clrMapOvr>
    <a:masterClrMapping/>
  </p:clrMapOvr>
</p:sld>
</file>

<file path=ppt/slides/slide8.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4" id="4"/>
          <p:cNvSpPr txBox="true"/>
          <p:nvPr/>
        </p:nvSpPr>
        <p:spPr>
          <a:xfrm rot="0">
            <a:off x="292077" y="3161692"/>
            <a:ext cx="6851758" cy="8267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adran hon yn archwilio sut mae ymwybyddiaeth ofalgar a myfyrdod yn cael eu defnyddio mewn addysg i gefnogi lles myfyrwyr. Bydd yn archwilio eu rôl mewn rheoleiddio emosiynol, ffocws, a rheoli straen, yn ogystal â'u heffaith ar amgylcheddau dysgu. Bydd ymchwil yn ystyried gwahanol ddulliau o weithredu'r arferion hyn mewn ysgolion. </a:t>
            </a:r>
          </a:p>
        </p:txBody>
      </p:sp>
      <p:sp>
        <p:nvSpPr>
          <p:cNvPr name="TextBox 5" id="5"/>
          <p:cNvSpPr txBox="true"/>
          <p:nvPr/>
        </p:nvSpPr>
        <p:spPr>
          <a:xfrm rot="0">
            <a:off x="292077" y="2322466"/>
            <a:ext cx="2435275" cy="349250"/>
          </a:xfrm>
          <a:prstGeom prst="rect">
            <a:avLst/>
          </a:prstGeom>
        </p:spPr>
        <p:txBody>
          <a:bodyPr anchor="t" rtlCol="false" tIns="0" lIns="0" bIns="0" rIns="0">
            <a:spAutoFit/>
          </a:bodyPr>
          <a:lstStyle/>
          <a:p>
            <a:pPr algn="l">
              <a:lnSpc>
                <a:spcPts val="2800"/>
              </a:lnSpc>
            </a:pPr>
            <a:r>
              <a:rPr lang="en-US" sz="2000" b="true">
                <a:solidFill>
                  <a:srgbClr val="FFBD59"/>
                </a:solidFill>
                <a:latin typeface="Canva Sans Bold"/>
                <a:ea typeface="Canva Sans Bold"/>
                <a:cs typeface="Canva Sans Bold"/>
                <a:sym typeface="Canva Sans Bold"/>
              </a:rPr>
              <a:t>Ar gyfer Disgyblion:</a:t>
            </a:r>
          </a:p>
        </p:txBody>
      </p:sp>
      <p:sp>
        <p:nvSpPr>
          <p:cNvPr name="TextBox 6" id="6"/>
          <p:cNvSpPr txBox="true"/>
          <p:nvPr/>
        </p:nvSpPr>
        <p:spPr>
          <a:xfrm rot="0">
            <a:off x="292077" y="2824116"/>
            <a:ext cx="2754957" cy="297180"/>
          </a:xfrm>
          <a:prstGeom prst="rect">
            <a:avLst/>
          </a:prstGeom>
        </p:spPr>
        <p:txBody>
          <a:bodyPr anchor="t" rtlCol="false" tIns="0" lIns="0" bIns="0" rIns="0">
            <a:spAutoFit/>
          </a:bodyPr>
          <a:lstStyle/>
          <a:p>
            <a:pPr algn="l">
              <a:lnSpc>
                <a:spcPts val="2520"/>
              </a:lnSpc>
            </a:pPr>
            <a:r>
              <a:rPr lang="en-US" sz="1800" b="true">
                <a:solidFill>
                  <a:srgbClr val="557BA7"/>
                </a:solidFill>
                <a:latin typeface="Canva Sans Bold"/>
                <a:ea typeface="Canva Sans Bold"/>
                <a:cs typeface="Canva Sans Bold"/>
                <a:sym typeface="Canva Sans Bold"/>
              </a:rPr>
              <a:t>Ymwybyddiaeth Ofalgar.</a:t>
            </a:r>
          </a:p>
        </p:txBody>
      </p:sp>
      <p:sp>
        <p:nvSpPr>
          <p:cNvPr name="TextBox 7" id="7"/>
          <p:cNvSpPr txBox="true"/>
          <p:nvPr/>
        </p:nvSpPr>
        <p:spPr>
          <a:xfrm rot="0">
            <a:off x="292077" y="4140862"/>
            <a:ext cx="1547812"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Cefndir a Theori:</a:t>
            </a:r>
          </a:p>
        </p:txBody>
      </p:sp>
      <p:sp>
        <p:nvSpPr>
          <p:cNvPr name="TextBox 8" id="8"/>
          <p:cNvSpPr txBox="true"/>
          <p:nvPr/>
        </p:nvSpPr>
        <p:spPr>
          <a:xfrm rot="0">
            <a:off x="292077" y="4436137"/>
            <a:ext cx="6851758" cy="58559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UK Mental Health and Wellbeing in Schools Guidance (2018) (Department for Education, 2018) yn amlygu pwysigrwydd hybu iechyd meddwl a lles i ddisgyblion a staff. Er nad yw’n amlinellu diffiniadau manwl o ymwybyddiaeth ofalgar yn benodol, mae’n annog ysgolion i fabwysiadu ymagwedd ysgol gyfan at iechyd meddwl, sy’n cynnwys ymyriadau fel ymwybyddiaeth ofalgar ac arferion dysgu cymdeithasol ac emosiynol eraill (SEL).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Dyma dau pwynt allweddol sy’n ymwneud ag ymwybyddiaeth ofalgar yn y canllawiau yn cynnwys:</a:t>
            </a:r>
          </a:p>
          <a:p>
            <a:pPr algn="l" marL="259080" indent="-129540" lvl="1">
              <a:lnSpc>
                <a:spcPts val="1679"/>
              </a:lnSpc>
              <a:buFont typeface="Arial"/>
              <a:buChar char="•"/>
            </a:pPr>
            <a:r>
              <a:rPr lang="en-US" b="true" sz="1200">
                <a:solidFill>
                  <a:srgbClr val="557BA7"/>
                </a:solidFill>
                <a:latin typeface="Canva Sans Bold"/>
                <a:ea typeface="Canva Sans Bold"/>
                <a:cs typeface="Canva Sans Bold"/>
                <a:sym typeface="Canva Sans Bold"/>
              </a:rPr>
              <a:t>Ymwybyddiaeth Ofalgar fel Strategaeth Llesiant: Mae'r canllawiau yn cydnabod ymwybyddiaeth ofalgar fel arf defnyddiol ar gyfer gwella rheoleiddio emosiynol, lleihau straen, a gwella ffocws. Mae ysgolion yn cael eu hannog i integreiddio arferion ymwybyddiaeth ofalgar i arferion dyddiol, yn enwedig ar gyfer disgyblion a allai fod mewn perygl o broblemau iechyd meddwl neu’r rhai sy’n profi pryder a straen. </a:t>
            </a:r>
          </a:p>
          <a:p>
            <a:pPr algn="l" marL="259080" indent="-129540" lvl="1">
              <a:lnSpc>
                <a:spcPts val="1679"/>
              </a:lnSpc>
              <a:buFont typeface="Arial"/>
              <a:buChar char="•"/>
            </a:pPr>
            <a:r>
              <a:rPr lang="en-US" b="true" sz="1200">
                <a:solidFill>
                  <a:srgbClr val="557BA7"/>
                </a:solidFill>
                <a:latin typeface="Canva Sans Bold"/>
                <a:ea typeface="Canva Sans Bold"/>
                <a:cs typeface="Canva Sans Bold"/>
                <a:sym typeface="Canva Sans Bold"/>
              </a:rPr>
              <a:t>Dull Ysgol Gyfan: Mae’n pwysleisio pwysigrwydd ymgorffori arferion ymwybyddiaeth ofalgar o fewn ethos yr ysgol gyfan, gan sicrhau bod iechyd meddwl yn flaenoriaeth ar draws y cwricwlwm.</a:t>
            </a:r>
          </a:p>
          <a:p>
            <a:pPr algn="l">
              <a:lnSpc>
                <a:spcPts val="1679"/>
              </a:lnSpc>
            </a:pPr>
            <a:r>
              <a:rPr lang="en-US" sz="1200" b="true">
                <a:solidFill>
                  <a:srgbClr val="557BA7"/>
                </a:solidFill>
                <a:latin typeface="Canva Sans Bold"/>
                <a:ea typeface="Canva Sans Bold"/>
                <a:cs typeface="Canva Sans Bold"/>
                <a:sym typeface="Canva Sans Bold"/>
              </a:rPr>
              <a:t>Safbwynt arall ar ymwybyddiaeth ofalgar mewn addysg yw awdur Mark Greenberg. Mae Mark Greenberg yn ymchwilydd blaenllaw mewn dysgu cymdeithasol-emosiynol (SEL) ac ymwybyddiaeth ofalgar mewn addysg, gyda ffocws cryf ar sut mae ymwybyddiaeth ofalgar a rheoleiddio emosiynol yn effeithio ar ddatblygiad plant, iechyd meddwl, a llwyddiant academaidd. </a:t>
            </a:r>
          </a:p>
          <a:p>
            <a:pPr algn="l">
              <a:lnSpc>
                <a:spcPts val="1679"/>
              </a:lnSpc>
            </a:pPr>
            <a:r>
              <a:rPr lang="en-US" sz="1200" b="true">
                <a:solidFill>
                  <a:srgbClr val="557BA7"/>
                </a:solidFill>
                <a:latin typeface="Canva Sans Bold"/>
                <a:ea typeface="Canva Sans Bold"/>
                <a:cs typeface="Canva Sans Bold"/>
                <a:sym typeface="Canva Sans Bold"/>
              </a:rPr>
              <a:t>Un o ganfyddiadau allweddol Greenberg yw rôl ymwybyddiaeth ofalgar mewn rheoleiddio emosiynol. Mae’n dadlau bod ymwybyddiaeth ofalgar yn helpu plant i ddatblygu gwell rheolaeth emosiynol, gan ganiatáu iddynt reoli straen, pryder a rhwystredigaeth yn fwy effeithiol (Greenberg &amp; Harris, 2012). Mae ei ymchwil yn awgrymu bod plant sy’n ymarfer ymwybyddiaeth ofalgar yn dangos lefelau is o iselder, gorbryder ac ymddygiad ymosodol, gan arwain at well llesiant cyffredinol (Greenberg, 2006). </a:t>
            </a:r>
          </a:p>
          <a:p>
            <a:pPr algn="l">
              <a:lnSpc>
                <a:spcPts val="1679"/>
              </a:lnSpc>
            </a:pPr>
          </a:p>
        </p:txBody>
      </p:sp>
    </p:spTree>
  </p:cSld>
  <p:clrMapOvr>
    <a:masterClrMapping/>
  </p:clrMapOvr>
</p:sld>
</file>

<file path=ppt/slides/slide9.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4" id="4"/>
          <p:cNvSpPr txBox="true"/>
          <p:nvPr/>
        </p:nvSpPr>
        <p:spPr>
          <a:xfrm rot="0">
            <a:off x="292077" y="2509908"/>
            <a:ext cx="2818656"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Gweithrediad o fewn Ysgolion:</a:t>
            </a:r>
          </a:p>
        </p:txBody>
      </p:sp>
      <p:sp>
        <p:nvSpPr>
          <p:cNvPr name="TextBox 5" id="5"/>
          <p:cNvSpPr txBox="true"/>
          <p:nvPr/>
        </p:nvSpPr>
        <p:spPr>
          <a:xfrm rot="0">
            <a:off x="292077" y="2849267"/>
            <a:ext cx="6851758" cy="37604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 ymwybyddiaeth ofalgar yn cael ei o fewn ysgolion fel strategaeth i ddeall sut gallant wella lles myfyrwyr, eu rheoleiddio emosiynol, a’u perfformiad academaidd. Mae ymchwil Mark Greenberg a’r Mental Health and Wellbeing in Schools Guidance (2018) yn amlygu dulliau allweddol o weithredu ymwybyddiaeth ofalgar mewn lleoliadau addysgol.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Mae’r Mental Health and Wellbeing in Schools Guidance (2018) yn pwysleisio dull ysgol gyfan tuag at iechyd meddwl, lle mae ymwybyddiaeth ofalgar wedi’i wreiddio yn niwylliant yr ysgol yn hytrach na’i drin fel ymyriad ynysig. Anogir ysgolion i integreiddio ymwybyddiaeth ofalgar i'r cwricwlwm a pholisïau'r ysgol, gan sicrhau ei fod yn dod yn rhan gyson o brofiadau dyddiol myfyrwyr. Mae Greenberg hefyd yn cefnogi’r dull hwn, gan ddadlau bod ymwybyddiaeth ofalgar ar ei fwyaf effeithiol pan gaiff ei gyflwyno ar lefelau lluosog, gan gynnwys arferion ystafell ddosbarth, datblygiad staff, a mentrau ysgol gyfan.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Mae ymchwil Greenberg yn cefnogi’r defnydd o ymyriadau sy’n seiliedig ar ymwybyddiaeth ofalgar i leihau straen, pryder a phroblemau ymddygiad ymhlith myfyrwyr. Mae canllawiau’r DU hefyd yn annog y defnydd o ymyriadau sy’n seiliedig ar dystiolaeth i gefnogi disgyblion sy’n delio â thrallod emosiynol neu anawsterau iechyd meddwl. </a:t>
            </a:r>
          </a:p>
          <a:p>
            <a:pPr algn="l">
              <a:lnSpc>
                <a:spcPts val="1679"/>
              </a:lnSpc>
            </a:pPr>
          </a:p>
        </p:txBody>
      </p:sp>
      <p:sp>
        <p:nvSpPr>
          <p:cNvPr name="TextBox 6" id="6"/>
          <p:cNvSpPr txBox="true"/>
          <p:nvPr/>
        </p:nvSpPr>
        <p:spPr>
          <a:xfrm rot="0">
            <a:off x="292077" y="6581162"/>
            <a:ext cx="1914525"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Manteision a Heriau:</a:t>
            </a:r>
          </a:p>
        </p:txBody>
      </p:sp>
      <p:sp>
        <p:nvSpPr>
          <p:cNvPr name="TextBox 7" id="7"/>
          <p:cNvSpPr txBox="true"/>
          <p:nvPr/>
        </p:nvSpPr>
        <p:spPr>
          <a:xfrm rot="0">
            <a:off x="302793" y="6905012"/>
            <a:ext cx="946547" cy="233679"/>
          </a:xfrm>
          <a:prstGeom prst="rect">
            <a:avLst/>
          </a:prstGeom>
        </p:spPr>
        <p:txBody>
          <a:bodyPr anchor="t" rtlCol="false" tIns="0" lIns="0" bIns="0" rIns="0">
            <a:spAutoFit/>
          </a:bodyPr>
          <a:lstStyle/>
          <a:p>
            <a:pPr algn="l">
              <a:lnSpc>
                <a:spcPts val="1820"/>
              </a:lnSpc>
            </a:pPr>
            <a:r>
              <a:rPr lang="en-US" sz="1300" b="true">
                <a:solidFill>
                  <a:srgbClr val="557BA7"/>
                </a:solidFill>
                <a:latin typeface="Canva Sans Bold"/>
                <a:ea typeface="Canva Sans Bold"/>
                <a:cs typeface="Canva Sans Bold"/>
                <a:sym typeface="Canva Sans Bold"/>
              </a:rPr>
              <a:t>Manteision:</a:t>
            </a:r>
          </a:p>
        </p:txBody>
      </p:sp>
      <p:sp>
        <p:nvSpPr>
          <p:cNvPr name="TextBox 8" id="8"/>
          <p:cNvSpPr txBox="true"/>
          <p:nvPr/>
        </p:nvSpPr>
        <p:spPr>
          <a:xfrm rot="0">
            <a:off x="302793" y="7224416"/>
            <a:ext cx="6851758" cy="2503170"/>
          </a:xfrm>
          <a:prstGeom prst="rect">
            <a:avLst/>
          </a:prstGeom>
        </p:spPr>
        <p:txBody>
          <a:bodyPr anchor="t" rtlCol="false" tIns="0" lIns="0" bIns="0" rIns="0">
            <a:spAutoFit/>
          </a:bodyPr>
          <a:lstStyle/>
          <a:p>
            <a:pPr algn="l" marL="259080" indent="-129540" lvl="1">
              <a:lnSpc>
                <a:spcPts val="1679"/>
              </a:lnSpc>
              <a:buFont typeface="Arial"/>
              <a:buChar char="•"/>
            </a:pPr>
            <a:r>
              <a:rPr lang="en-US" b="true" sz="1200">
                <a:solidFill>
                  <a:srgbClr val="557BA7"/>
                </a:solidFill>
                <a:latin typeface="Canva Sans Bold"/>
                <a:ea typeface="Canva Sans Bold"/>
                <a:cs typeface="Canva Sans Bold"/>
                <a:sym typeface="Canva Sans Bold"/>
              </a:rPr>
              <a:t>Gwell Rheoleiddio Emosiynol ac Iechyd Meddwl.</a:t>
            </a:r>
          </a:p>
          <a:p>
            <a:pPr algn="l">
              <a:lnSpc>
                <a:spcPts val="1679"/>
              </a:lnSpc>
            </a:pPr>
            <a:r>
              <a:rPr lang="en-US" sz="1200" b="true">
                <a:solidFill>
                  <a:srgbClr val="557BA7"/>
                </a:solidFill>
                <a:latin typeface="Canva Sans Bold"/>
                <a:ea typeface="Canva Sans Bold"/>
                <a:cs typeface="Canva Sans Bold"/>
                <a:sym typeface="Canva Sans Bold"/>
              </a:rPr>
              <a:t>Mae ymwybyddiaeth ofalgar yn helpu myfyrwyr i reoli straen, gorbryder, a heriau emosiynol, gan arwain at well lles meddyliol (Greenberg a Harris, 2012).</a:t>
            </a:r>
          </a:p>
          <a:p>
            <a:pPr algn="l" marL="259080" indent="-129540" lvl="1">
              <a:lnSpc>
                <a:spcPts val="1679"/>
              </a:lnSpc>
              <a:buFont typeface="Arial"/>
              <a:buChar char="•"/>
            </a:pPr>
            <a:r>
              <a:rPr lang="en-US" b="true" sz="1200">
                <a:solidFill>
                  <a:srgbClr val="557BA7"/>
                </a:solidFill>
                <a:latin typeface="Canva Sans Bold"/>
                <a:ea typeface="Canva Sans Bold"/>
                <a:cs typeface="Canva Sans Bold"/>
                <a:sym typeface="Canva Sans Bold"/>
              </a:rPr>
              <a:t>Ffocws Gwell a Pherfformiad Academaidd.</a:t>
            </a:r>
          </a:p>
          <a:p>
            <a:pPr algn="l">
              <a:lnSpc>
                <a:spcPts val="1679"/>
              </a:lnSpc>
            </a:pPr>
            <a:r>
              <a:rPr lang="en-US" sz="1200" b="true">
                <a:solidFill>
                  <a:srgbClr val="557BA7"/>
                </a:solidFill>
                <a:latin typeface="Canva Sans Bold"/>
                <a:ea typeface="Canva Sans Bold"/>
                <a:cs typeface="Canva Sans Bold"/>
                <a:sym typeface="Canva Sans Bold"/>
              </a:rPr>
              <a:t>Mae ymwybyddiaeth ofalgar yn gwella rhychwant sylw, cof gweithio, a hyblygrwydd gwybyddol, sydd i gyd yn cyfrannu at well canlyniadau academaidd (Diamond &amp; Lee, 2011).</a:t>
            </a:r>
          </a:p>
          <a:p>
            <a:pPr algn="l" marL="259080" indent="-129540" lvl="1">
              <a:lnSpc>
                <a:spcPts val="1679"/>
              </a:lnSpc>
              <a:buFont typeface="Arial"/>
              <a:buChar char="•"/>
            </a:pPr>
            <a:r>
              <a:rPr lang="en-US" b="true" sz="1200">
                <a:solidFill>
                  <a:srgbClr val="557BA7"/>
                </a:solidFill>
                <a:latin typeface="Canva Sans Bold"/>
                <a:ea typeface="Canva Sans Bold"/>
                <a:cs typeface="Canva Sans Bold"/>
                <a:sym typeface="Canva Sans Bold"/>
              </a:rPr>
              <a:t>Effaith Gadarnhaol ar Ymddygiad a Sgiliau Cymdeithasol.</a:t>
            </a:r>
          </a:p>
          <a:p>
            <a:pPr algn="l">
              <a:lnSpc>
                <a:spcPts val="1679"/>
              </a:lnSpc>
            </a:pPr>
            <a:r>
              <a:rPr lang="en-US" sz="1200" b="true">
                <a:solidFill>
                  <a:srgbClr val="557BA7"/>
                </a:solidFill>
                <a:latin typeface="Canva Sans Bold"/>
                <a:ea typeface="Canva Sans Bold"/>
                <a:cs typeface="Canva Sans Bold"/>
                <a:sym typeface="Canva Sans Bold"/>
              </a:rPr>
              <a:t>Mae ysgolion sy'n defnyddio rhaglenni SEL sy'n seiliedig ar ymwybyddiaeth ofalgar yn adrodd am lai o faterion ymddygiad, fel ymddygiad ymosodol a byrbwylltra (Domitrovich et al., 2007).</a:t>
            </a:r>
          </a:p>
          <a:p>
            <a:pPr algn="l">
              <a:lnSpc>
                <a:spcPts val="1679"/>
              </a:lnSpc>
            </a:pPr>
          </a:p>
          <a:p>
            <a:pPr algn="l">
              <a:lnSpc>
                <a:spcPts val="1679"/>
              </a:lnSpc>
            </a:pPr>
          </a:p>
        </p:txBody>
      </p:sp>
    </p:spTree>
  </p:cSld>
  <p:clrMapOvr>
    <a:masterClrMapping/>
  </p:clrMapOvr>
</p:sld>
</file>

<file path=ppt/slides/slide10.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4" id="4"/>
          <p:cNvSpPr txBox="true"/>
          <p:nvPr/>
        </p:nvSpPr>
        <p:spPr>
          <a:xfrm rot="0">
            <a:off x="292077" y="2509908"/>
            <a:ext cx="676721"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Heriau:</a:t>
            </a:r>
          </a:p>
        </p:txBody>
      </p:sp>
      <p:sp>
        <p:nvSpPr>
          <p:cNvPr name="TextBox 5" id="5"/>
          <p:cNvSpPr txBox="true"/>
          <p:nvPr/>
        </p:nvSpPr>
        <p:spPr>
          <a:xfrm rot="0">
            <a:off x="292077" y="2836316"/>
            <a:ext cx="6851758" cy="1874520"/>
          </a:xfrm>
          <a:prstGeom prst="rect">
            <a:avLst/>
          </a:prstGeom>
        </p:spPr>
        <p:txBody>
          <a:bodyPr anchor="t" rtlCol="false" tIns="0" lIns="0" bIns="0" rIns="0">
            <a:spAutoFit/>
          </a:bodyPr>
          <a:lstStyle/>
          <a:p>
            <a:pPr algn="l" marL="259080" indent="-129540" lvl="1">
              <a:lnSpc>
                <a:spcPts val="1679"/>
              </a:lnSpc>
              <a:buFont typeface="Arial"/>
              <a:buChar char="•"/>
            </a:pPr>
            <a:r>
              <a:rPr lang="en-US" b="true" sz="1200">
                <a:solidFill>
                  <a:srgbClr val="557BA7"/>
                </a:solidFill>
                <a:latin typeface="Canva Sans Bold"/>
                <a:ea typeface="Canva Sans Bold"/>
                <a:cs typeface="Canva Sans Bold"/>
                <a:sym typeface="Canva Sans Bold"/>
              </a:rPr>
              <a:t>Anghyson Gweithredu a Hyfforddiant.</a:t>
            </a:r>
          </a:p>
          <a:p>
            <a:pPr algn="l">
              <a:lnSpc>
                <a:spcPts val="1679"/>
              </a:lnSpc>
            </a:pPr>
            <a:r>
              <a:rPr lang="en-US" sz="1200" b="true">
                <a:solidFill>
                  <a:srgbClr val="557BA7"/>
                </a:solidFill>
                <a:latin typeface="Canva Sans Bold"/>
                <a:ea typeface="Canva Sans Bold"/>
                <a:cs typeface="Canva Sans Bold"/>
                <a:sym typeface="Canva Sans Bold"/>
              </a:rPr>
              <a:t>Mae rhai ysgolion yn cyflwyno ymwybyddiaeth ofalgar heb hyfforddiant athrawon priodol nac ymrwymiad hirdymor, gan arwain at ganlyniadau aneffeithiol.</a:t>
            </a:r>
          </a:p>
          <a:p>
            <a:pPr algn="l" marL="259080" indent="-129540" lvl="1">
              <a:lnSpc>
                <a:spcPts val="1679"/>
              </a:lnSpc>
              <a:buFont typeface="Arial"/>
              <a:buChar char="•"/>
            </a:pPr>
            <a:r>
              <a:rPr lang="en-US" b="true" sz="1200">
                <a:solidFill>
                  <a:srgbClr val="557BA7"/>
                </a:solidFill>
                <a:latin typeface="Canva Sans Bold"/>
                <a:ea typeface="Canva Sans Bold"/>
                <a:cs typeface="Canva Sans Bold"/>
                <a:sym typeface="Canva Sans Bold"/>
              </a:rPr>
              <a:t>Materion Ymwrthedd ac Ymrwymiad Myfyrwyr.</a:t>
            </a:r>
          </a:p>
          <a:p>
            <a:pPr algn="l">
              <a:lnSpc>
                <a:spcPts val="1679"/>
              </a:lnSpc>
            </a:pPr>
            <a:r>
              <a:rPr lang="en-US" sz="1200" b="true">
                <a:solidFill>
                  <a:srgbClr val="557BA7"/>
                </a:solidFill>
                <a:latin typeface="Canva Sans Bold"/>
                <a:ea typeface="Canva Sans Bold"/>
                <a:cs typeface="Canva Sans Bold"/>
                <a:sym typeface="Canva Sans Bold"/>
              </a:rPr>
              <a:t>Mae’n bosibl y bydd ymwybyddiaeth ofalgar yn ddiflas i rai myfyrwyr neu’n anodd ymgysylltu ag ef, yn enwedig os nad ydynt wedi arfer â llonyddwch a myfyrio.</a:t>
            </a:r>
          </a:p>
          <a:p>
            <a:pPr algn="l" marL="259080" indent="-129540" lvl="1">
              <a:lnSpc>
                <a:spcPts val="1679"/>
              </a:lnSpc>
              <a:buFont typeface="Arial"/>
              <a:buChar char="•"/>
            </a:pPr>
            <a:r>
              <a:rPr lang="en-US" b="true" sz="1200">
                <a:solidFill>
                  <a:srgbClr val="557BA7"/>
                </a:solidFill>
                <a:latin typeface="Canva Sans Bold"/>
                <a:ea typeface="Canva Sans Bold"/>
                <a:cs typeface="Canva Sans Bold"/>
                <a:sym typeface="Canva Sans Bold"/>
              </a:rPr>
              <a:t>Cyfyngiadau Amser a Chwricwlwm.</a:t>
            </a:r>
          </a:p>
          <a:p>
            <a:pPr algn="l">
              <a:lnSpc>
                <a:spcPts val="1679"/>
              </a:lnSpc>
            </a:pPr>
            <a:r>
              <a:rPr lang="en-US" sz="1200" b="true">
                <a:solidFill>
                  <a:srgbClr val="557BA7"/>
                </a:solidFill>
                <a:latin typeface="Canva Sans Bold"/>
                <a:ea typeface="Canva Sans Bold"/>
                <a:cs typeface="Canva Sans Bold"/>
                <a:sym typeface="Canva Sans Bold"/>
              </a:rPr>
              <a:t>Mae gan ysgolion eisoes amserlenni llawn, sy'n ei gwneud hi'n anodd ffitio ymwybyddiaeth ofalgar yn y diwrnod ysgol.</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4" id="4"/>
          <p:cNvSpPr txBox="true"/>
          <p:nvPr/>
        </p:nvSpPr>
        <p:spPr>
          <a:xfrm rot="0">
            <a:off x="292077" y="2509908"/>
            <a:ext cx="2127945" cy="297180"/>
          </a:xfrm>
          <a:prstGeom prst="rect">
            <a:avLst/>
          </a:prstGeom>
        </p:spPr>
        <p:txBody>
          <a:bodyPr anchor="t" rtlCol="false" tIns="0" lIns="0" bIns="0" rIns="0">
            <a:spAutoFit/>
          </a:bodyPr>
          <a:lstStyle/>
          <a:p>
            <a:pPr algn="l">
              <a:lnSpc>
                <a:spcPts val="2520"/>
              </a:lnSpc>
            </a:pPr>
            <a:r>
              <a:rPr lang="en-US" sz="1800" b="true">
                <a:solidFill>
                  <a:srgbClr val="557BA7"/>
                </a:solidFill>
                <a:latin typeface="Canva Sans Bold"/>
                <a:ea typeface="Canva Sans Bold"/>
                <a:cs typeface="Canva Sans Bold"/>
                <a:sym typeface="Canva Sans Bold"/>
              </a:rPr>
              <a:t>Gwiriadau Dyddiol.</a:t>
            </a:r>
          </a:p>
        </p:txBody>
      </p:sp>
      <p:sp>
        <p:nvSpPr>
          <p:cNvPr name="TextBox 5" id="5"/>
          <p:cNvSpPr txBox="true"/>
          <p:nvPr/>
        </p:nvSpPr>
        <p:spPr>
          <a:xfrm rot="0">
            <a:off x="292077" y="2875938"/>
            <a:ext cx="6851758" cy="27127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adran hon yn edrych ar y defnydd o gofrestru dyddiol fel ffordd o gefnogi lles emosiynol myfyrwyr. Bydd yn archwilio sut mae’r prosesau cofrestru hyn yn helpu i feithrin cyfathrebu ac ymddiriedaeth rhwng disgyblion ac athrawon tra’n nodi arwyddion cynnar o bryderon lles. Bydd ymchwil yn canolbwyntio ar wahanol ddulliau a ddefnyddir mewn ysgolion a'u heffeithiolrwydd.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Mae gwiriadau dyddiol yn dod yn arfer cynyddol gyffredin mewn ysgolion, gan ddarparu ffordd strwythuredig i fyfyrwyr fynegi eu hemosiynau a myfyrio ar eu lles. Gall yr gyfarfodydd byr yma ar ddechrau’r diwrnod ysgol yn creu cyfleoedd i fyfyrwyr rannu eu teimladau, datblygu hunanymwybyddiaeth, a meithrin cysylltiadau ag athrawon a chyfoedion. Trwy feithrin amgylchedd agored a chefnogol, gall cofrestru dyddiol gyfrannu at ddiwylliant ystafell ddosbarth cadarnhaol a helpu i nodi myfyrwyr y gallai fod angen cymorth ychwanegol arnynt. </a:t>
            </a:r>
          </a:p>
        </p:txBody>
      </p:sp>
      <p:sp>
        <p:nvSpPr>
          <p:cNvPr name="Freeform 6" id="6"/>
          <p:cNvSpPr/>
          <p:nvPr/>
        </p:nvSpPr>
        <p:spPr>
          <a:xfrm flipH="false" flipV="false" rot="0">
            <a:off x="669054" y="6506232"/>
            <a:ext cx="6221891" cy="3110946"/>
          </a:xfrm>
          <a:custGeom>
            <a:avLst/>
            <a:gdLst/>
            <a:ahLst/>
            <a:cxnLst/>
            <a:rect r="r" b="b" t="t" l="l"/>
            <a:pathLst>
              <a:path h="3110946" w="6221891">
                <a:moveTo>
                  <a:pt x="0" y="0"/>
                </a:moveTo>
                <a:lnTo>
                  <a:pt x="6221892" y="0"/>
                </a:lnTo>
                <a:lnTo>
                  <a:pt x="6221892" y="3110946"/>
                </a:lnTo>
                <a:lnTo>
                  <a:pt x="0" y="3110946"/>
                </a:lnTo>
                <a:lnTo>
                  <a:pt x="0" y="0"/>
                </a:lnTo>
                <a:close/>
              </a:path>
            </a:pathLst>
          </a:custGeom>
          <a:blipFill>
            <a:blip r:embed="rId2"/>
            <a:stretch>
              <a:fillRect l="0" t="0" r="0" b="0"/>
            </a:stretch>
          </a:blipFill>
        </p:spPr>
      </p:sp>
      <p:sp>
        <p:nvSpPr>
          <p:cNvPr name="TextBox 7" id="7"/>
          <p:cNvSpPr txBox="true"/>
          <p:nvPr/>
        </p:nvSpPr>
        <p:spPr>
          <a:xfrm rot="0">
            <a:off x="6235363" y="6354865"/>
            <a:ext cx="655583" cy="151367"/>
          </a:xfrm>
          <a:prstGeom prst="rect">
            <a:avLst/>
          </a:prstGeom>
        </p:spPr>
        <p:txBody>
          <a:bodyPr anchor="t" rtlCol="false" tIns="0" lIns="0" bIns="0" rIns="0">
            <a:spAutoFit/>
          </a:bodyPr>
          <a:lstStyle/>
          <a:p>
            <a:pPr algn="ctr">
              <a:lnSpc>
                <a:spcPts val="1217"/>
              </a:lnSpc>
            </a:pPr>
            <a:r>
              <a:rPr lang="en-US" sz="869">
                <a:solidFill>
                  <a:srgbClr val="000000"/>
                </a:solidFill>
                <a:latin typeface="Canva Sans"/>
                <a:ea typeface="Canva Sans"/>
                <a:cs typeface="Canva Sans"/>
                <a:sym typeface="Canva Sans"/>
              </a:rPr>
              <a:t>(Twinkl, d.d)</a:t>
            </a:r>
          </a:p>
        </p:txBody>
      </p:sp>
    </p:spTree>
  </p:cSld>
  <p:clrMapOvr>
    <a:masterClrMapping/>
  </p:clrMapOvr>
</p:sld>
</file>

<file path=ppt/slides/slide1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4" id="4"/>
          <p:cNvSpPr txBox="true"/>
          <p:nvPr/>
        </p:nvSpPr>
        <p:spPr>
          <a:xfrm rot="0">
            <a:off x="292077" y="2632391"/>
            <a:ext cx="5038130"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Deddf Plant a Theuluoedd (2014) a Gwiriadau Dyddiol:</a:t>
            </a:r>
          </a:p>
        </p:txBody>
      </p:sp>
      <p:sp>
        <p:nvSpPr>
          <p:cNvPr name="TextBox 5" id="5"/>
          <p:cNvSpPr txBox="true"/>
          <p:nvPr/>
        </p:nvSpPr>
        <p:spPr>
          <a:xfrm rot="0">
            <a:off x="292077" y="3005021"/>
            <a:ext cx="6851758" cy="22936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Deddf Plant a Theuluoedd (2014) yn roi pwyslais ar pwysigrwydd cefnogi llesiant plant, yn enwedig ar gyfer y rhai ag anghenion dysgu ychwanegol. O dan y ddeddfwriaeth hon, mae gan ysgolion ddyletswydd i ddarparu cymorth emosiynol a chymdeithasol i sicrhau bod pob myfyriwr, gan gynnwys y rhai ag anghenion ychwanegol, yn cael mynediad i amgylchedd dysgu diogel a meithringar (UK Government, 2014). Mae gwiriadau dyddiol yn cyd-fynd â hyn trwy gynnig dull strwythuredig o fonitro lles emosiynol myfyrwyr a nodi'r rhai y gallai fod angen ymyrraeth ychwanegol arnynt. Trwy integreiddio gwiriadau emosiynol rheolaidd, gall athrawon gyflawni eu dyletswydd statudol i asesu lles myfyrwyr a darparu cymorth angenrheidiol, gan sicrhau bod plant yn cael yr help sydd ei angen arnynt yn gynnar (Department for Education, 2015). </a:t>
            </a:r>
          </a:p>
          <a:p>
            <a:pPr algn="l">
              <a:lnSpc>
                <a:spcPts val="1679"/>
              </a:lnSpc>
            </a:pPr>
          </a:p>
        </p:txBody>
      </p:sp>
      <p:sp>
        <p:nvSpPr>
          <p:cNvPr name="TextBox 6" id="6"/>
          <p:cNvSpPr txBox="true"/>
          <p:nvPr/>
        </p:nvSpPr>
        <p:spPr>
          <a:xfrm rot="0">
            <a:off x="303537" y="5980217"/>
            <a:ext cx="5026670"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Hawliau’r Plentyn UNICEF (1989) a Gwiriadau Dyddiol:</a:t>
            </a:r>
          </a:p>
        </p:txBody>
      </p:sp>
      <p:sp>
        <p:nvSpPr>
          <p:cNvPr name="TextBox 7" id="7"/>
          <p:cNvSpPr txBox="true"/>
          <p:nvPr/>
        </p:nvSpPr>
        <p:spPr>
          <a:xfrm rot="0">
            <a:off x="292077" y="6502555"/>
            <a:ext cx="6851758" cy="25031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 Confensiwn UNICEF ar Hawliau’r Plentyn (1989) yn amlygu pwysigrwydd hawl plant i fynegi eu meddyliau a’u teimladau ac i’w safbwyntiau gael eu cymryd o ddifrif mewn materion sy’n effeithio arnynt (UNICEF, 1989). Mae mewngofnodi dyddiol yn cefnogi'r hawl hon trwy greu cyfleoedd i fyfyrwyr leisio eu hemosiynau mewn lleoliad strwythuredig a chefnogol. Yn ogystal a hyn, mae Erthygl 24 o fewn yr confensiwn yn pwysleisio’r hawl i’r safon iechyd uchaf bosibl, sy’n cynnwys llesiant meddwl. Mae ysgolion sy’n cynnal sesiynau cofrestru dyddiol yn cyd-fynd â’r egwyddor hon drwy roi blaenoriaeth i iechyd meddwl a diogelwch emosiynol myfyrwyr drwy arferion llesiant cyson. Trwy feithrin cyfathrebu agored a darparu lle diogel ar gyfer hunanfynegiant, mae prosesau mewngofnodi dyddiol yn cynnal egwyddorion addysg sy’n canolbwyntio ar y plentyn a datblygiad emosiynol (UNICEF, 2019). </a:t>
            </a:r>
          </a:p>
          <a:p>
            <a:pPr algn="l">
              <a:lnSpc>
                <a:spcPts val="1679"/>
              </a:lnSpc>
            </a:pPr>
          </a:p>
        </p:txBody>
      </p:sp>
    </p:spTree>
  </p:cSld>
  <p:clrMapOvr>
    <a:masterClrMapping/>
  </p:clrMapOvr>
</p:sld>
</file>

<file path=ppt/slides/slide13.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4" id="4"/>
          <p:cNvSpPr txBox="true"/>
          <p:nvPr/>
        </p:nvSpPr>
        <p:spPr>
          <a:xfrm rot="0">
            <a:off x="292077" y="2509908"/>
            <a:ext cx="364182"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Clo:</a:t>
            </a:r>
          </a:p>
        </p:txBody>
      </p:sp>
      <p:sp>
        <p:nvSpPr>
          <p:cNvPr name="TextBox 5" id="5"/>
          <p:cNvSpPr txBox="true"/>
          <p:nvPr/>
        </p:nvSpPr>
        <p:spPr>
          <a:xfrm rot="0">
            <a:off x="292077" y="2887078"/>
            <a:ext cx="6851758" cy="33413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 Deddf Plant a Theuluoedd (2014) a Chonfensiwn UNICEF ar Hawliau’r Plentyn (1989) yn pwysleisio llesiant plant a chymorth emosiynol, gan gyd-fynd â chofrestru dyddiol mewn ysgolion. Mae'r ddau yn amlygu pwysigrwydd plant yn mynegi eu hemosiynau. Mae'r Ddeddf Plant a Theuluoedd (2014) yn ei gwneud yn ofynnol i ysgolion gefnogi datblygiad cymdeithasol myfyrwyr, tra bod Confensiwn UNICEF yn atgyfnerthu hawl plant i gael eu clywed. Maent hefyd yn cydnabod bod iechyd meddwl yn hanfodol, er bod y Ddeddf Plant a Theuluoedd yn gorchymyn cymorth cyfreithiol yn ysgolion y DU, tra bod Confensiwn UNICEF yn darparu canllawiau rhyngwladol heb orfodaeth gyfreithiol.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Felly i gloi, mae gwiriadau dyddiol o fewn ysgolion yn chwarae rhan hanfodol wrth gefnogi lles emosiynol myfyrwyr, gan alinio â Deddf Plant a Theuluoedd (2014) a Chonfensiwn UNICEF ar Hawliau’r Plentyn (1989). Er bod yna gwahaniaethau mewn gorfodi, mae'r ddau yn pwysleisio pwysigrwydd mynegiant emosiynol, iechyd meddwl, a chymorth strwythuredig mewn addysg. Mae gweithredu gwiriadau yn sicrhau bod ysgolion yn creu amgylchedd diogel, cynhwysol a chefnogol, gan helpu myfyrwyr i ddatblygu ymwybyddiaeth emosiynol a gwydnwch.</a:t>
            </a:r>
          </a:p>
        </p:txBody>
      </p:sp>
    </p:spTree>
  </p:cSld>
  <p:clrMapOvr>
    <a:masterClrMapping/>
  </p:clrMapOvr>
</p:sld>
</file>

<file path=ppt/slides/slide14.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4" id="4"/>
          <p:cNvSpPr txBox="true"/>
          <p:nvPr/>
        </p:nvSpPr>
        <p:spPr>
          <a:xfrm rot="0">
            <a:off x="292077" y="3161692"/>
            <a:ext cx="6851758" cy="10363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adran hon yn archwilio pwysigrwydd cydbwysedd bywyd a gwaith i addysgwyr a’i effaith ar lesiant a boddhad swydd. Bydd yn archwilio rheoli llwyth gwaith, gosod ffiniau, a strategaethau y mae ysgolion yn eu defnyddio i gefnogi staff. Bydd ymchwil yn ystyried polisïau a mentrau sydd â'r nod o wella lles athrawon. </a:t>
            </a:r>
          </a:p>
          <a:p>
            <a:pPr algn="l">
              <a:lnSpc>
                <a:spcPts val="1679"/>
              </a:lnSpc>
            </a:pPr>
          </a:p>
        </p:txBody>
      </p:sp>
      <p:sp>
        <p:nvSpPr>
          <p:cNvPr name="TextBox 5" id="5"/>
          <p:cNvSpPr txBox="true"/>
          <p:nvPr/>
        </p:nvSpPr>
        <p:spPr>
          <a:xfrm rot="0">
            <a:off x="292077" y="2322466"/>
            <a:ext cx="1721048" cy="349250"/>
          </a:xfrm>
          <a:prstGeom prst="rect">
            <a:avLst/>
          </a:prstGeom>
        </p:spPr>
        <p:txBody>
          <a:bodyPr anchor="t" rtlCol="false" tIns="0" lIns="0" bIns="0" rIns="0">
            <a:spAutoFit/>
          </a:bodyPr>
          <a:lstStyle/>
          <a:p>
            <a:pPr algn="l">
              <a:lnSpc>
                <a:spcPts val="2800"/>
              </a:lnSpc>
            </a:pPr>
            <a:r>
              <a:rPr lang="en-US" sz="2000" b="true">
                <a:solidFill>
                  <a:srgbClr val="FFBD59"/>
                </a:solidFill>
                <a:latin typeface="Canva Sans Bold"/>
                <a:ea typeface="Canva Sans Bold"/>
                <a:cs typeface="Canva Sans Bold"/>
                <a:sym typeface="Canva Sans Bold"/>
              </a:rPr>
              <a:t>Ar gyfer Staff:</a:t>
            </a:r>
          </a:p>
        </p:txBody>
      </p:sp>
      <p:sp>
        <p:nvSpPr>
          <p:cNvPr name="TextBox 6" id="6"/>
          <p:cNvSpPr txBox="true"/>
          <p:nvPr/>
        </p:nvSpPr>
        <p:spPr>
          <a:xfrm rot="0">
            <a:off x="292077" y="2824116"/>
            <a:ext cx="4192339" cy="297180"/>
          </a:xfrm>
          <a:prstGeom prst="rect">
            <a:avLst/>
          </a:prstGeom>
        </p:spPr>
        <p:txBody>
          <a:bodyPr anchor="t" rtlCol="false" tIns="0" lIns="0" bIns="0" rIns="0">
            <a:spAutoFit/>
          </a:bodyPr>
          <a:lstStyle/>
          <a:p>
            <a:pPr algn="l">
              <a:lnSpc>
                <a:spcPts val="2520"/>
              </a:lnSpc>
            </a:pPr>
            <a:r>
              <a:rPr lang="en-US" sz="1800" b="true">
                <a:solidFill>
                  <a:srgbClr val="557BA7"/>
                </a:solidFill>
                <a:latin typeface="Canva Sans Bold"/>
                <a:ea typeface="Canva Sans Bold"/>
                <a:cs typeface="Canva Sans Bold"/>
                <a:sym typeface="Canva Sans Bold"/>
              </a:rPr>
              <a:t>Cydbwysedd Gwaith-Bywyd a Ffiniau.</a:t>
            </a:r>
          </a:p>
        </p:txBody>
      </p:sp>
      <p:sp>
        <p:nvSpPr>
          <p:cNvPr name="TextBox 7" id="7"/>
          <p:cNvSpPr txBox="true"/>
          <p:nvPr/>
        </p:nvSpPr>
        <p:spPr>
          <a:xfrm rot="0">
            <a:off x="292077" y="4140862"/>
            <a:ext cx="3397746" cy="5238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Siarter Lles Staff Addysg (DfE, 2021):</a:t>
            </a:r>
          </a:p>
          <a:p>
            <a:pPr algn="l">
              <a:lnSpc>
                <a:spcPts val="2100"/>
              </a:lnSpc>
            </a:pPr>
          </a:p>
        </p:txBody>
      </p:sp>
      <p:sp>
        <p:nvSpPr>
          <p:cNvPr name="TextBox 8" id="8"/>
          <p:cNvSpPr txBox="true"/>
          <p:nvPr/>
        </p:nvSpPr>
        <p:spPr>
          <a:xfrm rot="0">
            <a:off x="292077" y="4436137"/>
            <a:ext cx="6851758" cy="25031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Siarter Lles Staff Addysg (2021) yn gytundeb gwirfoddol a ddatblygwyd gan yr Adran Addysg (DfE) i gefnogi iechyd meddwl a lles staff ysgolion a cholegau yn Lloegr. Ei nod yw creu amgylchedd gwaith cadarnhaol drwy annog ysgolion ac ymddiriedolaethau i flaenoriaethu llesiant staff, lleihau llwyth gwaith diangen, a meithrin diwylliant o gymorth (Department of Education, 2021). Mae’r siarter yn amlinellu ymrwymiadau allweddol, gan gynnwys diogelu amser digyswllt, hybu ymwybyddiaeth o iechyd meddwl, ac annog cydbwysedd iach rhwng bywyd a gwaith. Mae ysgolion a darparwyr addysg sy’n ymrwymo i’r siarter yn ymrwymo i roi strategaethau ar waith sy’n cefnogi cadw athrawon, boddhad swydd, a llesiant cyffredinol. Er nad yw'r siarter yn gyfreithiol rwymol, mae'n cyd-fynd ag ymdrechion ehangach y llywodraeth i fynd i'r afael â gorflino athrawon a gwella amodau gwaith yn y sector addysg. </a:t>
            </a:r>
          </a:p>
          <a:p>
            <a:pPr algn="l">
              <a:lnSpc>
                <a:spcPts val="1679"/>
              </a:lnSpc>
            </a:pPr>
          </a:p>
        </p:txBody>
      </p:sp>
      <p:sp>
        <p:nvSpPr>
          <p:cNvPr name="TextBox 9" id="9"/>
          <p:cNvSpPr txBox="true"/>
          <p:nvPr/>
        </p:nvSpPr>
        <p:spPr>
          <a:xfrm rot="0">
            <a:off x="292077" y="6910732"/>
            <a:ext cx="4588222"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Cyfarwyddeb Cydbwysedd Gwaith-Bywyd (2019):</a:t>
            </a:r>
          </a:p>
        </p:txBody>
      </p:sp>
      <p:sp>
        <p:nvSpPr>
          <p:cNvPr name="TextBox 10" id="10"/>
          <p:cNvSpPr txBox="true"/>
          <p:nvPr/>
        </p:nvSpPr>
        <p:spPr>
          <a:xfrm rot="0">
            <a:off x="292077" y="7206006"/>
            <a:ext cx="6851758" cy="29222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Gyfarwyddeb Cydbwysedd Gwaith-Bywyd (2019) yn bolisi ar draws yr UE a gynlluniwyd i wella cydbwysedd bywyd a gwaith drwy gyflwyno safonau gofynnol ar gyfer absenoldeb rhiant, hawliau gofalwyr, a threfniadau gweithio hyblyg (European Parliament, 2019). Ei nod yw hyrwyddo cydraddoldeb rhywiol trwy sicrhau bod gweithwyr, gan gynnwys athrawon, yn cael mynediad at amodau gwaith teg sy'n cefnogi cyfrifoldebau personol a theuluol. Mae'r gyfarwyddeb yn cynnwys darpariaethau megis o leiaf ddeg diwrnod o absenoldeb tadolaeth â thâl, a phedwar mis o absenoldeb rhiant, a’r hawl i ofyn am drefniadau gweithio hyblyg (European Comission, 2019). Tra bod y DU wedi gadael yr UE, mae agweddau ar y gyfarwyddeb hon yn parhau i ddylanwadu ar bolisïau’r DU, yn enwedig ym maes addysg, lle mae athrawon yn aml yn cael trafferth cynnal cydbwysedd rhwng bywyd a gwaith. Trwy ddarparu fframwaith ar gyfer gweithio hyblyg a hawliau gwyliau, mae'r gyfarwyddeb yn helpu i leihau straen ac atal gorflinder ymhlith athrawon a gweithwyr proffesiynol eraill.</a:t>
            </a:r>
          </a:p>
          <a:p>
            <a:pPr algn="l">
              <a:lnSpc>
                <a:spcPts val="1679"/>
              </a:lnSpc>
            </a:pPr>
          </a:p>
        </p:txBody>
      </p:sp>
    </p:spTree>
  </p:cSld>
  <p:clrMapOvr>
    <a:masterClrMapping/>
  </p:clrMapOvr>
</p:sld>
</file>

<file path=ppt/slides/slide15.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4" id="4"/>
          <p:cNvSpPr txBox="true"/>
          <p:nvPr/>
        </p:nvSpPr>
        <p:spPr>
          <a:xfrm rot="0">
            <a:off x="292077" y="2509908"/>
            <a:ext cx="1257300"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Cymhariaeth:</a:t>
            </a:r>
          </a:p>
        </p:txBody>
      </p:sp>
      <p:sp>
        <p:nvSpPr>
          <p:cNvPr name="TextBox 5" id="5"/>
          <p:cNvSpPr txBox="true"/>
          <p:nvPr/>
        </p:nvSpPr>
        <p:spPr>
          <a:xfrm rot="0">
            <a:off x="292077" y="2877339"/>
            <a:ext cx="6851758" cy="54368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Nod y Siarter Lles Staff Addysg (DfE, 2021) a’r Gyfarwyddeb Cydbwysedd Gwaith-Bywyd (2019) yw gwella amodau gwaith a llesiant gweithwyr, yn enwedig ym myd addysg. Un tebygrwydd allweddol yw eu ffocws ar leihau straen a hyrwyddo cydbwysedd iach rhwng bywyd a gwaith. Mae’r Siarter Llesiant yn annog ysgolion i flaenoriaethu iechyd meddwl staff, lleihau llwyth gwaith diangen, a diogelu amser digyswllt (DfE, 2021), tra bod y Gyfarwyddeb Cydbwysedd Gwaith-Bywyd yn pennu’r hawliau gwyliau gofynnol a hawliau gweithio hyblyg i helpu gweithwyr i gydbwyso cyfrifoldebau proffesiynol a phersonol.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Fodd bynnag, mae'r polisïau hyn yn amrywio o ran awdurdod a chwmpas cyfreithiol. Mae'r Gyfarwyddeb Cydbwysedd Gwaith-Bywyd yn bolisi sy'n rhwymo'n gyfreithiol i'r UE gyfan sy'n ei gwneud yn ofynnol i aelod-wladwriaethau roi newidiadau ar waith yn y gyfraith genedlaethol. Mewn cyferbyniad, mae’r Siarter Lles Staff Addysg yn wirfoddol ac yn berthnasol i Loegr yn unig, gan wasanaethu fel fframwaith canllaw yn hytrach na rhwymedigaeth gyfreithiol. Yn ogystal, er bod y Siarter Llesiant wedi'i theilwra'n benodol ar gyfer athrawon a staff addysg, mae'r Gyfarwyddeb Cydbwysedd Gwaith-Bywyd yn berthnasol i bob sector, gan hyrwyddo absenoldeb rhiant, hawliau gofalwyr, a chydraddoldeb rhywiol ar draws amrywiol broffesiynau. Er gwaethaf y gwahaniaethau hyn, mae'r ddau bolisi yn amlygu'r angen cynyddol am gymorth strwythuredig i wella lles staff a boddhad swydd mewn addysg.</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I grynhoi, mae’r Siarter Lles Staff Addysg (2021) a’r Gyfarwyddeb Cydbwysedd Gwaith-Bywyd (2019) yn darparu fframweithiau sydd wedi’u hanelu at wella cydbwysedd bywyd a gwaith a chefnogi llesiant gweithwyr. Er gwaethaf eu gwahaniaethau o ran cwmpas ac awdurdod cyfreithiol, mae'r ddau yn amlygu pwysigrwydd lleihau straen a hyrwyddo amgylcheddau gwaith iach i sicrhau gyrfaoedd cynaliadwy, boddhaus i addysgwyr.</a:t>
            </a:r>
          </a:p>
          <a:p>
            <a:pPr algn="l">
              <a:lnSpc>
                <a:spcPts val="1679"/>
              </a:lnSpc>
            </a:pPr>
          </a:p>
        </p:txBody>
      </p:sp>
    </p:spTree>
  </p:cSld>
  <p:clrMapOvr>
    <a:masterClrMapping/>
  </p:clrMapOvr>
</p:sld>
</file>

<file path=ppt/slides/slide16.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2953694"/>
            <a:ext cx="6851758" cy="10363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adran hon yn archwilio rôl grwpiau cymorth cymheiriaid mewn addysg a’u manteision ar gyfer llesiant staff. Bydd yn archwilio sut mae’r grwpiau hyn yn creu ymdeimlad o gymuned, yn lleihau straen, ac yn cynnig cymorth proffesiynol ac emosiynol. Bydd ymchwil yn canolbwyntio ar wahanol fodelau cymorth cymheiriaid a'u heffeithiolrwydd mewn ysgolion. </a:t>
            </a:r>
          </a:p>
        </p:txBody>
      </p:sp>
      <p:sp>
        <p:nvSpPr>
          <p:cNvPr name="TextBox 4" id="4"/>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5" id="5"/>
          <p:cNvSpPr txBox="true"/>
          <p:nvPr/>
        </p:nvSpPr>
        <p:spPr>
          <a:xfrm rot="0">
            <a:off x="292077" y="2565105"/>
            <a:ext cx="6975845" cy="297180"/>
          </a:xfrm>
          <a:prstGeom prst="rect">
            <a:avLst/>
          </a:prstGeom>
        </p:spPr>
        <p:txBody>
          <a:bodyPr anchor="t" rtlCol="false" tIns="0" lIns="0" bIns="0" rIns="0">
            <a:spAutoFit/>
          </a:bodyPr>
          <a:lstStyle/>
          <a:p>
            <a:pPr algn="l">
              <a:lnSpc>
                <a:spcPts val="2520"/>
              </a:lnSpc>
            </a:pPr>
            <a:r>
              <a:rPr lang="en-US" sz="1800" b="true">
                <a:solidFill>
                  <a:srgbClr val="557BA7"/>
                </a:solidFill>
                <a:latin typeface="Canva Sans Bold"/>
                <a:ea typeface="Canva Sans Bold"/>
                <a:cs typeface="Canva Sans Bold"/>
                <a:sym typeface="Canva Sans Bold"/>
              </a:rPr>
              <a:t>Grwpiau Cefnogol:</a:t>
            </a:r>
          </a:p>
        </p:txBody>
      </p:sp>
      <p:sp>
        <p:nvSpPr>
          <p:cNvPr name="TextBox 6" id="6"/>
          <p:cNvSpPr txBox="true"/>
          <p:nvPr/>
        </p:nvSpPr>
        <p:spPr>
          <a:xfrm rot="0">
            <a:off x="292077" y="4371014"/>
            <a:ext cx="6975845"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Pecyn Cymorth Lleihau Llwyth Gwaith Athrawon (2018):</a:t>
            </a:r>
          </a:p>
        </p:txBody>
      </p:sp>
      <p:sp>
        <p:nvSpPr>
          <p:cNvPr name="TextBox 7" id="7"/>
          <p:cNvSpPr txBox="true"/>
          <p:nvPr/>
        </p:nvSpPr>
        <p:spPr>
          <a:xfrm rot="0">
            <a:off x="292077" y="4723439"/>
            <a:ext cx="6851758" cy="208407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Pecyn Cymorth Lleihau Llwyth Gwaith Athrawon (DfE, 2018) yn ddogfen ganllaw a ddatblygwyd gan yr Adran Addysg i helpu ysgolion i leihau llwyth gwaith diangen a gwella cydbwysedd bywyd a gwaith athrawon. Mae’r pecyn cymorth yn darparu strategaethau ymarferol ar gyfer mynd i’r afael â ffynonellau cyffredin o straen athrawon, fel marcio gormodol, cynllunio gwersi, a thasgau gweinyddol. Mae’n annog ysgolion i symleiddio prosesau a mabwysiadu dulliau mwy effeithlon, gan greu lle i athrawon gydweithio a chymryd rhan mewn grwpiau cymorth cymheiriaid. Trwy leihau llwyth gwaith ac annog amgylchedd mwy cefnogol, cydweithredol, nod y pecyn cymorth yw gwella lles athrawon a boddhad swydd. </a:t>
            </a:r>
          </a:p>
          <a:p>
            <a:pPr algn="l">
              <a:lnSpc>
                <a:spcPts val="1679"/>
              </a:lnSpc>
            </a:pPr>
          </a:p>
        </p:txBody>
      </p:sp>
      <p:sp>
        <p:nvSpPr>
          <p:cNvPr name="TextBox 8" id="8"/>
          <p:cNvSpPr txBox="true"/>
          <p:nvPr/>
        </p:nvSpPr>
        <p:spPr>
          <a:xfrm rot="0">
            <a:off x="292077" y="6893234"/>
            <a:ext cx="6975845"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Rheoliadau Iechyd a Diogelwch Galwedigaethol (DU):</a:t>
            </a:r>
          </a:p>
        </p:txBody>
      </p:sp>
      <p:sp>
        <p:nvSpPr>
          <p:cNvPr name="TextBox 9" id="9"/>
          <p:cNvSpPr txBox="true"/>
          <p:nvPr/>
        </p:nvSpPr>
        <p:spPr>
          <a:xfrm rot="0">
            <a:off x="292077" y="7245658"/>
            <a:ext cx="6851758" cy="22936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Rheoliadau Iechyd a Diogelwch Galwedigaethol (Straen yn y Gweithle) yn set o ganllawiau cyfreithiol o dan Ddeddf Iechyd a Diogelwch yn y Gwaith (1974) sy’n ei gwneud yn ofynnol i gyflogwyr gymryd camau i atal salwch sy’n gysylltiedig â straen a sicrhau llesiant eu gweithwyr, gan gynnwys athrawon. Mae'r rheoliadau hyn yn ei gwneud yn ofynnol i ysgolion a gweithleoedd eraill asesu a rheoli risgiau sy'n gysylltiedig â straen yn y gweithle. Mae hyn yn cynnwys yr angen am systemau cymorth iechyd meddwl, megis grwpiau cymorth cymheiriaid, rhaglenni rheoli straen, a rhaglenni cymorth i weithwyr (Health and Safety Executive, 2003). Mae’r rheoliadau’n sicrhau bod gan athrawon fynediad at adnoddau sy’n eu helpu i ymdopi â straen, gan hyrwyddo amgylchedd gwaith diogel a chefnogol. </a:t>
            </a:r>
          </a:p>
          <a:p>
            <a:pPr algn="l">
              <a:lnSpc>
                <a:spcPts val="1679"/>
              </a:lnSpc>
            </a:pPr>
          </a:p>
        </p:txBody>
      </p:sp>
    </p:spTree>
  </p:cSld>
  <p:clrMapOvr>
    <a:masterClrMapping/>
  </p:clrMapOvr>
</p:sld>
</file>

<file path=ppt/slides/slide17.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1099820"/>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Dadansoddiad Beirniadol o Bedair Arfer Llesiant:</a:t>
            </a:r>
          </a:p>
        </p:txBody>
      </p:sp>
      <p:sp>
        <p:nvSpPr>
          <p:cNvPr name="TextBox 4" id="4"/>
          <p:cNvSpPr txBox="true"/>
          <p:nvPr/>
        </p:nvSpPr>
        <p:spPr>
          <a:xfrm rot="0">
            <a:off x="292077" y="2625419"/>
            <a:ext cx="6975845" cy="257175"/>
          </a:xfrm>
          <a:prstGeom prst="rect">
            <a:avLst/>
          </a:prstGeom>
        </p:spPr>
        <p:txBody>
          <a:bodyPr anchor="t" rtlCol="false" tIns="0" lIns="0" bIns="0" rIns="0">
            <a:spAutoFit/>
          </a:bodyPr>
          <a:lstStyle/>
          <a:p>
            <a:pPr algn="l">
              <a:lnSpc>
                <a:spcPts val="2100"/>
              </a:lnSpc>
            </a:pPr>
            <a:r>
              <a:rPr lang="en-US" sz="1500" b="true">
                <a:solidFill>
                  <a:srgbClr val="557BA7"/>
                </a:solidFill>
                <a:latin typeface="Canva Sans Bold"/>
                <a:ea typeface="Canva Sans Bold"/>
                <a:cs typeface="Canva Sans Bold"/>
                <a:sym typeface="Canva Sans Bold"/>
              </a:rPr>
              <a:t>Cymhariaeth:</a:t>
            </a:r>
          </a:p>
        </p:txBody>
      </p:sp>
      <p:sp>
        <p:nvSpPr>
          <p:cNvPr name="TextBox 5" id="5"/>
          <p:cNvSpPr txBox="true"/>
          <p:nvPr/>
        </p:nvSpPr>
        <p:spPr>
          <a:xfrm rot="0">
            <a:off x="292077" y="3108856"/>
            <a:ext cx="6851758" cy="18745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Nod y Pecyn Cymorth Lleihau Llwyth Gwaith Athrawon a’r Rheoliadau Iechyd a Diogelwch Galwedigaethol yw lleihau straen a gwella llesiant yn y gweithle, gyda ffocws penodol ar gymorth athrawon. Un tebygrwydd allweddol yw eu nod cyffredin o fynd i'r afael â straen athrawon. Mae pecyn cymorth yr Adran Addysg yn darparu strategaethau ymarferol ar gyfer lleihau llwyth gwaith a gwella cydbwysedd bywyd a gwaith athrawon, tra bod y Rheoliadau Straen yn y Gweithle yn ei gwneud yn ofynnol i ysgolion gymryd camau i atal straen sy’n gysylltiedig â gwaith a chreu amgylcheddau cefnogol. I gloi, mae’r ddau fframwaith yn cydnabod pwysigrwydd lleihau pwysau sy’n gysylltiedig â gwaith i wella iechyd meddwl cyffredinol athrawon a boddhad swydd. </a:t>
            </a:r>
          </a:p>
        </p:txBody>
      </p:sp>
    </p:spTree>
  </p:cSld>
  <p:clrMapOvr>
    <a:masterClrMapping/>
  </p:clrMapOvr>
</p:sld>
</file>

<file path=ppt/slides/slide18.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537845"/>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Casgliad:</a:t>
            </a:r>
          </a:p>
        </p:txBody>
      </p:sp>
      <p:sp>
        <p:nvSpPr>
          <p:cNvPr name="TextBox 4" id="4"/>
          <p:cNvSpPr txBox="true"/>
          <p:nvPr/>
        </p:nvSpPr>
        <p:spPr>
          <a:xfrm rot="0">
            <a:off x="292077" y="1870473"/>
            <a:ext cx="6851758" cy="3131820"/>
          </a:xfrm>
          <a:prstGeom prst="rect">
            <a:avLst/>
          </a:prstGeom>
        </p:spPr>
        <p:txBody>
          <a:bodyPr anchor="t" rtlCol="false" tIns="0" lIns="0" bIns="0" rIns="0">
            <a:spAutoFit/>
          </a:bodyPr>
          <a:lstStyle/>
          <a:p>
            <a:pPr algn="l">
              <a:lnSpc>
                <a:spcPts val="1679"/>
              </a:lnSpc>
            </a:pPr>
            <a:r>
              <a:rPr lang="en-US" sz="1200" b="true">
                <a:solidFill>
                  <a:srgbClr val="557BA7"/>
                </a:solidFill>
                <a:latin typeface="Canva Sans Bold"/>
                <a:ea typeface="Canva Sans Bold"/>
                <a:cs typeface="Canva Sans Bold"/>
                <a:sym typeface="Canva Sans Bold"/>
              </a:rPr>
              <a:t>Mae’r portffolio hwn wedi archwilio’n feirniadol rôl ac effaith arferion llesiant amrywiol mewn lleoliadau addysgol, gan amlygu eu harwyddocâd i fyfyrwyr a staff. Trwy ddadansoddi pedair strategaeth llesiant allweddol, sef ymwybyddiaeth ofalgar, gwiriadau dyddiol, cydbwysedd bywyd a gwaith, a grwpiau cymorth cymheiriaid. Mae'r ymchwil wedi dangos sut mae'r dulliau hyn yn cyfrannu at feithrin amgylchedd dysgu cefnogol a chynaliadwy. </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Mae'r canfyddiadau'n cyd-fynd â pholisïau presennol a damcaniaethau seicolegol, gan bwysleisio bod lles yn hanfodol i lwyddiant academaidd, gwydnwch emosiynol, a boddhad proffesiynol. Trwy wreiddio mentrau llesiant mewn fframweithiau addysgol, gall sefydliadau wella iechyd meddwl, lleihau straen, a chreu diwylliant o gynwysoldeb a chefnogaeth.</a:t>
            </a:r>
          </a:p>
          <a:p>
            <a:pPr algn="l">
              <a:lnSpc>
                <a:spcPts val="1679"/>
              </a:lnSpc>
            </a:pPr>
          </a:p>
          <a:p>
            <a:pPr algn="l">
              <a:lnSpc>
                <a:spcPts val="1679"/>
              </a:lnSpc>
            </a:pPr>
            <a:r>
              <a:rPr lang="en-US" sz="1200" b="true">
                <a:solidFill>
                  <a:srgbClr val="557BA7"/>
                </a:solidFill>
                <a:latin typeface="Canva Sans Bold"/>
                <a:ea typeface="Canva Sans Bold"/>
                <a:cs typeface="Canva Sans Bold"/>
                <a:sym typeface="Canva Sans Bold"/>
              </a:rPr>
              <a:t>Yn y pen draw, ni ddylai hybu lles mewn addysg gael ei weld fel menter ddewisol ond fel elfen sylfaenol o addysgu a dysgu effeithiol. Dylai ymdrechion yn y dyfodol ganolbwyntio ar fireinio'r arferion hyn, sicrhau hygyrchedd, ac annog dull ysgol gyfan sy'n blaenoriaethu datblygiad cyfannol myfyrwyr ac addysgwyr.</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537845"/>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Rhestr Cyfeirnodi:</a:t>
            </a:r>
          </a:p>
        </p:txBody>
      </p:sp>
      <p:sp>
        <p:nvSpPr>
          <p:cNvPr name="TextBox 4" id="4"/>
          <p:cNvSpPr txBox="true"/>
          <p:nvPr/>
        </p:nvSpPr>
        <p:spPr>
          <a:xfrm rot="0">
            <a:off x="292077" y="1966983"/>
            <a:ext cx="6975845" cy="8168814"/>
          </a:xfrm>
          <a:prstGeom prst="rect">
            <a:avLst/>
          </a:prstGeom>
        </p:spPr>
        <p:txBody>
          <a:bodyPr anchor="t" rtlCol="false" tIns="0" lIns="0" bIns="0" rIns="0">
            <a:spAutoFit/>
          </a:bodyPr>
          <a:lstStyle/>
          <a:p>
            <a:pPr algn="l">
              <a:lnSpc>
                <a:spcPts val="1467"/>
              </a:lnSpc>
            </a:pPr>
            <a:r>
              <a:rPr lang="en-US" sz="1048">
                <a:solidFill>
                  <a:srgbClr val="000000"/>
                </a:solidFill>
                <a:latin typeface="Canva Sans"/>
                <a:ea typeface="Canva Sans"/>
                <a:cs typeface="Canva Sans"/>
                <a:sym typeface="Canva Sans"/>
              </a:rPr>
              <a:t>Children’s Legal Centre Wales (2010). Children’s Mental Health in Wales. Ar gael yn: </a:t>
            </a:r>
            <a:r>
              <a:rPr lang="en-US" sz="1048" u="sng">
                <a:solidFill>
                  <a:srgbClr val="000000"/>
                </a:solidFill>
                <a:latin typeface="Canva Sans"/>
                <a:ea typeface="Canva Sans"/>
                <a:cs typeface="Canva Sans"/>
                <a:sym typeface="Canva Sans"/>
                <a:hlinkClick r:id="rId2" tooltip="https://childrenslegalcentre.wales/resources/childrens-mental-health-in-wales"/>
              </a:rPr>
              <a:t>https://childrenslegalcentre.wales/resources/childrens-mental-health-in-wales</a:t>
            </a:r>
            <a:r>
              <a:rPr lang="en-US" sz="1048">
                <a:solidFill>
                  <a:srgbClr val="000000"/>
                </a:solidFill>
                <a:latin typeface="Canva Sans"/>
                <a:ea typeface="Canva Sans"/>
                <a:cs typeface="Canva Sans"/>
                <a:sym typeface="Canva Sans"/>
              </a:rPr>
              <a:t> (Cyrchwyd: 21 Chwefror 2025). </a:t>
            </a:r>
          </a:p>
          <a:p>
            <a:pPr algn="l">
              <a:lnSpc>
                <a:spcPts val="1467"/>
              </a:lnSpc>
            </a:pPr>
          </a:p>
          <a:p>
            <a:pPr algn="l">
              <a:lnSpc>
                <a:spcPts val="1467"/>
              </a:lnSpc>
            </a:pPr>
            <a:r>
              <a:rPr lang="en-US" sz="1048">
                <a:solidFill>
                  <a:srgbClr val="000000"/>
                </a:solidFill>
                <a:latin typeface="Canva Sans"/>
                <a:ea typeface="Canva Sans"/>
                <a:cs typeface="Canva Sans"/>
                <a:sym typeface="Canva Sans"/>
              </a:rPr>
              <a:t>Department for Education (DfE) (2015) Special Educational Needs and Disability Code of Practice: 0 to 25 years. Llundain: Department of Education. (Cyrchwyd: 22 Chwefror 2025). </a:t>
            </a:r>
          </a:p>
          <a:p>
            <a:pPr algn="l">
              <a:lnSpc>
                <a:spcPts val="1467"/>
              </a:lnSpc>
            </a:pPr>
          </a:p>
          <a:p>
            <a:pPr algn="l">
              <a:lnSpc>
                <a:spcPts val="1467"/>
              </a:lnSpc>
            </a:pPr>
            <a:r>
              <a:rPr lang="en-US" sz="1048">
                <a:solidFill>
                  <a:srgbClr val="000000"/>
                </a:solidFill>
                <a:latin typeface="Canva Sans"/>
                <a:ea typeface="Canva Sans"/>
                <a:cs typeface="Canva Sans"/>
                <a:sym typeface="Canva Sans"/>
              </a:rPr>
              <a:t>Department for Education (2018). Mental Health and Wellbeing Provision in Schools: A Framework for Schools and Colleges. Ar gael yn: </a:t>
            </a:r>
            <a:r>
              <a:rPr lang="en-US" sz="1048" u="sng">
                <a:solidFill>
                  <a:srgbClr val="000000"/>
                </a:solidFill>
                <a:latin typeface="Canva Sans"/>
                <a:ea typeface="Canva Sans"/>
                <a:cs typeface="Canva Sans"/>
                <a:sym typeface="Canva Sans"/>
                <a:hlinkClick r:id="rId3" tooltip="https://www.gov.uk/government/publications/mental-health-and-wellbeing-provision-in-schools"/>
              </a:rPr>
              <a:t>https://www.gov.uk/government/publications/mental-health-and-wellbeing-provision-in-schools</a:t>
            </a:r>
            <a:r>
              <a:rPr lang="en-US" sz="1048">
                <a:solidFill>
                  <a:srgbClr val="000000"/>
                </a:solidFill>
                <a:latin typeface="Canva Sans"/>
                <a:ea typeface="Canva Sans"/>
                <a:cs typeface="Canva Sans"/>
                <a:sym typeface="Canva Sans"/>
              </a:rPr>
              <a:t> (Cyrchwyd: 21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Department for Education (2018) Teacher Workload Reduction Toolkit. Ar gael yn: </a:t>
            </a:r>
            <a:r>
              <a:rPr lang="en-US" sz="1048" u="sng">
                <a:solidFill>
                  <a:srgbClr val="000000"/>
                </a:solidFill>
                <a:latin typeface="Canva Sans"/>
                <a:ea typeface="Canva Sans"/>
                <a:cs typeface="Canva Sans"/>
                <a:sym typeface="Canva Sans"/>
                <a:hlinkClick r:id="rId4" tooltip="https://www.gov.uk/government/publications/teacher-workload-reduction-toolkit"/>
              </a:rPr>
              <a:t>Add a little bit of body text</a:t>
            </a:r>
            <a:r>
              <a:rPr lang="en-US" sz="1048">
                <a:solidFill>
                  <a:srgbClr val="000000"/>
                </a:solidFill>
                <a:latin typeface="Canva Sans"/>
                <a:ea typeface="Canva Sans"/>
                <a:cs typeface="Canva Sans"/>
                <a:sym typeface="Canva Sans"/>
              </a:rPr>
              <a:t> (Cyrchwyd: 23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Department for Education (2021) Promoting and Supporting Mental Health and Wellbeing in Schools and Colleges. Ar gael yn: </a:t>
            </a:r>
            <a:r>
              <a:rPr lang="en-US" sz="1048" u="sng">
                <a:solidFill>
                  <a:srgbClr val="000000"/>
                </a:solidFill>
                <a:latin typeface="Canva Sans"/>
                <a:ea typeface="Canva Sans"/>
                <a:cs typeface="Canva Sans"/>
                <a:sym typeface="Canva Sans"/>
                <a:hlinkClick r:id="rId5" tooltip="https://www.gov.uk/guidance/mental-health-and-wellbeing-support-in-schools-and-colleges?utm_source=chatgpt.com"/>
              </a:rPr>
              <a:t>https://www.gov.uk/guidance/mental-health-and-wellbeing-support-in-schools-and-colleges?utm_source=chatgpt.com</a:t>
            </a:r>
            <a:r>
              <a:rPr lang="en-US" sz="1048">
                <a:solidFill>
                  <a:srgbClr val="000000"/>
                </a:solidFill>
                <a:latin typeface="Canva Sans"/>
                <a:ea typeface="Canva Sans"/>
                <a:cs typeface="Canva Sans"/>
                <a:sym typeface="Canva Sans"/>
              </a:rPr>
              <a:t> (Cyrchwyd: 21 Chwefror 2025). </a:t>
            </a:r>
          </a:p>
          <a:p>
            <a:pPr algn="l">
              <a:lnSpc>
                <a:spcPts val="1467"/>
              </a:lnSpc>
            </a:pPr>
          </a:p>
          <a:p>
            <a:pPr algn="l">
              <a:lnSpc>
                <a:spcPts val="1467"/>
              </a:lnSpc>
            </a:pPr>
            <a:r>
              <a:rPr lang="en-US" sz="1048">
                <a:solidFill>
                  <a:srgbClr val="000000"/>
                </a:solidFill>
                <a:latin typeface="Canva Sans"/>
                <a:ea typeface="Canva Sans"/>
                <a:cs typeface="Canva Sans"/>
                <a:sym typeface="Canva Sans"/>
              </a:rPr>
              <a:t>Department for Education (2021) Education Staff Wellbeing Charter. Ar gael yn: </a:t>
            </a:r>
            <a:r>
              <a:rPr lang="en-US" sz="1048" u="sng">
                <a:solidFill>
                  <a:srgbClr val="000000"/>
                </a:solidFill>
                <a:latin typeface="Canva Sans"/>
                <a:ea typeface="Canva Sans"/>
                <a:cs typeface="Canva Sans"/>
                <a:sym typeface="Canva Sans"/>
                <a:hlinkClick r:id="rId6" tooltip="https://www.gov.uk/government/publications/education-staff-wellbeing-charter"/>
              </a:rPr>
              <a:t>Add a little bit of body text</a:t>
            </a:r>
            <a:r>
              <a:rPr lang="en-US" sz="1048">
                <a:solidFill>
                  <a:srgbClr val="000000"/>
                </a:solidFill>
                <a:latin typeface="Canva Sans"/>
                <a:ea typeface="Canva Sans"/>
                <a:cs typeface="Canva Sans"/>
                <a:sym typeface="Canva Sans"/>
              </a:rPr>
              <a:t> (Ar gael yn: 23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Department of Health. (2014) Wellbeing: Why it Matters to Health Policy. Ar gael yn: </a:t>
            </a:r>
            <a:r>
              <a:rPr lang="en-US" sz="1048" u="sng">
                <a:solidFill>
                  <a:srgbClr val="000000"/>
                </a:solidFill>
                <a:latin typeface="Canva Sans"/>
                <a:ea typeface="Canva Sans"/>
                <a:cs typeface="Canva Sans"/>
                <a:sym typeface="Canva Sans"/>
                <a:hlinkClick r:id="rId7" tooltip="https://assets.publishing.service.gov.uk/government/uploads/system/uploads/attachment_data/file/277566/Narrative__January_2014_.pdf"/>
              </a:rPr>
              <a:t>https://assets.publishing.service.gov.uk/government/uploads/system/uploads/attachment_data/file/277566/Narrative__January_2014_.pdf</a:t>
            </a:r>
            <a:r>
              <a:rPr lang="en-US" sz="1048">
                <a:solidFill>
                  <a:srgbClr val="000000"/>
                </a:solidFill>
                <a:latin typeface="Canva Sans"/>
                <a:ea typeface="Canva Sans"/>
                <a:cs typeface="Canva Sans"/>
                <a:sym typeface="Canva Sans"/>
              </a:rPr>
              <a:t> (Cyrchwyd: 21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Department of Health and Social Care. (2013) Wellbeing and Health. Ar gael yn: </a:t>
            </a:r>
            <a:r>
              <a:rPr lang="en-US" sz="1048" u="sng">
                <a:solidFill>
                  <a:srgbClr val="000000"/>
                </a:solidFill>
                <a:latin typeface="Canva Sans"/>
                <a:ea typeface="Canva Sans"/>
                <a:cs typeface="Canva Sans"/>
                <a:sym typeface="Canva Sans"/>
                <a:hlinkClick r:id="rId8" tooltip="https://www.gov.uk/government/publications/wellbeing-and-health"/>
              </a:rPr>
              <a:t>https://www.gov.uk/government/publications/wellbeing-and-health</a:t>
            </a:r>
            <a:r>
              <a:rPr lang="en-US" sz="1048">
                <a:solidFill>
                  <a:srgbClr val="000000"/>
                </a:solidFill>
                <a:latin typeface="Canva Sans"/>
                <a:ea typeface="Canva Sans"/>
                <a:cs typeface="Canva Sans"/>
                <a:sym typeface="Canva Sans"/>
              </a:rPr>
              <a:t> (Cyrchwyd: 21 Chwefror 2025). </a:t>
            </a:r>
          </a:p>
          <a:p>
            <a:pPr algn="l">
              <a:lnSpc>
                <a:spcPts val="1467"/>
              </a:lnSpc>
            </a:pPr>
          </a:p>
          <a:p>
            <a:pPr algn="l">
              <a:lnSpc>
                <a:spcPts val="1467"/>
              </a:lnSpc>
            </a:pPr>
            <a:r>
              <a:rPr lang="en-US" sz="1048">
                <a:solidFill>
                  <a:srgbClr val="000000"/>
                </a:solidFill>
                <a:latin typeface="Canva Sans"/>
                <a:ea typeface="Canva Sans"/>
                <a:cs typeface="Canva Sans"/>
                <a:sym typeface="Canva Sans"/>
              </a:rPr>
              <a:t>Diamond, A., &amp; Lee, K. (2011). Interventions shown to aid executive function development in children 4 to 12 years old. (Cyrchwyd: 22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Domitrovich, C. E., Cortes, R. C., &amp; Greenberg, M. T. (2007). Improving young children’s social and emotional competence: A randomized trial of the preschool PATHS curriculum. (Cyrchwyd: 22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European Commission (2019) Work-life Balance Directive: Improving Work-Life Balance for Parents and Carers. Ar gael yn: </a:t>
            </a:r>
            <a:r>
              <a:rPr lang="en-US" sz="1048" u="sng">
                <a:solidFill>
                  <a:srgbClr val="000000"/>
                </a:solidFill>
                <a:latin typeface="Canva Sans"/>
                <a:ea typeface="Canva Sans"/>
                <a:cs typeface="Canva Sans"/>
                <a:sym typeface="Canva Sans"/>
                <a:hlinkClick r:id="rId9" tooltip="https://ec.europa.eu/social/main.jsp?catId=1311"/>
              </a:rPr>
              <a:t>https://ec.europa.eu/social/main.jsp?catId=1311</a:t>
            </a:r>
            <a:r>
              <a:rPr lang="en-US" sz="1048">
                <a:solidFill>
                  <a:srgbClr val="000000"/>
                </a:solidFill>
                <a:latin typeface="Canva Sans"/>
                <a:ea typeface="Canva Sans"/>
                <a:cs typeface="Canva Sans"/>
                <a:sym typeface="Canva Sans"/>
              </a:rPr>
              <a:t> (Cyrchwyd: 23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European Parliament (2019) Directive on Work-Life Balance for Parents and Carers. Ar gael yn: </a:t>
            </a:r>
            <a:r>
              <a:rPr lang="en-US" sz="1048" u="sng">
                <a:solidFill>
                  <a:srgbClr val="000000"/>
                </a:solidFill>
                <a:latin typeface="Canva Sans"/>
                <a:ea typeface="Canva Sans"/>
                <a:cs typeface="Canva Sans"/>
                <a:sym typeface="Canva Sans"/>
                <a:hlinkClick r:id="rId10" tooltip="https://eur-lex.europa.eu/legal-content/EN/TXT/?uri=CELEX%3A32019L1158"/>
              </a:rPr>
              <a:t>https://eur-lex.europa.eu/legal-content/EN/TXT/?uri=CELEX%3A32019L1158</a:t>
            </a:r>
            <a:r>
              <a:rPr lang="en-US" sz="1048">
                <a:solidFill>
                  <a:srgbClr val="000000"/>
                </a:solidFill>
                <a:latin typeface="Canva Sans"/>
                <a:ea typeface="Canva Sans"/>
                <a:cs typeface="Canva Sans"/>
                <a:sym typeface="Canva Sans"/>
              </a:rPr>
              <a:t> (Cyrchwyd: 23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Fasco, S.L.D. a Frazier, T. (2024) Nurturing Positive Mental Health and Wellbeing in Educational Settings – The PRICES Model. Ar gael yn: </a:t>
            </a:r>
            <a:r>
              <a:rPr lang="en-US" sz="1048" u="sng">
                <a:solidFill>
                  <a:srgbClr val="000000"/>
                </a:solidFill>
                <a:latin typeface="Canva Sans"/>
                <a:ea typeface="Canva Sans"/>
                <a:cs typeface="Canva Sans"/>
                <a:sym typeface="Canva Sans"/>
                <a:hlinkClick r:id="rId11" tooltip="https://pmc.ncbi.nlm.nih.gov/articles/PMC10834646/?utm_source=chatgpt.com"/>
              </a:rPr>
              <a:t>https://pmc.ncbi.nlm.nih.gov/articles/PMC10834646/?utm_source=chatgpt.com</a:t>
            </a:r>
            <a:r>
              <a:rPr lang="en-US" sz="1048">
                <a:solidFill>
                  <a:srgbClr val="000000"/>
                </a:solidFill>
                <a:latin typeface="Canva Sans"/>
                <a:ea typeface="Canva Sans"/>
                <a:cs typeface="Canva Sans"/>
                <a:sym typeface="Canva Sans"/>
              </a:rPr>
              <a:t> (Cyrchwyd: 21 Chwefror 2025). </a:t>
            </a:r>
          </a:p>
          <a:p>
            <a:pPr algn="l">
              <a:lnSpc>
                <a:spcPts val="1467"/>
              </a:lnSpc>
            </a:pP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537845"/>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Rhestr Cyfeirnodi:</a:t>
            </a:r>
          </a:p>
        </p:txBody>
      </p:sp>
      <p:sp>
        <p:nvSpPr>
          <p:cNvPr name="TextBox 4" id="4"/>
          <p:cNvSpPr txBox="true"/>
          <p:nvPr/>
        </p:nvSpPr>
        <p:spPr>
          <a:xfrm rot="0">
            <a:off x="292077" y="1966983"/>
            <a:ext cx="6975845" cy="8726944"/>
          </a:xfrm>
          <a:prstGeom prst="rect">
            <a:avLst/>
          </a:prstGeom>
        </p:spPr>
        <p:txBody>
          <a:bodyPr anchor="t" rtlCol="false" tIns="0" lIns="0" bIns="0" rIns="0">
            <a:spAutoFit/>
          </a:bodyPr>
          <a:lstStyle/>
          <a:p>
            <a:pPr algn="l">
              <a:lnSpc>
                <a:spcPts val="1467"/>
              </a:lnSpc>
            </a:pPr>
            <a:r>
              <a:rPr lang="en-US" sz="1048">
                <a:solidFill>
                  <a:srgbClr val="000000"/>
                </a:solidFill>
                <a:latin typeface="Canva Sans"/>
                <a:ea typeface="Canva Sans"/>
                <a:cs typeface="Canva Sans"/>
                <a:sym typeface="Canva Sans"/>
              </a:rPr>
              <a:t>Greenberg, M. T. (2006). Promoting Resilience in Children and Youth: Preventive Interventions and their Interface with Neuroscience. (Cyrchwyd: 22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Greenberg, M. T., &amp; Harris, A. R. (2012). Nurturing Mindfulness in Children and Youth: Current State of Research - Child Development Perspectives. (Cyrchwyd: 22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Health and Safety Executive (2003) The Management of Health and Safety at Work Regulations 1999. Ar gael yn: </a:t>
            </a:r>
            <a:r>
              <a:rPr lang="en-US" sz="1048" u="sng">
                <a:solidFill>
                  <a:srgbClr val="000000"/>
                </a:solidFill>
                <a:latin typeface="Canva Sans"/>
                <a:ea typeface="Canva Sans"/>
                <a:cs typeface="Canva Sans"/>
                <a:sym typeface="Canva Sans"/>
                <a:hlinkClick r:id="rId2" tooltip="https://www.hse.gov.uk"/>
              </a:rPr>
              <a:t>hhhh</a:t>
            </a:r>
            <a:r>
              <a:rPr lang="en-US" sz="1048">
                <a:solidFill>
                  <a:srgbClr val="000000"/>
                </a:solidFill>
                <a:latin typeface="Canva Sans"/>
                <a:ea typeface="Canva Sans"/>
                <a:cs typeface="Canva Sans"/>
                <a:sym typeface="Canva Sans"/>
              </a:rPr>
              <a:t> (Cyrchwyd: 23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Institute of Educational Sciences (2024) Supporting Educator Well-being Using Evidence-Based Supports. Ar gael yn: </a:t>
            </a:r>
            <a:r>
              <a:rPr lang="en-US" sz="1048" u="sng">
                <a:solidFill>
                  <a:srgbClr val="000000"/>
                </a:solidFill>
                <a:latin typeface="Canva Sans"/>
                <a:ea typeface="Canva Sans"/>
                <a:cs typeface="Canva Sans"/>
                <a:sym typeface="Canva Sans"/>
                <a:hlinkClick r:id="rId3" tooltip="https://ies.ed.gov/rel-northeast-islands/2025/01/supporting-educator-well-being-using-evidence-based-supports?utm_source=chatgpt.com"/>
              </a:rPr>
              <a:t>https://ies.ed.gov/rel-northeast-islands/2025/01/supporting-educator-well-being-using-evidence-based-supports?utm_source=chatgpt.com</a:t>
            </a:r>
            <a:r>
              <a:rPr lang="en-US" sz="1048">
                <a:solidFill>
                  <a:srgbClr val="000000"/>
                </a:solidFill>
                <a:latin typeface="Canva Sans"/>
                <a:ea typeface="Canva Sans"/>
                <a:cs typeface="Canva Sans"/>
                <a:sym typeface="Canva Sans"/>
              </a:rPr>
              <a:t> (Cyrchwyd: 21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Legislation.gov (d.d) Well-being of Future Generations (Wales) Act 2015. Ar gael yn: </a:t>
            </a:r>
            <a:r>
              <a:rPr lang="en-US" sz="1048" u="sng">
                <a:solidFill>
                  <a:srgbClr val="000000"/>
                </a:solidFill>
                <a:latin typeface="Canva Sans"/>
                <a:ea typeface="Canva Sans"/>
                <a:cs typeface="Canva Sans"/>
                <a:sym typeface="Canva Sans"/>
                <a:hlinkClick r:id="rId4" tooltip="https://www.legislation.gov.uk/cy/anaw/2015/2/contents"/>
              </a:rPr>
              <a:t>https://www.legislation.gov.uk/cy/anaw/2015/2/contents</a:t>
            </a:r>
            <a:r>
              <a:rPr lang="en-US" sz="1048">
                <a:solidFill>
                  <a:srgbClr val="000000"/>
                </a:solidFill>
                <a:latin typeface="Canva Sans"/>
                <a:ea typeface="Canva Sans"/>
                <a:cs typeface="Canva Sans"/>
                <a:sym typeface="Canva Sans"/>
              </a:rPr>
              <a:t> (Cyrchwyd: 21 Chwefror 2025). </a:t>
            </a:r>
          </a:p>
          <a:p>
            <a:pPr algn="l">
              <a:lnSpc>
                <a:spcPts val="1467"/>
              </a:lnSpc>
            </a:pPr>
          </a:p>
          <a:p>
            <a:pPr algn="l">
              <a:lnSpc>
                <a:spcPts val="1467"/>
              </a:lnSpc>
            </a:pPr>
            <a:r>
              <a:rPr lang="en-US" sz="1048">
                <a:solidFill>
                  <a:srgbClr val="000000"/>
                </a:solidFill>
                <a:latin typeface="Canva Sans"/>
                <a:ea typeface="Canva Sans"/>
                <a:cs typeface="Canva Sans"/>
                <a:sym typeface="Canva Sans"/>
              </a:rPr>
              <a:t>Legislation.gov (d.d) The Care and Support (Eligibility) (Wales) Regulations 2015. Ar gael yn: </a:t>
            </a:r>
            <a:r>
              <a:rPr lang="en-US" sz="1048" u="sng">
                <a:solidFill>
                  <a:srgbClr val="000000"/>
                </a:solidFill>
                <a:latin typeface="Canva Sans"/>
                <a:ea typeface="Canva Sans"/>
                <a:cs typeface="Canva Sans"/>
                <a:sym typeface="Canva Sans"/>
                <a:hlinkClick r:id="rId5" tooltip="https://www.legislation.gov.uk/cy/wsi/2015/1578/contents/made"/>
              </a:rPr>
              <a:t>https://www.legislation.gov.uk/cy/wsi/2015/1578/contents/made</a:t>
            </a:r>
            <a:r>
              <a:rPr lang="en-US" sz="1048">
                <a:solidFill>
                  <a:srgbClr val="000000"/>
                </a:solidFill>
                <a:latin typeface="Canva Sans"/>
                <a:ea typeface="Canva Sans"/>
                <a:cs typeface="Canva Sans"/>
                <a:sym typeface="Canva Sans"/>
              </a:rPr>
              <a:t> (Cyrchwyd: 21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Llywodraeth Cymru (2021) Framework on Embedding a Whole-School Approach to Emotional and Mental Well-Being. Ar gael yn: </a:t>
            </a:r>
            <a:r>
              <a:rPr lang="en-US" sz="1048" u="sng">
                <a:solidFill>
                  <a:srgbClr val="000000"/>
                </a:solidFill>
                <a:latin typeface="Canva Sans"/>
                <a:ea typeface="Canva Sans"/>
                <a:cs typeface="Canva Sans"/>
                <a:sym typeface="Canva Sans"/>
                <a:hlinkClick r:id="rId6" tooltip="https://www.gov.wales/sites/default/files/publications/2021-03/framework-on-embedding-a-whole-school-approach-to-emotional-and-mental-well-being.pdf"/>
              </a:rPr>
              <a:t>https://www.gov.wales/sites/default/files/publications/2021-03/framework-on-embedding-a-whole-school-approach-to-emotional-and-mental-well-being.pdf</a:t>
            </a:r>
            <a:r>
              <a:rPr lang="en-US" sz="1048">
                <a:solidFill>
                  <a:srgbClr val="000000"/>
                </a:solidFill>
                <a:latin typeface="Canva Sans"/>
                <a:ea typeface="Canva Sans"/>
                <a:cs typeface="Canva Sans"/>
                <a:sym typeface="Canva Sans"/>
              </a:rPr>
              <a:t> (Cyrchwyd: 21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Mentally Healthy Schools (2021) Mental Health on the Curriculum in Wales. Ar gael yn: </a:t>
            </a:r>
            <a:r>
              <a:rPr lang="en-US" sz="1048" u="sng">
                <a:solidFill>
                  <a:srgbClr val="000000"/>
                </a:solidFill>
                <a:latin typeface="Canva Sans"/>
                <a:ea typeface="Canva Sans"/>
                <a:cs typeface="Canva Sans"/>
                <a:sym typeface="Canva Sans"/>
                <a:hlinkClick r:id="rId7" tooltip="https://www.mentallyhealthyschools.org.uk/whole-school-approach/wales/mental-health-on-the-curriculum-in-wales"/>
              </a:rPr>
              <a:t>https://www.mentallyhealthyschools.org.uk/whole-school-approach/wales/mental-health-on-the-curriculum-in-wales</a:t>
            </a:r>
            <a:r>
              <a:rPr lang="en-US" sz="1048">
                <a:solidFill>
                  <a:srgbClr val="000000"/>
                </a:solidFill>
                <a:latin typeface="Canva Sans"/>
                <a:ea typeface="Canva Sans"/>
                <a:cs typeface="Canva Sans"/>
                <a:sym typeface="Canva Sans"/>
              </a:rPr>
              <a:t> (Cyrchwyd: 21 Chwefror 2025). </a:t>
            </a:r>
          </a:p>
          <a:p>
            <a:pPr algn="l">
              <a:lnSpc>
                <a:spcPts val="1467"/>
              </a:lnSpc>
            </a:pPr>
          </a:p>
          <a:p>
            <a:pPr algn="l">
              <a:lnSpc>
                <a:spcPts val="1467"/>
              </a:lnSpc>
            </a:pPr>
            <a:r>
              <a:rPr lang="en-US" sz="1048">
                <a:solidFill>
                  <a:srgbClr val="000000"/>
                </a:solidFill>
                <a:latin typeface="Canva Sans"/>
                <a:ea typeface="Canva Sans"/>
                <a:cs typeface="Canva Sans"/>
                <a:sym typeface="Canva Sans"/>
              </a:rPr>
              <a:t>Panorama Education (d.d) 3 Best Practices for Nurturing a Positive School Climate Virtually. Ar gael yn: https://www.panoramaed.com/blog/3-best-practices-for-nurturing-a-positive-school-climate-virtually (Cyrchwyd: 23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Public Health England (2014) The Link Between Pupil Health and Wellbeing and Attainment. Ar gael yn: </a:t>
            </a:r>
            <a:r>
              <a:rPr lang="en-US" sz="1048" u="sng">
                <a:solidFill>
                  <a:srgbClr val="000000"/>
                </a:solidFill>
                <a:latin typeface="Canva Sans"/>
                <a:ea typeface="Canva Sans"/>
                <a:cs typeface="Canva Sans"/>
                <a:sym typeface="Canva Sans"/>
                <a:hlinkClick r:id="rId8" tooltip="https://assets.publishing.service.gov.uk/media/5a7ede2ded915d74e33f2eba/HT_briefing_layoutvFINALvii.pdf?utm_source=chatgpt.com"/>
              </a:rPr>
              <a:t>https://assets.publishing.service.gov.uk/media/5a7ede2ded915d74e33f2eba/HT_briefing_layoutvFINALvii.pdf?utm_source=chatgpt.com</a:t>
            </a:r>
            <a:r>
              <a:rPr lang="en-US" sz="1048">
                <a:solidFill>
                  <a:srgbClr val="000000"/>
                </a:solidFill>
                <a:latin typeface="Canva Sans"/>
                <a:ea typeface="Canva Sans"/>
                <a:cs typeface="Canva Sans"/>
                <a:sym typeface="Canva Sans"/>
              </a:rPr>
              <a:t> (Cyrchwyd: 21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Social Care Wales (2014a). Social Services and Well-being (Wales) Act 2014. Ar gael yn: </a:t>
            </a:r>
            <a:r>
              <a:rPr lang="en-US" sz="1048" u="sng">
                <a:solidFill>
                  <a:srgbClr val="000000"/>
                </a:solidFill>
                <a:latin typeface="Canva Sans"/>
                <a:ea typeface="Canva Sans"/>
                <a:cs typeface="Canva Sans"/>
                <a:sym typeface="Canva Sans"/>
                <a:hlinkClick r:id="rId9" tooltip="https://socialcare.wales/resources-guidance/information-and-learning-hub/sswbact/overview"/>
              </a:rPr>
              <a:t>https://socialcare.wales/resources-guidance/information-and-learning-hub/sswbact/overview</a:t>
            </a:r>
            <a:r>
              <a:rPr lang="en-US" sz="1048">
                <a:solidFill>
                  <a:srgbClr val="000000"/>
                </a:solidFill>
                <a:latin typeface="Canva Sans"/>
                <a:ea typeface="Canva Sans"/>
                <a:cs typeface="Canva Sans"/>
                <a:sym typeface="Canva Sans"/>
              </a:rPr>
              <a:t> (Cyrchwyd: 21 Chwefror 2025). </a:t>
            </a:r>
          </a:p>
          <a:p>
            <a:pPr algn="l">
              <a:lnSpc>
                <a:spcPts val="1467"/>
              </a:lnSpc>
            </a:pPr>
          </a:p>
          <a:p>
            <a:pPr algn="l">
              <a:lnSpc>
                <a:spcPts val="1467"/>
              </a:lnSpc>
            </a:pPr>
            <a:r>
              <a:rPr lang="en-US" sz="1048">
                <a:solidFill>
                  <a:srgbClr val="000000"/>
                </a:solidFill>
                <a:latin typeface="Canva Sans"/>
                <a:ea typeface="Canva Sans"/>
                <a:cs typeface="Canva Sans"/>
                <a:sym typeface="Canva Sans"/>
              </a:rPr>
              <a:t>Social Care Wales (2014b). Social Services and Well-being (Wales) Act 2014. Ar gael yn: </a:t>
            </a:r>
            <a:r>
              <a:rPr lang="en-US" sz="1048" u="sng">
                <a:solidFill>
                  <a:srgbClr val="000000"/>
                </a:solidFill>
                <a:latin typeface="Canva Sans"/>
                <a:ea typeface="Canva Sans"/>
                <a:cs typeface="Canva Sans"/>
                <a:sym typeface="Canva Sans"/>
                <a:hlinkClick r:id="rId10" tooltip="https://socialcare.wales/resources-guidance/information-and-learning-hub/sswbact/overview"/>
              </a:rPr>
              <a:t>https://socialcare.wales/resources-guidance/information-and-learning-hub/sswbact/overview</a:t>
            </a:r>
            <a:r>
              <a:rPr lang="en-US" sz="1048">
                <a:solidFill>
                  <a:srgbClr val="000000"/>
                </a:solidFill>
                <a:latin typeface="Canva Sans"/>
                <a:ea typeface="Canva Sans"/>
                <a:cs typeface="Canva Sans"/>
                <a:sym typeface="Canva Sans"/>
              </a:rPr>
              <a:t> (Cyrchwyd: 22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UK Government (2014) Children and Families Act 2014. Ar gael yn: </a:t>
            </a:r>
            <a:r>
              <a:rPr lang="en-US" sz="1048" u="sng">
                <a:solidFill>
                  <a:srgbClr val="000000"/>
                </a:solidFill>
                <a:latin typeface="Canva Sans"/>
                <a:ea typeface="Canva Sans"/>
                <a:cs typeface="Canva Sans"/>
                <a:sym typeface="Canva Sans"/>
                <a:hlinkClick r:id="rId11" tooltip="https://www.legislation.gov.uk/ukpga/2014/6/contents/enacted"/>
              </a:rPr>
              <a:t>https://www.legislation.gov.uk/ukpga/2014/6/contents/enacted</a:t>
            </a:r>
            <a:r>
              <a:rPr lang="en-US" sz="1048">
                <a:solidFill>
                  <a:srgbClr val="000000"/>
                </a:solidFill>
                <a:latin typeface="Canva Sans"/>
                <a:ea typeface="Canva Sans"/>
                <a:cs typeface="Canva Sans"/>
                <a:sym typeface="Canva Sans"/>
              </a:rPr>
              <a:t> (Cyrchwyd: 22 Chwefror 2025).</a:t>
            </a:r>
          </a:p>
          <a:p>
            <a:pPr algn="l">
              <a:lnSpc>
                <a:spcPts val="1467"/>
              </a:lnSpc>
            </a:pP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292077" y="775050"/>
            <a:ext cx="6975845" cy="0"/>
          </a:xfrm>
          <a:prstGeom prst="line">
            <a:avLst/>
          </a:prstGeom>
          <a:ln cap="flat" w="38100">
            <a:solidFill>
              <a:srgbClr val="000000"/>
            </a:solidFill>
            <a:prstDash val="solid"/>
            <a:headEnd type="none" len="sm" w="sm"/>
            <a:tailEnd type="none" len="sm" w="sm"/>
          </a:ln>
        </p:spPr>
      </p:sp>
      <p:sp>
        <p:nvSpPr>
          <p:cNvPr name="TextBox 3" id="3"/>
          <p:cNvSpPr txBox="true"/>
          <p:nvPr/>
        </p:nvSpPr>
        <p:spPr>
          <a:xfrm rot="0">
            <a:off x="292077" y="1086238"/>
            <a:ext cx="5360943" cy="537845"/>
          </a:xfrm>
          <a:prstGeom prst="rect">
            <a:avLst/>
          </a:prstGeom>
        </p:spPr>
        <p:txBody>
          <a:bodyPr anchor="t" rtlCol="false" tIns="0" lIns="0" bIns="0" rIns="0">
            <a:spAutoFit/>
          </a:bodyPr>
          <a:lstStyle/>
          <a:p>
            <a:pPr algn="l">
              <a:lnSpc>
                <a:spcPts val="4480"/>
              </a:lnSpc>
            </a:pPr>
            <a:r>
              <a:rPr lang="en-US" sz="3200" b="true">
                <a:solidFill>
                  <a:srgbClr val="FFBD59"/>
                </a:solidFill>
                <a:latin typeface="Canva Sans Bold"/>
                <a:ea typeface="Canva Sans Bold"/>
                <a:cs typeface="Canva Sans Bold"/>
                <a:sym typeface="Canva Sans Bold"/>
              </a:rPr>
              <a:t>Rhestr Cyfeirnodi:</a:t>
            </a:r>
          </a:p>
        </p:txBody>
      </p:sp>
      <p:sp>
        <p:nvSpPr>
          <p:cNvPr name="TextBox 4" id="4"/>
          <p:cNvSpPr txBox="true"/>
          <p:nvPr/>
        </p:nvSpPr>
        <p:spPr>
          <a:xfrm rot="0">
            <a:off x="292077" y="1966983"/>
            <a:ext cx="6975845" cy="1657295"/>
          </a:xfrm>
          <a:prstGeom prst="rect">
            <a:avLst/>
          </a:prstGeom>
        </p:spPr>
        <p:txBody>
          <a:bodyPr anchor="t" rtlCol="false" tIns="0" lIns="0" bIns="0" rIns="0">
            <a:spAutoFit/>
          </a:bodyPr>
          <a:lstStyle/>
          <a:p>
            <a:pPr algn="l">
              <a:lnSpc>
                <a:spcPts val="1467"/>
              </a:lnSpc>
            </a:pPr>
            <a:r>
              <a:rPr lang="en-US" sz="1048">
                <a:solidFill>
                  <a:srgbClr val="000000"/>
                </a:solidFill>
                <a:latin typeface="Canva Sans"/>
                <a:ea typeface="Canva Sans"/>
                <a:cs typeface="Canva Sans"/>
                <a:sym typeface="Canva Sans"/>
              </a:rPr>
              <a:t>UNICEF (1989) Convention on the Rights of the Child. New York: United Nations. (Cyrchwyd: 22 Chwefror 2025). </a:t>
            </a:r>
          </a:p>
          <a:p>
            <a:pPr algn="l">
              <a:lnSpc>
                <a:spcPts val="1467"/>
              </a:lnSpc>
            </a:pPr>
          </a:p>
          <a:p>
            <a:pPr algn="l">
              <a:lnSpc>
                <a:spcPts val="1467"/>
              </a:lnSpc>
            </a:pPr>
            <a:r>
              <a:rPr lang="en-US" sz="1048">
                <a:solidFill>
                  <a:srgbClr val="000000"/>
                </a:solidFill>
                <a:latin typeface="Canva Sans"/>
                <a:ea typeface="Canva Sans"/>
                <a:cs typeface="Canva Sans"/>
                <a:sym typeface="Canva Sans"/>
              </a:rPr>
              <a:t>UNICEF (2019) The Convention on the Rights of the Child: The Children’s Version. Ar gael yn: </a:t>
            </a:r>
            <a:r>
              <a:rPr lang="en-US" sz="1048" u="sng">
                <a:solidFill>
                  <a:srgbClr val="000000"/>
                </a:solidFill>
                <a:latin typeface="Canva Sans"/>
                <a:ea typeface="Canva Sans"/>
                <a:cs typeface="Canva Sans"/>
                <a:sym typeface="Canva Sans"/>
                <a:hlinkClick r:id="rId2" tooltip="https://www.unicef.org/child-rights-convention"/>
              </a:rPr>
              <a:t>hhh</a:t>
            </a:r>
            <a:r>
              <a:rPr lang="en-US" sz="1048">
                <a:solidFill>
                  <a:srgbClr val="000000"/>
                </a:solidFill>
                <a:latin typeface="Canva Sans"/>
                <a:ea typeface="Canva Sans"/>
                <a:cs typeface="Canva Sans"/>
                <a:sym typeface="Canva Sans"/>
              </a:rPr>
              <a:t> (Cyrchwyd: 22 Chwefror 2025).</a:t>
            </a:r>
          </a:p>
          <a:p>
            <a:pPr algn="l">
              <a:lnSpc>
                <a:spcPts val="1467"/>
              </a:lnSpc>
            </a:pPr>
          </a:p>
          <a:p>
            <a:pPr algn="l">
              <a:lnSpc>
                <a:spcPts val="1467"/>
              </a:lnSpc>
            </a:pPr>
            <a:r>
              <a:rPr lang="en-US" sz="1048">
                <a:solidFill>
                  <a:srgbClr val="000000"/>
                </a:solidFill>
                <a:latin typeface="Canva Sans"/>
                <a:ea typeface="Canva Sans"/>
                <a:cs typeface="Canva Sans"/>
                <a:sym typeface="Canva Sans"/>
              </a:rPr>
              <a:t>World Health Organization (2018) Mental Health: Strengthening our Response. Ar gael yn: </a:t>
            </a:r>
            <a:r>
              <a:rPr lang="en-US" sz="1048" u="sng">
                <a:solidFill>
                  <a:srgbClr val="000000"/>
                </a:solidFill>
                <a:latin typeface="Canva Sans"/>
                <a:ea typeface="Canva Sans"/>
                <a:cs typeface="Canva Sans"/>
                <a:sym typeface="Canva Sans"/>
                <a:hlinkClick r:id="rId3" tooltip="https://www.who.int/news-room/fact-sheets/detail/mental-health-strengthening-our-response"/>
              </a:rPr>
              <a:t>https://www.who.int/news-room/fact-sheets/detail/mental-health-strengthening-our-response</a:t>
            </a:r>
            <a:r>
              <a:rPr lang="en-US" sz="1048">
                <a:solidFill>
                  <a:srgbClr val="000000"/>
                </a:solidFill>
                <a:latin typeface="Canva Sans"/>
                <a:ea typeface="Canva Sans"/>
                <a:cs typeface="Canva Sans"/>
                <a:sym typeface="Canva Sans"/>
              </a:rPr>
              <a:t> (Cyrchwyd: 21 Chwefror 2025).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DAGgCS8gUMA</dc:identifier>
  <dcterms:modified xsi:type="dcterms:W3CDTF">2011-08-01T06:04:30Z</dcterms:modified>
  <cp:revision>1</cp:revision>
  <dc:title>Portfolio (Lles Mewn Addysg)</dc:title>
</cp:coreProperties>
</file>