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removePersonalInfoOnSave="1" saveSubsetFonts="1" autoCompressPictures="0">
  <p:sldMasterIdLst>
    <p:sldMasterId id="2147483648" r:id="rId1"/>
  </p:sldMasterIdLst>
  <p:sldIdLst>
    <p:sldId id="256" r:id="rId2"/>
  </p:sldIdLst>
  <p:sldSz cx="12188825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8" d="100"/>
          <a:sy n="78" d="100"/>
        </p:scale>
        <p:origin x="850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4/4/2026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0E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rgbClr val="3B5E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Rectangle 2"/>
          <p:cNvSpPr/>
          <p:nvPr/>
        </p:nvSpPr>
        <p:spPr>
          <a:xfrm>
            <a:off x="182880" y="0"/>
            <a:ext cx="12006072" cy="1005840"/>
          </a:xfrm>
          <a:prstGeom prst="rect">
            <a:avLst/>
          </a:prstGeom>
          <a:solidFill>
            <a:srgbClr val="3B5E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" name="TextBox 3"/>
          <p:cNvSpPr txBox="1"/>
          <p:nvPr/>
        </p:nvSpPr>
        <p:spPr>
          <a:xfrm>
            <a:off x="457200" y="73152"/>
            <a:ext cx="7315200" cy="4572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Aft>
                <a:spcPts val="0"/>
              </a:spcAft>
              <a:defRPr sz="2800" b="1" i="0">
                <a:solidFill>
                  <a:srgbClr val="FFFFFF"/>
                </a:solidFill>
                <a:latin typeface="Georgia"/>
              </a:defRPr>
            </a:pPr>
            <a:r>
              <a:t>SMART HOME BRAND EXTENSION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57200" y="548640"/>
            <a:ext cx="6400800" cy="3200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Aft>
                <a:spcPts val="0"/>
              </a:spcAft>
              <a:defRPr sz="1300" b="0" i="1">
                <a:solidFill>
                  <a:srgbClr val="C8D8B0"/>
                </a:solidFill>
                <a:latin typeface="Georgia"/>
              </a:defRPr>
            </a:pPr>
            <a:r>
              <a:t>Samsung SmartLiving Hub — AI-Powered Home Ecosystem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686800" y="137160"/>
            <a:ext cx="32004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spcAft>
                <a:spcPts val="0"/>
              </a:spcAft>
              <a:defRPr sz="900" b="1" i="0">
                <a:solidFill>
                  <a:srgbClr val="C8D8B0"/>
                </a:solidFill>
                <a:latin typeface="Arial"/>
              </a:defRPr>
            </a:pPr>
            <a:r>
              <a:rPr dirty="0"/>
              <a:t>University of Wales Trinity Saint David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686800" y="347472"/>
            <a:ext cx="320040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>
              <a:spcAft>
                <a:spcPts val="0"/>
              </a:spcAft>
              <a:defRPr sz="800" b="0" i="0">
                <a:solidFill>
                  <a:srgbClr val="96A880"/>
                </a:solidFill>
                <a:latin typeface="Arial"/>
              </a:defRPr>
            </a:pPr>
            <a:r>
              <a:t>MBA — Marketing Management (LCMB7024)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457200" y="1188720"/>
            <a:ext cx="347472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Aft>
                <a:spcPts val="0"/>
              </a:spcAft>
              <a:defRPr sz="1400" b="1" i="0">
                <a:solidFill>
                  <a:srgbClr val="3B5E3A"/>
                </a:solidFill>
                <a:latin typeface="Georgia"/>
              </a:defRPr>
            </a:pPr>
            <a:r>
              <a:t>INTRODUCTION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457200" y="1508760"/>
            <a:ext cx="3383280" cy="1371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Aft>
                <a:spcPts val="0"/>
              </a:spcAft>
              <a:defRPr sz="1100" b="0" i="0">
                <a:solidFill>
                  <a:srgbClr val="333333"/>
                </a:solidFill>
                <a:latin typeface="Arial"/>
              </a:defRPr>
            </a:pPr>
            <a:r>
              <a:t>Samsung Electronics is a South Korean multinational corporation and one of the world’s largest technology companies, with annual revenue exceeding $200 billion. Founded in 1938, Samsung has become a global leader in consumer electronics, semiconductors, and telecommunications. Its SmartThings platform currently serves over 425 million users worldwide (CSA-IoT, 2025), positioning Samsung as a dominant force in the connected home ecosystem.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8503920" y="1188720"/>
            <a:ext cx="33832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Aft>
                <a:spcPts val="0"/>
              </a:spcAft>
              <a:defRPr sz="1400" b="1" i="0">
                <a:solidFill>
                  <a:srgbClr val="3B5E3A"/>
                </a:solidFill>
                <a:latin typeface="Georgia"/>
              </a:defRPr>
            </a:pPr>
            <a:r>
              <a:t>BRAND EXTENSION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503920" y="1508760"/>
            <a:ext cx="3291840" cy="1371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Aft>
                <a:spcPts val="0"/>
              </a:spcAft>
              <a:defRPr sz="1100" b="0" i="0">
                <a:solidFill>
                  <a:srgbClr val="333333"/>
                </a:solidFill>
                <a:latin typeface="Arial"/>
              </a:defRPr>
            </a:pPr>
            <a:r>
              <a:t>The Samsung SmartLiving Hub is a proposed brand extension — using Samsung’s existing brand name to enter a new product category: AI-powered unified smart home ecosystems (Kotler et al., 2024). The Hub is a centralised command centre integrating lighting, security, HVAC, appliances, and energy management through Galaxy AI predictive automation, Knox enterprise-grade security, and Matter protocol support for 4,700+ devices.</a:t>
            </a:r>
          </a:p>
        </p:txBody>
      </p:sp>
      <p:sp>
        <p:nvSpPr>
          <p:cNvPr id="12" name="Oval 11"/>
          <p:cNvSpPr/>
          <p:nvPr/>
        </p:nvSpPr>
        <p:spPr>
          <a:xfrm>
            <a:off x="3840480" y="1143000"/>
            <a:ext cx="4572000" cy="3291840"/>
          </a:xfrm>
          <a:prstGeom prst="ellipse">
            <a:avLst/>
          </a:prstGeom>
          <a:solidFill>
            <a:srgbClr val="E8F0E0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3840480" y="2011680"/>
            <a:ext cx="320040" cy="13716"/>
          </a:xfrm>
          <a:prstGeom prst="rect">
            <a:avLst/>
          </a:prstGeom>
          <a:solidFill>
            <a:srgbClr val="C8D4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4" name="Rectangle 13"/>
          <p:cNvSpPr/>
          <p:nvPr/>
        </p:nvSpPr>
        <p:spPr>
          <a:xfrm>
            <a:off x="3840480" y="3200400"/>
            <a:ext cx="320040" cy="13716"/>
          </a:xfrm>
          <a:prstGeom prst="rect">
            <a:avLst/>
          </a:prstGeom>
          <a:solidFill>
            <a:srgbClr val="C8D4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8138160" y="2011680"/>
            <a:ext cx="320040" cy="13716"/>
          </a:xfrm>
          <a:prstGeom prst="rect">
            <a:avLst/>
          </a:prstGeom>
          <a:solidFill>
            <a:srgbClr val="C8D4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6" name="Rectangle 15"/>
          <p:cNvSpPr/>
          <p:nvPr/>
        </p:nvSpPr>
        <p:spPr>
          <a:xfrm>
            <a:off x="8138160" y="3200400"/>
            <a:ext cx="320040" cy="13716"/>
          </a:xfrm>
          <a:prstGeom prst="rect">
            <a:avLst/>
          </a:prstGeom>
          <a:solidFill>
            <a:srgbClr val="C8D4B8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17" name="Picture 16" descr="hub_product.pn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6240" y="1325880"/>
            <a:ext cx="3840480" cy="2377440"/>
          </a:xfrm>
          <a:prstGeom prst="rect">
            <a:avLst/>
          </a:prstGeom>
        </p:spPr>
      </p:pic>
      <p:sp>
        <p:nvSpPr>
          <p:cNvPr id="18" name="TextBox 17"/>
          <p:cNvSpPr txBox="1"/>
          <p:nvPr/>
        </p:nvSpPr>
        <p:spPr>
          <a:xfrm>
            <a:off x="457200" y="3385297"/>
            <a:ext cx="347472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Aft>
                <a:spcPts val="0"/>
              </a:spcAft>
              <a:defRPr sz="1200" b="1" i="0">
                <a:solidFill>
                  <a:srgbClr val="3B5E3A"/>
                </a:solidFill>
                <a:latin typeface="Georgia"/>
              </a:defRPr>
            </a:pPr>
            <a:r>
              <a:rPr dirty="0"/>
              <a:t>BRAND EXTENSION AND CURRENT TRENDS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457199" y="3950208"/>
            <a:ext cx="3383280" cy="9144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Aft>
                <a:spcPts val="0"/>
              </a:spcAft>
              <a:defRPr sz="1050" b="0" i="0">
                <a:solidFill>
                  <a:srgbClr val="333333"/>
                </a:solidFill>
                <a:latin typeface="Arial"/>
              </a:defRPr>
            </a:pPr>
            <a:r>
              <a:rPr dirty="0"/>
              <a:t>The global smart home market is projected to grow from $147.52 billion (2025) to $848.47 billion by 2034, at a CAGR of 21.4% (Fortune Business Insights, 2026). The </a:t>
            </a:r>
            <a:r>
              <a:rPr dirty="0" err="1"/>
              <a:t>SmartLiving</a:t>
            </a:r>
            <a:r>
              <a:rPr dirty="0"/>
              <a:t> Hub appeals to this market through AI and Machine Learning integration, Matter protocol interoperability, 5G connectivity, and rising demand for energy-efficient solutions.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8531352" y="3291840"/>
            <a:ext cx="338328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Aft>
                <a:spcPts val="0"/>
              </a:spcAft>
              <a:defRPr sz="1200" b="1" i="0">
                <a:solidFill>
                  <a:srgbClr val="3B5E3A"/>
                </a:solidFill>
                <a:latin typeface="Georgia"/>
              </a:defRPr>
            </a:pPr>
            <a:r>
              <a:rPr dirty="0"/>
              <a:t>BRAND EXTENSION AND SUSTAINABILITY</a:t>
            </a:r>
          </a:p>
        </p:txBody>
      </p:sp>
      <p:sp>
        <p:nvSpPr>
          <p:cNvPr id="21" name="TextBox 20"/>
          <p:cNvSpPr txBox="1"/>
          <p:nvPr/>
        </p:nvSpPr>
        <p:spPr>
          <a:xfrm>
            <a:off x="8549640" y="3846773"/>
            <a:ext cx="3291840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Aft>
                <a:spcPts val="0"/>
              </a:spcAft>
              <a:defRPr sz="1050" b="0" i="0">
                <a:solidFill>
                  <a:srgbClr val="333333"/>
                </a:solidFill>
                <a:latin typeface="Arial"/>
              </a:defRPr>
            </a:pPr>
            <a:r>
              <a:rPr dirty="0"/>
              <a:t>Samsung achieved all four 2025 Galaxy for the Planet goals and announced expanded 2030 targets (Samsung Newsroom, 2026). The </a:t>
            </a:r>
            <a:r>
              <a:rPr dirty="0" err="1"/>
              <a:t>SmartLiving</a:t>
            </a:r>
            <a:r>
              <a:rPr dirty="0"/>
              <a:t> Hub aligns: AI energy </a:t>
            </a:r>
            <a:r>
              <a:rPr dirty="0" err="1"/>
              <a:t>optimisation</a:t>
            </a:r>
            <a:r>
              <a:rPr dirty="0"/>
              <a:t> reduces consumption by up to 30%, </a:t>
            </a:r>
            <a:r>
              <a:rPr lang="en-US" dirty="0"/>
              <a:t>is </a:t>
            </a:r>
            <a:r>
              <a:rPr dirty="0"/>
              <a:t>manufactured with 10 types of recycled materials, supports net zero Scope 1 &amp; 2 by 2030, and uses 100% recycled paper-based packaging.</a:t>
            </a:r>
          </a:p>
        </p:txBody>
      </p:sp>
      <p:sp>
        <p:nvSpPr>
          <p:cNvPr id="22" name="Rectangle 21"/>
          <p:cNvSpPr/>
          <p:nvPr/>
        </p:nvSpPr>
        <p:spPr>
          <a:xfrm>
            <a:off x="4206240" y="3886200"/>
            <a:ext cx="1280160" cy="594360"/>
          </a:xfrm>
          <a:prstGeom prst="rect">
            <a:avLst/>
          </a:prstGeom>
          <a:solidFill>
            <a:srgbClr val="5A8A4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3" name="TextBox 22"/>
          <p:cNvSpPr txBox="1"/>
          <p:nvPr/>
        </p:nvSpPr>
        <p:spPr>
          <a:xfrm>
            <a:off x="4251959" y="3931920"/>
            <a:ext cx="118872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  <a:defRPr sz="900" b="1" i="0">
                <a:solidFill>
                  <a:srgbClr val="FFFFFF"/>
                </a:solidFill>
                <a:latin typeface="Arial"/>
              </a:defRPr>
            </a:pPr>
            <a:r>
              <a:t>Galaxy AI Automation</a:t>
            </a:r>
          </a:p>
        </p:txBody>
      </p:sp>
      <p:sp>
        <p:nvSpPr>
          <p:cNvPr id="24" name="TextBox 23"/>
          <p:cNvSpPr txBox="1"/>
          <p:nvPr/>
        </p:nvSpPr>
        <p:spPr>
          <a:xfrm>
            <a:off x="4251959" y="4206240"/>
            <a:ext cx="118872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  <a:defRPr sz="750" b="0" i="0">
                <a:solidFill>
                  <a:srgbClr val="D4E8B8"/>
                </a:solidFill>
                <a:latin typeface="Arial"/>
              </a:defRPr>
            </a:pPr>
            <a:r>
              <a:t>Learns routines &amp; predicts needs</a:t>
            </a:r>
          </a:p>
        </p:txBody>
      </p:sp>
      <p:sp>
        <p:nvSpPr>
          <p:cNvPr id="25" name="Rectangle 24"/>
          <p:cNvSpPr/>
          <p:nvPr/>
        </p:nvSpPr>
        <p:spPr>
          <a:xfrm>
            <a:off x="5577840" y="3886200"/>
            <a:ext cx="1280160" cy="594360"/>
          </a:xfrm>
          <a:prstGeom prst="rect">
            <a:avLst/>
          </a:prstGeom>
          <a:solidFill>
            <a:srgbClr val="5A8A4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6" name="TextBox 25"/>
          <p:cNvSpPr txBox="1"/>
          <p:nvPr/>
        </p:nvSpPr>
        <p:spPr>
          <a:xfrm>
            <a:off x="5623559" y="3931920"/>
            <a:ext cx="118872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  <a:defRPr sz="900" b="1" i="0">
                <a:solidFill>
                  <a:srgbClr val="FFFFFF"/>
                </a:solidFill>
                <a:latin typeface="Arial"/>
              </a:defRPr>
            </a:pPr>
            <a:r>
              <a:t>Knox-Grade Security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5623559" y="4206240"/>
            <a:ext cx="118872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  <a:defRPr sz="750" b="0" i="0">
                <a:solidFill>
                  <a:srgbClr val="D4E8B8"/>
                </a:solidFill>
                <a:latin typeface="Arial"/>
              </a:defRPr>
            </a:pPr>
            <a:r>
              <a:t>Enterprise-level home protection</a:t>
            </a:r>
          </a:p>
        </p:txBody>
      </p:sp>
      <p:sp>
        <p:nvSpPr>
          <p:cNvPr id="28" name="Rectangle 27"/>
          <p:cNvSpPr/>
          <p:nvPr/>
        </p:nvSpPr>
        <p:spPr>
          <a:xfrm>
            <a:off x="6949440" y="3886200"/>
            <a:ext cx="1280160" cy="594360"/>
          </a:xfrm>
          <a:prstGeom prst="rect">
            <a:avLst/>
          </a:prstGeom>
          <a:solidFill>
            <a:srgbClr val="5A8A4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9" name="TextBox 28"/>
          <p:cNvSpPr txBox="1"/>
          <p:nvPr/>
        </p:nvSpPr>
        <p:spPr>
          <a:xfrm>
            <a:off x="6995159" y="3931920"/>
            <a:ext cx="1188720" cy="274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  <a:defRPr sz="900" b="1" i="0">
                <a:solidFill>
                  <a:srgbClr val="FFFFFF"/>
                </a:solidFill>
                <a:latin typeface="Arial"/>
              </a:defRPr>
            </a:pPr>
            <a:r>
              <a:t>Energy Optimisation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6995159" y="4206240"/>
            <a:ext cx="118872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  <a:defRPr sz="750" b="0" i="0">
                <a:solidFill>
                  <a:srgbClr val="D4E8B8"/>
                </a:solidFill>
                <a:latin typeface="Arial"/>
              </a:defRPr>
            </a:pPr>
            <a:r>
              <a:t>Reduces consumption by up to 30%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457200" y="5140945"/>
            <a:ext cx="347472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Aft>
                <a:spcPts val="0"/>
              </a:spcAft>
              <a:defRPr sz="1200" b="1" i="0">
                <a:solidFill>
                  <a:srgbClr val="3B5E3A"/>
                </a:solidFill>
                <a:latin typeface="Georgia"/>
              </a:defRPr>
            </a:pPr>
            <a:r>
              <a:t>CONCLUSION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457200" y="5388718"/>
            <a:ext cx="3383280" cy="54864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Aft>
                <a:spcPts val="0"/>
              </a:spcAft>
              <a:defRPr sz="1000" b="0" i="0">
                <a:solidFill>
                  <a:srgbClr val="333333"/>
                </a:solidFill>
                <a:latin typeface="Arial"/>
              </a:defRPr>
            </a:pPr>
            <a:r>
              <a:rPr dirty="0"/>
              <a:t>The Samsung </a:t>
            </a:r>
            <a:r>
              <a:rPr dirty="0" err="1"/>
              <a:t>SmartLiving</a:t>
            </a:r>
            <a:r>
              <a:rPr dirty="0"/>
              <a:t> Hub is a strategically sound brand extension </a:t>
            </a:r>
            <a:r>
              <a:rPr dirty="0" err="1"/>
              <a:t>capitalising</a:t>
            </a:r>
            <a:r>
              <a:rPr dirty="0"/>
              <a:t> on Samsung’s brand equity, AI capabilities, and sustainability leadership to capture the growing $848 billion smart home market.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8549640" y="5577840"/>
            <a:ext cx="3383280" cy="22860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>
              <a:spcAft>
                <a:spcPts val="0"/>
              </a:spcAft>
              <a:defRPr sz="1200" b="1" i="0">
                <a:solidFill>
                  <a:srgbClr val="3B5E3A"/>
                </a:solidFill>
                <a:latin typeface="Georgia"/>
              </a:defRPr>
            </a:pPr>
            <a:r>
              <a:rPr dirty="0"/>
              <a:t>REFERENCES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8595360" y="5861304"/>
            <a:ext cx="329184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171450" indent="-171450" algn="l">
              <a:spcAft>
                <a:spcPts val="0"/>
              </a:spcAft>
              <a:buFont typeface="Arial" panose="020B0604020202020204" pitchFamily="34" charset="0"/>
              <a:buChar char="•"/>
              <a:defRPr sz="800" b="0" i="0">
                <a:solidFill>
                  <a:srgbClr val="888888"/>
                </a:solidFill>
                <a:latin typeface="Arial"/>
              </a:defRPr>
            </a:pPr>
            <a:r>
              <a:rPr dirty="0"/>
              <a:t>CSA-IoT (2025) Samsung SmartThings. Available at: csa-iot.org.</a:t>
            </a:r>
            <a:endParaRPr lang="en-US" dirty="0"/>
          </a:p>
          <a:p>
            <a:pPr marL="171450" indent="-171450" algn="l">
              <a:spcAft>
                <a:spcPts val="0"/>
              </a:spcAft>
              <a:buFont typeface="Arial" panose="020B0604020202020204" pitchFamily="34" charset="0"/>
              <a:buChar char="•"/>
              <a:defRPr sz="800" b="0" i="0">
                <a:solidFill>
                  <a:srgbClr val="888888"/>
                </a:solidFill>
                <a:latin typeface="Arial"/>
              </a:defRPr>
            </a:pPr>
            <a:r>
              <a:rPr dirty="0"/>
              <a:t>Fortune Business Insights (2026) Smart Home Market Report.</a:t>
            </a:r>
            <a:endParaRPr lang="en-US" dirty="0"/>
          </a:p>
          <a:p>
            <a:pPr marL="171450" indent="-171450" algn="l">
              <a:spcAft>
                <a:spcPts val="0"/>
              </a:spcAft>
              <a:buFont typeface="Arial" panose="020B0604020202020204" pitchFamily="34" charset="0"/>
              <a:buChar char="•"/>
              <a:defRPr sz="800" b="0" i="0">
                <a:solidFill>
                  <a:srgbClr val="888888"/>
                </a:solidFill>
                <a:latin typeface="Arial"/>
              </a:defRPr>
            </a:pPr>
            <a:r>
              <a:rPr dirty="0"/>
              <a:t>Kotler, P. et al. (2024) Principles of Marketing. 19th </a:t>
            </a:r>
            <a:r>
              <a:rPr dirty="0" err="1"/>
              <a:t>edn</a:t>
            </a:r>
            <a:r>
              <a:rPr dirty="0"/>
              <a:t>. Pearson.</a:t>
            </a:r>
            <a:endParaRPr lang="en-US" dirty="0"/>
          </a:p>
          <a:p>
            <a:pPr marL="171450" indent="-171450" algn="l">
              <a:spcAft>
                <a:spcPts val="0"/>
              </a:spcAft>
              <a:buFont typeface="Arial" panose="020B0604020202020204" pitchFamily="34" charset="0"/>
              <a:buChar char="•"/>
              <a:defRPr sz="800" b="0" i="0">
                <a:solidFill>
                  <a:srgbClr val="888888"/>
                </a:solidFill>
                <a:latin typeface="Arial"/>
              </a:defRPr>
            </a:pPr>
            <a:r>
              <a:rPr dirty="0"/>
              <a:t>Samsung Newsroom (2026) Galaxy for the Planet 2030 Goals.</a:t>
            </a:r>
          </a:p>
        </p:txBody>
      </p:sp>
      <p:sp>
        <p:nvSpPr>
          <p:cNvPr id="35" name="Rectangle 34"/>
          <p:cNvSpPr/>
          <p:nvPr/>
        </p:nvSpPr>
        <p:spPr>
          <a:xfrm>
            <a:off x="365760" y="6126480"/>
            <a:ext cx="7589520" cy="502920"/>
          </a:xfrm>
          <a:prstGeom prst="rect">
            <a:avLst/>
          </a:prstGeom>
          <a:solidFill>
            <a:srgbClr val="5A8A4E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6" name="TextBox 35"/>
          <p:cNvSpPr txBox="1"/>
          <p:nvPr/>
        </p:nvSpPr>
        <p:spPr>
          <a:xfrm>
            <a:off x="457200" y="6144768"/>
            <a:ext cx="173736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  <a:defRPr sz="1800" b="1" i="0">
                <a:solidFill>
                  <a:srgbClr val="FFFFFF"/>
                </a:solidFill>
                <a:latin typeface="Georgia"/>
              </a:defRPr>
            </a:pPr>
            <a:r>
              <a:t>$848B</a:t>
            </a:r>
          </a:p>
        </p:txBody>
      </p:sp>
      <p:sp>
        <p:nvSpPr>
          <p:cNvPr id="37" name="TextBox 36"/>
          <p:cNvSpPr txBox="1"/>
          <p:nvPr/>
        </p:nvSpPr>
        <p:spPr>
          <a:xfrm>
            <a:off x="457200" y="6419088"/>
            <a:ext cx="173736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  <a:defRPr sz="800" b="0" i="0">
                <a:solidFill>
                  <a:srgbClr val="D4E8B8"/>
                </a:solidFill>
                <a:latin typeface="Arial"/>
              </a:defRPr>
            </a:pPr>
            <a:r>
              <a:t>Market by 2034</a:t>
            </a:r>
          </a:p>
        </p:txBody>
      </p:sp>
      <p:sp>
        <p:nvSpPr>
          <p:cNvPr id="38" name="TextBox 37"/>
          <p:cNvSpPr txBox="1"/>
          <p:nvPr/>
        </p:nvSpPr>
        <p:spPr>
          <a:xfrm>
            <a:off x="2377440" y="6144768"/>
            <a:ext cx="173736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  <a:defRPr sz="1800" b="1" i="0">
                <a:solidFill>
                  <a:srgbClr val="FFFFFF"/>
                </a:solidFill>
                <a:latin typeface="Georgia"/>
              </a:defRPr>
            </a:pPr>
            <a:r>
              <a:t>425M+</a:t>
            </a:r>
          </a:p>
        </p:txBody>
      </p:sp>
      <p:sp>
        <p:nvSpPr>
          <p:cNvPr id="39" name="TextBox 38"/>
          <p:cNvSpPr txBox="1"/>
          <p:nvPr/>
        </p:nvSpPr>
        <p:spPr>
          <a:xfrm>
            <a:off x="2377440" y="6419088"/>
            <a:ext cx="173736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  <a:defRPr sz="800" b="0" i="0">
                <a:solidFill>
                  <a:srgbClr val="D4E8B8"/>
                </a:solidFill>
                <a:latin typeface="Arial"/>
              </a:defRPr>
            </a:pPr>
            <a:r>
              <a:t>SmartThings Users</a:t>
            </a:r>
          </a:p>
        </p:txBody>
      </p:sp>
      <p:sp>
        <p:nvSpPr>
          <p:cNvPr id="40" name="TextBox 39"/>
          <p:cNvSpPr txBox="1"/>
          <p:nvPr/>
        </p:nvSpPr>
        <p:spPr>
          <a:xfrm>
            <a:off x="4297680" y="6144768"/>
            <a:ext cx="173736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  <a:defRPr sz="1800" b="1" i="0">
                <a:solidFill>
                  <a:srgbClr val="FFFFFF"/>
                </a:solidFill>
                <a:latin typeface="Georgia"/>
              </a:defRPr>
            </a:pPr>
            <a:r>
              <a:t>4,700+</a:t>
            </a:r>
          </a:p>
        </p:txBody>
      </p:sp>
      <p:sp>
        <p:nvSpPr>
          <p:cNvPr id="41" name="TextBox 40"/>
          <p:cNvSpPr txBox="1"/>
          <p:nvPr/>
        </p:nvSpPr>
        <p:spPr>
          <a:xfrm>
            <a:off x="4297680" y="6419088"/>
            <a:ext cx="173736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  <a:defRPr sz="800" b="0" i="0">
                <a:solidFill>
                  <a:srgbClr val="D4E8B8"/>
                </a:solidFill>
                <a:latin typeface="Arial"/>
              </a:defRPr>
            </a:pPr>
            <a:r>
              <a:t>Compatible Devices</a:t>
            </a:r>
          </a:p>
        </p:txBody>
      </p:sp>
      <p:sp>
        <p:nvSpPr>
          <p:cNvPr id="42" name="TextBox 41"/>
          <p:cNvSpPr txBox="1"/>
          <p:nvPr/>
        </p:nvSpPr>
        <p:spPr>
          <a:xfrm>
            <a:off x="6217920" y="6144768"/>
            <a:ext cx="1737360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  <a:defRPr sz="1800" b="1" i="0">
                <a:solidFill>
                  <a:srgbClr val="FFFFFF"/>
                </a:solidFill>
                <a:latin typeface="Georgia"/>
              </a:defRPr>
            </a:pPr>
            <a:r>
              <a:t>30%</a:t>
            </a:r>
          </a:p>
        </p:txBody>
      </p:sp>
      <p:sp>
        <p:nvSpPr>
          <p:cNvPr id="43" name="TextBox 42"/>
          <p:cNvSpPr txBox="1"/>
          <p:nvPr/>
        </p:nvSpPr>
        <p:spPr>
          <a:xfrm>
            <a:off x="6217920" y="6419088"/>
            <a:ext cx="1737360" cy="18288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  <a:defRPr sz="800" b="0" i="0">
                <a:solidFill>
                  <a:srgbClr val="D4E8B8"/>
                </a:solidFill>
                <a:latin typeface="Arial"/>
              </a:defRPr>
            </a:pPr>
            <a:r>
              <a:t>Energy Savings</a:t>
            </a:r>
          </a:p>
        </p:txBody>
      </p:sp>
      <p:sp>
        <p:nvSpPr>
          <p:cNvPr id="44" name="Rectangle 43"/>
          <p:cNvSpPr/>
          <p:nvPr/>
        </p:nvSpPr>
        <p:spPr>
          <a:xfrm>
            <a:off x="0" y="6601968"/>
            <a:ext cx="12188952" cy="256032"/>
          </a:xfrm>
          <a:prstGeom prst="rect">
            <a:avLst/>
          </a:prstGeom>
          <a:solidFill>
            <a:srgbClr val="3B5E3A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45" name="TextBox 44"/>
          <p:cNvSpPr txBox="1"/>
          <p:nvPr/>
        </p:nvSpPr>
        <p:spPr>
          <a:xfrm>
            <a:off x="3657600" y="6601968"/>
            <a:ext cx="4873752" cy="2560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>
              <a:spcAft>
                <a:spcPts val="0"/>
              </a:spcAft>
              <a:defRPr sz="1300" b="1" i="0">
                <a:solidFill>
                  <a:srgbClr val="FFFFFF"/>
                </a:solidFill>
                <a:latin typeface="Arial"/>
              </a:defRPr>
            </a:pPr>
            <a:r>
              <a:t>S A M S U N 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443</Words>
  <Application>Microsoft Office PowerPoint</Application>
  <PresentationFormat>Custom</PresentationFormat>
  <Paragraphs>34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/>
  <cp:lastModifiedBy/>
  <cp:revision>1</cp:revision>
  <dcterms:created xsi:type="dcterms:W3CDTF">2026-04-04T14:50:59Z</dcterms:created>
  <dcterms:modified xsi:type="dcterms:W3CDTF">2026-04-04T14:51:13Z</dcterms:modified>
  <cp:category/>
</cp:coreProperties>
</file>